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0" r:id="rId2"/>
    <p:sldId id="27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60"/>
            <p14:sldId id="27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  <p14:section name="Presentation Contents" id="{4AABBEC6-4A8C-4A7F-A749-6BED348544C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139"/>
    <a:srgbClr val="2F5597"/>
    <a:srgbClr val="FF9300"/>
    <a:srgbClr val="8499A4"/>
    <a:srgbClr val="C2E1EF"/>
    <a:srgbClr val="595959"/>
    <a:srgbClr val="B8E08C"/>
    <a:srgbClr val="FF0000"/>
    <a:srgbClr val="CC99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45" autoAdjust="0"/>
    <p:restoredTop sz="91370" autoAdjust="0"/>
  </p:normalViewPr>
  <p:slideViewPr>
    <p:cSldViewPr snapToGrid="0" showGuides="1">
      <p:cViewPr varScale="1">
        <p:scale>
          <a:sx n="89" d="100"/>
          <a:sy n="89" d="100"/>
        </p:scale>
        <p:origin x="69" y="216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0428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B7222-35D6-CFE3-BB39-A77CAD8B5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7BC296-68DC-A74B-29B7-685961E3D3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C2DF75-9815-A28F-DB95-44FD86D025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CF2F10-5F45-C50C-2B00-884B970709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494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07788-349D-AEE6-75AE-A57B8C0BC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FFE7A5-9441-3661-D1D0-F0B12D5D1C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B7CEBE-4404-0316-5F78-25CA372A46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333A7-1AD6-FAB9-A1DA-4891835536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603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1B6A4-160F-1256-B75F-620414CD7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741CA4-F954-B57D-8492-D5DA5762C8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FE2781-C8E6-B5F6-DE4E-31FDB3B2C0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80709A-5D77-5CBA-9635-E4BAE8241C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499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A28B6-F1A3-F580-676C-8226A17C4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EDFF4F-4E91-6564-1F10-8F2C0A2159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545E4C-C8B6-1151-A701-9FF7F4B227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27F41-66AE-AD80-B164-F1D821A06E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4277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A0A5F-9D49-7E99-A734-B1B8F5A25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594E1D-F44A-978F-CD80-FA5F6ADB94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565671-5228-1C65-C83F-00F282BFFE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68C41-2730-5526-CC1E-66F7F84793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654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EC7BD-2AD8-0B36-6BEC-E50652DDE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12BE95-5EE8-97AC-112C-C025A86F75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E3C62B-EF88-68DC-9DB3-A4CF5CD651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5A94F-353B-F14E-BAC1-B08E2A28E1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22524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EB46D-C44B-2074-8920-54110DEF9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D36377-A513-C32A-0FFD-A3C694F95D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818CF1-A7A9-6BE2-BB93-E4FB175286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EFFDD-5A1A-6AE2-4818-03EE61A0C9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769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1C266-ADCE-296F-1143-A1147A7E9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EA47D0-D9BB-8596-5728-BAC83D171F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EC4416-C60D-5445-949F-76C158B6CA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BD4CF-7B74-3681-4BF5-14316965BC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4(2).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A8275-E4B1-BB19-BC15-E1BE3BD0D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39D3D-FD27-7A24-9C9E-AD16FCEBA7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2D3139"/>
                </a:solidFill>
              </a:rPr>
              <a:t>Academic</a:t>
            </a:r>
            <a:br>
              <a:rPr lang="en-US" dirty="0">
                <a:solidFill>
                  <a:srgbClr val="2D3139"/>
                </a:solidFill>
              </a:rPr>
            </a:br>
            <a:r>
              <a:rPr lang="en-US" sz="6600" dirty="0">
                <a:solidFill>
                  <a:srgbClr val="2D3139"/>
                </a:solidFill>
              </a:rPr>
              <a:t>Writing Guide</a:t>
            </a:r>
            <a:br>
              <a:rPr lang="en-US" dirty="0">
                <a:solidFill>
                  <a:srgbClr val="2D3139"/>
                </a:solidFill>
              </a:rPr>
            </a:br>
            <a:endParaRPr lang="en-US" dirty="0">
              <a:solidFill>
                <a:srgbClr val="2D3139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07BDC36-8BF6-E83B-CFB1-8FE1157A494B}"/>
              </a:ext>
            </a:extLst>
          </p:cNvPr>
          <p:cNvCxnSpPr>
            <a:cxnSpLocks/>
          </p:cNvCxnSpPr>
          <p:nvPr/>
        </p:nvCxnSpPr>
        <p:spPr>
          <a:xfrm>
            <a:off x="921745" y="3429000"/>
            <a:ext cx="10355855" cy="0"/>
          </a:xfrm>
          <a:prstGeom prst="line">
            <a:avLst/>
          </a:prstGeom>
          <a:ln w="161925">
            <a:solidFill>
              <a:srgbClr val="2F55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Google Shape;89;p13">
            <a:extLst>
              <a:ext uri="{FF2B5EF4-FFF2-40B4-BE49-F238E27FC236}">
                <a16:creationId xmlns:a16="http://schemas.microsoft.com/office/drawing/2014/main" id="{E5A665EB-9A11-55E9-8DC9-BB2D15B27B50}"/>
              </a:ext>
            </a:extLst>
          </p:cNvPr>
          <p:cNvSpPr/>
          <p:nvPr/>
        </p:nvSpPr>
        <p:spPr>
          <a:xfrm flipH="1">
            <a:off x="449346" y="3763709"/>
            <a:ext cx="944798" cy="706022"/>
          </a:xfrm>
          <a:custGeom>
            <a:avLst/>
            <a:gdLst/>
            <a:ahLst/>
            <a:cxnLst/>
            <a:rect l="l" t="t" r="r" b="b"/>
            <a:pathLst>
              <a:path w="1162828" h="868950" extrusionOk="0">
                <a:moveTo>
                  <a:pt x="1162828" y="0"/>
                </a:moveTo>
                <a:lnTo>
                  <a:pt x="0" y="0"/>
                </a:lnTo>
                <a:lnTo>
                  <a:pt x="0" y="868950"/>
                </a:lnTo>
                <a:lnTo>
                  <a:pt x="1162828" y="868950"/>
                </a:lnTo>
                <a:lnTo>
                  <a:pt x="1162828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Google Shape;88;p13">
            <a:extLst>
              <a:ext uri="{FF2B5EF4-FFF2-40B4-BE49-F238E27FC236}">
                <a16:creationId xmlns:a16="http://schemas.microsoft.com/office/drawing/2014/main" id="{FB967B64-E78F-D2D6-63DB-5EA70EC74AE1}"/>
              </a:ext>
            </a:extLst>
          </p:cNvPr>
          <p:cNvSpPr/>
          <p:nvPr/>
        </p:nvSpPr>
        <p:spPr>
          <a:xfrm flipH="1">
            <a:off x="10641832" y="1424404"/>
            <a:ext cx="944798" cy="706022"/>
          </a:xfrm>
          <a:custGeom>
            <a:avLst/>
            <a:gdLst/>
            <a:ahLst/>
            <a:cxnLst/>
            <a:rect l="l" t="t" r="r" b="b"/>
            <a:pathLst>
              <a:path w="1162828" h="868950" extrusionOk="0">
                <a:moveTo>
                  <a:pt x="1162828" y="0"/>
                </a:moveTo>
                <a:lnTo>
                  <a:pt x="0" y="0"/>
                </a:lnTo>
                <a:lnTo>
                  <a:pt x="0" y="868950"/>
                </a:lnTo>
                <a:lnTo>
                  <a:pt x="1162828" y="868950"/>
                </a:lnTo>
                <a:lnTo>
                  <a:pt x="1162828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" name="Google Shape;87;p13">
            <a:extLst>
              <a:ext uri="{FF2B5EF4-FFF2-40B4-BE49-F238E27FC236}">
                <a16:creationId xmlns:a16="http://schemas.microsoft.com/office/drawing/2014/main" id="{C5C69CDC-DFB5-288E-BD97-DEE2C218B25A}"/>
              </a:ext>
            </a:extLst>
          </p:cNvPr>
          <p:cNvSpPr/>
          <p:nvPr/>
        </p:nvSpPr>
        <p:spPr>
          <a:xfrm>
            <a:off x="5765824" y="720847"/>
            <a:ext cx="660352" cy="764517"/>
          </a:xfrm>
          <a:custGeom>
            <a:avLst/>
            <a:gdLst/>
            <a:ahLst/>
            <a:cxnLst/>
            <a:rect l="l" t="t" r="r" b="b"/>
            <a:pathLst>
              <a:path w="779176" h="902085" extrusionOk="0">
                <a:moveTo>
                  <a:pt x="0" y="0"/>
                </a:moveTo>
                <a:lnTo>
                  <a:pt x="779176" y="0"/>
                </a:lnTo>
                <a:lnTo>
                  <a:pt x="779176" y="902086"/>
                </a:lnTo>
                <a:lnTo>
                  <a:pt x="0" y="90208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5" name="Google Shape;61;p13">
            <a:extLst>
              <a:ext uri="{FF2B5EF4-FFF2-40B4-BE49-F238E27FC236}">
                <a16:creationId xmlns:a16="http://schemas.microsoft.com/office/drawing/2014/main" id="{A9A7FFF8-8962-EC9B-93B4-77F56257158E}"/>
              </a:ext>
            </a:extLst>
          </p:cNvPr>
          <p:cNvGrpSpPr/>
          <p:nvPr/>
        </p:nvGrpSpPr>
        <p:grpSpPr>
          <a:xfrm>
            <a:off x="640684" y="1304370"/>
            <a:ext cx="555578" cy="558068"/>
            <a:chOff x="1813" y="0"/>
            <a:chExt cx="809173" cy="812800"/>
          </a:xfrm>
        </p:grpSpPr>
        <p:sp>
          <p:nvSpPr>
            <p:cNvPr id="16" name="Google Shape;62;p13">
              <a:extLst>
                <a:ext uri="{FF2B5EF4-FFF2-40B4-BE49-F238E27FC236}">
                  <a16:creationId xmlns:a16="http://schemas.microsoft.com/office/drawing/2014/main" id="{E37DC7C6-7B18-785C-6C0E-1E4483D3580A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ED784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3;p13">
              <a:extLst>
                <a:ext uri="{FF2B5EF4-FFF2-40B4-BE49-F238E27FC236}">
                  <a16:creationId xmlns:a16="http://schemas.microsoft.com/office/drawing/2014/main" id="{5012BAEC-B66F-721E-1803-6249C4C2AF45}"/>
                </a:ext>
              </a:extLst>
            </p:cNvPr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" name="Google Shape;70;p13">
            <a:extLst>
              <a:ext uri="{FF2B5EF4-FFF2-40B4-BE49-F238E27FC236}">
                <a16:creationId xmlns:a16="http://schemas.microsoft.com/office/drawing/2014/main" id="{6C384859-1A1C-53D5-4F0A-9EBA0C36D359}"/>
              </a:ext>
            </a:extLst>
          </p:cNvPr>
          <p:cNvGrpSpPr/>
          <p:nvPr/>
        </p:nvGrpSpPr>
        <p:grpSpPr>
          <a:xfrm>
            <a:off x="1319590" y="2360578"/>
            <a:ext cx="266461" cy="267655"/>
            <a:chOff x="1813" y="0"/>
            <a:chExt cx="809173" cy="812800"/>
          </a:xfrm>
        </p:grpSpPr>
        <p:sp>
          <p:nvSpPr>
            <p:cNvPr id="19" name="Google Shape;71;p13">
              <a:extLst>
                <a:ext uri="{FF2B5EF4-FFF2-40B4-BE49-F238E27FC236}">
                  <a16:creationId xmlns:a16="http://schemas.microsoft.com/office/drawing/2014/main" id="{6CD58E5F-977B-DE59-9DE0-63BA98A8D147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A2E815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2;p13">
              <a:extLst>
                <a:ext uri="{FF2B5EF4-FFF2-40B4-BE49-F238E27FC236}">
                  <a16:creationId xmlns:a16="http://schemas.microsoft.com/office/drawing/2014/main" id="{D203AA24-C3C2-71F0-79A3-1F6EE018D78A}"/>
                </a:ext>
              </a:extLst>
            </p:cNvPr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" name="Google Shape;76;p13">
            <a:extLst>
              <a:ext uri="{FF2B5EF4-FFF2-40B4-BE49-F238E27FC236}">
                <a16:creationId xmlns:a16="http://schemas.microsoft.com/office/drawing/2014/main" id="{41625225-0162-8BD7-4819-215C7895DA20}"/>
              </a:ext>
            </a:extLst>
          </p:cNvPr>
          <p:cNvGrpSpPr/>
          <p:nvPr/>
        </p:nvGrpSpPr>
        <p:grpSpPr>
          <a:xfrm>
            <a:off x="2055485" y="1065175"/>
            <a:ext cx="334512" cy="336012"/>
            <a:chOff x="1813" y="0"/>
            <a:chExt cx="809173" cy="812800"/>
          </a:xfrm>
        </p:grpSpPr>
        <p:sp>
          <p:nvSpPr>
            <p:cNvPr id="22" name="Google Shape;77;p13">
              <a:extLst>
                <a:ext uri="{FF2B5EF4-FFF2-40B4-BE49-F238E27FC236}">
                  <a16:creationId xmlns:a16="http://schemas.microsoft.com/office/drawing/2014/main" id="{D238FAD1-A885-E1F5-3984-FA4552827DE9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A2E815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8;p13">
              <a:extLst>
                <a:ext uri="{FF2B5EF4-FFF2-40B4-BE49-F238E27FC236}">
                  <a16:creationId xmlns:a16="http://schemas.microsoft.com/office/drawing/2014/main" id="{452B19B0-2EE3-1423-22CA-B30920A6171C}"/>
                </a:ext>
              </a:extLst>
            </p:cNvPr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" name="Google Shape;82;p13">
            <a:extLst>
              <a:ext uri="{FF2B5EF4-FFF2-40B4-BE49-F238E27FC236}">
                <a16:creationId xmlns:a16="http://schemas.microsoft.com/office/drawing/2014/main" id="{4DBD09EB-67A7-67CB-D226-1C6EB5916A66}"/>
              </a:ext>
            </a:extLst>
          </p:cNvPr>
          <p:cNvGrpSpPr/>
          <p:nvPr/>
        </p:nvGrpSpPr>
        <p:grpSpPr>
          <a:xfrm>
            <a:off x="449346" y="2505888"/>
            <a:ext cx="189670" cy="190520"/>
            <a:chOff x="1813" y="0"/>
            <a:chExt cx="809173" cy="812800"/>
          </a:xfrm>
        </p:grpSpPr>
        <p:sp>
          <p:nvSpPr>
            <p:cNvPr id="25" name="Google Shape;83;p13">
              <a:extLst>
                <a:ext uri="{FF2B5EF4-FFF2-40B4-BE49-F238E27FC236}">
                  <a16:creationId xmlns:a16="http://schemas.microsoft.com/office/drawing/2014/main" id="{5F9CA049-D227-0F55-30B3-186910FACC7F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C5E1F0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4;p13">
              <a:extLst>
                <a:ext uri="{FF2B5EF4-FFF2-40B4-BE49-F238E27FC236}">
                  <a16:creationId xmlns:a16="http://schemas.microsoft.com/office/drawing/2014/main" id="{87F77C08-E5A4-10A1-4DAE-C9C813A67838}"/>
                </a:ext>
              </a:extLst>
            </p:cNvPr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" name="Google Shape;64;p13">
            <a:extLst>
              <a:ext uri="{FF2B5EF4-FFF2-40B4-BE49-F238E27FC236}">
                <a16:creationId xmlns:a16="http://schemas.microsoft.com/office/drawing/2014/main" id="{AFBF7C03-3448-2B39-8FBD-1734D1D176AD}"/>
              </a:ext>
            </a:extLst>
          </p:cNvPr>
          <p:cNvGrpSpPr/>
          <p:nvPr/>
        </p:nvGrpSpPr>
        <p:grpSpPr>
          <a:xfrm>
            <a:off x="9363964" y="1640213"/>
            <a:ext cx="354337" cy="355925"/>
            <a:chOff x="1813" y="0"/>
            <a:chExt cx="809173" cy="812800"/>
          </a:xfrm>
        </p:grpSpPr>
        <p:sp>
          <p:nvSpPr>
            <p:cNvPr id="28" name="Google Shape;65;p13">
              <a:extLst>
                <a:ext uri="{FF2B5EF4-FFF2-40B4-BE49-F238E27FC236}">
                  <a16:creationId xmlns:a16="http://schemas.microsoft.com/office/drawing/2014/main" id="{116CEA7F-845D-52FF-16DD-B554AB0CB12D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ED784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66;p13">
              <a:extLst>
                <a:ext uri="{FF2B5EF4-FFF2-40B4-BE49-F238E27FC236}">
                  <a16:creationId xmlns:a16="http://schemas.microsoft.com/office/drawing/2014/main" id="{CC719530-B349-43A3-C043-EAB2609BA610}"/>
                </a:ext>
              </a:extLst>
            </p:cNvPr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" name="Google Shape;67;p13">
            <a:extLst>
              <a:ext uri="{FF2B5EF4-FFF2-40B4-BE49-F238E27FC236}">
                <a16:creationId xmlns:a16="http://schemas.microsoft.com/office/drawing/2014/main" id="{92CF40A6-EE31-FA65-1748-16A981A9E126}"/>
              </a:ext>
            </a:extLst>
          </p:cNvPr>
          <p:cNvGrpSpPr/>
          <p:nvPr/>
        </p:nvGrpSpPr>
        <p:grpSpPr>
          <a:xfrm>
            <a:off x="9718291" y="437884"/>
            <a:ext cx="435821" cy="437774"/>
            <a:chOff x="1813" y="0"/>
            <a:chExt cx="809173" cy="812800"/>
          </a:xfrm>
        </p:grpSpPr>
        <p:sp>
          <p:nvSpPr>
            <p:cNvPr id="31" name="Google Shape;68;p13">
              <a:extLst>
                <a:ext uri="{FF2B5EF4-FFF2-40B4-BE49-F238E27FC236}">
                  <a16:creationId xmlns:a16="http://schemas.microsoft.com/office/drawing/2014/main" id="{77309949-A6C3-9C22-FDC7-B441D8C77E71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A2E815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9;p13">
              <a:extLst>
                <a:ext uri="{FF2B5EF4-FFF2-40B4-BE49-F238E27FC236}">
                  <a16:creationId xmlns:a16="http://schemas.microsoft.com/office/drawing/2014/main" id="{BCC4F470-4694-609E-71EC-92E7730E946A}"/>
                </a:ext>
              </a:extLst>
            </p:cNvPr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" name="Google Shape;73;p13">
            <a:extLst>
              <a:ext uri="{FF2B5EF4-FFF2-40B4-BE49-F238E27FC236}">
                <a16:creationId xmlns:a16="http://schemas.microsoft.com/office/drawing/2014/main" id="{C1FA5C6D-1812-3345-E3E5-A1B0A050DDFB}"/>
              </a:ext>
            </a:extLst>
          </p:cNvPr>
          <p:cNvGrpSpPr/>
          <p:nvPr/>
        </p:nvGrpSpPr>
        <p:grpSpPr>
          <a:xfrm>
            <a:off x="11493120" y="980576"/>
            <a:ext cx="189670" cy="190520"/>
            <a:chOff x="1813" y="0"/>
            <a:chExt cx="809173" cy="812800"/>
          </a:xfrm>
        </p:grpSpPr>
        <p:sp>
          <p:nvSpPr>
            <p:cNvPr id="34" name="Google Shape;74;p13">
              <a:extLst>
                <a:ext uri="{FF2B5EF4-FFF2-40B4-BE49-F238E27FC236}">
                  <a16:creationId xmlns:a16="http://schemas.microsoft.com/office/drawing/2014/main" id="{2BE31B83-943B-E4E9-1CDF-8DADEC314A62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ED784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5;p13">
              <a:extLst>
                <a:ext uri="{FF2B5EF4-FFF2-40B4-BE49-F238E27FC236}">
                  <a16:creationId xmlns:a16="http://schemas.microsoft.com/office/drawing/2014/main" id="{8849E2D2-B38E-E753-A713-8D01594F15A3}"/>
                </a:ext>
              </a:extLst>
            </p:cNvPr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" name="Google Shape;79;p13">
            <a:extLst>
              <a:ext uri="{FF2B5EF4-FFF2-40B4-BE49-F238E27FC236}">
                <a16:creationId xmlns:a16="http://schemas.microsoft.com/office/drawing/2014/main" id="{D66662AD-8A92-60B6-CF89-63B576B0EED2}"/>
              </a:ext>
            </a:extLst>
          </p:cNvPr>
          <p:cNvGrpSpPr/>
          <p:nvPr/>
        </p:nvGrpSpPr>
        <p:grpSpPr>
          <a:xfrm>
            <a:off x="11493120" y="3936729"/>
            <a:ext cx="189670" cy="190520"/>
            <a:chOff x="1813" y="0"/>
            <a:chExt cx="809173" cy="812800"/>
          </a:xfrm>
        </p:grpSpPr>
        <p:sp>
          <p:nvSpPr>
            <p:cNvPr id="37" name="Google Shape;80;p13">
              <a:extLst>
                <a:ext uri="{FF2B5EF4-FFF2-40B4-BE49-F238E27FC236}">
                  <a16:creationId xmlns:a16="http://schemas.microsoft.com/office/drawing/2014/main" id="{11DF168E-ED6A-1F52-5127-D67113E13570}"/>
                </a:ext>
              </a:extLst>
            </p:cNvPr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 extrusionOk="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C5E1F0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1;p13">
              <a:extLst>
                <a:ext uri="{FF2B5EF4-FFF2-40B4-BE49-F238E27FC236}">
                  <a16:creationId xmlns:a16="http://schemas.microsoft.com/office/drawing/2014/main" id="{1D3820C4-F93B-2109-6806-A893D6E160E0}"/>
                </a:ext>
              </a:extLst>
            </p:cNvPr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" name="Subtitle 3">
            <a:extLst>
              <a:ext uri="{FF2B5EF4-FFF2-40B4-BE49-F238E27FC236}">
                <a16:creationId xmlns:a16="http://schemas.microsoft.com/office/drawing/2014/main" id="{D704E8AF-44A6-97C4-30C7-442E0551A8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Frances </a:t>
            </a:r>
            <a:r>
              <a:rPr lang="en-US" dirty="0"/>
              <a:t>Lopez, University </a:t>
            </a:r>
            <a:r>
              <a:rPr lang="en-US"/>
              <a:t>of Texas at Austin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4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B2637-9A10-5BE8-3305-E84F74599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EA204-E7B5-D94F-A8B5-E5B5C3982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1119920"/>
            <a:ext cx="11490959" cy="1470025"/>
          </a:xfrm>
        </p:spPr>
        <p:txBody>
          <a:bodyPr/>
          <a:lstStyle/>
          <a:p>
            <a:r>
              <a:rPr lang="en-US" sz="4000" dirty="0">
                <a:solidFill>
                  <a:srgbClr val="2D3139"/>
                </a:solidFill>
              </a:rPr>
              <a:t>Verbs for Introducing Summaries and Quotations and More</a:t>
            </a:r>
            <a:br>
              <a:rPr lang="en-US" dirty="0">
                <a:solidFill>
                  <a:srgbClr val="2D3139"/>
                </a:solidFill>
              </a:rPr>
            </a:br>
            <a:endParaRPr lang="en-US" dirty="0">
              <a:solidFill>
                <a:srgbClr val="2D3139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52F5024-6E22-4AB1-CDCA-8E552360D5E6}"/>
              </a:ext>
            </a:extLst>
          </p:cNvPr>
          <p:cNvSpPr/>
          <p:nvPr/>
        </p:nvSpPr>
        <p:spPr>
          <a:xfrm>
            <a:off x="160382" y="788557"/>
            <a:ext cx="11863978" cy="5463017"/>
          </a:xfrm>
          <a:prstGeom prst="rect">
            <a:avLst/>
          </a:prstGeom>
          <a:noFill/>
          <a:ln w="190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F8FA8E-085B-0656-B54C-AC3C62803BE3}"/>
              </a:ext>
            </a:extLst>
          </p:cNvPr>
          <p:cNvSpPr txBox="1"/>
          <p:nvPr/>
        </p:nvSpPr>
        <p:spPr>
          <a:xfrm>
            <a:off x="1030147" y="3429000"/>
            <a:ext cx="9491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2D3139"/>
                </a:solidFill>
              </a:rPr>
              <a:t>Open the </a:t>
            </a:r>
            <a:r>
              <a:rPr lang="en-US" sz="2800" i="1" dirty="0">
                <a:solidFill>
                  <a:srgbClr val="2D3139"/>
                </a:solidFill>
              </a:rPr>
              <a:t>Summarized Writing Guide </a:t>
            </a:r>
            <a:r>
              <a:rPr lang="en-US" sz="2800" dirty="0">
                <a:solidFill>
                  <a:srgbClr val="2D3139"/>
                </a:solidFill>
              </a:rPr>
              <a:t>(Supplementary File) for more details</a:t>
            </a:r>
          </a:p>
        </p:txBody>
      </p:sp>
    </p:spTree>
    <p:extLst>
      <p:ext uri="{BB962C8B-B14F-4D97-AF65-F5344CB8AC3E}">
        <p14:creationId xmlns:p14="http://schemas.microsoft.com/office/powerpoint/2010/main" val="859693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D9061-7002-29CC-A1D9-E50F23E0D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1933F-23CF-9918-0C4D-B8946DE48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1119920"/>
            <a:ext cx="11490959" cy="1470025"/>
          </a:xfrm>
        </p:spPr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3" name="Google Shape;171;p22">
            <a:extLst>
              <a:ext uri="{FF2B5EF4-FFF2-40B4-BE49-F238E27FC236}">
                <a16:creationId xmlns:a16="http://schemas.microsoft.com/office/drawing/2014/main" id="{A32C8FB6-1F7F-1321-135B-2E15BAB45108}"/>
              </a:ext>
            </a:extLst>
          </p:cNvPr>
          <p:cNvSpPr/>
          <p:nvPr/>
        </p:nvSpPr>
        <p:spPr>
          <a:xfrm>
            <a:off x="7290854" y="565339"/>
            <a:ext cx="4901146" cy="4740745"/>
          </a:xfrm>
          <a:custGeom>
            <a:avLst/>
            <a:gdLst/>
            <a:ahLst/>
            <a:cxnLst/>
            <a:rect l="l" t="t" r="r" b="b"/>
            <a:pathLst>
              <a:path w="6164963" h="5963201" extrusionOk="0">
                <a:moveTo>
                  <a:pt x="0" y="0"/>
                </a:moveTo>
                <a:lnTo>
                  <a:pt x="6164963" y="0"/>
                </a:lnTo>
                <a:lnTo>
                  <a:pt x="6164963" y="5963200"/>
                </a:lnTo>
                <a:lnTo>
                  <a:pt x="0" y="5963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E514BB-2557-3823-A4AC-31D1D221FEC2}"/>
              </a:ext>
            </a:extLst>
          </p:cNvPr>
          <p:cNvSpPr txBox="1"/>
          <p:nvPr/>
        </p:nvSpPr>
        <p:spPr>
          <a:xfrm>
            <a:off x="8107679" y="1393469"/>
            <a:ext cx="36118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Let’s </a:t>
            </a:r>
          </a:p>
          <a:p>
            <a:pPr algn="ctr"/>
            <a:r>
              <a:rPr lang="en-US" sz="4000" b="1" dirty="0">
                <a:latin typeface="+mj-lt"/>
              </a:rPr>
              <a:t>Practice writing what they say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7A143D-6A88-39FF-459E-06B6644542B4}"/>
              </a:ext>
            </a:extLst>
          </p:cNvPr>
          <p:cNvSpPr txBox="1"/>
          <p:nvPr/>
        </p:nvSpPr>
        <p:spPr>
          <a:xfrm>
            <a:off x="182880" y="999594"/>
            <a:ext cx="7107974" cy="4967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47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2100"/>
              <a:buFont typeface="Passion One"/>
              <a:buAutoNum type="arabicPeriod"/>
            </a:pPr>
            <a:r>
              <a:rPr lang="en-US" sz="3200" dirty="0">
                <a:solidFill>
                  <a:srgbClr val="2D3139"/>
                </a:solidFill>
                <a:latin typeface="+mn-lt"/>
                <a:ea typeface="Passion One"/>
                <a:cs typeface="Passion One"/>
                <a:sym typeface="Passion One"/>
              </a:rPr>
              <a:t>Pick the statement from the class discussion board you contributed.</a:t>
            </a:r>
          </a:p>
          <a:p>
            <a:pPr marL="457200" marR="0" lvl="1" indent="-247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2100"/>
              <a:buFont typeface="Passion One"/>
              <a:buAutoNum type="alphaLcPeriod"/>
            </a:pPr>
            <a:r>
              <a:rPr lang="en-US" sz="3200" dirty="0">
                <a:solidFill>
                  <a:srgbClr val="2D3139"/>
                </a:solidFill>
                <a:latin typeface="+mn-lt"/>
                <a:ea typeface="Josefin Sans"/>
                <a:cs typeface="Josefin Sans"/>
                <a:sym typeface="Josefin Sans"/>
              </a:rPr>
              <a:t>Write your own version of “They say, I say”.</a:t>
            </a:r>
          </a:p>
          <a:p>
            <a:pPr marL="685800" marR="0" lvl="2" indent="-247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2100"/>
              <a:buFont typeface="Passion One"/>
              <a:buAutoNum type="romanLcPeriod"/>
            </a:pPr>
            <a:r>
              <a:rPr lang="en-US" sz="3200" dirty="0">
                <a:solidFill>
                  <a:srgbClr val="2D3139"/>
                </a:solidFill>
                <a:latin typeface="+mn-lt"/>
                <a:ea typeface="Josefin Sans"/>
                <a:cs typeface="Josefin Sans"/>
                <a:sym typeface="Josefin Sans"/>
              </a:rPr>
              <a:t>Refer back to the literature (your notes)</a:t>
            </a:r>
          </a:p>
          <a:p>
            <a:pPr marL="685800" marR="0" lvl="2" indent="-247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2100"/>
              <a:buFont typeface="Passion One"/>
              <a:buAutoNum type="romanLcPeriod"/>
            </a:pPr>
            <a:r>
              <a:rPr lang="en-US" sz="3200" dirty="0">
                <a:solidFill>
                  <a:srgbClr val="2D3139"/>
                </a:solidFill>
                <a:latin typeface="+mn-lt"/>
                <a:ea typeface="Josefin Sans"/>
                <a:cs typeface="Josefin Sans"/>
                <a:sym typeface="Josefin Sans"/>
              </a:rPr>
              <a:t>Add your opinion “I say” or take on the matter.</a:t>
            </a:r>
          </a:p>
          <a:p>
            <a:pPr marL="228600" marR="0" lvl="0" indent="-247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2100"/>
              <a:buFont typeface="Passion One"/>
              <a:buAutoNum type="arabicPeriod"/>
            </a:pPr>
            <a:r>
              <a:rPr lang="en-US" sz="3200" dirty="0">
                <a:solidFill>
                  <a:srgbClr val="2D3139"/>
                </a:solidFill>
                <a:latin typeface="+mn-lt"/>
                <a:ea typeface="Passion One"/>
                <a:cs typeface="Passion One"/>
                <a:sym typeface="Passion One"/>
              </a:rPr>
              <a:t>Share with your group. Read aloud one by one to group. Can you use this in your literature review section?</a:t>
            </a:r>
          </a:p>
        </p:txBody>
      </p:sp>
    </p:spTree>
    <p:extLst>
      <p:ext uri="{BB962C8B-B14F-4D97-AF65-F5344CB8AC3E}">
        <p14:creationId xmlns:p14="http://schemas.microsoft.com/office/powerpoint/2010/main" val="1839183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30353-89C4-AA27-3203-416CEC77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Inspired by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4C28C-54F8-9FD0-2608-E6933F6BF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lnSpc>
                <a:spcPct val="102998"/>
              </a:lnSpc>
              <a:spcBef>
                <a:spcPts val="0"/>
              </a:spcBef>
              <a:spcAft>
                <a:spcPts val="0"/>
              </a:spcAft>
              <a:buSzPts val="600"/>
            </a:pPr>
            <a:r>
              <a:rPr lang="en-US" sz="2800" dirty="0">
                <a:solidFill>
                  <a:srgbClr val="2D3139"/>
                </a:solidFill>
                <a:ea typeface="Calibri"/>
                <a:cs typeface="Calibri"/>
                <a:sym typeface="Calibri"/>
              </a:rPr>
              <a:t>Graff, G., Birkenstein, C., &amp; Durst, R. (2021). They say I say: The moves that matter in academic writing (with readings). W. W. Norton &amp; Company.</a:t>
            </a:r>
            <a:endParaRPr lang="en-US" sz="2800" dirty="0">
              <a:solidFill>
                <a:srgbClr val="2D3139"/>
              </a:solidFill>
              <a:highlight>
                <a:srgbClr val="FFFF00"/>
              </a:highlight>
              <a:ea typeface="Calibri"/>
              <a:cs typeface="Calibri"/>
              <a:sym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6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52D3B-A58B-A690-4F2F-D867C7AD0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6A2F1-8A64-9442-7D0C-4114FECA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291" y="1119920"/>
            <a:ext cx="10363200" cy="1470025"/>
          </a:xfrm>
        </p:spPr>
        <p:txBody>
          <a:bodyPr/>
          <a:lstStyle/>
          <a:p>
            <a:r>
              <a:rPr lang="en-US" sz="6600" dirty="0">
                <a:solidFill>
                  <a:srgbClr val="2D3139"/>
                </a:solidFill>
              </a:rPr>
              <a:t>Literature Review</a:t>
            </a:r>
            <a:br>
              <a:rPr lang="en-US" dirty="0">
                <a:solidFill>
                  <a:srgbClr val="2D3139"/>
                </a:solidFill>
              </a:rPr>
            </a:br>
            <a:endParaRPr lang="en-US" dirty="0">
              <a:solidFill>
                <a:srgbClr val="2D3139"/>
              </a:solidFill>
            </a:endParaRPr>
          </a:p>
        </p:txBody>
      </p:sp>
      <p:pic>
        <p:nvPicPr>
          <p:cNvPr id="6" name="Google Shape;95;p14">
            <a:extLst>
              <a:ext uri="{FF2B5EF4-FFF2-40B4-BE49-F238E27FC236}">
                <a16:creationId xmlns:a16="http://schemas.microsoft.com/office/drawing/2014/main" id="{2D819E76-71CD-F263-83FE-41927CFDE53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9886" t="20221" r="41599" b="21537"/>
          <a:stretch/>
        </p:blipFill>
        <p:spPr>
          <a:xfrm>
            <a:off x="320764" y="2310270"/>
            <a:ext cx="5234578" cy="358162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B02C420-1C9F-0B41-9F0F-9C607A7C6129}"/>
              </a:ext>
            </a:extLst>
          </p:cNvPr>
          <p:cNvSpPr txBox="1"/>
          <p:nvPr/>
        </p:nvSpPr>
        <p:spPr>
          <a:xfrm>
            <a:off x="5555342" y="2214609"/>
            <a:ext cx="6156960" cy="3677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2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Inter"/>
              <a:buChar char="●"/>
            </a:pPr>
            <a:r>
              <a:rPr lang="en-US" sz="2800" dirty="0">
                <a:solidFill>
                  <a:srgbClr val="2D3139"/>
                </a:solidFill>
                <a:latin typeface="+mn-lt"/>
                <a:ea typeface="Inter"/>
                <a:cs typeface="Inter"/>
                <a:sym typeface="Inter"/>
              </a:rPr>
              <a:t>You need to use 12+ sources</a:t>
            </a:r>
          </a:p>
          <a:p>
            <a:pPr marL="228600" marR="0" lvl="0" indent="-222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Inter"/>
              <a:buChar char="●"/>
            </a:pPr>
            <a:r>
              <a:rPr lang="en-US" sz="2800" dirty="0">
                <a:solidFill>
                  <a:srgbClr val="2D3139"/>
                </a:solidFill>
                <a:latin typeface="+mn-lt"/>
                <a:ea typeface="Inter"/>
                <a:cs typeface="Inter"/>
                <a:sym typeface="Inter"/>
              </a:rPr>
              <a:t>You’ll write a literature review</a:t>
            </a:r>
          </a:p>
          <a:p>
            <a:pPr marL="457200" marR="0" lvl="1" indent="-222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Inter"/>
              <a:buChar char="○"/>
            </a:pPr>
            <a:r>
              <a:rPr lang="en-US" sz="2800" dirty="0">
                <a:solidFill>
                  <a:srgbClr val="2D3139"/>
                </a:solidFill>
                <a:latin typeface="+mn-lt"/>
                <a:ea typeface="Inter"/>
                <a:cs typeface="Inter"/>
                <a:sym typeface="Inter"/>
              </a:rPr>
              <a:t>define all terms</a:t>
            </a:r>
          </a:p>
          <a:p>
            <a:pPr marL="457200" marR="0" lvl="1" indent="-222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Inter"/>
              <a:buChar char="○"/>
            </a:pPr>
            <a:r>
              <a:rPr lang="en-US" sz="2800" dirty="0">
                <a:solidFill>
                  <a:srgbClr val="2D3139"/>
                </a:solidFill>
                <a:latin typeface="+mn-lt"/>
                <a:ea typeface="Inter"/>
                <a:cs typeface="Inter"/>
                <a:sym typeface="Inter"/>
              </a:rPr>
              <a:t>summarize research</a:t>
            </a:r>
          </a:p>
          <a:p>
            <a:pPr marL="228600" marR="0" lvl="0" indent="-222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Inter"/>
              <a:buChar char="●"/>
            </a:pPr>
            <a:r>
              <a:rPr lang="en-US" sz="2800" dirty="0">
                <a:solidFill>
                  <a:srgbClr val="2D3139"/>
                </a:solidFill>
                <a:latin typeface="+mn-lt"/>
                <a:ea typeface="Inter"/>
                <a:cs typeface="Inter"/>
                <a:sym typeface="Inter"/>
              </a:rPr>
              <a:t>You’ll connect previous research (literature) to situating your target research question</a:t>
            </a:r>
          </a:p>
        </p:txBody>
      </p:sp>
      <p:sp>
        <p:nvSpPr>
          <p:cNvPr id="42" name="Google Shape;96;p14">
            <a:extLst>
              <a:ext uri="{FF2B5EF4-FFF2-40B4-BE49-F238E27FC236}">
                <a16:creationId xmlns:a16="http://schemas.microsoft.com/office/drawing/2014/main" id="{E681E692-FB96-AE0A-0671-D5500AB8DC0F}"/>
              </a:ext>
            </a:extLst>
          </p:cNvPr>
          <p:cNvSpPr/>
          <p:nvPr/>
        </p:nvSpPr>
        <p:spPr>
          <a:xfrm>
            <a:off x="10639001" y="1239812"/>
            <a:ext cx="911437" cy="792666"/>
          </a:xfrm>
          <a:custGeom>
            <a:avLst/>
            <a:gdLst/>
            <a:ahLst/>
            <a:cxnLst/>
            <a:rect l="l" t="t" r="r" b="b"/>
            <a:pathLst>
              <a:path w="961491" h="818142" extrusionOk="0">
                <a:moveTo>
                  <a:pt x="0" y="0"/>
                </a:moveTo>
                <a:lnTo>
                  <a:pt x="961492" y="0"/>
                </a:lnTo>
                <a:lnTo>
                  <a:pt x="961492" y="818142"/>
                </a:lnTo>
                <a:lnTo>
                  <a:pt x="0" y="818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6AF09CE-E1DA-6F28-0665-7DE58AAAB16F}"/>
              </a:ext>
            </a:extLst>
          </p:cNvPr>
          <p:cNvSpPr/>
          <p:nvPr/>
        </p:nvSpPr>
        <p:spPr>
          <a:xfrm>
            <a:off x="160382" y="788557"/>
            <a:ext cx="11863978" cy="5463017"/>
          </a:xfrm>
          <a:prstGeom prst="rect">
            <a:avLst/>
          </a:prstGeom>
          <a:noFill/>
          <a:ln w="190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50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CBC74-4737-9A30-D86B-DF63DBF9B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4E449-AD93-E7DB-B3EC-A65677596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291" y="1119920"/>
            <a:ext cx="10363200" cy="1470025"/>
          </a:xfrm>
        </p:spPr>
        <p:txBody>
          <a:bodyPr/>
          <a:lstStyle/>
          <a:p>
            <a:r>
              <a:rPr lang="en-US" sz="6600" dirty="0">
                <a:solidFill>
                  <a:srgbClr val="2D3139"/>
                </a:solidFill>
              </a:rPr>
              <a:t>Quotes to Ponder</a:t>
            </a:r>
            <a:br>
              <a:rPr lang="en-US" dirty="0"/>
            </a:b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106DF1A-D49E-3D78-00C2-BF30DF7F4E63}"/>
              </a:ext>
            </a:extLst>
          </p:cNvPr>
          <p:cNvSpPr/>
          <p:nvPr/>
        </p:nvSpPr>
        <p:spPr>
          <a:xfrm>
            <a:off x="160382" y="788557"/>
            <a:ext cx="11863978" cy="5463017"/>
          </a:xfrm>
          <a:prstGeom prst="rect">
            <a:avLst/>
          </a:prstGeom>
          <a:noFill/>
          <a:ln w="190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Google Shape;106;p15">
            <a:extLst>
              <a:ext uri="{FF2B5EF4-FFF2-40B4-BE49-F238E27FC236}">
                <a16:creationId xmlns:a16="http://schemas.microsoft.com/office/drawing/2014/main" id="{DDF69090-369E-4DEA-3442-1D76225FF2CB}"/>
              </a:ext>
            </a:extLst>
          </p:cNvPr>
          <p:cNvSpPr txBox="1"/>
          <p:nvPr/>
        </p:nvSpPr>
        <p:spPr>
          <a:xfrm>
            <a:off x="4724400" y="3508284"/>
            <a:ext cx="3032759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“... if you don’t identify the ‘they say’ you’re responding to, your own argument probably won’t have a point. Readers will wonder </a:t>
            </a:r>
            <a:r>
              <a:rPr lang="en" sz="1600" b="1" dirty="0">
                <a:latin typeface="+mn-lt"/>
                <a:ea typeface="Inter"/>
                <a:cs typeface="Inter"/>
                <a:sym typeface="Inter"/>
              </a:rPr>
              <a:t>what prompted you</a:t>
            </a: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 to say what you’re saying and therefore motivated you to write.”</a:t>
            </a:r>
            <a:endParaRPr sz="1600" dirty="0">
              <a:latin typeface="+mn-lt"/>
            </a:endParaRPr>
          </a:p>
        </p:txBody>
      </p:sp>
      <p:sp>
        <p:nvSpPr>
          <p:cNvPr id="7" name="Google Shape;108;p15">
            <a:extLst>
              <a:ext uri="{FF2B5EF4-FFF2-40B4-BE49-F238E27FC236}">
                <a16:creationId xmlns:a16="http://schemas.microsoft.com/office/drawing/2014/main" id="{F37C3CC1-47C5-9A74-495B-74EB03F22AC2}"/>
              </a:ext>
            </a:extLst>
          </p:cNvPr>
          <p:cNvSpPr txBox="1"/>
          <p:nvPr/>
        </p:nvSpPr>
        <p:spPr>
          <a:xfrm>
            <a:off x="1005223" y="2589945"/>
            <a:ext cx="3007139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ED7843"/>
                </a:solidFill>
                <a:latin typeface="+mn-lt"/>
                <a:ea typeface="Inter"/>
                <a:cs typeface="Inter"/>
                <a:sym typeface="Inter"/>
              </a:rPr>
              <a:t>Writing in a Vacuum</a:t>
            </a:r>
            <a:endParaRPr sz="2000" b="1" dirty="0">
              <a:solidFill>
                <a:srgbClr val="ED7843"/>
              </a:solidFill>
              <a:latin typeface="+mn-lt"/>
              <a:ea typeface="Inter"/>
              <a:cs typeface="Inter"/>
              <a:sym typeface="Inter"/>
            </a:endParaRPr>
          </a:p>
          <a:p>
            <a:pPr marL="0" marR="0" lvl="0" indent="0" algn="ctr" rtl="0">
              <a:lnSpc>
                <a:spcPct val="14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ED7843"/>
                </a:solidFill>
                <a:latin typeface="+mn-lt"/>
                <a:ea typeface="Inter"/>
                <a:cs typeface="Inter"/>
                <a:sym typeface="Inter"/>
              </a:rPr>
              <a:t>p. 1</a:t>
            </a:r>
            <a:endParaRPr sz="2000" dirty="0">
              <a:latin typeface="+mn-lt"/>
            </a:endParaRPr>
          </a:p>
        </p:txBody>
      </p:sp>
      <p:sp>
        <p:nvSpPr>
          <p:cNvPr id="8" name="Google Shape;109;p15">
            <a:extLst>
              <a:ext uri="{FF2B5EF4-FFF2-40B4-BE49-F238E27FC236}">
                <a16:creationId xmlns:a16="http://schemas.microsoft.com/office/drawing/2014/main" id="{23F61F39-B03F-B7C6-30A6-FC410C740914}"/>
              </a:ext>
            </a:extLst>
          </p:cNvPr>
          <p:cNvSpPr txBox="1"/>
          <p:nvPr/>
        </p:nvSpPr>
        <p:spPr>
          <a:xfrm>
            <a:off x="4887700" y="2589945"/>
            <a:ext cx="2779738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ED7843"/>
                </a:solidFill>
                <a:latin typeface="+mn-lt"/>
                <a:ea typeface="Inter"/>
                <a:cs typeface="Inter"/>
                <a:sym typeface="Inter"/>
              </a:rPr>
              <a:t>What do others say?</a:t>
            </a:r>
            <a:endParaRPr sz="2000" b="1" dirty="0">
              <a:solidFill>
                <a:srgbClr val="ED7843"/>
              </a:solidFill>
              <a:latin typeface="+mn-lt"/>
              <a:ea typeface="Inter"/>
              <a:cs typeface="Inter"/>
              <a:sym typeface="Inter"/>
            </a:endParaRPr>
          </a:p>
          <a:p>
            <a:pPr marL="0" marR="0" lvl="0" indent="0" algn="ctr" rtl="0">
              <a:lnSpc>
                <a:spcPct val="14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ED7843"/>
                </a:solidFill>
                <a:latin typeface="+mn-lt"/>
                <a:ea typeface="Inter"/>
                <a:cs typeface="Inter"/>
                <a:sym typeface="Inter"/>
              </a:rPr>
              <a:t>p. 4</a:t>
            </a:r>
            <a:endParaRPr sz="2000" dirty="0">
              <a:latin typeface="+mn-lt"/>
            </a:endParaRPr>
          </a:p>
        </p:txBody>
      </p:sp>
      <p:sp>
        <p:nvSpPr>
          <p:cNvPr id="10" name="Google Shape;110;p15">
            <a:extLst>
              <a:ext uri="{FF2B5EF4-FFF2-40B4-BE49-F238E27FC236}">
                <a16:creationId xmlns:a16="http://schemas.microsoft.com/office/drawing/2014/main" id="{E0812EA7-9D14-1407-A5CD-1B8A5D7AEACB}"/>
              </a:ext>
            </a:extLst>
          </p:cNvPr>
          <p:cNvSpPr txBox="1"/>
          <p:nvPr/>
        </p:nvSpPr>
        <p:spPr>
          <a:xfrm>
            <a:off x="8192200" y="2589945"/>
            <a:ext cx="3576053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ED7843"/>
                </a:solidFill>
                <a:latin typeface="+mn-lt"/>
                <a:ea typeface="Inter"/>
                <a:cs typeface="Inter"/>
                <a:sym typeface="Inter"/>
              </a:rPr>
              <a:t>What makes a source scholarly</a:t>
            </a:r>
            <a:endParaRPr sz="2000" b="1" dirty="0">
              <a:solidFill>
                <a:srgbClr val="ED7843"/>
              </a:solidFill>
              <a:latin typeface="+mn-lt"/>
              <a:ea typeface="Inter"/>
              <a:cs typeface="Inter"/>
              <a:sym typeface="Inter"/>
            </a:endParaRPr>
          </a:p>
          <a:p>
            <a:pPr marL="0" marR="0" lvl="0" indent="0" algn="ctr" rtl="0">
              <a:lnSpc>
                <a:spcPct val="14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ED7843"/>
                </a:solidFill>
                <a:latin typeface="+mn-lt"/>
                <a:ea typeface="Inter"/>
                <a:cs typeface="Inter"/>
                <a:sym typeface="Inter"/>
              </a:rPr>
              <a:t>p. 210</a:t>
            </a:r>
            <a:endParaRPr sz="2000" dirty="0">
              <a:latin typeface="+mn-lt"/>
            </a:endParaRPr>
          </a:p>
        </p:txBody>
      </p:sp>
      <p:sp>
        <p:nvSpPr>
          <p:cNvPr id="11" name="Google Shape;111;p15">
            <a:extLst>
              <a:ext uri="{FF2B5EF4-FFF2-40B4-BE49-F238E27FC236}">
                <a16:creationId xmlns:a16="http://schemas.microsoft.com/office/drawing/2014/main" id="{954C75B3-A3B8-4C92-BADD-3AEB212F09A8}"/>
              </a:ext>
            </a:extLst>
          </p:cNvPr>
          <p:cNvSpPr txBox="1"/>
          <p:nvPr/>
        </p:nvSpPr>
        <p:spPr>
          <a:xfrm>
            <a:off x="1067414" y="3611881"/>
            <a:ext cx="2944949" cy="1772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“They say that academic writing is not done in a </a:t>
            </a:r>
            <a:r>
              <a:rPr lang="en" sz="1600" b="1" dirty="0">
                <a:latin typeface="+mn-lt"/>
                <a:ea typeface="Inter"/>
                <a:cs typeface="Inter"/>
                <a:sym typeface="Inter"/>
              </a:rPr>
              <a:t>vacuum</a:t>
            </a: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 and that it is important to </a:t>
            </a:r>
            <a:r>
              <a:rPr lang="en" sz="1600" i="1" dirty="0">
                <a:latin typeface="+mn-lt"/>
                <a:ea typeface="Inter"/>
                <a:cs typeface="Inter"/>
                <a:sym typeface="Inter"/>
              </a:rPr>
              <a:t>enter</a:t>
            </a: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 the </a:t>
            </a:r>
            <a:r>
              <a:rPr lang="en" sz="1600" b="1" dirty="0">
                <a:latin typeface="+mn-lt"/>
                <a:ea typeface="Inter"/>
                <a:cs typeface="Inter"/>
                <a:sym typeface="Inter"/>
              </a:rPr>
              <a:t>conversation</a:t>
            </a: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 </a:t>
            </a:r>
            <a:r>
              <a:rPr lang="en" sz="1600" i="1" dirty="0">
                <a:latin typeface="+mn-lt"/>
                <a:ea typeface="Inter"/>
                <a:cs typeface="Inter"/>
                <a:sym typeface="Inter"/>
              </a:rPr>
              <a:t>in relation to and with others who have spoken on the subject.</a:t>
            </a: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”</a:t>
            </a:r>
            <a:endParaRPr sz="1600" dirty="0">
              <a:latin typeface="+mn-lt"/>
            </a:endParaRPr>
          </a:p>
        </p:txBody>
      </p:sp>
      <p:sp>
        <p:nvSpPr>
          <p:cNvPr id="12" name="Google Shape;112;p15">
            <a:extLst>
              <a:ext uri="{FF2B5EF4-FFF2-40B4-BE49-F238E27FC236}">
                <a16:creationId xmlns:a16="http://schemas.microsoft.com/office/drawing/2014/main" id="{9A86B2DC-FB00-7607-DC20-0E2EF04FDAE5}"/>
              </a:ext>
            </a:extLst>
          </p:cNvPr>
          <p:cNvSpPr txBox="1"/>
          <p:nvPr/>
        </p:nvSpPr>
        <p:spPr>
          <a:xfrm>
            <a:off x="8192200" y="3508284"/>
            <a:ext cx="3451160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“...scholarly sources are </a:t>
            </a:r>
            <a:r>
              <a:rPr lang="en" sz="1600" b="1" dirty="0">
                <a:latin typeface="+mn-lt"/>
                <a:ea typeface="Inter"/>
                <a:cs typeface="Inter"/>
                <a:sym typeface="Inter"/>
              </a:rPr>
              <a:t>scholarly</a:t>
            </a: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 precisely because they </a:t>
            </a:r>
            <a:r>
              <a:rPr lang="en" sz="1600" i="1" dirty="0">
                <a:latin typeface="+mn-lt"/>
                <a:ea typeface="Inter"/>
                <a:cs typeface="Inter"/>
                <a:sym typeface="Inter"/>
              </a:rPr>
              <a:t>draw</a:t>
            </a: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 so heavily on other sources and include key elements like works-cited pages, references, or bibliographies that tell you </a:t>
            </a:r>
            <a:r>
              <a:rPr lang="en" sz="1600" b="1" dirty="0">
                <a:latin typeface="+mn-lt"/>
                <a:ea typeface="Inter"/>
                <a:cs typeface="Inter"/>
                <a:sym typeface="Inter"/>
              </a:rPr>
              <a:t>exactly where </a:t>
            </a:r>
            <a:r>
              <a:rPr lang="en" sz="1600" dirty="0">
                <a:latin typeface="+mn-lt"/>
                <a:ea typeface="Inter"/>
                <a:cs typeface="Inter"/>
                <a:sym typeface="Inter"/>
              </a:rPr>
              <a:t>those other sources can be found.”</a:t>
            </a:r>
            <a:endParaRPr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106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449AE-1DD0-EA4A-5FF4-888DAB12A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F67C4-F974-8B6B-C73E-C01C506A4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291" y="1119920"/>
            <a:ext cx="10363200" cy="1470025"/>
          </a:xfrm>
        </p:spPr>
        <p:txBody>
          <a:bodyPr/>
          <a:lstStyle/>
          <a:p>
            <a:r>
              <a:rPr lang="en-US" sz="6600" dirty="0">
                <a:solidFill>
                  <a:srgbClr val="2D3139"/>
                </a:solidFill>
              </a:rPr>
              <a:t>They Say…I Say</a:t>
            </a:r>
            <a:br>
              <a:rPr lang="en-US" dirty="0">
                <a:solidFill>
                  <a:srgbClr val="2D3139"/>
                </a:solidFill>
              </a:rPr>
            </a:br>
            <a:endParaRPr lang="en-US" dirty="0">
              <a:solidFill>
                <a:srgbClr val="2D3139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ED630AB-46FB-203C-A96C-96EE4B93BB7F}"/>
              </a:ext>
            </a:extLst>
          </p:cNvPr>
          <p:cNvSpPr/>
          <p:nvPr/>
        </p:nvSpPr>
        <p:spPr>
          <a:xfrm>
            <a:off x="160382" y="788557"/>
            <a:ext cx="11863978" cy="5463017"/>
          </a:xfrm>
          <a:prstGeom prst="rect">
            <a:avLst/>
          </a:prstGeom>
          <a:noFill/>
          <a:ln w="190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1F02A5-4F7A-5283-614C-929508F309CE}"/>
              </a:ext>
            </a:extLst>
          </p:cNvPr>
          <p:cNvSpPr txBox="1"/>
          <p:nvPr/>
        </p:nvSpPr>
        <p:spPr>
          <a:xfrm>
            <a:off x="712651" y="2057400"/>
            <a:ext cx="10599058" cy="4451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2100"/>
              <a:buFont typeface="+mj-lt"/>
              <a:buAutoNum type="arabicPeriod"/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Express your ideas (“I say”) as a RESPONSE to:</a:t>
            </a:r>
          </a:p>
          <a:p>
            <a:pPr marL="34290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2100"/>
              <a:buFont typeface="+mj-lt"/>
              <a:buAutoNum type="arabicPeriod"/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Some other person/group (“They say”)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Your goal in the literature review is to set up your research questions and the topic of your research inquiry. 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Introduce important ideas from the literature you read. </a:t>
            </a:r>
          </a:p>
          <a:p>
            <a:pPr marL="228600" lvl="0" indent="-1905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D3139"/>
              </a:buClr>
              <a:buSzPts val="1200"/>
              <a:buFont typeface="EB Garamond"/>
              <a:buChar char="●"/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define terms important to your research study</a:t>
            </a:r>
          </a:p>
          <a:p>
            <a:pPr marL="228600" lvl="0" indent="-190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1200"/>
              <a:buFont typeface="EB Garamond"/>
              <a:buChar char="●"/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introduce common or prominent themes across the research that has already been conducted</a:t>
            </a:r>
          </a:p>
          <a:p>
            <a:pPr marL="228600" lvl="0" indent="-190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1200"/>
              <a:buFont typeface="EB Garamond"/>
              <a:buChar char="●"/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introduce themes or topics where the research diverges/does not agree</a:t>
            </a:r>
          </a:p>
          <a:p>
            <a:pPr marL="228600" lvl="0" indent="-190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1200"/>
              <a:buFont typeface="EB Garamond"/>
              <a:buChar char="●"/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identify yet unexplored questions related to your research issue (what we often call "research gaps")</a:t>
            </a:r>
          </a:p>
          <a:p>
            <a:pPr marL="228600" lvl="0" indent="-190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139"/>
              </a:buClr>
              <a:buSzPts val="1200"/>
              <a:buFont typeface="EB Garamond"/>
              <a:buChar char="●"/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describe methods (ways of investigating) that past researchers have implemented</a:t>
            </a:r>
          </a:p>
          <a:p>
            <a:pPr lv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</a:pPr>
            <a:endParaRPr lang="en-US" sz="18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You can use the They Say…I Say templates to help you. </a:t>
            </a:r>
          </a:p>
          <a:p>
            <a:endParaRPr lang="en-US" dirty="0">
              <a:solidFill>
                <a:srgbClr val="2D31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827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2D3CC-A20C-B339-7849-9244C6CCA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412AB-B5FD-A23C-A2B4-CDC0BAF34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1119920"/>
            <a:ext cx="11490959" cy="1470025"/>
          </a:xfrm>
        </p:spPr>
        <p:txBody>
          <a:bodyPr/>
          <a:lstStyle/>
          <a:p>
            <a:r>
              <a:rPr lang="en-US" sz="4000" dirty="0">
                <a:solidFill>
                  <a:srgbClr val="2D3139"/>
                </a:solidFill>
              </a:rPr>
              <a:t>Templates: Disagreement/Agreement (p. 10)</a:t>
            </a:r>
            <a:br>
              <a:rPr lang="en-US" dirty="0">
                <a:solidFill>
                  <a:srgbClr val="2D3139"/>
                </a:solidFill>
              </a:rPr>
            </a:br>
            <a:endParaRPr lang="en-US" dirty="0">
              <a:solidFill>
                <a:srgbClr val="2D3139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4DE49D0-E6B1-62FC-8977-1746303D7AAC}"/>
              </a:ext>
            </a:extLst>
          </p:cNvPr>
          <p:cNvSpPr/>
          <p:nvPr/>
        </p:nvSpPr>
        <p:spPr>
          <a:xfrm>
            <a:off x="160382" y="788557"/>
            <a:ext cx="11863978" cy="5463017"/>
          </a:xfrm>
          <a:prstGeom prst="rect">
            <a:avLst/>
          </a:prstGeom>
          <a:noFill/>
          <a:ln w="190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1509EA-417D-0C31-8837-C9788AE19DDF}"/>
              </a:ext>
            </a:extLst>
          </p:cNvPr>
          <p:cNvSpPr txBox="1"/>
          <p:nvPr/>
        </p:nvSpPr>
        <p:spPr>
          <a:xfrm>
            <a:off x="350520" y="2200971"/>
            <a:ext cx="11490959" cy="356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While X (20xx) argues ____________, I disagree because _________________________________________________.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While I understand the belief that ________________ (X, 20xx), my view is ________________________________________. 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 agree with X (20xx) that ___________________________________.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2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9B7E7-B135-146A-8DF4-4312A5E3D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8FF6D-3EF3-C942-0187-664D0637B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1119920"/>
            <a:ext cx="11490959" cy="1470025"/>
          </a:xfrm>
        </p:spPr>
        <p:txBody>
          <a:bodyPr/>
          <a:lstStyle/>
          <a:p>
            <a:r>
              <a:rPr lang="en-US" sz="4000" dirty="0">
                <a:solidFill>
                  <a:srgbClr val="2D3139"/>
                </a:solidFill>
              </a:rPr>
              <a:t>Templates: They Say (p. 23)</a:t>
            </a:r>
            <a:br>
              <a:rPr lang="en-US" dirty="0">
                <a:solidFill>
                  <a:srgbClr val="2D3139"/>
                </a:solidFill>
              </a:rPr>
            </a:br>
            <a:endParaRPr lang="en-US" dirty="0">
              <a:solidFill>
                <a:srgbClr val="2D3139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AB30698-CB69-7D77-8711-FC70E1AB6781}"/>
              </a:ext>
            </a:extLst>
          </p:cNvPr>
          <p:cNvSpPr/>
          <p:nvPr/>
        </p:nvSpPr>
        <p:spPr>
          <a:xfrm>
            <a:off x="160382" y="788557"/>
            <a:ext cx="11863978" cy="5463017"/>
          </a:xfrm>
          <a:prstGeom prst="rect">
            <a:avLst/>
          </a:prstGeom>
          <a:noFill/>
          <a:ln w="190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622D8F-F763-6BA5-132B-84A0AF600491}"/>
              </a:ext>
            </a:extLst>
          </p:cNvPr>
          <p:cNvSpPr txBox="1"/>
          <p:nvPr/>
        </p:nvSpPr>
        <p:spPr>
          <a:xfrm>
            <a:off x="350520" y="2200971"/>
            <a:ext cx="11490959" cy="400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It has become common today for youth to __________ (X, 20xx).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In their recent work, Y and Z (20xx) have critiqued ___________. 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In discussions or research about ________________, a controversy has developed about __________. On the one hand, X (20xx) argues ___________________. On the other hand, Y (20xx) contends ____________. Our view is ______________. </a:t>
            </a:r>
          </a:p>
          <a:p>
            <a:endParaRPr lang="en-US" dirty="0">
              <a:solidFill>
                <a:srgbClr val="2D31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57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77D59-CDE0-0ED6-C6BC-A2B9AE3D5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23ED7-455E-0C7C-E19A-1904CEAC6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1119920"/>
            <a:ext cx="11490959" cy="1470025"/>
          </a:xfrm>
        </p:spPr>
        <p:txBody>
          <a:bodyPr/>
          <a:lstStyle/>
          <a:p>
            <a:r>
              <a:rPr lang="en-US" sz="4000" dirty="0">
                <a:solidFill>
                  <a:srgbClr val="2D3139"/>
                </a:solidFill>
              </a:rPr>
              <a:t>Templates: Writing Summaries (p. 42)</a:t>
            </a:r>
            <a:br>
              <a:rPr lang="en-US" dirty="0">
                <a:solidFill>
                  <a:srgbClr val="2D3139"/>
                </a:solidFill>
              </a:rPr>
            </a:br>
            <a:endParaRPr lang="en-US" dirty="0">
              <a:solidFill>
                <a:srgbClr val="2D3139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E375AEE-2890-0B94-0E0D-E5159379616D}"/>
              </a:ext>
            </a:extLst>
          </p:cNvPr>
          <p:cNvSpPr/>
          <p:nvPr/>
        </p:nvSpPr>
        <p:spPr>
          <a:xfrm>
            <a:off x="160382" y="788557"/>
            <a:ext cx="11863978" cy="5463017"/>
          </a:xfrm>
          <a:prstGeom prst="rect">
            <a:avLst/>
          </a:prstGeom>
          <a:noFill/>
          <a:ln w="190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CC6920-FE5B-F24E-0F99-DD2523DE7E34}"/>
              </a:ext>
            </a:extLst>
          </p:cNvPr>
          <p:cNvSpPr txBox="1"/>
          <p:nvPr/>
        </p:nvSpPr>
        <p:spPr>
          <a:xfrm>
            <a:off x="350520" y="2200971"/>
            <a:ext cx="1149095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In her essay X, she advocates ______________________________.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They celebrate the fact that _______________________________.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X and Y (20xx), argue that __________. Their research, which demonstrates that ________, challenges the idea that __________. They use ___________ to show ___________. X and Y’s argument speaks to ________ about the larger issue of _________.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endParaRPr lang="en-US" dirty="0">
              <a:solidFill>
                <a:srgbClr val="2D31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694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1B439-9D12-A40A-D9C2-EB58AEDB3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C84F3-3554-C6FE-E437-D348C9C2E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1119920"/>
            <a:ext cx="11490959" cy="1470025"/>
          </a:xfrm>
        </p:spPr>
        <p:txBody>
          <a:bodyPr/>
          <a:lstStyle/>
          <a:p>
            <a:r>
              <a:rPr lang="en-US" sz="4000" dirty="0">
                <a:solidFill>
                  <a:srgbClr val="2D3139"/>
                </a:solidFill>
              </a:rPr>
              <a:t>Templates: Introducing Quotes (p. 51)</a:t>
            </a:r>
            <a:br>
              <a:rPr lang="en-US" dirty="0">
                <a:solidFill>
                  <a:srgbClr val="2D3139"/>
                </a:solidFill>
              </a:rPr>
            </a:br>
            <a:endParaRPr lang="en-US" dirty="0">
              <a:solidFill>
                <a:srgbClr val="2D3139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DA10A58-DCEF-0E18-260F-4AC43F8A4BBC}"/>
              </a:ext>
            </a:extLst>
          </p:cNvPr>
          <p:cNvSpPr/>
          <p:nvPr/>
        </p:nvSpPr>
        <p:spPr>
          <a:xfrm>
            <a:off x="160382" y="788557"/>
            <a:ext cx="11863978" cy="5463017"/>
          </a:xfrm>
          <a:prstGeom prst="rect">
            <a:avLst/>
          </a:prstGeom>
          <a:noFill/>
          <a:ln w="190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2CCF25-77F4-C04E-2351-39A99861D647}"/>
              </a:ext>
            </a:extLst>
          </p:cNvPr>
          <p:cNvSpPr txBox="1"/>
          <p:nvPr/>
        </p:nvSpPr>
        <p:spPr>
          <a:xfrm>
            <a:off x="350520" y="2589945"/>
            <a:ext cx="11490959" cy="312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According to X (20xx), “_____________________________” (p. x)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In X’s (20xx) view, “________________________________” (p. x). 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+mn-lt"/>
              <a:ea typeface="EB Garamond"/>
              <a:cs typeface="EB Garamond"/>
              <a:sym typeface="EB Garamond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D3139"/>
                </a:solidFill>
                <a:latin typeface="+mn-lt"/>
                <a:ea typeface="EB Garamond"/>
                <a:cs typeface="EB Garamond"/>
                <a:sym typeface="EB Garamond"/>
              </a:rPr>
              <a:t>X (20xx) agrees when she writes, “_________________” (p. x). 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2D3139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endParaRPr lang="en-US" dirty="0">
              <a:solidFill>
                <a:srgbClr val="2D31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31593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94</TotalTime>
  <Words>703</Words>
  <Application>Microsoft Office PowerPoint</Application>
  <PresentationFormat>Widescreen</PresentationFormat>
  <Paragraphs>77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Comic Sans MS</vt:lpstr>
      <vt:lpstr>EB Garamond</vt:lpstr>
      <vt:lpstr>Inter</vt:lpstr>
      <vt:lpstr>Passion One</vt:lpstr>
      <vt:lpstr>Roboto</vt:lpstr>
      <vt:lpstr>Roboto Black</vt:lpstr>
      <vt:lpstr>Times New Roman</vt:lpstr>
      <vt:lpstr>Verdana</vt:lpstr>
      <vt:lpstr>Default Design</vt:lpstr>
      <vt:lpstr>Academic Writing Guide </vt:lpstr>
      <vt:lpstr>Inspired by</vt:lpstr>
      <vt:lpstr>Literature Review </vt:lpstr>
      <vt:lpstr>Quotes to Ponder </vt:lpstr>
      <vt:lpstr>They Say…I Say </vt:lpstr>
      <vt:lpstr>Templates: Disagreement/Agreement (p. 10) </vt:lpstr>
      <vt:lpstr>Templates: They Say (p. 23) </vt:lpstr>
      <vt:lpstr>Templates: Writing Summaries (p. 42) </vt:lpstr>
      <vt:lpstr>Templates: Introducing Quotes (p. 51) </vt:lpstr>
      <vt:lpstr>Verbs for Introducing Summaries and Quotations and More </vt:lpstr>
      <vt:lpstr> 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17</cp:revision>
  <dcterms:created xsi:type="dcterms:W3CDTF">2024-09-10T15:41:43Z</dcterms:created>
  <dcterms:modified xsi:type="dcterms:W3CDTF">2025-12-05T17:32:42Z</dcterms:modified>
</cp:coreProperties>
</file>