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60" r:id="rId2"/>
    <p:sldId id="27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4B0B783C-CE66-43CC-A1F2-AE7C6EE4B6EF}">
          <p14:sldIdLst>
            <p14:sldId id="260"/>
            <p14:sldId id="27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</p14:sldIdLst>
        </p14:section>
        <p14:section name="Presentation Contents" id="{4AABBEC6-4A8C-4A7F-A749-6BED348544CB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4319">
          <p15:clr>
            <a:srgbClr val="A4A3A4"/>
          </p15:clr>
        </p15:guide>
        <p15:guide id="2" pos="767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D3139"/>
    <a:srgbClr val="2F5597"/>
    <a:srgbClr val="FF9300"/>
    <a:srgbClr val="8499A4"/>
    <a:srgbClr val="C2E1EF"/>
    <a:srgbClr val="595959"/>
    <a:srgbClr val="B8E08C"/>
    <a:srgbClr val="FF0000"/>
    <a:srgbClr val="CC9900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445" autoAdjust="0"/>
    <p:restoredTop sz="91370" autoAdjust="0"/>
  </p:normalViewPr>
  <p:slideViewPr>
    <p:cSldViewPr snapToGrid="0" showGuides="1">
      <p:cViewPr varScale="1">
        <p:scale>
          <a:sx n="89" d="100"/>
          <a:sy n="89" d="100"/>
        </p:scale>
        <p:origin x="69" y="216"/>
      </p:cViewPr>
      <p:guideLst>
        <p:guide orient="horz" pos="4319"/>
        <p:guide pos="767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>
            <a:extLst>
              <a:ext uri="{FF2B5EF4-FFF2-40B4-BE49-F238E27FC236}">
                <a16:creationId xmlns:a16="http://schemas.microsoft.com/office/drawing/2014/main" id="{C54D9C12-C77C-44B5-A4B6-550B204C29CB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9091" name="Rectangle 3">
            <a:extLst>
              <a:ext uri="{FF2B5EF4-FFF2-40B4-BE49-F238E27FC236}">
                <a16:creationId xmlns:a16="http://schemas.microsoft.com/office/drawing/2014/main" id="{9794E248-9E8C-443A-A5ED-3F797AF9CCF3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9092" name="Rectangle 4">
            <a:extLst>
              <a:ext uri="{FF2B5EF4-FFF2-40B4-BE49-F238E27FC236}">
                <a16:creationId xmlns:a16="http://schemas.microsoft.com/office/drawing/2014/main" id="{3F807E8F-6973-4907-A2A9-0016C1976F78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9093" name="Rectangle 5">
            <a:extLst>
              <a:ext uri="{FF2B5EF4-FFF2-40B4-BE49-F238E27FC236}">
                <a16:creationId xmlns:a16="http://schemas.microsoft.com/office/drawing/2014/main" id="{BE14ACE5-F3A1-44D5-A056-A5EADFD2C8D4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2B9D48F8-701B-40D8-B658-5D61D9E7BD2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454A6B60-46F5-44FD-91EA-C6001B68C5E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03195FFD-7637-4C12-9641-4DC81A95556D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5364" name="Rectangle 4">
            <a:extLst>
              <a:ext uri="{FF2B5EF4-FFF2-40B4-BE49-F238E27FC236}">
                <a16:creationId xmlns:a16="http://schemas.microsoft.com/office/drawing/2014/main" id="{7B94D00D-C45E-44AC-BBC9-BB7161F66FA4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Rectangle 5">
            <a:extLst>
              <a:ext uri="{FF2B5EF4-FFF2-40B4-BE49-F238E27FC236}">
                <a16:creationId xmlns:a16="http://schemas.microsoft.com/office/drawing/2014/main" id="{E8C99408-3AA3-49C2-A275-BEB167CA671A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126" name="Rectangle 6">
            <a:extLst>
              <a:ext uri="{FF2B5EF4-FFF2-40B4-BE49-F238E27FC236}">
                <a16:creationId xmlns:a16="http://schemas.microsoft.com/office/drawing/2014/main" id="{E1259C95-AE49-459E-B2EE-D26ED3BBEBD1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127" name="Rectangle 7">
            <a:extLst>
              <a:ext uri="{FF2B5EF4-FFF2-40B4-BE49-F238E27FC236}">
                <a16:creationId xmlns:a16="http://schemas.microsoft.com/office/drawing/2014/main" id="{71ED5B40-1D5B-4B3A-8EE7-056D8C98338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4B22A6BE-9336-4166-AE8C-1C58964F57D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ＭＳ Ｐゴシック" pitchFamily="-112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22A6BE-9336-4166-AE8C-1C58964F57D9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804287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0B7222-35D6-CFE3-BB39-A77CAD8B5B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87BC296-68DC-A74B-29B7-685961E3D30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7C2DF75-9815-A28F-DB95-44FD86D025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CF2F10-5F45-C50C-2B00-884B970709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22A6BE-9336-4166-AE8C-1C58964F57D9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934945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A07788-349D-AEE6-75AE-A57B8C0BC4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0FFE7A5-9441-3661-D1D0-F0B12D5D1C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BB7CEBE-4404-0316-5F78-25CA372A46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6333A7-1AD6-FAB9-A1DA-4891835536B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22A6BE-9336-4166-AE8C-1C58964F57D9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036034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81B6A4-160F-1256-B75F-620414CD76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C741CA4-F954-B57D-8492-D5DA5762C8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1FE2781-C8E6-B5F6-DE4E-31FDB3B2C0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80709A-5D77-5CBA-9635-E4BAE8241C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22A6BE-9336-4166-AE8C-1C58964F57D9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884995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CA28B6-F1A3-F580-676C-8226A17C43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CEDFF4F-4E91-6564-1F10-8F2C0A21596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9545E4C-C8B6-1151-A701-9FF7F4B227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A27F41-66AE-AD80-B164-F1D821A06E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22A6BE-9336-4166-AE8C-1C58964F57D9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342779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FA0A5F-9D49-7E99-A734-B1B8F5A252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4594E1D-F44A-978F-CD80-FA5F6ADB94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1565671-5228-1C65-C83F-00F282BFFE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768C41-2730-5526-CC1E-66F7F84793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22A6BE-9336-4166-AE8C-1C58964F57D9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206543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DEC7BD-2AD8-0B36-6BEC-E50652DDE0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E12BE95-5EE8-97AC-112C-C025A86F751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8E3C62B-EF88-68DC-9DB3-A4CF5CD651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E5A94F-353B-F14E-BAC1-B08E2A28E18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22A6BE-9336-4166-AE8C-1C58964F57D9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522524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5EB46D-C44B-2074-8920-54110DEF96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9D36377-A513-C32A-0FFD-A3C694F95D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D818CF1-A7A9-6BE2-BB93-E4FB175286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8EFFDD-5A1A-6AE2-4818-03EE61A0C9A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22A6BE-9336-4166-AE8C-1C58964F57D9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317691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C1C266-ADCE-296F-1143-A1147A7E9D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AEA47D0-D9BB-8596-5728-BAC83D171F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0EC4416-C60D-5445-949F-76C158B6CA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9BD4CF-7B74-3681-4BF5-14316965BC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22A6BE-9336-4166-AE8C-1C58964F57D9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269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 sz="4400"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05214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676347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885787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0" y="274638"/>
            <a:ext cx="10058400" cy="1143000"/>
          </a:xfrm>
        </p:spPr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373885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0" y="274638"/>
            <a:ext cx="10058400" cy="1143000"/>
          </a:xfrm>
        </p:spPr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48759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038072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160399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227646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668619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58472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83439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664030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406888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hyperlink" Target="https://creativecommons.org/licenses/by-nc-sa/4.0/" TargetMode="Externa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hyperlink" Target="https://journals.uwyo.edu/index.php/jtilt/index" TargetMode="Externa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4">
            <a:extLst>
              <a:ext uri="{FF2B5EF4-FFF2-40B4-BE49-F238E27FC236}">
                <a16:creationId xmlns:a16="http://schemas.microsoft.com/office/drawing/2014/main" id="{C8C1C049-F093-489D-90F9-FF3503ADDF1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16000" y="274638"/>
            <a:ext cx="10058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US" altLang="en-US" dirty="0"/>
          </a:p>
        </p:txBody>
      </p:sp>
      <p:sp>
        <p:nvSpPr>
          <p:cNvPr id="1027" name="Rectangle 15">
            <a:extLst>
              <a:ext uri="{FF2B5EF4-FFF2-40B4-BE49-F238E27FC236}">
                <a16:creationId xmlns:a16="http://schemas.microsoft.com/office/drawing/2014/main" id="{0270379C-98BA-456F-9A8F-BAB630A6FC1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1DB6455-0209-2065-F6CC-30EB983286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195" y="6437165"/>
            <a:ext cx="12186805" cy="0"/>
          </a:xfrm>
          <a:prstGeom prst="line">
            <a:avLst/>
          </a:prstGeom>
          <a:ln w="57150">
            <a:solidFill>
              <a:srgbClr val="B8E08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EC493F0C-13A0-FB5C-3D8D-286241BDE0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194" y="6477002"/>
            <a:ext cx="12186805" cy="380998"/>
          </a:xfrm>
          <a:prstGeom prst="rect">
            <a:avLst/>
          </a:prstGeom>
          <a:solidFill>
            <a:srgbClr val="2F5597"/>
          </a:solidFill>
          <a:ln>
            <a:solidFill>
              <a:srgbClr val="2F55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sz="1000" u="none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Journal of Technology-Integrated Lessons and Teaching</a:t>
            </a:r>
            <a:r>
              <a:rPr lang="en-US" sz="1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4(2).</a:t>
            </a:r>
          </a:p>
        </p:txBody>
      </p:sp>
      <p:pic>
        <p:nvPicPr>
          <p:cNvPr id="7" name="Picture 6">
            <a:hlinkClick r:id="rId15"/>
            <a:extLst>
              <a:ext uri="{FF2B5EF4-FFF2-40B4-BE49-F238E27FC236}">
                <a16:creationId xmlns:a16="http://schemas.microsoft.com/office/drawing/2014/main" id="{BCE05341-DD77-EB2C-106C-FE0D7F70D4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0025" y="109242"/>
            <a:ext cx="868680" cy="493395"/>
          </a:xfrm>
          <a:prstGeom prst="rect">
            <a:avLst/>
          </a:prstGeom>
        </p:spPr>
      </p:pic>
      <p:pic>
        <p:nvPicPr>
          <p:cNvPr id="8" name="Picture 7" descr="Creative Commons, Attribution, Non-Commercial, Share Alike icon.">
            <a:hlinkClick r:id="rId17"/>
            <a:extLst>
              <a:ext uri="{FF2B5EF4-FFF2-40B4-BE49-F238E27FC236}">
                <a16:creationId xmlns:a16="http://schemas.microsoft.com/office/drawing/2014/main" id="{B1D746F0-1DEE-FF75-477C-ADEF8F836C99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0503" y="6526535"/>
            <a:ext cx="808202" cy="276046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143" r:id="rId1"/>
    <p:sldLayoutId id="2147484144" r:id="rId2"/>
    <p:sldLayoutId id="2147484145" r:id="rId3"/>
    <p:sldLayoutId id="2147484146" r:id="rId4"/>
    <p:sldLayoutId id="2147484147" r:id="rId5"/>
    <p:sldLayoutId id="2147484148" r:id="rId6"/>
    <p:sldLayoutId id="2147484149" r:id="rId7"/>
    <p:sldLayoutId id="2147484150" r:id="rId8"/>
    <p:sldLayoutId id="2147484151" r:id="rId9"/>
    <p:sldLayoutId id="2147484152" r:id="rId10"/>
    <p:sldLayoutId id="2147484153" r:id="rId11"/>
    <p:sldLayoutId id="2147484154" r:id="rId12"/>
    <p:sldLayoutId id="2147484155" r:id="rId13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2F5597"/>
          </a:solidFill>
          <a:latin typeface="+mj-lt"/>
          <a:ea typeface="MS PGothic" panose="020B0600070205080204" pitchFamily="34" charset="-128"/>
          <a:cs typeface="ＭＳ Ｐゴシック" pitchFamily="-112" charset="-128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MS PGothic" panose="020B0600070205080204" pitchFamily="34" charset="-128"/>
          <a:cs typeface="ＭＳ Ｐゴシック" pitchFamily="-112" charset="-128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MS PGothic" panose="020B0600070205080204" pitchFamily="34" charset="-128"/>
          <a:cs typeface="ＭＳ Ｐゴシック" pitchFamily="-112" charset="-128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MS PGothic" panose="020B0600070205080204" pitchFamily="34" charset="-128"/>
          <a:cs typeface="ＭＳ Ｐゴシック" pitchFamily="-112" charset="-128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MS PGothic" panose="020B0600070205080204" pitchFamily="34" charset="-128"/>
          <a:cs typeface="ＭＳ Ｐゴシック" pitchFamily="-112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pitchFamily="-112" charset="-128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anose="020B0600070205080204" pitchFamily="34" charset="-128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anose="020B0600070205080204" pitchFamily="34" charset="-128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MS PGothic" panose="020B0600070205080204" pitchFamily="34" charset="-128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anose="020B0600070205080204" pitchFamily="34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AA8275-E4B1-BB19-BC15-E1BE3BD0DF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D39D3D-FD27-7A24-9C9E-AD16FCEBA72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solidFill>
                  <a:srgbClr val="2D3139"/>
                </a:solidFill>
              </a:rPr>
              <a:t>Academic</a:t>
            </a:r>
            <a:br>
              <a:rPr lang="en-US" dirty="0">
                <a:solidFill>
                  <a:srgbClr val="2D3139"/>
                </a:solidFill>
              </a:rPr>
            </a:br>
            <a:r>
              <a:rPr lang="en-US" sz="6600" dirty="0">
                <a:solidFill>
                  <a:srgbClr val="2D3139"/>
                </a:solidFill>
              </a:rPr>
              <a:t>Writing Guide</a:t>
            </a:r>
            <a:br>
              <a:rPr lang="en-US" dirty="0">
                <a:solidFill>
                  <a:srgbClr val="2D3139"/>
                </a:solidFill>
              </a:rPr>
            </a:br>
            <a:endParaRPr lang="en-US" dirty="0">
              <a:solidFill>
                <a:srgbClr val="2D3139"/>
              </a:solidFill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D07BDC36-8BF6-E83B-CFB1-8FE1157A494B}"/>
              </a:ext>
            </a:extLst>
          </p:cNvPr>
          <p:cNvCxnSpPr>
            <a:cxnSpLocks/>
          </p:cNvCxnSpPr>
          <p:nvPr/>
        </p:nvCxnSpPr>
        <p:spPr>
          <a:xfrm>
            <a:off x="921745" y="3429000"/>
            <a:ext cx="10355855" cy="0"/>
          </a:xfrm>
          <a:prstGeom prst="line">
            <a:avLst/>
          </a:prstGeom>
          <a:ln w="161925">
            <a:solidFill>
              <a:srgbClr val="2F559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Google Shape;89;p13">
            <a:extLst>
              <a:ext uri="{FF2B5EF4-FFF2-40B4-BE49-F238E27FC236}">
                <a16:creationId xmlns:a16="http://schemas.microsoft.com/office/drawing/2014/main" id="{E5A665EB-9A11-55E9-8DC9-BB2D15B27B50}"/>
              </a:ext>
            </a:extLst>
          </p:cNvPr>
          <p:cNvSpPr/>
          <p:nvPr/>
        </p:nvSpPr>
        <p:spPr>
          <a:xfrm flipH="1">
            <a:off x="449346" y="3763709"/>
            <a:ext cx="944798" cy="706022"/>
          </a:xfrm>
          <a:custGeom>
            <a:avLst/>
            <a:gdLst/>
            <a:ahLst/>
            <a:cxnLst/>
            <a:rect l="l" t="t" r="r" b="b"/>
            <a:pathLst>
              <a:path w="1162828" h="868950" extrusionOk="0">
                <a:moveTo>
                  <a:pt x="1162828" y="0"/>
                </a:moveTo>
                <a:lnTo>
                  <a:pt x="0" y="0"/>
                </a:lnTo>
                <a:lnTo>
                  <a:pt x="0" y="868950"/>
                </a:lnTo>
                <a:lnTo>
                  <a:pt x="1162828" y="868950"/>
                </a:lnTo>
                <a:lnTo>
                  <a:pt x="1162828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8" name="Google Shape;88;p13">
            <a:extLst>
              <a:ext uri="{FF2B5EF4-FFF2-40B4-BE49-F238E27FC236}">
                <a16:creationId xmlns:a16="http://schemas.microsoft.com/office/drawing/2014/main" id="{FB967B64-E78F-D2D6-63DB-5EA70EC74AE1}"/>
              </a:ext>
            </a:extLst>
          </p:cNvPr>
          <p:cNvSpPr/>
          <p:nvPr/>
        </p:nvSpPr>
        <p:spPr>
          <a:xfrm flipH="1">
            <a:off x="10641832" y="1424404"/>
            <a:ext cx="944798" cy="706022"/>
          </a:xfrm>
          <a:custGeom>
            <a:avLst/>
            <a:gdLst/>
            <a:ahLst/>
            <a:cxnLst/>
            <a:rect l="l" t="t" r="r" b="b"/>
            <a:pathLst>
              <a:path w="1162828" h="868950" extrusionOk="0">
                <a:moveTo>
                  <a:pt x="1162828" y="0"/>
                </a:moveTo>
                <a:lnTo>
                  <a:pt x="0" y="0"/>
                </a:lnTo>
                <a:lnTo>
                  <a:pt x="0" y="868950"/>
                </a:lnTo>
                <a:lnTo>
                  <a:pt x="1162828" y="868950"/>
                </a:lnTo>
                <a:lnTo>
                  <a:pt x="1162828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" name="Google Shape;87;p13">
            <a:extLst>
              <a:ext uri="{FF2B5EF4-FFF2-40B4-BE49-F238E27FC236}">
                <a16:creationId xmlns:a16="http://schemas.microsoft.com/office/drawing/2014/main" id="{C5C69CDC-DFB5-288E-BD97-DEE2C218B25A}"/>
              </a:ext>
            </a:extLst>
          </p:cNvPr>
          <p:cNvSpPr/>
          <p:nvPr/>
        </p:nvSpPr>
        <p:spPr>
          <a:xfrm>
            <a:off x="5765824" y="720847"/>
            <a:ext cx="660352" cy="764517"/>
          </a:xfrm>
          <a:custGeom>
            <a:avLst/>
            <a:gdLst/>
            <a:ahLst/>
            <a:cxnLst/>
            <a:rect l="l" t="t" r="r" b="b"/>
            <a:pathLst>
              <a:path w="779176" h="902085" extrusionOk="0">
                <a:moveTo>
                  <a:pt x="0" y="0"/>
                </a:moveTo>
                <a:lnTo>
                  <a:pt x="779176" y="0"/>
                </a:lnTo>
                <a:lnTo>
                  <a:pt x="779176" y="902086"/>
                </a:lnTo>
                <a:lnTo>
                  <a:pt x="0" y="90208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grpSp>
        <p:nvGrpSpPr>
          <p:cNvPr id="15" name="Google Shape;61;p13">
            <a:extLst>
              <a:ext uri="{FF2B5EF4-FFF2-40B4-BE49-F238E27FC236}">
                <a16:creationId xmlns:a16="http://schemas.microsoft.com/office/drawing/2014/main" id="{A9A7FFF8-8962-EC9B-93B4-77F56257158E}"/>
              </a:ext>
            </a:extLst>
          </p:cNvPr>
          <p:cNvGrpSpPr/>
          <p:nvPr/>
        </p:nvGrpSpPr>
        <p:grpSpPr>
          <a:xfrm>
            <a:off x="640684" y="1304370"/>
            <a:ext cx="555578" cy="558068"/>
            <a:chOff x="1813" y="0"/>
            <a:chExt cx="809173" cy="812800"/>
          </a:xfrm>
        </p:grpSpPr>
        <p:sp>
          <p:nvSpPr>
            <p:cNvPr id="16" name="Google Shape;62;p13">
              <a:extLst>
                <a:ext uri="{FF2B5EF4-FFF2-40B4-BE49-F238E27FC236}">
                  <a16:creationId xmlns:a16="http://schemas.microsoft.com/office/drawing/2014/main" id="{E37DC7C6-7B18-785C-6C0E-1E4483D3580A}"/>
                </a:ext>
              </a:extLst>
            </p:cNvPr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 extrusionOk="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ED7843"/>
            </a:solidFill>
            <a:ln>
              <a:noFill/>
            </a:ln>
          </p:spPr>
          <p:txBody>
            <a:bodyPr spcFirstLastPara="1" wrap="square" lIns="45725" tIns="45725" rIns="45725" bIns="457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63;p13">
              <a:extLst>
                <a:ext uri="{FF2B5EF4-FFF2-40B4-BE49-F238E27FC236}">
                  <a16:creationId xmlns:a16="http://schemas.microsoft.com/office/drawing/2014/main" id="{5012BAEC-B66F-721E-1803-6249C4C2AF45}"/>
                </a:ext>
              </a:extLst>
            </p:cNvPr>
            <p:cNvSpPr txBox="1"/>
            <p:nvPr/>
          </p:nvSpPr>
          <p:spPr>
            <a:xfrm>
              <a:off x="76200" y="28575"/>
              <a:ext cx="6603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ctr" rtl="0">
                <a:lnSpc>
                  <a:spcPct val="1788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" name="Google Shape;70;p13">
            <a:extLst>
              <a:ext uri="{FF2B5EF4-FFF2-40B4-BE49-F238E27FC236}">
                <a16:creationId xmlns:a16="http://schemas.microsoft.com/office/drawing/2014/main" id="{6C384859-1A1C-53D5-4F0A-9EBA0C36D359}"/>
              </a:ext>
            </a:extLst>
          </p:cNvPr>
          <p:cNvGrpSpPr/>
          <p:nvPr/>
        </p:nvGrpSpPr>
        <p:grpSpPr>
          <a:xfrm>
            <a:off x="1319590" y="2360578"/>
            <a:ext cx="266461" cy="267655"/>
            <a:chOff x="1813" y="0"/>
            <a:chExt cx="809173" cy="812800"/>
          </a:xfrm>
        </p:grpSpPr>
        <p:sp>
          <p:nvSpPr>
            <p:cNvPr id="19" name="Google Shape;71;p13">
              <a:extLst>
                <a:ext uri="{FF2B5EF4-FFF2-40B4-BE49-F238E27FC236}">
                  <a16:creationId xmlns:a16="http://schemas.microsoft.com/office/drawing/2014/main" id="{6CD58E5F-977B-DE59-9DE0-63BA98A8D147}"/>
                </a:ext>
              </a:extLst>
            </p:cNvPr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 extrusionOk="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A2E815"/>
            </a:solidFill>
            <a:ln>
              <a:noFill/>
            </a:ln>
          </p:spPr>
          <p:txBody>
            <a:bodyPr spcFirstLastPara="1" wrap="square" lIns="45725" tIns="45725" rIns="45725" bIns="457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72;p13">
              <a:extLst>
                <a:ext uri="{FF2B5EF4-FFF2-40B4-BE49-F238E27FC236}">
                  <a16:creationId xmlns:a16="http://schemas.microsoft.com/office/drawing/2014/main" id="{D203AA24-C3C2-71F0-79A3-1F6EE018D78A}"/>
                </a:ext>
              </a:extLst>
            </p:cNvPr>
            <p:cNvSpPr txBox="1"/>
            <p:nvPr/>
          </p:nvSpPr>
          <p:spPr>
            <a:xfrm>
              <a:off x="76200" y="28575"/>
              <a:ext cx="6603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ctr" rtl="0">
                <a:lnSpc>
                  <a:spcPct val="1788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" name="Google Shape;76;p13">
            <a:extLst>
              <a:ext uri="{FF2B5EF4-FFF2-40B4-BE49-F238E27FC236}">
                <a16:creationId xmlns:a16="http://schemas.microsoft.com/office/drawing/2014/main" id="{41625225-0162-8BD7-4819-215C7895DA20}"/>
              </a:ext>
            </a:extLst>
          </p:cNvPr>
          <p:cNvGrpSpPr/>
          <p:nvPr/>
        </p:nvGrpSpPr>
        <p:grpSpPr>
          <a:xfrm>
            <a:off x="2055485" y="1065175"/>
            <a:ext cx="334512" cy="336012"/>
            <a:chOff x="1813" y="0"/>
            <a:chExt cx="809173" cy="812800"/>
          </a:xfrm>
        </p:grpSpPr>
        <p:sp>
          <p:nvSpPr>
            <p:cNvPr id="22" name="Google Shape;77;p13">
              <a:extLst>
                <a:ext uri="{FF2B5EF4-FFF2-40B4-BE49-F238E27FC236}">
                  <a16:creationId xmlns:a16="http://schemas.microsoft.com/office/drawing/2014/main" id="{D238FAD1-A885-E1F5-3984-FA4552827DE9}"/>
                </a:ext>
              </a:extLst>
            </p:cNvPr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 extrusionOk="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A2E815"/>
            </a:solidFill>
            <a:ln>
              <a:noFill/>
            </a:ln>
          </p:spPr>
          <p:txBody>
            <a:bodyPr spcFirstLastPara="1" wrap="square" lIns="45725" tIns="45725" rIns="45725" bIns="457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78;p13">
              <a:extLst>
                <a:ext uri="{FF2B5EF4-FFF2-40B4-BE49-F238E27FC236}">
                  <a16:creationId xmlns:a16="http://schemas.microsoft.com/office/drawing/2014/main" id="{452B19B0-2EE3-1423-22CA-B30920A6171C}"/>
                </a:ext>
              </a:extLst>
            </p:cNvPr>
            <p:cNvSpPr txBox="1"/>
            <p:nvPr/>
          </p:nvSpPr>
          <p:spPr>
            <a:xfrm>
              <a:off x="76200" y="28575"/>
              <a:ext cx="6603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ctr" rtl="0">
                <a:lnSpc>
                  <a:spcPct val="1788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4" name="Google Shape;82;p13">
            <a:extLst>
              <a:ext uri="{FF2B5EF4-FFF2-40B4-BE49-F238E27FC236}">
                <a16:creationId xmlns:a16="http://schemas.microsoft.com/office/drawing/2014/main" id="{4DBD09EB-67A7-67CB-D226-1C6EB5916A66}"/>
              </a:ext>
            </a:extLst>
          </p:cNvPr>
          <p:cNvGrpSpPr/>
          <p:nvPr/>
        </p:nvGrpSpPr>
        <p:grpSpPr>
          <a:xfrm>
            <a:off x="449346" y="2505888"/>
            <a:ext cx="189670" cy="190520"/>
            <a:chOff x="1813" y="0"/>
            <a:chExt cx="809173" cy="812800"/>
          </a:xfrm>
        </p:grpSpPr>
        <p:sp>
          <p:nvSpPr>
            <p:cNvPr id="25" name="Google Shape;83;p13">
              <a:extLst>
                <a:ext uri="{FF2B5EF4-FFF2-40B4-BE49-F238E27FC236}">
                  <a16:creationId xmlns:a16="http://schemas.microsoft.com/office/drawing/2014/main" id="{5F9CA049-D227-0F55-30B3-186910FACC7F}"/>
                </a:ext>
              </a:extLst>
            </p:cNvPr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 extrusionOk="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C5E1F0"/>
            </a:solidFill>
            <a:ln>
              <a:noFill/>
            </a:ln>
          </p:spPr>
          <p:txBody>
            <a:bodyPr spcFirstLastPara="1" wrap="square" lIns="45725" tIns="45725" rIns="45725" bIns="457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84;p13">
              <a:extLst>
                <a:ext uri="{FF2B5EF4-FFF2-40B4-BE49-F238E27FC236}">
                  <a16:creationId xmlns:a16="http://schemas.microsoft.com/office/drawing/2014/main" id="{87F77C08-E5A4-10A1-4DAE-C9C813A67838}"/>
                </a:ext>
              </a:extLst>
            </p:cNvPr>
            <p:cNvSpPr txBox="1"/>
            <p:nvPr/>
          </p:nvSpPr>
          <p:spPr>
            <a:xfrm>
              <a:off x="76200" y="28575"/>
              <a:ext cx="6603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ctr" rtl="0">
                <a:lnSpc>
                  <a:spcPct val="1788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7" name="Google Shape;64;p13">
            <a:extLst>
              <a:ext uri="{FF2B5EF4-FFF2-40B4-BE49-F238E27FC236}">
                <a16:creationId xmlns:a16="http://schemas.microsoft.com/office/drawing/2014/main" id="{AFBF7C03-3448-2B39-8FBD-1734D1D176AD}"/>
              </a:ext>
            </a:extLst>
          </p:cNvPr>
          <p:cNvGrpSpPr/>
          <p:nvPr/>
        </p:nvGrpSpPr>
        <p:grpSpPr>
          <a:xfrm>
            <a:off x="9363964" y="1640213"/>
            <a:ext cx="354337" cy="355925"/>
            <a:chOff x="1813" y="0"/>
            <a:chExt cx="809173" cy="812800"/>
          </a:xfrm>
        </p:grpSpPr>
        <p:sp>
          <p:nvSpPr>
            <p:cNvPr id="28" name="Google Shape;65;p13">
              <a:extLst>
                <a:ext uri="{FF2B5EF4-FFF2-40B4-BE49-F238E27FC236}">
                  <a16:creationId xmlns:a16="http://schemas.microsoft.com/office/drawing/2014/main" id="{116CEA7F-845D-52FF-16DD-B554AB0CB12D}"/>
                </a:ext>
              </a:extLst>
            </p:cNvPr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 extrusionOk="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ED7843"/>
            </a:solidFill>
            <a:ln>
              <a:noFill/>
            </a:ln>
          </p:spPr>
          <p:txBody>
            <a:bodyPr spcFirstLastPara="1" wrap="square" lIns="45725" tIns="45725" rIns="45725" bIns="457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66;p13">
              <a:extLst>
                <a:ext uri="{FF2B5EF4-FFF2-40B4-BE49-F238E27FC236}">
                  <a16:creationId xmlns:a16="http://schemas.microsoft.com/office/drawing/2014/main" id="{CC719530-B349-43A3-C043-EAB2609BA610}"/>
                </a:ext>
              </a:extLst>
            </p:cNvPr>
            <p:cNvSpPr txBox="1"/>
            <p:nvPr/>
          </p:nvSpPr>
          <p:spPr>
            <a:xfrm>
              <a:off x="76200" y="28575"/>
              <a:ext cx="6603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ctr" rtl="0">
                <a:lnSpc>
                  <a:spcPct val="1788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0" name="Google Shape;67;p13">
            <a:extLst>
              <a:ext uri="{FF2B5EF4-FFF2-40B4-BE49-F238E27FC236}">
                <a16:creationId xmlns:a16="http://schemas.microsoft.com/office/drawing/2014/main" id="{92CF40A6-EE31-FA65-1748-16A981A9E126}"/>
              </a:ext>
            </a:extLst>
          </p:cNvPr>
          <p:cNvGrpSpPr/>
          <p:nvPr/>
        </p:nvGrpSpPr>
        <p:grpSpPr>
          <a:xfrm>
            <a:off x="9718291" y="437884"/>
            <a:ext cx="435821" cy="437774"/>
            <a:chOff x="1813" y="0"/>
            <a:chExt cx="809173" cy="812800"/>
          </a:xfrm>
        </p:grpSpPr>
        <p:sp>
          <p:nvSpPr>
            <p:cNvPr id="31" name="Google Shape;68;p13">
              <a:extLst>
                <a:ext uri="{FF2B5EF4-FFF2-40B4-BE49-F238E27FC236}">
                  <a16:creationId xmlns:a16="http://schemas.microsoft.com/office/drawing/2014/main" id="{77309949-A6C3-9C22-FDC7-B441D8C77E71}"/>
                </a:ext>
              </a:extLst>
            </p:cNvPr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 extrusionOk="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A2E815"/>
            </a:solidFill>
            <a:ln>
              <a:noFill/>
            </a:ln>
          </p:spPr>
          <p:txBody>
            <a:bodyPr spcFirstLastPara="1" wrap="square" lIns="45725" tIns="45725" rIns="45725" bIns="457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69;p13">
              <a:extLst>
                <a:ext uri="{FF2B5EF4-FFF2-40B4-BE49-F238E27FC236}">
                  <a16:creationId xmlns:a16="http://schemas.microsoft.com/office/drawing/2014/main" id="{BCC4F470-4694-609E-71EC-92E7730E946A}"/>
                </a:ext>
              </a:extLst>
            </p:cNvPr>
            <p:cNvSpPr txBox="1"/>
            <p:nvPr/>
          </p:nvSpPr>
          <p:spPr>
            <a:xfrm>
              <a:off x="76200" y="28575"/>
              <a:ext cx="6603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ctr" rtl="0">
                <a:lnSpc>
                  <a:spcPct val="1788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" name="Google Shape;73;p13">
            <a:extLst>
              <a:ext uri="{FF2B5EF4-FFF2-40B4-BE49-F238E27FC236}">
                <a16:creationId xmlns:a16="http://schemas.microsoft.com/office/drawing/2014/main" id="{C1FA5C6D-1812-3345-E3E5-A1B0A050DDFB}"/>
              </a:ext>
            </a:extLst>
          </p:cNvPr>
          <p:cNvGrpSpPr/>
          <p:nvPr/>
        </p:nvGrpSpPr>
        <p:grpSpPr>
          <a:xfrm>
            <a:off x="11493120" y="980576"/>
            <a:ext cx="189670" cy="190520"/>
            <a:chOff x="1813" y="0"/>
            <a:chExt cx="809173" cy="812800"/>
          </a:xfrm>
        </p:grpSpPr>
        <p:sp>
          <p:nvSpPr>
            <p:cNvPr id="34" name="Google Shape;74;p13">
              <a:extLst>
                <a:ext uri="{FF2B5EF4-FFF2-40B4-BE49-F238E27FC236}">
                  <a16:creationId xmlns:a16="http://schemas.microsoft.com/office/drawing/2014/main" id="{2BE31B83-943B-E4E9-1CDF-8DADEC314A62}"/>
                </a:ext>
              </a:extLst>
            </p:cNvPr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 extrusionOk="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ED7843"/>
            </a:solidFill>
            <a:ln>
              <a:noFill/>
            </a:ln>
          </p:spPr>
          <p:txBody>
            <a:bodyPr spcFirstLastPara="1" wrap="square" lIns="45725" tIns="45725" rIns="45725" bIns="457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75;p13">
              <a:extLst>
                <a:ext uri="{FF2B5EF4-FFF2-40B4-BE49-F238E27FC236}">
                  <a16:creationId xmlns:a16="http://schemas.microsoft.com/office/drawing/2014/main" id="{8849E2D2-B38E-E753-A713-8D01594F15A3}"/>
                </a:ext>
              </a:extLst>
            </p:cNvPr>
            <p:cNvSpPr txBox="1"/>
            <p:nvPr/>
          </p:nvSpPr>
          <p:spPr>
            <a:xfrm>
              <a:off x="76200" y="28575"/>
              <a:ext cx="6603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ctr" rtl="0">
                <a:lnSpc>
                  <a:spcPct val="1788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6" name="Google Shape;79;p13">
            <a:extLst>
              <a:ext uri="{FF2B5EF4-FFF2-40B4-BE49-F238E27FC236}">
                <a16:creationId xmlns:a16="http://schemas.microsoft.com/office/drawing/2014/main" id="{D66662AD-8A92-60B6-CF89-63B576B0EED2}"/>
              </a:ext>
            </a:extLst>
          </p:cNvPr>
          <p:cNvGrpSpPr/>
          <p:nvPr/>
        </p:nvGrpSpPr>
        <p:grpSpPr>
          <a:xfrm>
            <a:off x="11493120" y="3936729"/>
            <a:ext cx="189670" cy="190520"/>
            <a:chOff x="1813" y="0"/>
            <a:chExt cx="809173" cy="812800"/>
          </a:xfrm>
        </p:grpSpPr>
        <p:sp>
          <p:nvSpPr>
            <p:cNvPr id="37" name="Google Shape;80;p13">
              <a:extLst>
                <a:ext uri="{FF2B5EF4-FFF2-40B4-BE49-F238E27FC236}">
                  <a16:creationId xmlns:a16="http://schemas.microsoft.com/office/drawing/2014/main" id="{11DF168E-ED6A-1F52-5127-D67113E13570}"/>
                </a:ext>
              </a:extLst>
            </p:cNvPr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 extrusionOk="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C5E1F0"/>
            </a:solidFill>
            <a:ln>
              <a:noFill/>
            </a:ln>
          </p:spPr>
          <p:txBody>
            <a:bodyPr spcFirstLastPara="1" wrap="square" lIns="45725" tIns="45725" rIns="45725" bIns="457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81;p13">
              <a:extLst>
                <a:ext uri="{FF2B5EF4-FFF2-40B4-BE49-F238E27FC236}">
                  <a16:creationId xmlns:a16="http://schemas.microsoft.com/office/drawing/2014/main" id="{1D3820C4-F93B-2109-6806-A893D6E160E0}"/>
                </a:ext>
              </a:extLst>
            </p:cNvPr>
            <p:cNvSpPr txBox="1"/>
            <p:nvPr/>
          </p:nvSpPr>
          <p:spPr>
            <a:xfrm>
              <a:off x="76200" y="28575"/>
              <a:ext cx="6603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ctr" rtl="0">
                <a:lnSpc>
                  <a:spcPct val="1788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" name="Subtitle 3">
            <a:extLst>
              <a:ext uri="{FF2B5EF4-FFF2-40B4-BE49-F238E27FC236}">
                <a16:creationId xmlns:a16="http://schemas.microsoft.com/office/drawing/2014/main" id="{D704E8AF-44A6-97C4-30C7-442E0551A85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Frances </a:t>
            </a:r>
            <a:r>
              <a:rPr lang="en-US" dirty="0"/>
              <a:t>Lopez, University </a:t>
            </a:r>
            <a:r>
              <a:rPr lang="en-US"/>
              <a:t>of Texas at Austin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142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DB2637-9A10-5BE8-3305-E84F745998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EEA204-E7B5-D94F-A8B5-E5B5C39829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0520" y="1119920"/>
            <a:ext cx="11490959" cy="1470025"/>
          </a:xfrm>
        </p:spPr>
        <p:txBody>
          <a:bodyPr/>
          <a:lstStyle/>
          <a:p>
            <a:r>
              <a:rPr lang="en-US" sz="4000" dirty="0">
                <a:solidFill>
                  <a:srgbClr val="2D3139"/>
                </a:solidFill>
              </a:rPr>
              <a:t>Verbs for Introducing Summaries and Quotations and More</a:t>
            </a:r>
            <a:br>
              <a:rPr lang="en-US" dirty="0">
                <a:solidFill>
                  <a:srgbClr val="2D3139"/>
                </a:solidFill>
              </a:rPr>
            </a:br>
            <a:endParaRPr lang="en-US" dirty="0">
              <a:solidFill>
                <a:srgbClr val="2D3139"/>
              </a:solidFill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C52F5024-6E22-4AB1-CDCA-8E552360D5E6}"/>
              </a:ext>
            </a:extLst>
          </p:cNvPr>
          <p:cNvSpPr/>
          <p:nvPr/>
        </p:nvSpPr>
        <p:spPr>
          <a:xfrm>
            <a:off x="160382" y="788557"/>
            <a:ext cx="11863978" cy="5463017"/>
          </a:xfrm>
          <a:prstGeom prst="rect">
            <a:avLst/>
          </a:prstGeom>
          <a:noFill/>
          <a:ln w="1905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7F8FA8E-085B-0656-B54C-AC3C62803BE3}"/>
              </a:ext>
            </a:extLst>
          </p:cNvPr>
          <p:cNvSpPr txBox="1"/>
          <p:nvPr/>
        </p:nvSpPr>
        <p:spPr>
          <a:xfrm>
            <a:off x="1030147" y="3429000"/>
            <a:ext cx="94912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2D3139"/>
                </a:solidFill>
              </a:rPr>
              <a:t>Open the </a:t>
            </a:r>
            <a:r>
              <a:rPr lang="en-US" sz="2800" i="1" dirty="0">
                <a:solidFill>
                  <a:srgbClr val="2D3139"/>
                </a:solidFill>
              </a:rPr>
              <a:t>Summarized Writing Guide </a:t>
            </a:r>
            <a:r>
              <a:rPr lang="en-US" sz="2800" dirty="0">
                <a:solidFill>
                  <a:srgbClr val="2D3139"/>
                </a:solidFill>
              </a:rPr>
              <a:t>(Supplementary File) for more details</a:t>
            </a:r>
          </a:p>
        </p:txBody>
      </p:sp>
    </p:spTree>
    <p:extLst>
      <p:ext uri="{BB962C8B-B14F-4D97-AF65-F5344CB8AC3E}">
        <p14:creationId xmlns:p14="http://schemas.microsoft.com/office/powerpoint/2010/main" val="8596938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CD9061-7002-29CC-A1D9-E50F23E0DA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E1933F-23CF-9918-0C4D-B8946DE485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0520" y="1119920"/>
            <a:ext cx="11490959" cy="1470025"/>
          </a:xfrm>
        </p:spPr>
        <p:txBody>
          <a:bodyPr/>
          <a:lstStyle/>
          <a:p>
            <a:br>
              <a:rPr lang="en-US" dirty="0"/>
            </a:br>
            <a:endParaRPr lang="en-US" dirty="0"/>
          </a:p>
        </p:txBody>
      </p:sp>
      <p:sp>
        <p:nvSpPr>
          <p:cNvPr id="3" name="Google Shape;171;p22">
            <a:extLst>
              <a:ext uri="{FF2B5EF4-FFF2-40B4-BE49-F238E27FC236}">
                <a16:creationId xmlns:a16="http://schemas.microsoft.com/office/drawing/2014/main" id="{A32C8FB6-1F7F-1321-135B-2E15BAB45108}"/>
              </a:ext>
            </a:extLst>
          </p:cNvPr>
          <p:cNvSpPr/>
          <p:nvPr/>
        </p:nvSpPr>
        <p:spPr>
          <a:xfrm>
            <a:off x="7290854" y="565339"/>
            <a:ext cx="4901146" cy="4740745"/>
          </a:xfrm>
          <a:custGeom>
            <a:avLst/>
            <a:gdLst/>
            <a:ahLst/>
            <a:cxnLst/>
            <a:rect l="l" t="t" r="r" b="b"/>
            <a:pathLst>
              <a:path w="6164963" h="5963201" extrusionOk="0">
                <a:moveTo>
                  <a:pt x="0" y="0"/>
                </a:moveTo>
                <a:lnTo>
                  <a:pt x="6164963" y="0"/>
                </a:lnTo>
                <a:lnTo>
                  <a:pt x="6164963" y="5963200"/>
                </a:lnTo>
                <a:lnTo>
                  <a:pt x="0" y="59632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0E514BB-2557-3823-A4AC-31D1D221FEC2}"/>
              </a:ext>
            </a:extLst>
          </p:cNvPr>
          <p:cNvSpPr txBox="1"/>
          <p:nvPr/>
        </p:nvSpPr>
        <p:spPr>
          <a:xfrm>
            <a:off x="8107679" y="1393469"/>
            <a:ext cx="361187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+mj-lt"/>
              </a:rPr>
              <a:t>Let’s </a:t>
            </a:r>
          </a:p>
          <a:p>
            <a:pPr algn="ctr"/>
            <a:r>
              <a:rPr lang="en-US" sz="4000" b="1" dirty="0">
                <a:latin typeface="+mj-lt"/>
              </a:rPr>
              <a:t>Practice writing what they say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37A143D-6A88-39FF-459E-06B6644542B4}"/>
              </a:ext>
            </a:extLst>
          </p:cNvPr>
          <p:cNvSpPr txBox="1"/>
          <p:nvPr/>
        </p:nvSpPr>
        <p:spPr>
          <a:xfrm>
            <a:off x="182880" y="999594"/>
            <a:ext cx="7107974" cy="49675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marR="0" lvl="0" indent="-2476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D3139"/>
              </a:buClr>
              <a:buSzPts val="2100"/>
              <a:buFont typeface="Passion One"/>
              <a:buAutoNum type="arabicPeriod"/>
            </a:pPr>
            <a:r>
              <a:rPr lang="en-US" sz="3200" dirty="0">
                <a:solidFill>
                  <a:srgbClr val="2D3139"/>
                </a:solidFill>
                <a:latin typeface="+mn-lt"/>
                <a:ea typeface="Passion One"/>
                <a:cs typeface="Passion One"/>
                <a:sym typeface="Passion One"/>
              </a:rPr>
              <a:t>Pick the statement from the class discussion board you contributed.</a:t>
            </a:r>
          </a:p>
          <a:p>
            <a:pPr marL="457200" marR="0" lvl="1" indent="-2476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D3139"/>
              </a:buClr>
              <a:buSzPts val="2100"/>
              <a:buFont typeface="Passion One"/>
              <a:buAutoNum type="alphaLcPeriod"/>
            </a:pPr>
            <a:r>
              <a:rPr lang="en-US" sz="3200" dirty="0">
                <a:solidFill>
                  <a:srgbClr val="2D3139"/>
                </a:solidFill>
                <a:latin typeface="+mn-lt"/>
                <a:ea typeface="Josefin Sans"/>
                <a:cs typeface="Josefin Sans"/>
                <a:sym typeface="Josefin Sans"/>
              </a:rPr>
              <a:t>Write your own version of “They say, I say”.</a:t>
            </a:r>
          </a:p>
          <a:p>
            <a:pPr marL="685800" marR="0" lvl="2" indent="-2476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D3139"/>
              </a:buClr>
              <a:buSzPts val="2100"/>
              <a:buFont typeface="Passion One"/>
              <a:buAutoNum type="romanLcPeriod"/>
            </a:pPr>
            <a:r>
              <a:rPr lang="en-US" sz="3200" dirty="0">
                <a:solidFill>
                  <a:srgbClr val="2D3139"/>
                </a:solidFill>
                <a:latin typeface="+mn-lt"/>
                <a:ea typeface="Josefin Sans"/>
                <a:cs typeface="Josefin Sans"/>
                <a:sym typeface="Josefin Sans"/>
              </a:rPr>
              <a:t>Refer back to the literature (your notes)</a:t>
            </a:r>
          </a:p>
          <a:p>
            <a:pPr marL="685800" marR="0" lvl="2" indent="-2476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D3139"/>
              </a:buClr>
              <a:buSzPts val="2100"/>
              <a:buFont typeface="Passion One"/>
              <a:buAutoNum type="romanLcPeriod"/>
            </a:pPr>
            <a:r>
              <a:rPr lang="en-US" sz="3200" dirty="0">
                <a:solidFill>
                  <a:srgbClr val="2D3139"/>
                </a:solidFill>
                <a:latin typeface="+mn-lt"/>
                <a:ea typeface="Josefin Sans"/>
                <a:cs typeface="Josefin Sans"/>
                <a:sym typeface="Josefin Sans"/>
              </a:rPr>
              <a:t>Add your opinion “I say” or take on the matter.</a:t>
            </a:r>
          </a:p>
          <a:p>
            <a:pPr marL="228600" marR="0" lvl="0" indent="-2476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D3139"/>
              </a:buClr>
              <a:buSzPts val="2100"/>
              <a:buFont typeface="Passion One"/>
              <a:buAutoNum type="arabicPeriod"/>
            </a:pPr>
            <a:r>
              <a:rPr lang="en-US" sz="3200" dirty="0">
                <a:solidFill>
                  <a:srgbClr val="2D3139"/>
                </a:solidFill>
                <a:latin typeface="+mn-lt"/>
                <a:ea typeface="Passion One"/>
                <a:cs typeface="Passion One"/>
                <a:sym typeface="Passion One"/>
              </a:rPr>
              <a:t>Share with your group. Read aloud one by one to group. Can you use this in your literature review section?</a:t>
            </a:r>
          </a:p>
        </p:txBody>
      </p:sp>
    </p:spTree>
    <p:extLst>
      <p:ext uri="{BB962C8B-B14F-4D97-AF65-F5344CB8AC3E}">
        <p14:creationId xmlns:p14="http://schemas.microsoft.com/office/powerpoint/2010/main" val="18391837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530353-89C4-AA27-3203-416CEC77D9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Inspired by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A4C28C-54F8-9FD0-2608-E6933F6BF7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0" indent="-457200">
              <a:lnSpc>
                <a:spcPct val="102998"/>
              </a:lnSpc>
              <a:spcBef>
                <a:spcPts val="0"/>
              </a:spcBef>
              <a:spcAft>
                <a:spcPts val="0"/>
              </a:spcAft>
              <a:buSzPts val="600"/>
            </a:pPr>
            <a:r>
              <a:rPr lang="en-US" sz="2800" dirty="0">
                <a:solidFill>
                  <a:srgbClr val="2D3139"/>
                </a:solidFill>
                <a:ea typeface="Calibri"/>
                <a:cs typeface="Calibri"/>
                <a:sym typeface="Calibri"/>
              </a:rPr>
              <a:t>Graff, G., Birkenstein, C., &amp; Durst, R. (2021). They say I say: The moves that matter in academic writing (with readings). W. W. Norton &amp; Company.</a:t>
            </a:r>
            <a:endParaRPr lang="en-US" sz="2800" dirty="0">
              <a:solidFill>
                <a:srgbClr val="2D3139"/>
              </a:solidFill>
              <a:highlight>
                <a:srgbClr val="FFFF00"/>
              </a:highlight>
              <a:ea typeface="Calibri"/>
              <a:cs typeface="Calibri"/>
              <a:sym typeface="Calibri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16692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652D3B-A58B-A690-4F2F-D867C7AD0E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06A2F1-8A64-9442-7D0C-4114FECA01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80291" y="1119920"/>
            <a:ext cx="10363200" cy="1470025"/>
          </a:xfrm>
        </p:spPr>
        <p:txBody>
          <a:bodyPr/>
          <a:lstStyle/>
          <a:p>
            <a:r>
              <a:rPr lang="en-US" sz="6600" dirty="0">
                <a:solidFill>
                  <a:srgbClr val="2D3139"/>
                </a:solidFill>
              </a:rPr>
              <a:t>Literature Review</a:t>
            </a:r>
            <a:br>
              <a:rPr lang="en-US" dirty="0">
                <a:solidFill>
                  <a:srgbClr val="2D3139"/>
                </a:solidFill>
              </a:rPr>
            </a:br>
            <a:endParaRPr lang="en-US" dirty="0">
              <a:solidFill>
                <a:srgbClr val="2D3139"/>
              </a:solidFill>
            </a:endParaRPr>
          </a:p>
        </p:txBody>
      </p:sp>
      <p:pic>
        <p:nvPicPr>
          <p:cNvPr id="6" name="Google Shape;95;p14">
            <a:extLst>
              <a:ext uri="{FF2B5EF4-FFF2-40B4-BE49-F238E27FC236}">
                <a16:creationId xmlns:a16="http://schemas.microsoft.com/office/drawing/2014/main" id="{2D819E76-71CD-F263-83FE-41927CFDE53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9886" t="20221" r="41599" b="21537"/>
          <a:stretch/>
        </p:blipFill>
        <p:spPr>
          <a:xfrm>
            <a:off x="320764" y="2310270"/>
            <a:ext cx="5234578" cy="3581628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2B02C420-1C9F-0B41-9F0F-9C607A7C6129}"/>
              </a:ext>
            </a:extLst>
          </p:cNvPr>
          <p:cNvSpPr txBox="1"/>
          <p:nvPr/>
        </p:nvSpPr>
        <p:spPr>
          <a:xfrm>
            <a:off x="5555342" y="2214609"/>
            <a:ext cx="6156960" cy="36772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marR="0" lvl="0" indent="-22225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Inter"/>
              <a:buChar char="●"/>
            </a:pPr>
            <a:r>
              <a:rPr lang="en-US" sz="2800" dirty="0">
                <a:solidFill>
                  <a:srgbClr val="2D3139"/>
                </a:solidFill>
                <a:latin typeface="+mn-lt"/>
                <a:ea typeface="Inter"/>
                <a:cs typeface="Inter"/>
                <a:sym typeface="Inter"/>
              </a:rPr>
              <a:t>You need to use 12+ sources</a:t>
            </a:r>
          </a:p>
          <a:p>
            <a:pPr marL="228600" marR="0" lvl="0" indent="-22225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Inter"/>
              <a:buChar char="●"/>
            </a:pPr>
            <a:r>
              <a:rPr lang="en-US" sz="2800" dirty="0">
                <a:solidFill>
                  <a:srgbClr val="2D3139"/>
                </a:solidFill>
                <a:latin typeface="+mn-lt"/>
                <a:ea typeface="Inter"/>
                <a:cs typeface="Inter"/>
                <a:sym typeface="Inter"/>
              </a:rPr>
              <a:t>You’ll write a literature review</a:t>
            </a:r>
          </a:p>
          <a:p>
            <a:pPr marL="457200" marR="0" lvl="1" indent="-22225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Inter"/>
              <a:buChar char="○"/>
            </a:pPr>
            <a:r>
              <a:rPr lang="en-US" sz="2800" dirty="0">
                <a:solidFill>
                  <a:srgbClr val="2D3139"/>
                </a:solidFill>
                <a:latin typeface="+mn-lt"/>
                <a:ea typeface="Inter"/>
                <a:cs typeface="Inter"/>
                <a:sym typeface="Inter"/>
              </a:rPr>
              <a:t>define all terms</a:t>
            </a:r>
          </a:p>
          <a:p>
            <a:pPr marL="457200" marR="0" lvl="1" indent="-22225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Inter"/>
              <a:buChar char="○"/>
            </a:pPr>
            <a:r>
              <a:rPr lang="en-US" sz="2800" dirty="0">
                <a:solidFill>
                  <a:srgbClr val="2D3139"/>
                </a:solidFill>
                <a:latin typeface="+mn-lt"/>
                <a:ea typeface="Inter"/>
                <a:cs typeface="Inter"/>
                <a:sym typeface="Inter"/>
              </a:rPr>
              <a:t>summarize research</a:t>
            </a:r>
          </a:p>
          <a:p>
            <a:pPr marL="228600" marR="0" lvl="0" indent="-22225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Inter"/>
              <a:buChar char="●"/>
            </a:pPr>
            <a:r>
              <a:rPr lang="en-US" sz="2800" dirty="0">
                <a:solidFill>
                  <a:srgbClr val="2D3139"/>
                </a:solidFill>
                <a:latin typeface="+mn-lt"/>
                <a:ea typeface="Inter"/>
                <a:cs typeface="Inter"/>
                <a:sym typeface="Inter"/>
              </a:rPr>
              <a:t>You’ll connect previous research (literature) to situating your target research question</a:t>
            </a:r>
          </a:p>
        </p:txBody>
      </p:sp>
      <p:sp>
        <p:nvSpPr>
          <p:cNvPr id="42" name="Google Shape;96;p14">
            <a:extLst>
              <a:ext uri="{FF2B5EF4-FFF2-40B4-BE49-F238E27FC236}">
                <a16:creationId xmlns:a16="http://schemas.microsoft.com/office/drawing/2014/main" id="{E681E692-FB96-AE0A-0671-D5500AB8DC0F}"/>
              </a:ext>
            </a:extLst>
          </p:cNvPr>
          <p:cNvSpPr/>
          <p:nvPr/>
        </p:nvSpPr>
        <p:spPr>
          <a:xfrm>
            <a:off x="10639001" y="1239812"/>
            <a:ext cx="911437" cy="792666"/>
          </a:xfrm>
          <a:custGeom>
            <a:avLst/>
            <a:gdLst/>
            <a:ahLst/>
            <a:cxnLst/>
            <a:rect l="l" t="t" r="r" b="b"/>
            <a:pathLst>
              <a:path w="961491" h="818142" extrusionOk="0">
                <a:moveTo>
                  <a:pt x="0" y="0"/>
                </a:moveTo>
                <a:lnTo>
                  <a:pt x="961492" y="0"/>
                </a:lnTo>
                <a:lnTo>
                  <a:pt x="961492" y="818142"/>
                </a:lnTo>
                <a:lnTo>
                  <a:pt x="0" y="8181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D6AF09CE-E1DA-6F28-0665-7DE58AAAB16F}"/>
              </a:ext>
            </a:extLst>
          </p:cNvPr>
          <p:cNvSpPr/>
          <p:nvPr/>
        </p:nvSpPr>
        <p:spPr>
          <a:xfrm>
            <a:off x="160382" y="788557"/>
            <a:ext cx="11863978" cy="5463017"/>
          </a:xfrm>
          <a:prstGeom prst="rect">
            <a:avLst/>
          </a:prstGeom>
          <a:noFill/>
          <a:ln w="1905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04502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7CBC74-4737-9A30-D86B-DF63DBF9BB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44E449-AD93-E7DB-B3EC-A656775965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80291" y="1119920"/>
            <a:ext cx="10363200" cy="1470025"/>
          </a:xfrm>
        </p:spPr>
        <p:txBody>
          <a:bodyPr/>
          <a:lstStyle/>
          <a:p>
            <a:r>
              <a:rPr lang="en-US" sz="6600" dirty="0">
                <a:solidFill>
                  <a:srgbClr val="2D3139"/>
                </a:solidFill>
              </a:rPr>
              <a:t>Quotes to Ponder</a:t>
            </a:r>
            <a:br>
              <a:rPr lang="en-US" dirty="0"/>
            </a:br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106DF1A-D49E-3D78-00C2-BF30DF7F4E63}"/>
              </a:ext>
            </a:extLst>
          </p:cNvPr>
          <p:cNvSpPr/>
          <p:nvPr/>
        </p:nvSpPr>
        <p:spPr>
          <a:xfrm>
            <a:off x="160382" y="788557"/>
            <a:ext cx="11863978" cy="5463017"/>
          </a:xfrm>
          <a:prstGeom prst="rect">
            <a:avLst/>
          </a:prstGeom>
          <a:noFill/>
          <a:ln w="1905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Google Shape;106;p15">
            <a:extLst>
              <a:ext uri="{FF2B5EF4-FFF2-40B4-BE49-F238E27FC236}">
                <a16:creationId xmlns:a16="http://schemas.microsoft.com/office/drawing/2014/main" id="{DDF69090-369E-4DEA-3442-1D76225FF2CB}"/>
              </a:ext>
            </a:extLst>
          </p:cNvPr>
          <p:cNvSpPr txBox="1"/>
          <p:nvPr/>
        </p:nvSpPr>
        <p:spPr>
          <a:xfrm>
            <a:off x="4724400" y="3508284"/>
            <a:ext cx="3032759" cy="2068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</a:pPr>
            <a:r>
              <a:rPr lang="en" sz="1600" dirty="0">
                <a:latin typeface="+mn-lt"/>
                <a:ea typeface="Inter"/>
                <a:cs typeface="Inter"/>
                <a:sym typeface="Inter"/>
              </a:rPr>
              <a:t>“... if you don’t identify the ‘they say’ you’re responding to, your own argument probably won’t have a point. Readers will wonder </a:t>
            </a:r>
            <a:r>
              <a:rPr lang="en" sz="1600" b="1" dirty="0">
                <a:latin typeface="+mn-lt"/>
                <a:ea typeface="Inter"/>
                <a:cs typeface="Inter"/>
                <a:sym typeface="Inter"/>
              </a:rPr>
              <a:t>what prompted you</a:t>
            </a:r>
            <a:r>
              <a:rPr lang="en" sz="1600" dirty="0">
                <a:latin typeface="+mn-lt"/>
                <a:ea typeface="Inter"/>
                <a:cs typeface="Inter"/>
                <a:sym typeface="Inter"/>
              </a:rPr>
              <a:t> to say what you’re saying and therefore motivated you to write.”</a:t>
            </a:r>
            <a:endParaRPr sz="1600" dirty="0">
              <a:latin typeface="+mn-lt"/>
            </a:endParaRPr>
          </a:p>
        </p:txBody>
      </p:sp>
      <p:sp>
        <p:nvSpPr>
          <p:cNvPr id="7" name="Google Shape;108;p15">
            <a:extLst>
              <a:ext uri="{FF2B5EF4-FFF2-40B4-BE49-F238E27FC236}">
                <a16:creationId xmlns:a16="http://schemas.microsoft.com/office/drawing/2014/main" id="{F37C3CC1-47C5-9A74-495B-74EB03F22AC2}"/>
              </a:ext>
            </a:extLst>
          </p:cNvPr>
          <p:cNvSpPr txBox="1"/>
          <p:nvPr/>
        </p:nvSpPr>
        <p:spPr>
          <a:xfrm>
            <a:off x="1005223" y="2589945"/>
            <a:ext cx="3007139" cy="861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rgbClr val="ED7843"/>
                </a:solidFill>
                <a:latin typeface="+mn-lt"/>
                <a:ea typeface="Inter"/>
                <a:cs typeface="Inter"/>
                <a:sym typeface="Inter"/>
              </a:rPr>
              <a:t>Writing in a Vacuum</a:t>
            </a:r>
            <a:endParaRPr sz="2000" b="1" dirty="0">
              <a:solidFill>
                <a:srgbClr val="ED7843"/>
              </a:solidFill>
              <a:latin typeface="+mn-lt"/>
              <a:ea typeface="Inter"/>
              <a:cs typeface="Inter"/>
              <a:sym typeface="Inter"/>
            </a:endParaRPr>
          </a:p>
          <a:p>
            <a:pPr marL="0" marR="0" lvl="0" indent="0" algn="ctr" rtl="0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rgbClr val="ED7843"/>
                </a:solidFill>
                <a:latin typeface="+mn-lt"/>
                <a:ea typeface="Inter"/>
                <a:cs typeface="Inter"/>
                <a:sym typeface="Inter"/>
              </a:rPr>
              <a:t>p. 1</a:t>
            </a:r>
            <a:endParaRPr sz="2000" dirty="0">
              <a:latin typeface="+mn-lt"/>
            </a:endParaRPr>
          </a:p>
        </p:txBody>
      </p:sp>
      <p:sp>
        <p:nvSpPr>
          <p:cNvPr id="8" name="Google Shape;109;p15">
            <a:extLst>
              <a:ext uri="{FF2B5EF4-FFF2-40B4-BE49-F238E27FC236}">
                <a16:creationId xmlns:a16="http://schemas.microsoft.com/office/drawing/2014/main" id="{23F61F39-B03F-B7C6-30A6-FC410C740914}"/>
              </a:ext>
            </a:extLst>
          </p:cNvPr>
          <p:cNvSpPr txBox="1"/>
          <p:nvPr/>
        </p:nvSpPr>
        <p:spPr>
          <a:xfrm>
            <a:off x="4887700" y="2589945"/>
            <a:ext cx="2779738" cy="861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rgbClr val="ED7843"/>
                </a:solidFill>
                <a:latin typeface="+mn-lt"/>
                <a:ea typeface="Inter"/>
                <a:cs typeface="Inter"/>
                <a:sym typeface="Inter"/>
              </a:rPr>
              <a:t>What do others say?</a:t>
            </a:r>
            <a:endParaRPr sz="2000" b="1" dirty="0">
              <a:solidFill>
                <a:srgbClr val="ED7843"/>
              </a:solidFill>
              <a:latin typeface="+mn-lt"/>
              <a:ea typeface="Inter"/>
              <a:cs typeface="Inter"/>
              <a:sym typeface="Inter"/>
            </a:endParaRPr>
          </a:p>
          <a:p>
            <a:pPr marL="0" marR="0" lvl="0" indent="0" algn="ctr" rtl="0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rgbClr val="ED7843"/>
                </a:solidFill>
                <a:latin typeface="+mn-lt"/>
                <a:ea typeface="Inter"/>
                <a:cs typeface="Inter"/>
                <a:sym typeface="Inter"/>
              </a:rPr>
              <a:t>p. 4</a:t>
            </a:r>
            <a:endParaRPr sz="2000" dirty="0">
              <a:latin typeface="+mn-lt"/>
            </a:endParaRPr>
          </a:p>
        </p:txBody>
      </p:sp>
      <p:sp>
        <p:nvSpPr>
          <p:cNvPr id="10" name="Google Shape;110;p15">
            <a:extLst>
              <a:ext uri="{FF2B5EF4-FFF2-40B4-BE49-F238E27FC236}">
                <a16:creationId xmlns:a16="http://schemas.microsoft.com/office/drawing/2014/main" id="{E0812EA7-9D14-1407-A5CD-1B8A5D7AEACB}"/>
              </a:ext>
            </a:extLst>
          </p:cNvPr>
          <p:cNvSpPr txBox="1"/>
          <p:nvPr/>
        </p:nvSpPr>
        <p:spPr>
          <a:xfrm>
            <a:off x="8192200" y="2589945"/>
            <a:ext cx="3576053" cy="861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rgbClr val="ED7843"/>
                </a:solidFill>
                <a:latin typeface="+mn-lt"/>
                <a:ea typeface="Inter"/>
                <a:cs typeface="Inter"/>
                <a:sym typeface="Inter"/>
              </a:rPr>
              <a:t>What makes a source scholarly</a:t>
            </a:r>
            <a:endParaRPr sz="2000" b="1" dirty="0">
              <a:solidFill>
                <a:srgbClr val="ED7843"/>
              </a:solidFill>
              <a:latin typeface="+mn-lt"/>
              <a:ea typeface="Inter"/>
              <a:cs typeface="Inter"/>
              <a:sym typeface="Inter"/>
            </a:endParaRPr>
          </a:p>
          <a:p>
            <a:pPr marL="0" marR="0" lvl="0" indent="0" algn="ctr" rtl="0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rgbClr val="ED7843"/>
                </a:solidFill>
                <a:latin typeface="+mn-lt"/>
                <a:ea typeface="Inter"/>
                <a:cs typeface="Inter"/>
                <a:sym typeface="Inter"/>
              </a:rPr>
              <a:t>p. 210</a:t>
            </a:r>
            <a:endParaRPr sz="2000" dirty="0">
              <a:latin typeface="+mn-lt"/>
            </a:endParaRPr>
          </a:p>
        </p:txBody>
      </p:sp>
      <p:sp>
        <p:nvSpPr>
          <p:cNvPr id="11" name="Google Shape;111;p15">
            <a:extLst>
              <a:ext uri="{FF2B5EF4-FFF2-40B4-BE49-F238E27FC236}">
                <a16:creationId xmlns:a16="http://schemas.microsoft.com/office/drawing/2014/main" id="{954C75B3-A3B8-4C92-BADD-3AEB212F09A8}"/>
              </a:ext>
            </a:extLst>
          </p:cNvPr>
          <p:cNvSpPr txBox="1"/>
          <p:nvPr/>
        </p:nvSpPr>
        <p:spPr>
          <a:xfrm>
            <a:off x="1067414" y="3611881"/>
            <a:ext cx="2944949" cy="17727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</a:pPr>
            <a:r>
              <a:rPr lang="en" sz="1600" dirty="0">
                <a:latin typeface="+mn-lt"/>
                <a:ea typeface="Inter"/>
                <a:cs typeface="Inter"/>
                <a:sym typeface="Inter"/>
              </a:rPr>
              <a:t>“They say that academic writing is not done in a </a:t>
            </a:r>
            <a:r>
              <a:rPr lang="en" sz="1600" b="1" dirty="0">
                <a:latin typeface="+mn-lt"/>
                <a:ea typeface="Inter"/>
                <a:cs typeface="Inter"/>
                <a:sym typeface="Inter"/>
              </a:rPr>
              <a:t>vacuum</a:t>
            </a:r>
            <a:r>
              <a:rPr lang="en" sz="1600" dirty="0">
                <a:latin typeface="+mn-lt"/>
                <a:ea typeface="Inter"/>
                <a:cs typeface="Inter"/>
                <a:sym typeface="Inter"/>
              </a:rPr>
              <a:t> and that it is important to </a:t>
            </a:r>
            <a:r>
              <a:rPr lang="en" sz="1600" i="1" dirty="0">
                <a:latin typeface="+mn-lt"/>
                <a:ea typeface="Inter"/>
                <a:cs typeface="Inter"/>
                <a:sym typeface="Inter"/>
              </a:rPr>
              <a:t>enter</a:t>
            </a:r>
            <a:r>
              <a:rPr lang="en" sz="1600" dirty="0">
                <a:latin typeface="+mn-lt"/>
                <a:ea typeface="Inter"/>
                <a:cs typeface="Inter"/>
                <a:sym typeface="Inter"/>
              </a:rPr>
              <a:t> the </a:t>
            </a:r>
            <a:r>
              <a:rPr lang="en" sz="1600" b="1" dirty="0">
                <a:latin typeface="+mn-lt"/>
                <a:ea typeface="Inter"/>
                <a:cs typeface="Inter"/>
                <a:sym typeface="Inter"/>
              </a:rPr>
              <a:t>conversation</a:t>
            </a:r>
            <a:r>
              <a:rPr lang="en" sz="1600" dirty="0">
                <a:latin typeface="+mn-lt"/>
                <a:ea typeface="Inter"/>
                <a:cs typeface="Inter"/>
                <a:sym typeface="Inter"/>
              </a:rPr>
              <a:t> </a:t>
            </a:r>
            <a:r>
              <a:rPr lang="en" sz="1600" i="1" dirty="0">
                <a:latin typeface="+mn-lt"/>
                <a:ea typeface="Inter"/>
                <a:cs typeface="Inter"/>
                <a:sym typeface="Inter"/>
              </a:rPr>
              <a:t>in relation to and with others who have spoken on the subject.</a:t>
            </a:r>
            <a:r>
              <a:rPr lang="en" sz="1600" dirty="0">
                <a:latin typeface="+mn-lt"/>
                <a:ea typeface="Inter"/>
                <a:cs typeface="Inter"/>
                <a:sym typeface="Inter"/>
              </a:rPr>
              <a:t>”</a:t>
            </a:r>
            <a:endParaRPr sz="1600" dirty="0">
              <a:latin typeface="+mn-lt"/>
            </a:endParaRPr>
          </a:p>
        </p:txBody>
      </p:sp>
      <p:sp>
        <p:nvSpPr>
          <p:cNvPr id="12" name="Google Shape;112;p15">
            <a:extLst>
              <a:ext uri="{FF2B5EF4-FFF2-40B4-BE49-F238E27FC236}">
                <a16:creationId xmlns:a16="http://schemas.microsoft.com/office/drawing/2014/main" id="{9A86B2DC-FB00-7607-DC20-0E2EF04FDAE5}"/>
              </a:ext>
            </a:extLst>
          </p:cNvPr>
          <p:cNvSpPr txBox="1"/>
          <p:nvPr/>
        </p:nvSpPr>
        <p:spPr>
          <a:xfrm>
            <a:off x="8192200" y="3508284"/>
            <a:ext cx="3451160" cy="2068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" sz="1600" dirty="0">
                <a:latin typeface="+mn-lt"/>
                <a:ea typeface="Inter"/>
                <a:cs typeface="Inter"/>
                <a:sym typeface="Inter"/>
              </a:rPr>
              <a:t>“...scholarly sources are </a:t>
            </a:r>
            <a:r>
              <a:rPr lang="en" sz="1600" b="1" dirty="0">
                <a:latin typeface="+mn-lt"/>
                <a:ea typeface="Inter"/>
                <a:cs typeface="Inter"/>
                <a:sym typeface="Inter"/>
              </a:rPr>
              <a:t>scholarly</a:t>
            </a:r>
            <a:r>
              <a:rPr lang="en" sz="1600" dirty="0">
                <a:latin typeface="+mn-lt"/>
                <a:ea typeface="Inter"/>
                <a:cs typeface="Inter"/>
                <a:sym typeface="Inter"/>
              </a:rPr>
              <a:t> precisely because they </a:t>
            </a:r>
            <a:r>
              <a:rPr lang="en" sz="1600" i="1" dirty="0">
                <a:latin typeface="+mn-lt"/>
                <a:ea typeface="Inter"/>
                <a:cs typeface="Inter"/>
                <a:sym typeface="Inter"/>
              </a:rPr>
              <a:t>draw</a:t>
            </a:r>
            <a:r>
              <a:rPr lang="en" sz="1600" dirty="0">
                <a:latin typeface="+mn-lt"/>
                <a:ea typeface="Inter"/>
                <a:cs typeface="Inter"/>
                <a:sym typeface="Inter"/>
              </a:rPr>
              <a:t> so heavily on other sources and include key elements like works-cited pages, references, or bibliographies that tell you </a:t>
            </a:r>
            <a:r>
              <a:rPr lang="en" sz="1600" b="1" dirty="0">
                <a:latin typeface="+mn-lt"/>
                <a:ea typeface="Inter"/>
                <a:cs typeface="Inter"/>
                <a:sym typeface="Inter"/>
              </a:rPr>
              <a:t>exactly where </a:t>
            </a:r>
            <a:r>
              <a:rPr lang="en" sz="1600" dirty="0">
                <a:latin typeface="+mn-lt"/>
                <a:ea typeface="Inter"/>
                <a:cs typeface="Inter"/>
                <a:sym typeface="Inter"/>
              </a:rPr>
              <a:t>those other sources can be found.”</a:t>
            </a:r>
            <a:endParaRPr sz="1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21069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0449AE-1DD0-EA4A-5FF4-888DAB12AC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1F67C4-F974-8B6B-C73E-C01C506A4E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80291" y="1119920"/>
            <a:ext cx="10363200" cy="1470025"/>
          </a:xfrm>
        </p:spPr>
        <p:txBody>
          <a:bodyPr/>
          <a:lstStyle/>
          <a:p>
            <a:r>
              <a:rPr lang="en-US" sz="6600" dirty="0">
                <a:solidFill>
                  <a:srgbClr val="2D3139"/>
                </a:solidFill>
              </a:rPr>
              <a:t>They Say…I Say</a:t>
            </a:r>
            <a:br>
              <a:rPr lang="en-US" dirty="0">
                <a:solidFill>
                  <a:srgbClr val="2D3139"/>
                </a:solidFill>
              </a:rPr>
            </a:br>
            <a:endParaRPr lang="en-US" dirty="0">
              <a:solidFill>
                <a:srgbClr val="2D3139"/>
              </a:solidFill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4ED630AB-46FB-203C-A96C-96EE4B93BB7F}"/>
              </a:ext>
            </a:extLst>
          </p:cNvPr>
          <p:cNvSpPr/>
          <p:nvPr/>
        </p:nvSpPr>
        <p:spPr>
          <a:xfrm>
            <a:off x="160382" y="788557"/>
            <a:ext cx="11863978" cy="5463017"/>
          </a:xfrm>
          <a:prstGeom prst="rect">
            <a:avLst/>
          </a:prstGeom>
          <a:noFill/>
          <a:ln w="1905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31F02A5-4F7A-5283-614C-929508F309CE}"/>
              </a:ext>
            </a:extLst>
          </p:cNvPr>
          <p:cNvSpPr txBox="1"/>
          <p:nvPr/>
        </p:nvSpPr>
        <p:spPr>
          <a:xfrm>
            <a:off x="712651" y="2057400"/>
            <a:ext cx="10599058" cy="4451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D3139"/>
              </a:buClr>
              <a:buSzPts val="2100"/>
              <a:buFont typeface="+mj-lt"/>
              <a:buAutoNum type="arabicPeriod"/>
            </a:pPr>
            <a:r>
              <a:rPr lang="en-US" sz="1800" dirty="0">
                <a:solidFill>
                  <a:srgbClr val="2D3139"/>
                </a:solidFill>
                <a:latin typeface="+mn-lt"/>
                <a:ea typeface="EB Garamond"/>
                <a:cs typeface="EB Garamond"/>
                <a:sym typeface="EB Garamond"/>
              </a:rPr>
              <a:t>Express your ideas (“I say”) as a RESPONSE to:</a:t>
            </a:r>
          </a:p>
          <a:p>
            <a:pPr marL="342900" lvl="0" indent="-3429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D3139"/>
              </a:buClr>
              <a:buSzPts val="2100"/>
              <a:buFont typeface="+mj-lt"/>
              <a:buAutoNum type="arabicPeriod"/>
            </a:pPr>
            <a:r>
              <a:rPr lang="en-US" sz="1800" dirty="0">
                <a:solidFill>
                  <a:srgbClr val="2D3139"/>
                </a:solidFill>
                <a:latin typeface="+mn-lt"/>
                <a:ea typeface="EB Garamond"/>
                <a:cs typeface="EB Garamond"/>
                <a:sym typeface="EB Garamond"/>
              </a:rPr>
              <a:t>Some other person/group (“They say”)</a:t>
            </a:r>
          </a:p>
          <a:p>
            <a: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endParaRPr lang="en-US" sz="1800" dirty="0">
              <a:solidFill>
                <a:srgbClr val="2D3139"/>
              </a:solidFill>
              <a:latin typeface="+mn-lt"/>
              <a:ea typeface="EB Garamond"/>
              <a:cs typeface="EB Garamond"/>
              <a:sym typeface="EB Garamond"/>
            </a:endParaRPr>
          </a:p>
          <a:p>
            <a: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rgbClr val="2D3139"/>
                </a:solidFill>
                <a:latin typeface="+mn-lt"/>
                <a:ea typeface="EB Garamond"/>
                <a:cs typeface="EB Garamond"/>
                <a:sym typeface="EB Garamond"/>
              </a:rPr>
              <a:t>Your goal in the literature review is to set up your research questions and the topic of your research inquiry. </a:t>
            </a:r>
          </a:p>
          <a:p>
            <a: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endParaRPr lang="en-US" sz="1800" dirty="0">
              <a:solidFill>
                <a:srgbClr val="2D3139"/>
              </a:solidFill>
              <a:latin typeface="+mn-lt"/>
              <a:ea typeface="EB Garamond"/>
              <a:cs typeface="EB Garamond"/>
              <a:sym typeface="EB Garamond"/>
            </a:endParaRPr>
          </a:p>
          <a:p>
            <a: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rgbClr val="2D3139"/>
                </a:solidFill>
                <a:latin typeface="+mn-lt"/>
                <a:ea typeface="EB Garamond"/>
                <a:cs typeface="EB Garamond"/>
                <a:sym typeface="EB Garamond"/>
              </a:rPr>
              <a:t>Introduce important ideas from the literature you read. </a:t>
            </a:r>
          </a:p>
          <a:p>
            <a:pPr marL="228600" lvl="0" indent="-1905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2D3139"/>
              </a:buClr>
              <a:buSzPts val="1200"/>
              <a:buFont typeface="EB Garamond"/>
              <a:buChar char="●"/>
            </a:pPr>
            <a:r>
              <a:rPr lang="en-US" sz="1800" dirty="0">
                <a:solidFill>
                  <a:srgbClr val="2D3139"/>
                </a:solidFill>
                <a:latin typeface="+mn-lt"/>
                <a:ea typeface="EB Garamond"/>
                <a:cs typeface="EB Garamond"/>
                <a:sym typeface="EB Garamond"/>
              </a:rPr>
              <a:t>define terms important to your research study</a:t>
            </a:r>
          </a:p>
          <a:p>
            <a:pPr marL="228600" lvl="0" indent="-190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D3139"/>
              </a:buClr>
              <a:buSzPts val="1200"/>
              <a:buFont typeface="EB Garamond"/>
              <a:buChar char="●"/>
            </a:pPr>
            <a:r>
              <a:rPr lang="en-US" sz="1800" dirty="0">
                <a:solidFill>
                  <a:srgbClr val="2D3139"/>
                </a:solidFill>
                <a:latin typeface="+mn-lt"/>
                <a:ea typeface="EB Garamond"/>
                <a:cs typeface="EB Garamond"/>
                <a:sym typeface="EB Garamond"/>
              </a:rPr>
              <a:t>introduce common or prominent themes across the research that has already been conducted</a:t>
            </a:r>
          </a:p>
          <a:p>
            <a:pPr marL="228600" lvl="0" indent="-190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D3139"/>
              </a:buClr>
              <a:buSzPts val="1200"/>
              <a:buFont typeface="EB Garamond"/>
              <a:buChar char="●"/>
            </a:pPr>
            <a:r>
              <a:rPr lang="en-US" sz="1800" dirty="0">
                <a:solidFill>
                  <a:srgbClr val="2D3139"/>
                </a:solidFill>
                <a:latin typeface="+mn-lt"/>
                <a:ea typeface="EB Garamond"/>
                <a:cs typeface="EB Garamond"/>
                <a:sym typeface="EB Garamond"/>
              </a:rPr>
              <a:t>introduce themes or topics where the research diverges/does not agree</a:t>
            </a:r>
          </a:p>
          <a:p>
            <a:pPr marL="228600" lvl="0" indent="-190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D3139"/>
              </a:buClr>
              <a:buSzPts val="1200"/>
              <a:buFont typeface="EB Garamond"/>
              <a:buChar char="●"/>
            </a:pPr>
            <a:r>
              <a:rPr lang="en-US" sz="1800" dirty="0">
                <a:solidFill>
                  <a:srgbClr val="2D3139"/>
                </a:solidFill>
                <a:latin typeface="+mn-lt"/>
                <a:ea typeface="EB Garamond"/>
                <a:cs typeface="EB Garamond"/>
                <a:sym typeface="EB Garamond"/>
              </a:rPr>
              <a:t>identify yet unexplored questions related to your research issue (what we often call "research gaps")</a:t>
            </a:r>
          </a:p>
          <a:p>
            <a:pPr marL="228600" lvl="0" indent="-190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D3139"/>
              </a:buClr>
              <a:buSzPts val="1200"/>
              <a:buFont typeface="EB Garamond"/>
              <a:buChar char="●"/>
            </a:pPr>
            <a:r>
              <a:rPr lang="en-US" sz="1800" dirty="0">
                <a:solidFill>
                  <a:srgbClr val="2D3139"/>
                </a:solidFill>
                <a:latin typeface="+mn-lt"/>
                <a:ea typeface="EB Garamond"/>
                <a:cs typeface="EB Garamond"/>
                <a:sym typeface="EB Garamond"/>
              </a:rPr>
              <a:t>describe methods (ways of investigating) that past researchers have implemented</a:t>
            </a:r>
          </a:p>
          <a:p>
            <a:pPr lv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endParaRPr lang="en-US" sz="1800" dirty="0">
              <a:solidFill>
                <a:srgbClr val="2D3139"/>
              </a:solidFill>
              <a:latin typeface="+mn-lt"/>
              <a:ea typeface="EB Garamond"/>
              <a:cs typeface="EB Garamond"/>
              <a:sym typeface="EB Garamond"/>
            </a:endParaRPr>
          </a:p>
          <a:p>
            <a: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rgbClr val="2D3139"/>
                </a:solidFill>
                <a:latin typeface="+mn-lt"/>
                <a:ea typeface="EB Garamond"/>
                <a:cs typeface="EB Garamond"/>
                <a:sym typeface="EB Garamond"/>
              </a:rPr>
              <a:t>You can use the They Say…I Say templates to help you. </a:t>
            </a:r>
          </a:p>
          <a:p>
            <a:endParaRPr lang="en-US" dirty="0">
              <a:solidFill>
                <a:srgbClr val="2D313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88277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12D3CC-A20C-B339-7849-9244C6CCAE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B412AB-B5FD-A23C-A2B4-CDC0BAF348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0520" y="1119920"/>
            <a:ext cx="11490959" cy="1470025"/>
          </a:xfrm>
        </p:spPr>
        <p:txBody>
          <a:bodyPr/>
          <a:lstStyle/>
          <a:p>
            <a:r>
              <a:rPr lang="en-US" sz="4000" dirty="0">
                <a:solidFill>
                  <a:srgbClr val="2D3139"/>
                </a:solidFill>
              </a:rPr>
              <a:t>Templates: Disagreement/Agreement (p. 10)</a:t>
            </a:r>
            <a:br>
              <a:rPr lang="en-US" dirty="0">
                <a:solidFill>
                  <a:srgbClr val="2D3139"/>
                </a:solidFill>
              </a:rPr>
            </a:br>
            <a:endParaRPr lang="en-US" dirty="0">
              <a:solidFill>
                <a:srgbClr val="2D3139"/>
              </a:solidFill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04DE49D0-E6B1-62FC-8977-1746303D7AAC}"/>
              </a:ext>
            </a:extLst>
          </p:cNvPr>
          <p:cNvSpPr/>
          <p:nvPr/>
        </p:nvSpPr>
        <p:spPr>
          <a:xfrm>
            <a:off x="160382" y="788557"/>
            <a:ext cx="11863978" cy="5463017"/>
          </a:xfrm>
          <a:prstGeom prst="rect">
            <a:avLst/>
          </a:prstGeom>
          <a:noFill/>
          <a:ln w="1905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A1509EA-417D-0C31-8837-C9788AE19DDF}"/>
              </a:ext>
            </a:extLst>
          </p:cNvPr>
          <p:cNvSpPr txBox="1"/>
          <p:nvPr/>
        </p:nvSpPr>
        <p:spPr>
          <a:xfrm>
            <a:off x="350520" y="2200971"/>
            <a:ext cx="11490959" cy="356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200" dirty="0">
                <a:solidFill>
                  <a:srgbClr val="2D3139"/>
                </a:solidFill>
                <a:latin typeface="+mn-lt"/>
                <a:ea typeface="EB Garamond"/>
                <a:cs typeface="EB Garamond"/>
                <a:sym typeface="EB Garamond"/>
              </a:rPr>
              <a:t>While X (20xx) argues ____________, I disagree because _________________________________________________.</a:t>
            </a:r>
          </a:p>
          <a:p>
            <a: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endParaRPr lang="en-US" sz="3200" dirty="0">
              <a:solidFill>
                <a:srgbClr val="2D3139"/>
              </a:solidFill>
              <a:latin typeface="+mn-lt"/>
              <a:ea typeface="EB Garamond"/>
              <a:cs typeface="EB Garamond"/>
              <a:sym typeface="EB Garamond"/>
            </a:endParaRPr>
          </a:p>
          <a:p>
            <a: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200" dirty="0">
                <a:solidFill>
                  <a:srgbClr val="2D3139"/>
                </a:solidFill>
                <a:latin typeface="+mn-lt"/>
                <a:ea typeface="EB Garamond"/>
                <a:cs typeface="EB Garamond"/>
                <a:sym typeface="EB Garamond"/>
              </a:rPr>
              <a:t>While I understand the belief that ________________ (X, 20xx), my view is ________________________________________. </a:t>
            </a:r>
          </a:p>
          <a:p>
            <a: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endParaRPr lang="en-US" sz="3200" dirty="0">
              <a:solidFill>
                <a:srgbClr val="2D3139"/>
              </a:solidFill>
              <a:latin typeface="+mn-lt"/>
              <a:ea typeface="EB Garamond"/>
              <a:cs typeface="EB Garamond"/>
              <a:sym typeface="EB Garamond"/>
            </a:endParaRPr>
          </a:p>
          <a:p>
            <a: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200" dirty="0">
                <a:solidFill>
                  <a:srgbClr val="2D3139"/>
                </a:solidFill>
                <a:latin typeface="+mn-lt"/>
                <a:ea typeface="EB Garamond"/>
                <a:cs typeface="EB Garamond"/>
                <a:sym typeface="EB Garamond"/>
              </a:rPr>
              <a:t>I agree with X (20xx) that ___________________________________.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63218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49B7E7-B135-146A-8DF4-4312A5E3DC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E8FF6D-3EF3-C942-0187-664D0637B6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0520" y="1119920"/>
            <a:ext cx="11490959" cy="1470025"/>
          </a:xfrm>
        </p:spPr>
        <p:txBody>
          <a:bodyPr/>
          <a:lstStyle/>
          <a:p>
            <a:r>
              <a:rPr lang="en-US" sz="4000" dirty="0">
                <a:solidFill>
                  <a:srgbClr val="2D3139"/>
                </a:solidFill>
              </a:rPr>
              <a:t>Templates: They Say (p. 23)</a:t>
            </a:r>
            <a:br>
              <a:rPr lang="en-US" dirty="0">
                <a:solidFill>
                  <a:srgbClr val="2D3139"/>
                </a:solidFill>
              </a:rPr>
            </a:br>
            <a:endParaRPr lang="en-US" dirty="0">
              <a:solidFill>
                <a:srgbClr val="2D3139"/>
              </a:solidFill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DAB30698-CB69-7D77-8711-FC70E1AB6781}"/>
              </a:ext>
            </a:extLst>
          </p:cNvPr>
          <p:cNvSpPr/>
          <p:nvPr/>
        </p:nvSpPr>
        <p:spPr>
          <a:xfrm>
            <a:off x="160382" y="788557"/>
            <a:ext cx="11863978" cy="5463017"/>
          </a:xfrm>
          <a:prstGeom prst="rect">
            <a:avLst/>
          </a:prstGeom>
          <a:noFill/>
          <a:ln w="1905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A622D8F-F763-6BA5-132B-84A0AF600491}"/>
              </a:ext>
            </a:extLst>
          </p:cNvPr>
          <p:cNvSpPr txBox="1"/>
          <p:nvPr/>
        </p:nvSpPr>
        <p:spPr>
          <a:xfrm>
            <a:off x="350520" y="2200971"/>
            <a:ext cx="11490959" cy="40072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200" dirty="0">
                <a:solidFill>
                  <a:srgbClr val="2D3139"/>
                </a:solidFill>
                <a:latin typeface="+mn-lt"/>
                <a:ea typeface="EB Garamond"/>
                <a:cs typeface="EB Garamond"/>
                <a:sym typeface="EB Garamond"/>
              </a:rPr>
              <a:t>It has become common today for youth to __________ (X, 20xx).</a:t>
            </a:r>
          </a:p>
          <a:p>
            <a: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endParaRPr lang="en-US" sz="3200" dirty="0">
              <a:solidFill>
                <a:srgbClr val="2D3139"/>
              </a:solidFill>
              <a:latin typeface="+mn-lt"/>
              <a:ea typeface="EB Garamond"/>
              <a:cs typeface="EB Garamond"/>
              <a:sym typeface="EB Garamond"/>
            </a:endParaRPr>
          </a:p>
          <a:p>
            <a: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200" dirty="0">
                <a:solidFill>
                  <a:srgbClr val="2D3139"/>
                </a:solidFill>
                <a:latin typeface="+mn-lt"/>
                <a:ea typeface="EB Garamond"/>
                <a:cs typeface="EB Garamond"/>
                <a:sym typeface="EB Garamond"/>
              </a:rPr>
              <a:t>In their recent work, Y and Z (20xx) have critiqued ___________. </a:t>
            </a:r>
          </a:p>
          <a:p>
            <a: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endParaRPr lang="en-US" sz="3200" dirty="0">
              <a:solidFill>
                <a:srgbClr val="2D3139"/>
              </a:solidFill>
              <a:latin typeface="+mn-lt"/>
              <a:ea typeface="EB Garamond"/>
              <a:cs typeface="EB Garamond"/>
              <a:sym typeface="EB Garamond"/>
            </a:endParaRPr>
          </a:p>
          <a:p>
            <a: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200" dirty="0">
                <a:solidFill>
                  <a:srgbClr val="2D3139"/>
                </a:solidFill>
                <a:latin typeface="+mn-lt"/>
                <a:ea typeface="EB Garamond"/>
                <a:cs typeface="EB Garamond"/>
                <a:sym typeface="EB Garamond"/>
              </a:rPr>
              <a:t>In discussions or research about ________________, a controversy has developed about __________. On the one hand, X (20xx) argues ___________________. On the other hand, Y (20xx) contends ____________. Our view is ______________. </a:t>
            </a:r>
          </a:p>
          <a:p>
            <a:endParaRPr lang="en-US" dirty="0">
              <a:solidFill>
                <a:srgbClr val="2D313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52574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677D59-CDE0-0ED6-C6BC-A2B9AE3D50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C23ED7-455E-0C7C-E19A-1904CEAC6D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0520" y="1119920"/>
            <a:ext cx="11490959" cy="1470025"/>
          </a:xfrm>
        </p:spPr>
        <p:txBody>
          <a:bodyPr/>
          <a:lstStyle/>
          <a:p>
            <a:r>
              <a:rPr lang="en-US" sz="4000" dirty="0">
                <a:solidFill>
                  <a:srgbClr val="2D3139"/>
                </a:solidFill>
              </a:rPr>
              <a:t>Templates: Writing Summaries (p. 42)</a:t>
            </a:r>
            <a:br>
              <a:rPr lang="en-US" dirty="0">
                <a:solidFill>
                  <a:srgbClr val="2D3139"/>
                </a:solidFill>
              </a:rPr>
            </a:br>
            <a:endParaRPr lang="en-US" dirty="0">
              <a:solidFill>
                <a:srgbClr val="2D3139"/>
              </a:solidFill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4E375AEE-2890-0B94-0E0D-E5159379616D}"/>
              </a:ext>
            </a:extLst>
          </p:cNvPr>
          <p:cNvSpPr/>
          <p:nvPr/>
        </p:nvSpPr>
        <p:spPr>
          <a:xfrm>
            <a:off x="160382" y="788557"/>
            <a:ext cx="11863978" cy="5463017"/>
          </a:xfrm>
          <a:prstGeom prst="rect">
            <a:avLst/>
          </a:prstGeom>
          <a:noFill/>
          <a:ln w="1905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ECC6920-FE5B-F24E-0F99-DD2523DE7E34}"/>
              </a:ext>
            </a:extLst>
          </p:cNvPr>
          <p:cNvSpPr txBox="1"/>
          <p:nvPr/>
        </p:nvSpPr>
        <p:spPr>
          <a:xfrm>
            <a:off x="350520" y="2200971"/>
            <a:ext cx="11490959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200" dirty="0">
                <a:solidFill>
                  <a:srgbClr val="2D3139"/>
                </a:solidFill>
                <a:latin typeface="+mn-lt"/>
                <a:ea typeface="EB Garamond"/>
                <a:cs typeface="EB Garamond"/>
                <a:sym typeface="EB Garamond"/>
              </a:rPr>
              <a:t>In her essay X, she advocates ______________________________.</a:t>
            </a:r>
          </a:p>
          <a:p>
            <a: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200" dirty="0">
                <a:solidFill>
                  <a:srgbClr val="2D3139"/>
                </a:solidFill>
                <a:latin typeface="+mn-lt"/>
                <a:ea typeface="EB Garamond"/>
                <a:cs typeface="EB Garamond"/>
                <a:sym typeface="EB Garamond"/>
              </a:rPr>
              <a:t>They celebrate the fact that _______________________________.</a:t>
            </a:r>
          </a:p>
          <a:p>
            <a: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endParaRPr lang="en-US" sz="3200" dirty="0">
              <a:solidFill>
                <a:srgbClr val="2D3139"/>
              </a:solidFill>
              <a:latin typeface="+mn-lt"/>
              <a:ea typeface="EB Garamond"/>
              <a:cs typeface="EB Garamond"/>
              <a:sym typeface="EB Garamond"/>
            </a:endParaRPr>
          </a:p>
          <a:p>
            <a: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endParaRPr lang="en-US" sz="3200" dirty="0">
              <a:solidFill>
                <a:srgbClr val="2D3139"/>
              </a:solidFill>
              <a:latin typeface="+mn-lt"/>
              <a:ea typeface="EB Garamond"/>
              <a:cs typeface="EB Garamond"/>
              <a:sym typeface="EB Garamond"/>
            </a:endParaRPr>
          </a:p>
          <a:p>
            <a: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200" dirty="0">
                <a:solidFill>
                  <a:srgbClr val="2D3139"/>
                </a:solidFill>
                <a:latin typeface="+mn-lt"/>
                <a:ea typeface="EB Garamond"/>
                <a:cs typeface="EB Garamond"/>
                <a:sym typeface="EB Garamond"/>
              </a:rPr>
              <a:t>X and Y (20xx), argue that __________. Their research, which demonstrates that ________, challenges the idea that __________. They use ___________ to show ___________. X and Y’s argument speaks to ________ about the larger issue of _________.</a:t>
            </a:r>
          </a:p>
          <a:p>
            <a: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endParaRPr lang="en-US" sz="3200" dirty="0">
              <a:solidFill>
                <a:srgbClr val="2D3139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endParaRPr lang="en-US" dirty="0">
              <a:solidFill>
                <a:srgbClr val="2D313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26947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91B439-9D12-A40A-D9C2-EB58AEDB38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3C84F3-3554-C6FE-E437-D348C9C2EA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0520" y="1119920"/>
            <a:ext cx="11490959" cy="1470025"/>
          </a:xfrm>
        </p:spPr>
        <p:txBody>
          <a:bodyPr/>
          <a:lstStyle/>
          <a:p>
            <a:r>
              <a:rPr lang="en-US" sz="4000" dirty="0">
                <a:solidFill>
                  <a:srgbClr val="2D3139"/>
                </a:solidFill>
              </a:rPr>
              <a:t>Templates: Introducing Quotes (p. 51)</a:t>
            </a:r>
            <a:br>
              <a:rPr lang="en-US" dirty="0">
                <a:solidFill>
                  <a:srgbClr val="2D3139"/>
                </a:solidFill>
              </a:rPr>
            </a:br>
            <a:endParaRPr lang="en-US" dirty="0">
              <a:solidFill>
                <a:srgbClr val="2D3139"/>
              </a:solidFill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2DA10A58-DCEF-0E18-260F-4AC43F8A4BBC}"/>
              </a:ext>
            </a:extLst>
          </p:cNvPr>
          <p:cNvSpPr/>
          <p:nvPr/>
        </p:nvSpPr>
        <p:spPr>
          <a:xfrm>
            <a:off x="160382" y="788557"/>
            <a:ext cx="11863978" cy="5463017"/>
          </a:xfrm>
          <a:prstGeom prst="rect">
            <a:avLst/>
          </a:prstGeom>
          <a:noFill/>
          <a:ln w="1905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2CCF25-77F4-C04E-2351-39A99861D647}"/>
              </a:ext>
            </a:extLst>
          </p:cNvPr>
          <p:cNvSpPr txBox="1"/>
          <p:nvPr/>
        </p:nvSpPr>
        <p:spPr>
          <a:xfrm>
            <a:off x="350520" y="2589945"/>
            <a:ext cx="11490959" cy="31208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200" dirty="0">
                <a:solidFill>
                  <a:srgbClr val="2D3139"/>
                </a:solidFill>
                <a:latin typeface="+mn-lt"/>
                <a:ea typeface="EB Garamond"/>
                <a:cs typeface="EB Garamond"/>
                <a:sym typeface="EB Garamond"/>
              </a:rPr>
              <a:t>According to X (20xx), “_____________________________” (p. x)</a:t>
            </a:r>
          </a:p>
          <a:p>
            <a: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endParaRPr lang="en-US" sz="3200" dirty="0">
              <a:solidFill>
                <a:srgbClr val="2D3139"/>
              </a:solidFill>
              <a:latin typeface="+mn-lt"/>
              <a:ea typeface="EB Garamond"/>
              <a:cs typeface="EB Garamond"/>
              <a:sym typeface="EB Garamond"/>
            </a:endParaRPr>
          </a:p>
          <a:p>
            <a: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200" dirty="0">
                <a:solidFill>
                  <a:srgbClr val="2D3139"/>
                </a:solidFill>
                <a:latin typeface="+mn-lt"/>
                <a:ea typeface="EB Garamond"/>
                <a:cs typeface="EB Garamond"/>
                <a:sym typeface="EB Garamond"/>
              </a:rPr>
              <a:t>In X’s (20xx) view, “________________________________” (p. x). </a:t>
            </a:r>
          </a:p>
          <a:p>
            <a: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endParaRPr lang="en-US" sz="3200" dirty="0">
              <a:solidFill>
                <a:srgbClr val="2D3139"/>
              </a:solidFill>
              <a:latin typeface="+mn-lt"/>
              <a:ea typeface="EB Garamond"/>
              <a:cs typeface="EB Garamond"/>
              <a:sym typeface="EB Garamond"/>
            </a:endParaRPr>
          </a:p>
          <a:p>
            <a: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200" dirty="0">
                <a:solidFill>
                  <a:srgbClr val="2D3139"/>
                </a:solidFill>
                <a:latin typeface="+mn-lt"/>
                <a:ea typeface="EB Garamond"/>
                <a:cs typeface="EB Garamond"/>
                <a:sym typeface="EB Garamond"/>
              </a:rPr>
              <a:t>X (20xx) agrees when she writes, “_________________” (p. x). </a:t>
            </a:r>
          </a:p>
          <a:p>
            <a: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endParaRPr lang="en-US" sz="3200" dirty="0">
              <a:solidFill>
                <a:srgbClr val="2D3139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endParaRPr lang="en-US" dirty="0">
              <a:solidFill>
                <a:srgbClr val="2D313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8315931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JTILT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8E08C"/>
      </a:accent1>
      <a:accent2>
        <a:srgbClr val="2F5597"/>
      </a:accent2>
      <a:accent3>
        <a:srgbClr val="FFFFFF"/>
      </a:accent3>
      <a:accent4>
        <a:srgbClr val="FFF2CC"/>
      </a:accent4>
      <a:accent5>
        <a:srgbClr val="FFE599"/>
      </a:accent5>
      <a:accent6>
        <a:srgbClr val="000000"/>
      </a:accent6>
      <a:hlink>
        <a:srgbClr val="2F5597"/>
      </a:hlink>
      <a:folHlink>
        <a:srgbClr val="2F5597"/>
      </a:folHlink>
    </a:clrScheme>
    <a:fontScheme name="JTILT">
      <a:majorFont>
        <a:latin typeface="Roboto Black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JTILTPresentation-Template" id="{AB281015-E3EF-4CA4-ACFF-7A0CCAB593D3}" vid="{736C4559-1246-4482-B1DD-9EFED0333CF4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JTILTPresentation-Template-OTH</Template>
  <TotalTime>94</TotalTime>
  <Words>703</Words>
  <Application>Microsoft Office PowerPoint</Application>
  <PresentationFormat>Widescreen</PresentationFormat>
  <Paragraphs>77</Paragraphs>
  <Slides>11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2" baseType="lpstr">
      <vt:lpstr>Arial</vt:lpstr>
      <vt:lpstr>Calibri</vt:lpstr>
      <vt:lpstr>Comic Sans MS</vt:lpstr>
      <vt:lpstr>EB Garamond</vt:lpstr>
      <vt:lpstr>Inter</vt:lpstr>
      <vt:lpstr>Passion One</vt:lpstr>
      <vt:lpstr>Roboto</vt:lpstr>
      <vt:lpstr>Roboto Black</vt:lpstr>
      <vt:lpstr>Times New Roman</vt:lpstr>
      <vt:lpstr>Verdana</vt:lpstr>
      <vt:lpstr>Default Design</vt:lpstr>
      <vt:lpstr>Academic Writing Guide </vt:lpstr>
      <vt:lpstr>Inspired by</vt:lpstr>
      <vt:lpstr>Literature Review </vt:lpstr>
      <vt:lpstr>Quotes to Ponder </vt:lpstr>
      <vt:lpstr>They Say…I Say </vt:lpstr>
      <vt:lpstr>Templates: Disagreement/Agreement (p. 10) </vt:lpstr>
      <vt:lpstr>Templates: They Say (p. 23) </vt:lpstr>
      <vt:lpstr>Templates: Writing Summaries (p. 42) </vt:lpstr>
      <vt:lpstr>Templates: Introducing Quotes (p. 51) </vt:lpstr>
      <vt:lpstr>Verbs for Introducing Summaries and Quotations and More </vt:lpstr>
      <vt:lpstr> </vt:lpstr>
    </vt:vector>
  </TitlesOfParts>
  <Company>The University of Memphis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>Integrating Instructional Software into Teaching and Learning</dc:subject>
  <dc:creator>Craig Erschel Shepherd (cshphrd2)</dc:creator>
  <cp:lastModifiedBy>Craig Erschel Shepherd (cshphrd2)</cp:lastModifiedBy>
  <cp:revision>17</cp:revision>
  <dcterms:created xsi:type="dcterms:W3CDTF">2024-09-10T15:41:43Z</dcterms:created>
  <dcterms:modified xsi:type="dcterms:W3CDTF">2025-12-05T17:32:42Z</dcterms:modified>
</cp:coreProperties>
</file>