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0" r:id="rId2"/>
    <p:sldId id="261" r:id="rId3"/>
    <p:sldId id="262" r:id="rId4"/>
    <p:sldId id="263" r:id="rId5"/>
    <p:sldId id="258" r:id="rId6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B0B783C-CE66-43CC-A1F2-AE7C6EE4B6EF}">
          <p14:sldIdLst>
            <p14:sldId id="260"/>
          </p14:sldIdLst>
        </p14:section>
        <p14:section name="Presentation Contents" id="{4AABBEC6-4A8C-4A7F-A749-6BED348544CB}">
          <p14:sldIdLst>
            <p14:sldId id="261"/>
            <p14:sldId id="262"/>
            <p14:sldId id="263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76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595959"/>
    <a:srgbClr val="B8E08C"/>
    <a:srgbClr val="FF0000"/>
    <a:srgbClr val="CC9900"/>
    <a:srgbClr val="663300"/>
    <a:srgbClr val="006600"/>
    <a:srgbClr val="990000"/>
    <a:srgbClr val="0033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54" autoAdjust="0"/>
    <p:restoredTop sz="91370" autoAdjust="0"/>
  </p:normalViewPr>
  <p:slideViewPr>
    <p:cSldViewPr snapToGrid="0" showGuides="1">
      <p:cViewPr varScale="1">
        <p:scale>
          <a:sx n="91" d="100"/>
          <a:sy n="91" d="100"/>
        </p:scale>
        <p:origin x="57" y="171"/>
      </p:cViewPr>
      <p:guideLst>
        <p:guide orient="horz" pos="4319"/>
        <p:guide pos="76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C54D9C12-C77C-44B5-A4B6-550B204C29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9794E248-9E8C-443A-A5ED-3F797AF9CCF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2" name="Rectangle 4">
            <a:extLst>
              <a:ext uri="{FF2B5EF4-FFF2-40B4-BE49-F238E27FC236}">
                <a16:creationId xmlns:a16="http://schemas.microsoft.com/office/drawing/2014/main" id="{3F807E8F-6973-4907-A2A9-0016C1976F7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3" name="Rectangle 5">
            <a:extLst>
              <a:ext uri="{FF2B5EF4-FFF2-40B4-BE49-F238E27FC236}">
                <a16:creationId xmlns:a16="http://schemas.microsoft.com/office/drawing/2014/main" id="{BE14ACE5-F3A1-44D5-A056-A5EADFD2C8D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2B9D48F8-701B-40D8-B658-5D61D9E7BD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54A6B60-46F5-44FD-91EA-C6001B68C5E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3195FFD-7637-4C12-9641-4DC81A95556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7B94D00D-C45E-44AC-BBC9-BB7161F66FA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E8C99408-3AA3-49C2-A275-BEB167CA671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E1259C95-AE49-459E-B2EE-D26ED3BBEBD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71ED5B40-1D5B-4B3A-8EE7-056D8C9833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4B22A6BE-9336-4166-AE8C-1C58964F57D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4400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5214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7634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857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7388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48759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38072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6039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27646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6861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8472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8343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6403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06888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hyperlink" Target="https://creativecommons.org/licenses/by-nc-sa/4.0/" TargetMode="Externa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journals.uwyo.edu/index.php/jtilt/index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4">
            <a:extLst>
              <a:ext uri="{FF2B5EF4-FFF2-40B4-BE49-F238E27FC236}">
                <a16:creationId xmlns:a16="http://schemas.microsoft.com/office/drawing/2014/main" id="{C8C1C049-F093-489D-90F9-FF3503ADDF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16000" y="274638"/>
            <a:ext cx="10058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7" name="Rectangle 15">
            <a:extLst>
              <a:ext uri="{FF2B5EF4-FFF2-40B4-BE49-F238E27FC236}">
                <a16:creationId xmlns:a16="http://schemas.microsoft.com/office/drawing/2014/main" id="{0270379C-98BA-456F-9A8F-BAB630A6FC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1DB6455-0209-2065-F6CC-30EB98328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195" y="6437165"/>
            <a:ext cx="12186805" cy="0"/>
          </a:xfrm>
          <a:prstGeom prst="line">
            <a:avLst/>
          </a:prstGeom>
          <a:ln w="57150">
            <a:solidFill>
              <a:srgbClr val="B8E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EC493F0C-13A0-FB5C-3D8D-286241BDE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94" y="6477002"/>
            <a:ext cx="12186805" cy="380998"/>
          </a:xfrm>
          <a:prstGeom prst="rect">
            <a:avLst/>
          </a:prstGeom>
          <a:solidFill>
            <a:srgbClr val="2F5597"/>
          </a:solidFill>
          <a:ln>
            <a:solidFill>
              <a:srgbClr val="2F55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000" u="none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Journal of Technology-Integrated Lessons and Teaching</a:t>
            </a:r>
            <a:r>
              <a:rPr lang="en-US" sz="10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4(2).</a:t>
            </a:r>
          </a:p>
        </p:txBody>
      </p:sp>
      <p:pic>
        <p:nvPicPr>
          <p:cNvPr id="7" name="Picture 6">
            <a:hlinkClick r:id="rId15"/>
            <a:extLst>
              <a:ext uri="{FF2B5EF4-FFF2-40B4-BE49-F238E27FC236}">
                <a16:creationId xmlns:a16="http://schemas.microsoft.com/office/drawing/2014/main" id="{BCE05341-DD77-EB2C-106C-FE0D7F70D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0025" y="109242"/>
            <a:ext cx="868680" cy="493395"/>
          </a:xfrm>
          <a:prstGeom prst="rect">
            <a:avLst/>
          </a:prstGeom>
        </p:spPr>
      </p:pic>
      <p:pic>
        <p:nvPicPr>
          <p:cNvPr id="8" name="Picture 7" descr="Creative Commons, Attribution, Non-Commercial, Share Alike icon.">
            <a:hlinkClick r:id="rId17"/>
            <a:extLst>
              <a:ext uri="{FF2B5EF4-FFF2-40B4-BE49-F238E27FC236}">
                <a16:creationId xmlns:a16="http://schemas.microsoft.com/office/drawing/2014/main" id="{B1D746F0-1DEE-FF75-477C-ADEF8F836C99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0503" y="6526535"/>
            <a:ext cx="808202" cy="27604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43" r:id="rId1"/>
    <p:sldLayoutId id="2147484144" r:id="rId2"/>
    <p:sldLayoutId id="2147484145" r:id="rId3"/>
    <p:sldLayoutId id="2147484146" r:id="rId4"/>
    <p:sldLayoutId id="2147484147" r:id="rId5"/>
    <p:sldLayoutId id="2147484148" r:id="rId6"/>
    <p:sldLayoutId id="2147484149" r:id="rId7"/>
    <p:sldLayoutId id="2147484150" r:id="rId8"/>
    <p:sldLayoutId id="2147484151" r:id="rId9"/>
    <p:sldLayoutId id="2147484152" r:id="rId10"/>
    <p:sldLayoutId id="2147484153" r:id="rId11"/>
    <p:sldLayoutId id="2147484154" r:id="rId12"/>
    <p:sldLayoutId id="2147484155" r:id="rId13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F5597"/>
          </a:solidFill>
          <a:latin typeface="+mj-lt"/>
          <a:ea typeface="MS PGothic" panose="020B0600070205080204" pitchFamily="34" charset="-128"/>
          <a:cs typeface="ＭＳ Ｐゴシック" pitchFamily="-112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pitchFamily="-112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4F6022-F3D9-7962-FA19-923E9439E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5C0BE-598F-2DB3-3F19-6AA31C73A8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790968"/>
            <a:ext cx="10363200" cy="1470025"/>
          </a:xfrm>
        </p:spPr>
        <p:txBody>
          <a:bodyPr/>
          <a:lstStyle/>
          <a:p>
            <a:r>
              <a:rPr lang="en-US" sz="5800" dirty="0"/>
              <a:t>Research Pitches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8EEBAA-8B6A-8334-EFDA-C64E9556EE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4624330"/>
            <a:ext cx="8534400" cy="1752600"/>
          </a:xfrm>
        </p:spPr>
        <p:txBody>
          <a:bodyPr/>
          <a:lstStyle/>
          <a:p>
            <a:r>
              <a:rPr lang="en-US" sz="1800" dirty="0"/>
              <a:t>Joan E. Hughes, The University of Texas at Austin</a:t>
            </a:r>
            <a:endParaRPr lang="en-US" sz="1800" dirty="0">
              <a:highlight>
                <a:srgbClr val="FFFF00"/>
              </a:highligh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948058-514F-64C6-A40D-20FBF815E079}"/>
              </a:ext>
            </a:extLst>
          </p:cNvPr>
          <p:cNvSpPr txBox="1"/>
          <p:nvPr/>
        </p:nvSpPr>
        <p:spPr>
          <a:xfrm>
            <a:off x="0" y="3260993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+mn-lt"/>
              </a:rPr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970634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E1F74B-4B58-95BB-7219-84C1B43A9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733B9-EACB-F48B-B316-5F237631F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3018"/>
            <a:ext cx="10058400" cy="1143000"/>
          </a:xfrm>
        </p:spPr>
        <p:txBody>
          <a:bodyPr/>
          <a:lstStyle/>
          <a:p>
            <a:r>
              <a:rPr lang="en" dirty="0"/>
              <a:t>Instructions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36BB1-00CF-7F38-1376-400881A88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969484"/>
            <a:ext cx="12192000" cy="4722497"/>
          </a:xfrm>
        </p:spPr>
        <p:txBody>
          <a:bodyPr/>
          <a:lstStyle/>
          <a:p>
            <a:pPr marL="457200" lv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2800" dirty="0"/>
              <a:t>You have 1 template slide to use for your presentation</a:t>
            </a:r>
          </a:p>
          <a:p>
            <a: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 sz="2400" dirty="0"/>
              <a:t>You may use animation features to cycle through content - be sure you test it if using</a:t>
            </a:r>
          </a:p>
          <a:p>
            <a:pPr marL="457200" lv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2800" dirty="0"/>
              <a:t>In this slide deck, there is one template slide. </a:t>
            </a:r>
          </a:p>
          <a:p>
            <a:pPr marL="457200" lv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2800" dirty="0"/>
              <a:t>You can copy the slide and create it elsewhere OR you can just copy it and paste it in this deck and create it here.</a:t>
            </a:r>
          </a:p>
          <a:p>
            <a:pPr marL="457200" lv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2800" dirty="0"/>
              <a:t>No matter what approach you take, your 1 slide should be located in </a:t>
            </a:r>
            <a:r>
              <a:rPr lang="en-US" sz="2800" u="sng" dirty="0"/>
              <a:t>THIS</a:t>
            </a:r>
            <a:r>
              <a:rPr lang="en-US" sz="2800" dirty="0"/>
              <a:t> </a:t>
            </a:r>
            <a:r>
              <a:rPr lang="en-US" sz="2800" u="sng" dirty="0"/>
              <a:t>slide deck</a:t>
            </a:r>
            <a:r>
              <a:rPr lang="en-US" sz="2800" dirty="0"/>
              <a:t> by the morning of </a:t>
            </a:r>
            <a:r>
              <a:rPr lang="en-US" sz="2800" i="1" dirty="0"/>
              <a:t>Date</a:t>
            </a:r>
            <a:r>
              <a:rPr lang="en-US" sz="2800" dirty="0"/>
              <a:t> at </a:t>
            </a:r>
            <a:r>
              <a:rPr lang="en-US" sz="2800" i="1" dirty="0"/>
              <a:t>Time</a:t>
            </a:r>
            <a:r>
              <a:rPr lang="en-US" sz="2800" dirty="0"/>
              <a:t>, so I can print a copy of them. </a:t>
            </a:r>
          </a:p>
          <a:p>
            <a: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 sz="2400" dirty="0"/>
              <a:t>You can change the background color of your slide to be a light color to distinguish them from other students’ slides.</a:t>
            </a:r>
          </a:p>
          <a:p>
            <a:pPr marL="457200" lv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2800" dirty="0"/>
              <a:t>Let me know if you have questions</a:t>
            </a:r>
          </a:p>
          <a:p>
            <a:pPr marL="0" indent="0">
              <a:buNone/>
            </a:pP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975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364236-5A6C-0E4D-0F81-64BBCCE26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9E4AB-D7B4-A8F8-43AF-8C3CAF5F5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/>
              <a:t>Instructions, Cont.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BBBD4B-7A5E-C6CB-45D2-3D1F08A4D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016087"/>
            <a:ext cx="10972800" cy="4110076"/>
          </a:xfrm>
        </p:spPr>
        <p:txBody>
          <a:bodyPr/>
          <a:lstStyle/>
          <a:p>
            <a:pPr marL="0" indent="0">
              <a:buNone/>
            </a:pPr>
            <a:r>
              <a:rPr lang="en" dirty="0"/>
              <a:t>The next slide is the template slide. Copy it, paste elsewhere (down below or in another deck to create) but make sure it is back here for the pitches by </a:t>
            </a:r>
            <a:r>
              <a:rPr lang="en" i="1" dirty="0"/>
              <a:t>Time, Date</a:t>
            </a:r>
            <a:endParaRPr lang="en-US" dirty="0"/>
          </a:p>
        </p:txBody>
      </p:sp>
      <p:cxnSp>
        <p:nvCxnSpPr>
          <p:cNvPr id="5" name="Google Shape;67;p15">
            <a:extLst>
              <a:ext uri="{FF2B5EF4-FFF2-40B4-BE49-F238E27FC236}">
                <a16:creationId xmlns:a16="http://schemas.microsoft.com/office/drawing/2014/main" id="{9206D7E8-2B6F-8B34-966A-0707253A7D3D}"/>
              </a:ext>
            </a:extLst>
          </p:cNvPr>
          <p:cNvCxnSpPr>
            <a:cxnSpLocks/>
          </p:cNvCxnSpPr>
          <p:nvPr/>
        </p:nvCxnSpPr>
        <p:spPr>
          <a:xfrm>
            <a:off x="6096000" y="4208443"/>
            <a:ext cx="0" cy="1917720"/>
          </a:xfrm>
          <a:prstGeom prst="straightConnector1">
            <a:avLst/>
          </a:prstGeom>
          <a:noFill/>
          <a:ln w="762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1505658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2C86AB-B0BB-4047-2AE5-85F9388AD0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A798E-D260-FDDC-508B-641C2B366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/>
              <a:t>Working Title (add a title to capture your topic)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245428-127E-767A-62D4-EEB6B09382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016087"/>
            <a:ext cx="10972800" cy="1740665"/>
          </a:xfrm>
        </p:spPr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Add pictures, text, tables graphics to illustrate/highlight important aspects of your pitch topic as you desire. Ensure that you have the Research Question written on this slide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1F910749-0F3B-4151-2CB7-AF07E83DBAA7}"/>
              </a:ext>
            </a:extLst>
          </p:cNvPr>
          <p:cNvSpPr txBox="1">
            <a:spLocks/>
          </p:cNvSpPr>
          <p:nvPr/>
        </p:nvSpPr>
        <p:spPr bwMode="auto">
          <a:xfrm>
            <a:off x="609600" y="3986270"/>
            <a:ext cx="10972800" cy="1740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pitchFamily="-112" charset="-128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Research Question: </a:t>
            </a:r>
            <a:r>
              <a:rPr lang="en-US" i="1" dirty="0"/>
              <a:t>Write (in question format) the research question you want to investigate - use 18pt font minimum</a:t>
            </a:r>
          </a:p>
        </p:txBody>
      </p:sp>
    </p:spTree>
    <p:extLst>
      <p:ext uri="{BB962C8B-B14F-4D97-AF65-F5344CB8AC3E}">
        <p14:creationId xmlns:p14="http://schemas.microsoft.com/office/powerpoint/2010/main" val="2673322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3B138-759B-6858-7351-A0B39BF32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950" y="1365308"/>
            <a:ext cx="10058400" cy="1143000"/>
          </a:xfrm>
        </p:spPr>
        <p:txBody>
          <a:bodyPr/>
          <a:lstStyle/>
          <a:p>
            <a:r>
              <a:rPr lang="en" dirty="0"/>
              <a:t>Add YOUR Slide after this slide.</a:t>
            </a:r>
            <a:endParaRPr lang="en-US" dirty="0"/>
          </a:p>
        </p:txBody>
      </p:sp>
      <p:cxnSp>
        <p:nvCxnSpPr>
          <p:cNvPr id="5" name="Google Shape;87;p18">
            <a:extLst>
              <a:ext uri="{FF2B5EF4-FFF2-40B4-BE49-F238E27FC236}">
                <a16:creationId xmlns:a16="http://schemas.microsoft.com/office/drawing/2014/main" id="{D8A2989E-8ED4-29EC-E203-67FCE101EC63}"/>
              </a:ext>
            </a:extLst>
          </p:cNvPr>
          <p:cNvCxnSpPr>
            <a:cxnSpLocks/>
          </p:cNvCxnSpPr>
          <p:nvPr/>
        </p:nvCxnSpPr>
        <p:spPr>
          <a:xfrm>
            <a:off x="6023329" y="3800819"/>
            <a:ext cx="0" cy="2192102"/>
          </a:xfrm>
          <a:prstGeom prst="straightConnector1">
            <a:avLst/>
          </a:prstGeom>
          <a:noFill/>
          <a:ln w="762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146714485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JTILT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8E08C"/>
      </a:accent1>
      <a:accent2>
        <a:srgbClr val="2F5597"/>
      </a:accent2>
      <a:accent3>
        <a:srgbClr val="FFFFFF"/>
      </a:accent3>
      <a:accent4>
        <a:srgbClr val="FFF2CC"/>
      </a:accent4>
      <a:accent5>
        <a:srgbClr val="FFE599"/>
      </a:accent5>
      <a:accent6>
        <a:srgbClr val="000000"/>
      </a:accent6>
      <a:hlink>
        <a:srgbClr val="2F5597"/>
      </a:hlink>
      <a:folHlink>
        <a:srgbClr val="2F5597"/>
      </a:folHlink>
    </a:clrScheme>
    <a:fontScheme name="JTILT">
      <a:majorFont>
        <a:latin typeface="Roboto Black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JTILTPresentation-Template" id="{AB281015-E3EF-4CA4-ACFF-7A0CCAB593D3}" vid="{736C4559-1246-4482-B1DD-9EFED0333CF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JTILTPresentation-Template-OTH</Template>
  <TotalTime>42</TotalTime>
  <Words>255</Words>
  <Application>Microsoft Office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Comic Sans MS</vt:lpstr>
      <vt:lpstr>Roboto</vt:lpstr>
      <vt:lpstr>Roboto Black</vt:lpstr>
      <vt:lpstr>Times New Roman</vt:lpstr>
      <vt:lpstr>Verdana</vt:lpstr>
      <vt:lpstr>Default Design</vt:lpstr>
      <vt:lpstr>Research Pitches</vt:lpstr>
      <vt:lpstr>Instructions</vt:lpstr>
      <vt:lpstr>Instructions, Cont.</vt:lpstr>
      <vt:lpstr>Working Title (add a title to capture your topic)</vt:lpstr>
      <vt:lpstr>Add YOUR Slide after this slide.</vt:lpstr>
    </vt:vector>
  </TitlesOfParts>
  <Company>The University of Memphis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Integrating Instructional Software into Teaching and Learning</dc:subject>
  <dc:creator>Craig Erschel Shepherd (cshphrd2)</dc:creator>
  <cp:lastModifiedBy>Craig Erschel Shepherd (cshphrd2)</cp:lastModifiedBy>
  <cp:revision>11</cp:revision>
  <dcterms:created xsi:type="dcterms:W3CDTF">2024-09-10T15:41:43Z</dcterms:created>
  <dcterms:modified xsi:type="dcterms:W3CDTF">2025-12-05T17:01:56Z</dcterms:modified>
</cp:coreProperties>
</file>