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56" r:id="rId2"/>
    <p:sldId id="260" r:id="rId3"/>
    <p:sldId id="261" r:id="rId4"/>
    <p:sldId id="262" r:id="rId5"/>
    <p:sldId id="263" r:id="rId6"/>
    <p:sldId id="264" r:id="rId7"/>
    <p:sldId id="265" r:id="rId8"/>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60"/>
            <p14:sldId id="261"/>
            <p14:sldId id="262"/>
            <p14:sldId id="263"/>
            <p14:sldId id="264"/>
            <p14:sldId id="265"/>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54" autoAdjust="0"/>
    <p:restoredTop sz="91370" autoAdjust="0"/>
  </p:normalViewPr>
  <p:slideViewPr>
    <p:cSldViewPr snapToGrid="0" showGuides="1">
      <p:cViewPr varScale="1">
        <p:scale>
          <a:sx n="91" d="100"/>
          <a:sy n="91" d="100"/>
        </p:scale>
        <p:origin x="57"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4(2).</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 sz="4800" dirty="0"/>
              <a:t>“Ripped from the Headlines” </a:t>
            </a:r>
            <a:br>
              <a:rPr lang="en" sz="4800" dirty="0"/>
            </a:br>
            <a:r>
              <a:rPr lang="en" sz="4800" dirty="0"/>
              <a:t>Share Out</a:t>
            </a:r>
            <a:br>
              <a:rPr lang="en" sz="4800" dirty="0"/>
            </a:br>
            <a:br>
              <a:rPr lang="en" sz="4800" dirty="0"/>
            </a:br>
            <a:r>
              <a:rPr lang="en" sz="2800" dirty="0"/>
              <a:t>Date</a:t>
            </a:r>
            <a:endParaRPr lang="en-US" sz="2800" dirty="0"/>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a:xfrm>
            <a:off x="593835" y="4901336"/>
            <a:ext cx="11225048" cy="1284003"/>
          </a:xfrm>
        </p:spPr>
        <p:txBody>
          <a:bodyPr/>
          <a:lstStyle/>
          <a:p>
            <a:r>
              <a:rPr lang="en-US" sz="1800" dirty="0"/>
              <a:t>Joan E. Hughes, The University of Texas at Austin </a:t>
            </a:r>
          </a:p>
        </p:txBody>
      </p:sp>
    </p:spTree>
    <p:extLst>
      <p:ext uri="{BB962C8B-B14F-4D97-AF65-F5344CB8AC3E}">
        <p14:creationId xmlns:p14="http://schemas.microsoft.com/office/powerpoint/2010/main" val="545864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B95781F3-E177-23A0-C438-DBD8716D1E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24D2F-7EE3-7EF3-79E9-9A59CD69C069}"/>
              </a:ext>
            </a:extLst>
          </p:cNvPr>
          <p:cNvSpPr>
            <a:spLocks noGrp="1"/>
          </p:cNvSpPr>
          <p:nvPr>
            <p:ph type="title"/>
          </p:nvPr>
        </p:nvSpPr>
        <p:spPr/>
        <p:txBody>
          <a:bodyPr/>
          <a:lstStyle/>
          <a:p>
            <a:r>
              <a:rPr lang="en" dirty="0"/>
              <a:t>Instructions</a:t>
            </a:r>
            <a:endParaRPr lang="en-US" dirty="0"/>
          </a:p>
        </p:txBody>
      </p:sp>
      <p:sp>
        <p:nvSpPr>
          <p:cNvPr id="3" name="Content Placeholder 2">
            <a:extLst>
              <a:ext uri="{FF2B5EF4-FFF2-40B4-BE49-F238E27FC236}">
                <a16:creationId xmlns:a16="http://schemas.microsoft.com/office/drawing/2014/main" id="{DBB03C50-FA28-21DC-6EB5-A5BA95D338C1}"/>
              </a:ext>
            </a:extLst>
          </p:cNvPr>
          <p:cNvSpPr>
            <a:spLocks noGrp="1"/>
          </p:cNvSpPr>
          <p:nvPr>
            <p:ph idx="1"/>
          </p:nvPr>
        </p:nvSpPr>
        <p:spPr>
          <a:xfrm>
            <a:off x="143219" y="1200840"/>
            <a:ext cx="11909233" cy="4925324"/>
          </a:xfrm>
        </p:spPr>
        <p:txBody>
          <a:bodyPr/>
          <a:lstStyle/>
          <a:p>
            <a:pPr marL="457200" lvl="0">
              <a:spcBef>
                <a:spcPts val="0"/>
              </a:spcBef>
              <a:spcAft>
                <a:spcPts val="0"/>
              </a:spcAft>
              <a:buSzPts val="1800"/>
              <a:buChar char="●"/>
            </a:pPr>
            <a:r>
              <a:rPr lang="en-US" sz="2800" dirty="0"/>
              <a:t>You have 4 template slides to use for your presentation</a:t>
            </a:r>
          </a:p>
          <a:p>
            <a:pPr marL="914400" lvl="1" indent="-317500">
              <a:spcBef>
                <a:spcPts val="0"/>
              </a:spcBef>
              <a:spcAft>
                <a:spcPts val="0"/>
              </a:spcAft>
              <a:buSzPts val="1400"/>
              <a:buChar char="○"/>
            </a:pPr>
            <a:r>
              <a:rPr lang="en-US" sz="2400" dirty="0"/>
              <a:t>You may use animation features to cycle through content - be sure you test it if using</a:t>
            </a:r>
          </a:p>
          <a:p>
            <a:pPr marL="457200" lvl="0">
              <a:spcBef>
                <a:spcPts val="0"/>
              </a:spcBef>
              <a:spcAft>
                <a:spcPts val="0"/>
              </a:spcAft>
              <a:buSzPts val="1800"/>
              <a:buChar char="●"/>
            </a:pPr>
            <a:r>
              <a:rPr lang="en-US" sz="2800" dirty="0"/>
              <a:t>In this slide deck, there is one set of the 4 template slides. </a:t>
            </a:r>
          </a:p>
          <a:p>
            <a:pPr marL="457200" lvl="0">
              <a:spcBef>
                <a:spcPts val="0"/>
              </a:spcBef>
              <a:spcAft>
                <a:spcPts val="0"/>
              </a:spcAft>
              <a:buSzPts val="1800"/>
              <a:buChar char="●"/>
            </a:pPr>
            <a:r>
              <a:rPr lang="en-US" sz="2800" dirty="0"/>
              <a:t>You can copy these slides and create them elsewhere OR you can just copy a set and paste them in this deck and create them here.</a:t>
            </a:r>
          </a:p>
          <a:p>
            <a:pPr marL="457200" lvl="0">
              <a:spcBef>
                <a:spcPts val="0"/>
              </a:spcBef>
              <a:spcAft>
                <a:spcPts val="0"/>
              </a:spcAft>
              <a:buSzPts val="1800"/>
              <a:buChar char="●"/>
            </a:pPr>
            <a:r>
              <a:rPr lang="en-US" sz="2800" dirty="0"/>
              <a:t>No matter what approach you take, your 4 slides should be located in </a:t>
            </a:r>
            <a:r>
              <a:rPr lang="en-US" sz="2800" u="sng" dirty="0"/>
              <a:t>THIS</a:t>
            </a:r>
            <a:r>
              <a:rPr lang="en-US" sz="2800" dirty="0"/>
              <a:t> </a:t>
            </a:r>
            <a:r>
              <a:rPr lang="en-US" sz="2800" u="sng" dirty="0"/>
              <a:t>slide deck</a:t>
            </a:r>
            <a:r>
              <a:rPr lang="en-US" sz="2800" dirty="0"/>
              <a:t> by the morning of your presentation, so I can check through them. </a:t>
            </a:r>
          </a:p>
          <a:p>
            <a:pPr marL="914400" lvl="1" indent="-317500">
              <a:spcBef>
                <a:spcPts val="0"/>
              </a:spcBef>
              <a:spcAft>
                <a:spcPts val="0"/>
              </a:spcAft>
              <a:buSzPts val="1400"/>
              <a:buChar char="○"/>
            </a:pPr>
            <a:r>
              <a:rPr lang="en-US" sz="2400" dirty="0"/>
              <a:t>You can change the background color of your set of 4 slides to be a light color to distinguish them from other students’ slides.</a:t>
            </a:r>
          </a:p>
          <a:p>
            <a:pPr marL="457200" lvl="0">
              <a:spcBef>
                <a:spcPts val="0"/>
              </a:spcBef>
              <a:spcAft>
                <a:spcPts val="0"/>
              </a:spcAft>
              <a:buSzPts val="1800"/>
              <a:buChar char="●"/>
            </a:pPr>
            <a:r>
              <a:rPr lang="en-US" sz="2800" dirty="0"/>
              <a:t>Let me know if you have questions</a:t>
            </a:r>
          </a:p>
          <a:p>
            <a:endParaRPr lang="en-US" dirty="0"/>
          </a:p>
          <a:p>
            <a:endParaRPr lang="en-US" dirty="0"/>
          </a:p>
        </p:txBody>
      </p:sp>
    </p:spTree>
    <p:extLst>
      <p:ext uri="{BB962C8B-B14F-4D97-AF65-F5344CB8AC3E}">
        <p14:creationId xmlns:p14="http://schemas.microsoft.com/office/powerpoint/2010/main" val="467272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0CB54A5E-9D97-8BBE-9796-1E284050EC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EB6C6-2EFC-E256-949D-3C25268D9DA3}"/>
              </a:ext>
            </a:extLst>
          </p:cNvPr>
          <p:cNvSpPr>
            <a:spLocks noGrp="1"/>
          </p:cNvSpPr>
          <p:nvPr>
            <p:ph type="title"/>
          </p:nvPr>
        </p:nvSpPr>
        <p:spPr/>
        <p:txBody>
          <a:bodyPr/>
          <a:lstStyle/>
          <a:p>
            <a:r>
              <a:rPr lang="en" dirty="0"/>
              <a:t>Instructions, Cont.</a:t>
            </a:r>
            <a:endParaRPr lang="en-US" dirty="0"/>
          </a:p>
        </p:txBody>
      </p:sp>
      <p:sp>
        <p:nvSpPr>
          <p:cNvPr id="3" name="Content Placeholder 2">
            <a:extLst>
              <a:ext uri="{FF2B5EF4-FFF2-40B4-BE49-F238E27FC236}">
                <a16:creationId xmlns:a16="http://schemas.microsoft.com/office/drawing/2014/main" id="{B4C33A2C-587F-B87A-69C5-4FD81D2A8F9C}"/>
              </a:ext>
            </a:extLst>
          </p:cNvPr>
          <p:cNvSpPr>
            <a:spLocks noGrp="1"/>
          </p:cNvSpPr>
          <p:nvPr>
            <p:ph idx="1"/>
          </p:nvPr>
        </p:nvSpPr>
        <p:spPr>
          <a:xfrm>
            <a:off x="143219" y="1761564"/>
            <a:ext cx="11909233" cy="4364599"/>
          </a:xfrm>
        </p:spPr>
        <p:txBody>
          <a:bodyPr/>
          <a:lstStyle/>
          <a:p>
            <a:pPr marL="114300" lvl="0" indent="0" algn="ctr">
              <a:spcBef>
                <a:spcPts val="0"/>
              </a:spcBef>
              <a:spcAft>
                <a:spcPts val="0"/>
              </a:spcAft>
              <a:buSzPts val="1800"/>
              <a:buNone/>
            </a:pPr>
            <a:r>
              <a:rPr lang="en" dirty="0"/>
              <a:t>The next 4 slides are template slides. Copy them, paste elsewhere (down below or in other deck to create) but make sure they are back here for the presentations</a:t>
            </a:r>
            <a:endParaRPr lang="en-US" dirty="0"/>
          </a:p>
          <a:p>
            <a:endParaRPr lang="en-US" dirty="0"/>
          </a:p>
        </p:txBody>
      </p:sp>
      <p:cxnSp>
        <p:nvCxnSpPr>
          <p:cNvPr id="4" name="Google Shape;67;p15">
            <a:extLst>
              <a:ext uri="{FF2B5EF4-FFF2-40B4-BE49-F238E27FC236}">
                <a16:creationId xmlns:a16="http://schemas.microsoft.com/office/drawing/2014/main" id="{8225C6BC-2F01-0055-AC2A-46B7A3F9FD08}"/>
              </a:ext>
            </a:extLst>
          </p:cNvPr>
          <p:cNvCxnSpPr>
            <a:cxnSpLocks/>
          </p:cNvCxnSpPr>
          <p:nvPr/>
        </p:nvCxnSpPr>
        <p:spPr>
          <a:xfrm>
            <a:off x="6117871" y="3845859"/>
            <a:ext cx="0" cy="2280304"/>
          </a:xfrm>
          <a:prstGeom prst="straightConnector1">
            <a:avLst/>
          </a:prstGeom>
          <a:noFill/>
          <a:ln w="76200"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3203822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9D0FF-7A0F-B54B-DF8D-D02F7FDC2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0E58A-7BEA-7E41-E250-64BEF2A08566}"/>
              </a:ext>
            </a:extLst>
          </p:cNvPr>
          <p:cNvSpPr>
            <a:spLocks noGrp="1"/>
          </p:cNvSpPr>
          <p:nvPr>
            <p:ph type="title"/>
          </p:nvPr>
        </p:nvSpPr>
        <p:spPr/>
        <p:txBody>
          <a:bodyPr/>
          <a:lstStyle/>
          <a:p>
            <a:r>
              <a:rPr lang="en" sz="5200" dirty="0"/>
              <a:t>Title</a:t>
            </a:r>
            <a:endParaRPr lang="en-US" sz="5200" dirty="0"/>
          </a:p>
        </p:txBody>
      </p:sp>
      <p:sp>
        <p:nvSpPr>
          <p:cNvPr id="3" name="Content Placeholder 2">
            <a:extLst>
              <a:ext uri="{FF2B5EF4-FFF2-40B4-BE49-F238E27FC236}">
                <a16:creationId xmlns:a16="http://schemas.microsoft.com/office/drawing/2014/main" id="{D9E3AF21-2737-54B0-06C0-EC61EDA6F856}"/>
              </a:ext>
            </a:extLst>
          </p:cNvPr>
          <p:cNvSpPr>
            <a:spLocks noGrp="1"/>
          </p:cNvSpPr>
          <p:nvPr>
            <p:ph idx="1"/>
          </p:nvPr>
        </p:nvSpPr>
        <p:spPr>
          <a:xfrm>
            <a:off x="141383" y="2672907"/>
            <a:ext cx="11909233" cy="712695"/>
          </a:xfrm>
        </p:spPr>
        <p:txBody>
          <a:bodyPr/>
          <a:lstStyle/>
          <a:p>
            <a:pPr marL="0" lvl="0" indent="0" algn="ctr">
              <a:spcBef>
                <a:spcPts val="0"/>
              </a:spcBef>
              <a:spcAft>
                <a:spcPts val="0"/>
              </a:spcAft>
              <a:buNone/>
            </a:pPr>
            <a:r>
              <a:rPr lang="en-US" dirty="0"/>
              <a:t>Name (Presenter’s Name)</a:t>
            </a:r>
          </a:p>
          <a:p>
            <a:pPr marL="0" indent="0">
              <a:buNone/>
            </a:pPr>
            <a:endParaRPr lang="en-US" dirty="0"/>
          </a:p>
        </p:txBody>
      </p:sp>
      <p:sp>
        <p:nvSpPr>
          <p:cNvPr id="5" name="Content Placeholder 2">
            <a:extLst>
              <a:ext uri="{FF2B5EF4-FFF2-40B4-BE49-F238E27FC236}">
                <a16:creationId xmlns:a16="http://schemas.microsoft.com/office/drawing/2014/main" id="{67B077FB-D7DC-4FE3-0D14-1222150625D7}"/>
              </a:ext>
            </a:extLst>
          </p:cNvPr>
          <p:cNvSpPr txBox="1">
            <a:spLocks/>
          </p:cNvSpPr>
          <p:nvPr/>
        </p:nvSpPr>
        <p:spPr bwMode="auto">
          <a:xfrm>
            <a:off x="90583" y="4185093"/>
            <a:ext cx="11909233" cy="71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kern="0" dirty="0"/>
              <a:t>APA-formatted Reference</a:t>
            </a:r>
          </a:p>
          <a:p>
            <a:pPr marL="0" indent="0">
              <a:buFontTx/>
              <a:buNone/>
            </a:pPr>
            <a:endParaRPr lang="en-US" kern="0" dirty="0"/>
          </a:p>
        </p:txBody>
      </p:sp>
      <p:sp>
        <p:nvSpPr>
          <p:cNvPr id="7" name="Google Shape;74;p16">
            <a:extLst>
              <a:ext uri="{FF2B5EF4-FFF2-40B4-BE49-F238E27FC236}">
                <a16:creationId xmlns:a16="http://schemas.microsoft.com/office/drawing/2014/main" id="{F6EAC8B0-0C21-995D-827F-72B41D112C9F}"/>
              </a:ext>
            </a:extLst>
          </p:cNvPr>
          <p:cNvSpPr txBox="1"/>
          <p:nvPr/>
        </p:nvSpPr>
        <p:spPr>
          <a:xfrm>
            <a:off x="90583" y="5697279"/>
            <a:ext cx="4920000"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mn-lt"/>
              </a:rPr>
              <a:t>Hot Link to article</a:t>
            </a:r>
            <a:endParaRPr dirty="0">
              <a:latin typeface="+mn-lt"/>
            </a:endParaRPr>
          </a:p>
        </p:txBody>
      </p:sp>
    </p:spTree>
    <p:extLst>
      <p:ext uri="{BB962C8B-B14F-4D97-AF65-F5344CB8AC3E}">
        <p14:creationId xmlns:p14="http://schemas.microsoft.com/office/powerpoint/2010/main" val="3062898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2D711-91C5-7AB8-C12F-388F71176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2F117-5861-AF4D-0E74-D55CB114AFA4}"/>
              </a:ext>
            </a:extLst>
          </p:cNvPr>
          <p:cNvSpPr>
            <a:spLocks noGrp="1"/>
          </p:cNvSpPr>
          <p:nvPr>
            <p:ph type="title"/>
          </p:nvPr>
        </p:nvSpPr>
        <p:spPr/>
        <p:txBody>
          <a:bodyPr/>
          <a:lstStyle/>
          <a:p>
            <a:r>
              <a:rPr lang="en" sz="5200" dirty="0"/>
              <a:t>Summary</a:t>
            </a:r>
            <a:endParaRPr lang="en-US" sz="5200" dirty="0"/>
          </a:p>
        </p:txBody>
      </p:sp>
      <p:sp>
        <p:nvSpPr>
          <p:cNvPr id="3" name="Content Placeholder 2">
            <a:extLst>
              <a:ext uri="{FF2B5EF4-FFF2-40B4-BE49-F238E27FC236}">
                <a16:creationId xmlns:a16="http://schemas.microsoft.com/office/drawing/2014/main" id="{E55B188C-7AED-B3A2-EB08-D1FCD1199573}"/>
              </a:ext>
            </a:extLst>
          </p:cNvPr>
          <p:cNvSpPr>
            <a:spLocks noGrp="1"/>
          </p:cNvSpPr>
          <p:nvPr>
            <p:ph idx="1"/>
          </p:nvPr>
        </p:nvSpPr>
        <p:spPr>
          <a:xfrm>
            <a:off x="141383" y="2672907"/>
            <a:ext cx="11909233" cy="712695"/>
          </a:xfrm>
        </p:spPr>
        <p:txBody>
          <a:bodyPr/>
          <a:lstStyle/>
          <a:p>
            <a:pPr marL="0" lvl="0" indent="0">
              <a:spcBef>
                <a:spcPts val="0"/>
              </a:spcBef>
              <a:spcAft>
                <a:spcPts val="1200"/>
              </a:spcAft>
              <a:buNone/>
            </a:pPr>
            <a:r>
              <a:rPr lang="en-US" dirty="0"/>
              <a:t>Add pictures, text, tables graphics to illustrate/highlight important aspects of the story in the news media source as you orally summarize </a:t>
            </a:r>
          </a:p>
          <a:p>
            <a:pPr marL="0" indent="0">
              <a:buNone/>
            </a:pPr>
            <a:endParaRPr lang="en-US" dirty="0"/>
          </a:p>
        </p:txBody>
      </p:sp>
    </p:spTree>
    <p:extLst>
      <p:ext uri="{BB962C8B-B14F-4D97-AF65-F5344CB8AC3E}">
        <p14:creationId xmlns:p14="http://schemas.microsoft.com/office/powerpoint/2010/main" val="3085034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3280E-3329-7B41-6761-D5444B17C8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7CD74-53FF-F0C0-0223-1DF9C4F9DF16}"/>
              </a:ext>
            </a:extLst>
          </p:cNvPr>
          <p:cNvSpPr>
            <a:spLocks noGrp="1"/>
          </p:cNvSpPr>
          <p:nvPr>
            <p:ph type="title"/>
          </p:nvPr>
        </p:nvSpPr>
        <p:spPr/>
        <p:txBody>
          <a:bodyPr/>
          <a:lstStyle/>
          <a:p>
            <a:r>
              <a:rPr lang="en" sz="5200" dirty="0"/>
              <a:t>Key Topic List</a:t>
            </a:r>
            <a:endParaRPr lang="en-US" sz="5200" dirty="0"/>
          </a:p>
        </p:txBody>
      </p:sp>
      <p:sp>
        <p:nvSpPr>
          <p:cNvPr id="3" name="Content Placeholder 2">
            <a:extLst>
              <a:ext uri="{FF2B5EF4-FFF2-40B4-BE49-F238E27FC236}">
                <a16:creationId xmlns:a16="http://schemas.microsoft.com/office/drawing/2014/main" id="{692619FF-B29E-E18D-A1AA-23506F780BA6}"/>
              </a:ext>
            </a:extLst>
          </p:cNvPr>
          <p:cNvSpPr>
            <a:spLocks noGrp="1"/>
          </p:cNvSpPr>
          <p:nvPr>
            <p:ph idx="1"/>
          </p:nvPr>
        </p:nvSpPr>
        <p:spPr>
          <a:xfrm>
            <a:off x="141383" y="2672907"/>
            <a:ext cx="11909233" cy="712695"/>
          </a:xfrm>
        </p:spPr>
        <p:txBody>
          <a:bodyPr/>
          <a:lstStyle/>
          <a:p>
            <a:pPr marL="457200" lvl="0">
              <a:spcBef>
                <a:spcPts val="0"/>
              </a:spcBef>
              <a:spcAft>
                <a:spcPts val="0"/>
              </a:spcAft>
              <a:buSzPts val="1800"/>
              <a:buChar char="●"/>
            </a:pPr>
            <a:r>
              <a:rPr lang="en-US" dirty="0"/>
              <a:t>Summarize the article by listing the topics that are linked to this news media source. These could be simply key words or short phrases (akin to what you might use as search terms if conducting searches for more information)</a:t>
            </a:r>
          </a:p>
          <a:p>
            <a:pPr marL="0" indent="0">
              <a:buNone/>
            </a:pPr>
            <a:endParaRPr lang="en-US" dirty="0"/>
          </a:p>
        </p:txBody>
      </p:sp>
    </p:spTree>
    <p:extLst>
      <p:ext uri="{BB962C8B-B14F-4D97-AF65-F5344CB8AC3E}">
        <p14:creationId xmlns:p14="http://schemas.microsoft.com/office/powerpoint/2010/main" val="2650077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B4125-1F7A-CB26-9AB5-A457002A4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5D055-1373-7C2E-C255-1A61D747D7C1}"/>
              </a:ext>
            </a:extLst>
          </p:cNvPr>
          <p:cNvSpPr>
            <a:spLocks noGrp="1"/>
          </p:cNvSpPr>
          <p:nvPr>
            <p:ph type="title"/>
          </p:nvPr>
        </p:nvSpPr>
        <p:spPr>
          <a:xfrm>
            <a:off x="948765" y="758732"/>
            <a:ext cx="10058400" cy="1143000"/>
          </a:xfrm>
        </p:spPr>
        <p:txBody>
          <a:bodyPr/>
          <a:lstStyle/>
          <a:p>
            <a:r>
              <a:rPr lang="en" sz="5400" dirty="0"/>
              <a:t>Questions this source spurs about youth, technology &amp; society or education</a:t>
            </a:r>
            <a:endParaRPr lang="en-US" sz="5200" dirty="0"/>
          </a:p>
        </p:txBody>
      </p:sp>
      <p:sp>
        <p:nvSpPr>
          <p:cNvPr id="3" name="Content Placeholder 2">
            <a:extLst>
              <a:ext uri="{FF2B5EF4-FFF2-40B4-BE49-F238E27FC236}">
                <a16:creationId xmlns:a16="http://schemas.microsoft.com/office/drawing/2014/main" id="{D3B6057B-01C0-3D9F-F4E3-0CD6514A12A2}"/>
              </a:ext>
            </a:extLst>
          </p:cNvPr>
          <p:cNvSpPr>
            <a:spLocks noGrp="1"/>
          </p:cNvSpPr>
          <p:nvPr>
            <p:ph idx="1"/>
          </p:nvPr>
        </p:nvSpPr>
        <p:spPr>
          <a:xfrm>
            <a:off x="141383" y="3429000"/>
            <a:ext cx="11909233" cy="712695"/>
          </a:xfrm>
        </p:spPr>
        <p:txBody>
          <a:bodyPr/>
          <a:lstStyle/>
          <a:p>
            <a:pPr marL="457200" lvl="0">
              <a:spcBef>
                <a:spcPts val="0"/>
              </a:spcBef>
              <a:spcAft>
                <a:spcPts val="0"/>
              </a:spcAft>
              <a:buSzPts val="1800"/>
              <a:buChar char="●"/>
            </a:pPr>
            <a:r>
              <a:rPr lang="en-US" dirty="0"/>
              <a:t>List questions that this article investigated AND </a:t>
            </a:r>
          </a:p>
          <a:p>
            <a:pPr marL="457200" lvl="0">
              <a:spcBef>
                <a:spcPts val="0"/>
              </a:spcBef>
              <a:spcAft>
                <a:spcPts val="0"/>
              </a:spcAft>
              <a:buSzPts val="1800"/>
              <a:buChar char="●"/>
            </a:pPr>
            <a:r>
              <a:rPr lang="en-US" dirty="0"/>
              <a:t>List new questions that you are left with about this topic that relate but might be slightly different/new avenue of inquiry</a:t>
            </a:r>
          </a:p>
          <a:p>
            <a:pPr marL="0" indent="0">
              <a:buNone/>
            </a:pPr>
            <a:endParaRPr lang="en-US" dirty="0"/>
          </a:p>
        </p:txBody>
      </p:sp>
    </p:spTree>
    <p:extLst>
      <p:ext uri="{BB962C8B-B14F-4D97-AF65-F5344CB8AC3E}">
        <p14:creationId xmlns:p14="http://schemas.microsoft.com/office/powerpoint/2010/main" val="3470773756"/>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35</TotalTime>
  <Words>319</Words>
  <Application>Microsoft Office PowerPoint</Application>
  <PresentationFormat>Widescreen</PresentationFormat>
  <Paragraphs>23</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Comic Sans MS</vt:lpstr>
      <vt:lpstr>Roboto</vt:lpstr>
      <vt:lpstr>Roboto Black</vt:lpstr>
      <vt:lpstr>Times New Roman</vt:lpstr>
      <vt:lpstr>Verdana</vt:lpstr>
      <vt:lpstr>Default Design</vt:lpstr>
      <vt:lpstr>“Ripped from the Headlines”  Share Out  Date</vt:lpstr>
      <vt:lpstr>Instructions</vt:lpstr>
      <vt:lpstr>Instructions, Cont.</vt:lpstr>
      <vt:lpstr>Title</vt:lpstr>
      <vt:lpstr>Summary</vt:lpstr>
      <vt:lpstr>Key Topic List</vt:lpstr>
      <vt:lpstr>Questions this source spurs about youth, technology &amp; society or education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9</cp:revision>
  <dcterms:created xsi:type="dcterms:W3CDTF">2024-09-10T15:41:43Z</dcterms:created>
  <dcterms:modified xsi:type="dcterms:W3CDTF">2025-12-05T16:59:02Z</dcterms:modified>
</cp:coreProperties>
</file>