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0" r:id="rId5"/>
    <p:sldId id="262" r:id="rId6"/>
    <p:sldId id="258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</p14:sldIdLst>
        </p14:section>
        <p14:section name="Presentation Contents" id="{4AABBEC6-4A8C-4A7F-A749-6BED348544CB}">
          <p14:sldIdLst>
            <p14:sldId id="257"/>
            <p14:sldId id="261"/>
            <p14:sldId id="260"/>
            <p14:sldId id="262"/>
            <p14:sldId id="258"/>
            <p14:sldId id="263"/>
            <p14:sldId id="26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5" autoAdjust="0"/>
    <p:restoredTop sz="91437" autoAdjust="0"/>
  </p:normalViewPr>
  <p:slideViewPr>
    <p:cSldViewPr snapToGrid="0" showGuides="1">
      <p:cViewPr varScale="1">
        <p:scale>
          <a:sx n="77" d="100"/>
          <a:sy n="77" d="100"/>
        </p:scale>
        <p:origin x="75" y="477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4(2).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8378655@N00/613445810" TargetMode="External"/><Relationship Id="rId13" Type="http://schemas.openxmlformats.org/officeDocument/2006/relationships/hyperlink" Target="https://www.flickr.com/photos/94058312@N00/4469867089" TargetMode="External"/><Relationship Id="rId3" Type="http://schemas.openxmlformats.org/officeDocument/2006/relationships/hyperlink" Target="https://www.flickr.com/photos/79886975@N00" TargetMode="External"/><Relationship Id="rId7" Type="http://schemas.openxmlformats.org/officeDocument/2006/relationships/hyperlink" Target="https://creativecommons.org/licenses/by-sa/2.0/?ref=openverse" TargetMode="External"/><Relationship Id="rId12" Type="http://schemas.openxmlformats.org/officeDocument/2006/relationships/hyperlink" Target="https://www.flickr.com/photos/23159355@N04" TargetMode="External"/><Relationship Id="rId2" Type="http://schemas.openxmlformats.org/officeDocument/2006/relationships/hyperlink" Target="https://www.flickr.com/photos/79886975@N00/86220879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45034206@N06" TargetMode="External"/><Relationship Id="rId11" Type="http://schemas.openxmlformats.org/officeDocument/2006/relationships/hyperlink" Target="https://www.flickr.com/photos/23159355@N04/6961594481" TargetMode="External"/><Relationship Id="rId5" Type="http://schemas.openxmlformats.org/officeDocument/2006/relationships/hyperlink" Target="https://www.flickr.com/photos/45034206@N06/6563902327" TargetMode="External"/><Relationship Id="rId10" Type="http://schemas.openxmlformats.org/officeDocument/2006/relationships/hyperlink" Target="https://www.flickr.com/photos/79886975@N00/8622088158" TargetMode="External"/><Relationship Id="rId4" Type="http://schemas.openxmlformats.org/officeDocument/2006/relationships/hyperlink" Target="https://creativecommons.org/licenses/by/2.0/?ref=openverse" TargetMode="External"/><Relationship Id="rId9" Type="http://schemas.openxmlformats.org/officeDocument/2006/relationships/hyperlink" Target="https://www.flickr.com/photos/18378655@N00" TargetMode="External"/><Relationship Id="rId14" Type="http://schemas.openxmlformats.org/officeDocument/2006/relationships/hyperlink" Target="https://www.flickr.com/photos/94058312@N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4013360"/>
            <a:ext cx="10363200" cy="1470025"/>
          </a:xfrm>
        </p:spPr>
        <p:txBody>
          <a:bodyPr/>
          <a:lstStyle/>
          <a:p>
            <a:r>
              <a:rPr lang="en-US" dirty="0"/>
              <a:t>Introduction </a:t>
            </a:r>
            <a:r>
              <a:rPr lang="en-US"/>
              <a:t>to Zines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120779"/>
            <a:ext cx="8534400" cy="1752600"/>
          </a:xfrm>
        </p:spPr>
        <p:txBody>
          <a:bodyPr/>
          <a:lstStyle/>
          <a:p>
            <a:r>
              <a:rPr lang="en-US" dirty="0"/>
              <a:t>Alexandra J. Reyes and Lucas John Jensen, Georgia Southern University </a:t>
            </a:r>
          </a:p>
        </p:txBody>
      </p:sp>
      <p:pic>
        <p:nvPicPr>
          <p:cNvPr id="1026" name="Picture 2" descr="collage &amp; art journal ideas zine with scissors and pens">
            <a:extLst>
              <a:ext uri="{FF2B5EF4-FFF2-40B4-BE49-F238E27FC236}">
                <a16:creationId xmlns:a16="http://schemas.microsoft.com/office/drawing/2014/main" id="{9996E026-08BA-7FE5-ADF8-31C17F7D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40" y="147918"/>
            <a:ext cx="4522719" cy="42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095D-5AE9-4C7C-3B2E-62C0ADD4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identity?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2B96-4C1B-AB21-2BB1-9FDE9B7CE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908800" cy="4525963"/>
          </a:xfrm>
        </p:spPr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Identity is individual</a:t>
            </a:r>
          </a:p>
          <a:p>
            <a:pPr marL="914400" lvl="1" indent="-3175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Some identities have privileges associated with them.</a:t>
            </a:r>
          </a:p>
          <a:p>
            <a:pPr marL="914400" lvl="1" indent="-3175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Identity can shift over time as we gain knowledge and experience.</a:t>
            </a:r>
          </a:p>
          <a:p>
            <a:pPr marL="914400" lvl="1" indent="-3175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We all have multiple facets of identity that intersect in unique ways.</a:t>
            </a:r>
          </a:p>
          <a:p>
            <a:endParaRPr lang="en-US" dirty="0"/>
          </a:p>
        </p:txBody>
      </p:sp>
      <p:pic>
        <p:nvPicPr>
          <p:cNvPr id="2054" name="Picture 6" descr="Photograph of a solitary person by a lake">
            <a:extLst>
              <a:ext uri="{FF2B5EF4-FFF2-40B4-BE49-F238E27FC236}">
                <a16:creationId xmlns:a16="http://schemas.microsoft.com/office/drawing/2014/main" id="{1B44AAAF-958F-2644-6707-D313CC07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24" y="2148840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9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DDEA-62DC-09DD-FA27-837DF0A3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C7A0-77B0-3621-784C-3693F6E2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B185-8C2E-9BD3-AA21-36ACAA71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6083808" cy="4781994"/>
          </a:xfrm>
        </p:spPr>
        <p:txBody>
          <a:bodyPr/>
          <a:lstStyle/>
          <a:p>
            <a:pPr marL="457200" lv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Culture is communal</a:t>
            </a:r>
          </a:p>
          <a:p>
            <a:pPr marL="914400" lvl="1" indent="-3175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Culture is shared, learned, and passed down.</a:t>
            </a:r>
          </a:p>
          <a:p>
            <a:pPr marL="914400" lvl="1" indent="-3175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Culture has surface, shallow, and deep levels.</a:t>
            </a:r>
          </a:p>
          <a:p>
            <a:pPr marL="914400" lvl="1" indent="-31750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400"/>
              <a:buFont typeface="Arial"/>
              <a:buChar char="○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Culture includes the perspectives, practices, and products of a community and is more than just food, festivals, and folklore.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Photograph of a crowd">
            <a:extLst>
              <a:ext uri="{FF2B5EF4-FFF2-40B4-BE49-F238E27FC236}">
                <a16:creationId xmlns:a16="http://schemas.microsoft.com/office/drawing/2014/main" id="{8FC83818-A954-58E2-1271-55E90CE6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08" y="2203703"/>
            <a:ext cx="5266182" cy="33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80222-88AD-4D45-C46C-8A154481A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19AD-4DD1-659D-893E-FC58830F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create some culture zines!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C50E-5CEB-FE9E-8778-5D3A1CC5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376416" cy="4525963"/>
          </a:xfrm>
        </p:spPr>
        <p:txBody>
          <a:bodyPr/>
          <a:lstStyle/>
          <a:p>
            <a:pPr marL="45720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Create a physical (analog) zine</a:t>
            </a:r>
          </a:p>
          <a:p>
            <a:pPr marL="914400" lvl="1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○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The zine should be on any topic of your choosing that represents your culture or some aspect of your culture</a:t>
            </a:r>
          </a:p>
          <a:p>
            <a:pPr marL="457200" lvl="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Record a video of yourself sharing your zine for your classmates and share it to the appropriate platform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picture of an ideas zine">
            <a:extLst>
              <a:ext uri="{FF2B5EF4-FFF2-40B4-BE49-F238E27FC236}">
                <a16:creationId xmlns:a16="http://schemas.microsoft.com/office/drawing/2014/main" id="{7A2A7FD8-4F8C-55EC-6FCE-A91C9C8EB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4005" r="17882" b="8267"/>
          <a:stretch>
            <a:fillRect/>
          </a:stretch>
        </p:blipFill>
        <p:spPr bwMode="auto">
          <a:xfrm>
            <a:off x="6986016" y="1600200"/>
            <a:ext cx="4876800" cy="42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0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C728E-B918-B18B-6A54-5DF3CBFE2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077E-125E-4A30-70E1-3DA99DD3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5970016" cy="1143000"/>
          </a:xfrm>
        </p:spPr>
        <p:txBody>
          <a:bodyPr/>
          <a:lstStyle/>
          <a:p>
            <a:r>
              <a:rPr lang="en-US" dirty="0"/>
              <a:t>Let’s make a zine!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0711-4B88-E772-7D8B-ECE428A87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1417638"/>
            <a:ext cx="6156960" cy="4928298"/>
          </a:xfrm>
        </p:spPr>
        <p:txBody>
          <a:bodyPr/>
          <a:lstStyle/>
          <a:p>
            <a:pPr marL="45720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Be creative and show us your culture!</a:t>
            </a:r>
          </a:p>
          <a:p>
            <a:pPr marL="857250"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Review course materials if you need a refresher on what culture is.</a:t>
            </a:r>
          </a:p>
          <a:p>
            <a:pPr marL="457200" lv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Use varied materials!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e.g., paper, fabric, images, photos, magazine or book cuttings</a:t>
            </a:r>
          </a:p>
          <a:p>
            <a:pPr marL="457200" lv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Use the 8 pages thoughtfully!</a:t>
            </a:r>
          </a:p>
          <a:p>
            <a:pPr marL="914400" lvl="1" indent="-31750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400"/>
              <a:buFont typeface="Arial"/>
              <a:buChar char="○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This zine is telling a story about your culture (or some aspect of it)</a:t>
            </a:r>
          </a:p>
        </p:txBody>
      </p:sp>
      <p:pic>
        <p:nvPicPr>
          <p:cNvPr id="4" name="Google Shape;78;p16" descr="instructions on creating an 8 page zine with a single sheet of paper">
            <a:extLst>
              <a:ext uri="{FF2B5EF4-FFF2-40B4-BE49-F238E27FC236}">
                <a16:creationId xmlns:a16="http://schemas.microsoft.com/office/drawing/2014/main" id="{77790A4B-82D3-6A01-9D43-92FF5FCD85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b="1515"/>
          <a:stretch>
            <a:fillRect/>
          </a:stretch>
        </p:blipFill>
        <p:spPr>
          <a:xfrm>
            <a:off x="6986016" y="112508"/>
            <a:ext cx="4023360" cy="623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99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138-759B-6858-7351-A0B39BF3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D837-89F2-CA37-C2E0-7A3F7132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833616" cy="4525963"/>
          </a:xfrm>
        </p:spPr>
        <p:txBody>
          <a:bodyPr/>
          <a:lstStyle/>
          <a:p>
            <a:pPr marL="45720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8 pages</a:t>
            </a:r>
          </a:p>
          <a:p>
            <a:pPr marL="914400" lvl="1" indent="-33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❏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Title page (make it interesting!)</a:t>
            </a:r>
          </a:p>
          <a:p>
            <a:pPr marL="914400" lvl="1" indent="-330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❏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Include citations for borrowed work</a:t>
            </a:r>
          </a:p>
          <a:p>
            <a:pPr marL="457200" lv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 clear, cohesive theme</a:t>
            </a:r>
          </a:p>
          <a:p>
            <a:pPr marL="457200" lv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Careful planning &amp; attention to detail</a:t>
            </a:r>
          </a:p>
          <a:p>
            <a:pPr marL="457200" lv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Creative and original design</a:t>
            </a:r>
          </a:p>
          <a:p>
            <a:pPr marL="457200" lv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❏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Accurate facts (if applicable)</a:t>
            </a:r>
          </a:p>
        </p:txBody>
      </p:sp>
      <p:pic>
        <p:nvPicPr>
          <p:cNvPr id="6146" name="Picture 2" descr="photograph of piles of zines on the floor">
            <a:extLst>
              <a:ext uri="{FF2B5EF4-FFF2-40B4-BE49-F238E27FC236}">
                <a16:creationId xmlns:a16="http://schemas.microsoft.com/office/drawing/2014/main" id="{21F43945-BB45-DD09-9C75-D8CC9EFE3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2"/>
          <a:stretch>
            <a:fillRect/>
          </a:stretch>
        </p:blipFill>
        <p:spPr bwMode="auto">
          <a:xfrm>
            <a:off x="7083552" y="1756402"/>
            <a:ext cx="4803648" cy="39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4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86418-4847-443C-3ADF-ED67AC7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4D8B-068B-C077-4868-E3C18CAE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zine with the class!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E524-1883-C46E-5BEB-DFB2EFEF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473952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Watch the video recordings of the zines you and your classmates created.</a:t>
            </a:r>
          </a:p>
          <a:p>
            <a:pPr marL="457200" lvl="0">
              <a:spcBef>
                <a:spcPts val="1600"/>
              </a:spcBef>
              <a:spcAft>
                <a:spcPts val="100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After watching all the videos, respond to at least one classmate’s zine explanation. You may leave a written comment or a video response.</a:t>
            </a:r>
          </a:p>
        </p:txBody>
      </p:sp>
      <p:pic>
        <p:nvPicPr>
          <p:cNvPr id="8194" name="Picture 2" descr="Statue Room at an art gallery with patrons looking at statues">
            <a:extLst>
              <a:ext uri="{FF2B5EF4-FFF2-40B4-BE49-F238E27FC236}">
                <a16:creationId xmlns:a16="http://schemas.microsoft.com/office/drawing/2014/main" id="{825E0E7A-D5F3-E071-57F9-7C697A69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52" y="1714500"/>
            <a:ext cx="47450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4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A5C6-C5E0-4184-1336-14AFEA3A9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CEBA-FE54-E2DB-7859-5281EDCD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5311648" cy="1143000"/>
          </a:xfrm>
        </p:spPr>
        <p:txBody>
          <a:bodyPr/>
          <a:lstStyle/>
          <a:p>
            <a:r>
              <a:rPr lang="en-US" dirty="0"/>
              <a:t>Upload and reflect!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624B7-8149-FAEE-E63F-588FDA4C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473952" cy="45259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ource Code Pr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Upload images/scans of your zine, plus a written reflection, to the assignment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dropbox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12121"/>
              </a:buClr>
              <a:buSzPts val="1600"/>
              <a:buFont typeface="Arial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 reflection, explain your creative process, curation choices, and the significance of the zine content. Discuss your feelings during creation &amp; video recording, as well as your feelings about viewing your classmates’ work. Connect this project to identity and culture and any applicable readings. Use APA citations as appropriate.</a:t>
            </a:r>
          </a:p>
        </p:txBody>
      </p:sp>
      <p:pic>
        <p:nvPicPr>
          <p:cNvPr id="4" name="Google Shape;99;p19" descr="rubric for the assignment">
            <a:extLst>
              <a:ext uri="{FF2B5EF4-FFF2-40B4-BE49-F238E27FC236}">
                <a16:creationId xmlns:a16="http://schemas.microsoft.com/office/drawing/2014/main" id="{B8CC7B37-4D7A-95C9-BA45-D6BF7F5738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42048" y="632317"/>
            <a:ext cx="4490443" cy="57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38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353F-DB68-D494-9FD0-1645CA0D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CAA2-0713-1953-A50A-02C933D8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039856" cy="4690872"/>
          </a:xfrm>
        </p:spPr>
        <p:txBody>
          <a:bodyPr/>
          <a:lstStyle/>
          <a:p>
            <a:r>
              <a:rPr lang="en-US" sz="2400" dirty="0"/>
              <a:t>"</a:t>
            </a:r>
            <a:r>
              <a:rPr lang="en-US" sz="2400" dirty="0">
                <a:hlinkClick r:id="rId2"/>
              </a:rPr>
              <a:t>collage &amp; art journal ideas zine</a:t>
            </a:r>
            <a:r>
              <a:rPr lang="en-US" sz="2400" dirty="0"/>
              <a:t>" by </a:t>
            </a:r>
            <a:r>
              <a:rPr lang="en-US" sz="2400" dirty="0">
                <a:hlinkClick r:id="rId3"/>
              </a:rPr>
              <a:t>katie licht</a:t>
            </a:r>
            <a:r>
              <a:rPr lang="en-US" sz="2400" dirty="0"/>
              <a:t> is licensed under </a:t>
            </a:r>
            <a:r>
              <a:rPr lang="en-US" sz="2400" dirty="0">
                <a:hlinkClick r:id="rId4"/>
              </a:rPr>
              <a:t>CC BY 2.0</a:t>
            </a:r>
            <a:r>
              <a:rPr lang="en-US" sz="2400" dirty="0"/>
              <a:t>.</a:t>
            </a:r>
          </a:p>
          <a:p>
            <a:r>
              <a:rPr lang="en-US" sz="2400" dirty="0"/>
              <a:t>"</a:t>
            </a:r>
            <a:r>
              <a:rPr lang="en-US" sz="2400" dirty="0">
                <a:hlinkClick r:id="rId5"/>
              </a:rPr>
              <a:t>Alone</a:t>
            </a:r>
            <a:r>
              <a:rPr lang="en-US" sz="2400" dirty="0"/>
              <a:t>" by </a:t>
            </a:r>
            <a:r>
              <a:rPr lang="en-US" sz="2400" dirty="0">
                <a:hlinkClick r:id="rId6"/>
              </a:rPr>
              <a:t>☺ Lee J Haywood</a:t>
            </a:r>
            <a:r>
              <a:rPr lang="en-US" sz="2400" dirty="0"/>
              <a:t> is licensed under </a:t>
            </a:r>
            <a:r>
              <a:rPr lang="en-US" sz="2400" dirty="0">
                <a:hlinkClick r:id="rId7"/>
              </a:rPr>
              <a:t>CC BY-SA 2.0</a:t>
            </a:r>
            <a:r>
              <a:rPr lang="en-US" sz="2400" dirty="0"/>
              <a:t>.</a:t>
            </a:r>
          </a:p>
          <a:p>
            <a:r>
              <a:rPr lang="en-US" sz="2400" dirty="0"/>
              <a:t>"</a:t>
            </a:r>
            <a:r>
              <a:rPr lang="en-US" sz="2400" dirty="0">
                <a:hlinkClick r:id="rId8"/>
              </a:rPr>
              <a:t>Crowd</a:t>
            </a:r>
            <a:r>
              <a:rPr lang="en-US" sz="2400" dirty="0"/>
              <a:t>" by </a:t>
            </a:r>
            <a:r>
              <a:rPr lang="en-US" sz="2400" dirty="0">
                <a:hlinkClick r:id="rId9"/>
              </a:rPr>
              <a:t>James Cridland</a:t>
            </a:r>
            <a:r>
              <a:rPr lang="en-US" sz="2400" dirty="0"/>
              <a:t> is licensed under </a:t>
            </a:r>
            <a:r>
              <a:rPr lang="en-US" sz="2400" dirty="0">
                <a:hlinkClick r:id="rId4"/>
              </a:rPr>
              <a:t>CC BY 2.0</a:t>
            </a:r>
            <a:r>
              <a:rPr lang="en-US" sz="2400" dirty="0"/>
              <a:t>.</a:t>
            </a:r>
          </a:p>
          <a:p>
            <a:r>
              <a:rPr lang="en-US" sz="2400" dirty="0"/>
              <a:t>"</a:t>
            </a:r>
            <a:r>
              <a:rPr lang="en-US" sz="2400" dirty="0">
                <a:hlinkClick r:id="rId10"/>
              </a:rPr>
              <a:t>collage &amp; art journal ideas zine</a:t>
            </a:r>
            <a:r>
              <a:rPr lang="en-US" sz="2400" dirty="0"/>
              <a:t>" by </a:t>
            </a:r>
            <a:r>
              <a:rPr lang="en-US" sz="2400" dirty="0">
                <a:hlinkClick r:id="rId3"/>
              </a:rPr>
              <a:t>katie licht</a:t>
            </a:r>
            <a:r>
              <a:rPr lang="en-US" sz="2400" dirty="0"/>
              <a:t> is licensed under </a:t>
            </a:r>
            <a:r>
              <a:rPr lang="en-US" sz="2400" dirty="0">
                <a:hlinkClick r:id="rId4"/>
              </a:rPr>
              <a:t>CC BY 2.0</a:t>
            </a:r>
            <a:r>
              <a:rPr lang="en-US" sz="2400" dirty="0"/>
              <a:t>.</a:t>
            </a:r>
          </a:p>
          <a:p>
            <a:r>
              <a:rPr lang="en-US" sz="2400" dirty="0"/>
              <a:t>8 page zine instructions by the Authors.</a:t>
            </a:r>
          </a:p>
          <a:p>
            <a:r>
              <a:rPr lang="en-US" sz="2400" dirty="0"/>
              <a:t>"</a:t>
            </a:r>
            <a:r>
              <a:rPr lang="en-US" sz="2400" dirty="0">
                <a:hlinkClick r:id="rId11"/>
              </a:rPr>
              <a:t>DISTRO ZINES http://ilostmyidealism.wordpress.com/</a:t>
            </a:r>
            <a:r>
              <a:rPr lang="en-US" sz="2400" dirty="0"/>
              <a:t>" by </a:t>
            </a:r>
            <a:r>
              <a:rPr lang="en-US" sz="2400" dirty="0">
                <a:hlinkClick r:id="rId12"/>
              </a:rPr>
              <a:t>xkidx</a:t>
            </a:r>
            <a:r>
              <a:rPr lang="en-US" sz="2400" dirty="0"/>
              <a:t> is licensed under </a:t>
            </a:r>
            <a:r>
              <a:rPr lang="en-US" sz="2400" dirty="0">
                <a:hlinkClick r:id="rId7"/>
              </a:rPr>
              <a:t>CC BY-SA 2.0</a:t>
            </a:r>
            <a:r>
              <a:rPr lang="en-US" sz="2400" dirty="0"/>
              <a:t>.</a:t>
            </a:r>
          </a:p>
          <a:p>
            <a:r>
              <a:rPr lang="en-US" sz="2400" dirty="0"/>
              <a:t>"</a:t>
            </a:r>
            <a:r>
              <a:rPr lang="en-US" sz="2400" dirty="0">
                <a:hlinkClick r:id="rId13"/>
              </a:rPr>
              <a:t>Statue Room - Walker Art Gallery</a:t>
            </a:r>
            <a:r>
              <a:rPr lang="en-US" sz="2400" dirty="0"/>
              <a:t>" by </a:t>
            </a:r>
            <a:r>
              <a:rPr lang="en-US" sz="2400" dirty="0">
                <a:hlinkClick r:id="rId14"/>
              </a:rPr>
              <a:t>SomeDriftwood</a:t>
            </a:r>
            <a:r>
              <a:rPr lang="en-US" sz="2400" dirty="0"/>
              <a:t> is licensed under </a:t>
            </a:r>
            <a:r>
              <a:rPr lang="en-US" sz="2400" dirty="0">
                <a:hlinkClick r:id="rId4"/>
              </a:rPr>
              <a:t>CC BY 2.0</a:t>
            </a:r>
            <a:r>
              <a:rPr lang="en-US" sz="2400" dirty="0"/>
              <a:t>.</a:t>
            </a:r>
          </a:p>
          <a:p>
            <a:r>
              <a:rPr lang="en-US" sz="2400" dirty="0"/>
              <a:t>Rubric by the Authors.</a:t>
            </a:r>
          </a:p>
        </p:txBody>
      </p:sp>
    </p:spTree>
    <p:extLst>
      <p:ext uri="{BB962C8B-B14F-4D97-AF65-F5344CB8AC3E}">
        <p14:creationId xmlns:p14="http://schemas.microsoft.com/office/powerpoint/2010/main" val="3154676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2909</TotalTime>
  <Words>508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Comic Sans MS</vt:lpstr>
      <vt:lpstr>Roboto</vt:lpstr>
      <vt:lpstr>Roboto Black</vt:lpstr>
      <vt:lpstr>Source Code Pro</vt:lpstr>
      <vt:lpstr>Times New Roman</vt:lpstr>
      <vt:lpstr>Verdana</vt:lpstr>
      <vt:lpstr>Default Design</vt:lpstr>
      <vt:lpstr>Introduction to Zines</vt:lpstr>
      <vt:lpstr>What is identity?</vt:lpstr>
      <vt:lpstr>What is culture?</vt:lpstr>
      <vt:lpstr>Let’s create some culture zines!</vt:lpstr>
      <vt:lpstr>Let’s make a zine!</vt:lpstr>
      <vt:lpstr>Things to keep in mind</vt:lpstr>
      <vt:lpstr>Share your zine with the class!</vt:lpstr>
      <vt:lpstr>Upload and reflect!</vt:lpstr>
      <vt:lpstr>Image Sources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Craig Erschel Shepherd (cshphrd2)</cp:lastModifiedBy>
  <cp:revision>9</cp:revision>
  <dcterms:created xsi:type="dcterms:W3CDTF">2024-09-10T15:41:43Z</dcterms:created>
  <dcterms:modified xsi:type="dcterms:W3CDTF">2025-10-11T22:24:23Z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a50fe2-ad8e-4b2e-b16c-4bb0954d6763_Enabled">
    <vt:lpwstr>true</vt:lpwstr>
  </property>
  <property fmtid="{D5CDD505-2E9C-101B-9397-08002B2CF9AE}" pid="3" name="MSIP_Label_6da50fe2-ad8e-4b2e-b16c-4bb0954d6763_SetDate">
    <vt:lpwstr>2025-10-10T19:08:06Z</vt:lpwstr>
  </property>
  <property fmtid="{D5CDD505-2E9C-101B-9397-08002B2CF9AE}" pid="4" name="MSIP_Label_6da50fe2-ad8e-4b2e-b16c-4bb0954d6763_Method">
    <vt:lpwstr>Standard</vt:lpwstr>
  </property>
  <property fmtid="{D5CDD505-2E9C-101B-9397-08002B2CF9AE}" pid="5" name="MSIP_Label_6da50fe2-ad8e-4b2e-b16c-4bb0954d6763_Name">
    <vt:lpwstr>Internal</vt:lpwstr>
  </property>
  <property fmtid="{D5CDD505-2E9C-101B-9397-08002B2CF9AE}" pid="6" name="MSIP_Label_6da50fe2-ad8e-4b2e-b16c-4bb0954d6763_SiteId">
    <vt:lpwstr>30ae0a8f-3cdf-44fd-af34-278bf639b85d</vt:lpwstr>
  </property>
  <property fmtid="{D5CDD505-2E9C-101B-9397-08002B2CF9AE}" pid="7" name="MSIP_Label_6da50fe2-ad8e-4b2e-b16c-4bb0954d6763_ActionId">
    <vt:lpwstr>79ed9066-f564-4e58-9842-6d8723541f31</vt:lpwstr>
  </property>
  <property fmtid="{D5CDD505-2E9C-101B-9397-08002B2CF9AE}" pid="8" name="MSIP_Label_6da50fe2-ad8e-4b2e-b16c-4bb0954d6763_ContentBits">
    <vt:lpwstr>2</vt:lpwstr>
  </property>
  <property fmtid="{D5CDD505-2E9C-101B-9397-08002B2CF9AE}" pid="9" name="MSIP_Label_6da50fe2-ad8e-4b2e-b16c-4bb0954d6763_Tag">
    <vt:lpwstr>50, 3, 0, 1</vt:lpwstr>
  </property>
  <property fmtid="{D5CDD505-2E9C-101B-9397-08002B2CF9AE}" pid="10" name="ClassificationContentMarkingFooterLocations">
    <vt:lpwstr>Default Design:3</vt:lpwstr>
  </property>
  <property fmtid="{D5CDD505-2E9C-101B-9397-08002B2CF9AE}" pid="11" name="ClassificationContentMarkingFooterText">
    <vt:lpwstr>Loyola University Maryland Internal Use Only</vt:lpwstr>
  </property>
</Properties>
</file>