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Presentation Contents" id="{4AABBEC6-4A8C-4A7F-A749-6BED348544CB}">
          <p14:sldIdLst>
            <p14:sldId id="258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12" autoAdjust="0"/>
    <p:restoredTop sz="91392" autoAdjust="0"/>
  </p:normalViewPr>
  <p:slideViewPr>
    <p:cSldViewPr snapToGrid="0" showGuides="1">
      <p:cViewPr varScale="1">
        <p:scale>
          <a:sx n="68" d="100"/>
          <a:sy n="68" d="100"/>
        </p:scale>
        <p:origin x="240" y="1008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creativecommons.org/licenses/by-nc-sa/4.0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journals.uwyo.edu/index.php/jtilt/inde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X(X).</a:t>
            </a:r>
          </a:p>
        </p:txBody>
      </p:sp>
      <p:pic>
        <p:nvPicPr>
          <p:cNvPr id="7" name="Picture 6">
            <a:hlinkClick r:id="rId15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7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nadalearningcode.ca/lessons/cats-dogs-machine-learnin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anadalearningcode.ca/wp-content/uploads/cats-dogs-ml-download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s://www.canadalearningcode.ca/wp-content/uploads/cats-dogs-ml-download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2: PD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Irene A. Bal, Karen Terrell, Hoang Bui, and Stacy Williams, Loyola University Maryland</a:t>
            </a:r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138-759B-6858-7351-A0B39BF3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Warm Up Activity: Supervised 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0D837-89F2-CA37-C2E0-7A3F7132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871" y="1600200"/>
            <a:ext cx="5384800" cy="4525963"/>
          </a:xfrm>
        </p:spPr>
        <p:txBody>
          <a:bodyPr wrap="square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Full Lesson: </a:t>
            </a:r>
            <a:r>
              <a:rPr lang="en-US" sz="2400" dirty="0">
                <a:hlinkClick r:id="rId2"/>
              </a:rPr>
              <a:t>https://www.canadalearningcode.ca/lessons/cats-dogs-machine-learning/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Full Lesson Grade Level: 6-8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Standards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CSTA 2-DA-08 (Grade 6-8)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CSTA 2-AP-17 (Grade 6-8)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AI4K12 2-C-ii (Grade 6-8)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AI4K12 3-C-iii (Grade 6-8)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https://ai4k12.org/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NGSS Practice 1 (Grade 6-8)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NGSS Practice 2 (Grade 6-8)</a:t>
            </a:r>
          </a:p>
        </p:txBody>
      </p:sp>
      <p:pic>
        <p:nvPicPr>
          <p:cNvPr id="1026" name="Picture 2" descr="A book with animals and words&#10;&#10;AI-generated content may be incorrect.">
            <a:extLst>
              <a:ext uri="{FF2B5EF4-FFF2-40B4-BE49-F238E27FC236}">
                <a16:creationId xmlns:a16="http://schemas.microsoft.com/office/drawing/2014/main" id="{4EAC2B47-C4B7-18C6-CDD7-911806488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7129" r="6402" b="6696"/>
          <a:stretch/>
        </p:blipFill>
        <p:spPr bwMode="auto">
          <a:xfrm>
            <a:off x="5643671" y="1568397"/>
            <a:ext cx="6289458" cy="43359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57DF8-F848-5129-4B25-62123BB41F29}"/>
              </a:ext>
            </a:extLst>
          </p:cNvPr>
          <p:cNvSpPr txBox="1"/>
          <p:nvPr/>
        </p:nvSpPr>
        <p:spPr>
          <a:xfrm>
            <a:off x="258871" y="6126163"/>
            <a:ext cx="6118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200" b="0" i="0" u="sng" strike="noStrike" dirty="0">
                <a:solidFill>
                  <a:srgbClr val="0097A7"/>
                </a:solidFill>
                <a:effectLst/>
                <a:latin typeface="+mn-lt"/>
                <a:hlinkClick r:id="rId4"/>
              </a:rPr>
              <a:t>https://www.canadalearningcode.ca/wp-content/uploads/cats-dogs-ml-download.pdf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041344-588C-EC5A-2CC4-31930D4EE92D}"/>
              </a:ext>
            </a:extLst>
          </p:cNvPr>
          <p:cNvSpPr txBox="1"/>
          <p:nvPr/>
        </p:nvSpPr>
        <p:spPr>
          <a:xfrm>
            <a:off x="5643671" y="5904312"/>
            <a:ext cx="70227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>
              <a:spcBef>
                <a:spcPts val="1000"/>
              </a:spcBef>
            </a:pP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Martin, Jr., B. (1967). </a:t>
            </a:r>
            <a:r>
              <a:rPr lang="en-US" sz="12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Brown bear, brown bear, what do you see?</a:t>
            </a:r>
            <a:r>
              <a:rPr lang="en-US" sz="12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Henry Holt and Company.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4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D903E-B82B-D836-F1B4-27AD45B12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87CF-1C5E-AA24-7F07-E2BAD432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Warm Up Activity: Supervised Machine Learning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B326E-3F73-876C-1D0C-B89E701F02B0}"/>
              </a:ext>
            </a:extLst>
          </p:cNvPr>
          <p:cNvSpPr txBox="1"/>
          <p:nvPr/>
        </p:nvSpPr>
        <p:spPr>
          <a:xfrm>
            <a:off x="258871" y="6126163"/>
            <a:ext cx="61189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200" b="0" i="0" u="sng" strike="noStrike" dirty="0">
                <a:solidFill>
                  <a:srgbClr val="0097A7"/>
                </a:solidFill>
                <a:effectLst/>
                <a:latin typeface="+mn-lt"/>
                <a:hlinkClick r:id="rId2"/>
              </a:rPr>
              <a:t>https://www.canadalearningcode.ca/wp-content/uploads/cats-dogs-ml-download.pdf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en-US" sz="1200" b="0" dirty="0">
              <a:effectLst/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91C6D9-8F10-90D8-484B-81705D0B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1" y="1100554"/>
            <a:ext cx="2361933" cy="18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49EACBE-C8BF-C7ED-AEB5-8B4CDBBA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81" y="1888866"/>
            <a:ext cx="3261982" cy="21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AA67D77-F3B6-1E72-5D46-0A998E59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1" y="3035044"/>
            <a:ext cx="2389806" cy="13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5B9C1B-A9EA-6673-98B7-EF8AF3EDD771}"/>
              </a:ext>
            </a:extLst>
          </p:cNvPr>
          <p:cNvCxnSpPr>
            <a:cxnSpLocks/>
          </p:cNvCxnSpPr>
          <p:nvPr/>
        </p:nvCxnSpPr>
        <p:spPr>
          <a:xfrm>
            <a:off x="6065157" y="1600200"/>
            <a:ext cx="0" cy="41637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34DADC-CDA5-231F-A9C5-034B68C8A495}"/>
              </a:ext>
            </a:extLst>
          </p:cNvPr>
          <p:cNvSpPr txBox="1"/>
          <p:nvPr/>
        </p:nvSpPr>
        <p:spPr>
          <a:xfrm>
            <a:off x="375557" y="4471452"/>
            <a:ext cx="54537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Similarities </a:t>
            </a:r>
            <a:endParaRPr lang="en-US" b="0" dirty="0">
              <a:effectLst/>
              <a:latin typeface="+mn-lt"/>
            </a:endParaRPr>
          </a:p>
          <a:p>
            <a:pPr rtl="0" fontAlgn="base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  </a:t>
            </a:r>
          </a:p>
          <a:p>
            <a:pPr rtl="0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rtl="0" fontAlgn="base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 </a:t>
            </a: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DCAD6F9F-807A-FB31-10F2-F4025B5F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7830" y="1299965"/>
            <a:ext cx="2830073" cy="216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7BE0AB3-AD21-F0B8-3003-5BECA8B0D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r="20480"/>
          <a:stretch/>
        </p:blipFill>
        <p:spPr bwMode="auto">
          <a:xfrm flipH="1">
            <a:off x="9580575" y="1120386"/>
            <a:ext cx="2495447" cy="2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241189-CF37-130B-D1F8-A904E68F459E}"/>
              </a:ext>
            </a:extLst>
          </p:cNvPr>
          <p:cNvSpPr txBox="1"/>
          <p:nvPr/>
        </p:nvSpPr>
        <p:spPr>
          <a:xfrm>
            <a:off x="6407830" y="4386402"/>
            <a:ext cx="54537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Similarities </a:t>
            </a:r>
            <a:endParaRPr lang="en-US" b="0" dirty="0">
              <a:effectLst/>
              <a:latin typeface="+mn-lt"/>
            </a:endParaRPr>
          </a:p>
          <a:p>
            <a:pPr rtl="0" fontAlgn="base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  </a:t>
            </a:r>
          </a:p>
          <a:p>
            <a:pPr rtl="0" fontAlgn="base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  </a:t>
            </a:r>
          </a:p>
          <a:p>
            <a:pPr rtl="0" fontAlgn="base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 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9596D2D-04EC-2229-FCE2-E3A1E063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9264" y="2794658"/>
            <a:ext cx="1657957" cy="15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7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353F-DB68-D494-9FD0-1645CA0D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CAA2-0713-1953-A50A-02C933D8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417638"/>
            <a:ext cx="6204857" cy="4525963"/>
          </a:xfrm>
        </p:spPr>
        <p:txBody>
          <a:bodyPr/>
          <a:lstStyle/>
          <a:p>
            <a:r>
              <a:rPr lang="en-US" dirty="0"/>
              <a:t>Did all the cats &amp; dogs get classified correctly?</a:t>
            </a:r>
          </a:p>
          <a:p>
            <a:r>
              <a:rPr lang="en-US" dirty="0"/>
              <a:t>What group had the higher percentage of correct identifications (cats or dogs)? </a:t>
            </a:r>
          </a:p>
          <a:p>
            <a:r>
              <a:rPr lang="en-US" dirty="0"/>
              <a:t>What could we have done in our training data (the images on previous slide) to make it more accurate? </a:t>
            </a:r>
          </a:p>
        </p:txBody>
      </p:sp>
      <p:sp>
        <p:nvSpPr>
          <p:cNvPr id="4" name="Explosion 1 3">
            <a:extLst>
              <a:ext uri="{FF2B5EF4-FFF2-40B4-BE49-F238E27FC236}">
                <a16:creationId xmlns:a16="http://schemas.microsoft.com/office/drawing/2014/main" id="{B67AD501-365F-30EC-1954-04FBE7CA3E8A}"/>
              </a:ext>
            </a:extLst>
          </p:cNvPr>
          <p:cNvSpPr/>
          <p:nvPr/>
        </p:nvSpPr>
        <p:spPr>
          <a:xfrm>
            <a:off x="6096000" y="1175657"/>
            <a:ext cx="5921829" cy="507274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Algorithm Bias</a:t>
            </a:r>
          </a:p>
        </p:txBody>
      </p:sp>
    </p:spTree>
    <p:extLst>
      <p:ext uri="{BB962C8B-B14F-4D97-AF65-F5344CB8AC3E}">
        <p14:creationId xmlns:p14="http://schemas.microsoft.com/office/powerpoint/2010/main" val="3154676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35</TotalTime>
  <Words>217</Words>
  <Application>Microsoft Macintosh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Comic Sans MS</vt:lpstr>
      <vt:lpstr>Roboto</vt:lpstr>
      <vt:lpstr>Roboto Black</vt:lpstr>
      <vt:lpstr>Times New Roman</vt:lpstr>
      <vt:lpstr>Verdana</vt:lpstr>
      <vt:lpstr>Default Design</vt:lpstr>
      <vt:lpstr>Session 2: PD</vt:lpstr>
      <vt:lpstr>Warm Up Activity: Supervised Machine Learning</vt:lpstr>
      <vt:lpstr>Warm Up Activity: Supervised Machine Learning</vt:lpstr>
      <vt:lpstr>What Happened?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Irene Bal</cp:lastModifiedBy>
  <cp:revision>5</cp:revision>
  <dcterms:created xsi:type="dcterms:W3CDTF">2024-09-10T15:41:43Z</dcterms:created>
  <dcterms:modified xsi:type="dcterms:W3CDTF">2025-06-04T19:28:47Z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0fd62b-985d-4bd6-81b1-24a10586bedc_Enabled">
    <vt:lpwstr>true</vt:lpwstr>
  </property>
  <property fmtid="{D5CDD505-2E9C-101B-9397-08002B2CF9AE}" pid="3" name="MSIP_Label_4f0fd62b-985d-4bd6-81b1-24a10586bedc_SetDate">
    <vt:lpwstr>2025-06-04T19:14:50Z</vt:lpwstr>
  </property>
  <property fmtid="{D5CDD505-2E9C-101B-9397-08002B2CF9AE}" pid="4" name="MSIP_Label_4f0fd62b-985d-4bd6-81b1-24a10586bedc_Method">
    <vt:lpwstr>Privileged</vt:lpwstr>
  </property>
  <property fmtid="{D5CDD505-2E9C-101B-9397-08002B2CF9AE}" pid="5" name="MSIP_Label_4f0fd62b-985d-4bd6-81b1-24a10586bedc_Name">
    <vt:lpwstr>Public</vt:lpwstr>
  </property>
  <property fmtid="{D5CDD505-2E9C-101B-9397-08002B2CF9AE}" pid="6" name="MSIP_Label_4f0fd62b-985d-4bd6-81b1-24a10586bedc_SiteId">
    <vt:lpwstr>30ae0a8f-3cdf-44fd-af34-278bf639b85d</vt:lpwstr>
  </property>
  <property fmtid="{D5CDD505-2E9C-101B-9397-08002B2CF9AE}" pid="7" name="MSIP_Label_4f0fd62b-985d-4bd6-81b1-24a10586bedc_ActionId">
    <vt:lpwstr>42957f00-5ef0-42b6-a19f-ad35e3467740</vt:lpwstr>
  </property>
  <property fmtid="{D5CDD505-2E9C-101B-9397-08002B2CF9AE}" pid="8" name="MSIP_Label_4f0fd62b-985d-4bd6-81b1-24a10586bedc_ContentBits">
    <vt:lpwstr>0</vt:lpwstr>
  </property>
  <property fmtid="{D5CDD505-2E9C-101B-9397-08002B2CF9AE}" pid="9" name="MSIP_Label_4f0fd62b-985d-4bd6-81b1-24a10586bedc_Tag">
    <vt:lpwstr>50, 0, 1, 1</vt:lpwstr>
  </property>
</Properties>
</file>