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6" r:id="rId2"/>
    <p:sldId id="258" r:id="rId3"/>
    <p:sldId id="260" r:id="rId4"/>
    <p:sldId id="259" r:id="rId5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B0B783C-CE66-43CC-A1F2-AE7C6EE4B6EF}">
          <p14:sldIdLst>
            <p14:sldId id="256"/>
          </p14:sldIdLst>
        </p14:section>
        <p14:section name="Presentation Contents" id="{4AABBEC6-4A8C-4A7F-A749-6BED348544CB}">
          <p14:sldIdLst>
            <p14:sldId id="258"/>
            <p14:sldId id="260"/>
            <p14:sldId id="2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76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597"/>
    <a:srgbClr val="595959"/>
    <a:srgbClr val="B8E08C"/>
    <a:srgbClr val="FF0000"/>
    <a:srgbClr val="CC9900"/>
    <a:srgbClr val="663300"/>
    <a:srgbClr val="006600"/>
    <a:srgbClr val="990000"/>
    <a:srgbClr val="00339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712" autoAdjust="0"/>
    <p:restoredTop sz="91392" autoAdjust="0"/>
  </p:normalViewPr>
  <p:slideViewPr>
    <p:cSldViewPr snapToGrid="0" showGuides="1">
      <p:cViewPr varScale="1">
        <p:scale>
          <a:sx n="68" d="100"/>
          <a:sy n="68" d="100"/>
        </p:scale>
        <p:origin x="240" y="1008"/>
      </p:cViewPr>
      <p:guideLst>
        <p:guide orient="horz" pos="4319"/>
        <p:guide pos="76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C54D9C12-C77C-44B5-A4B6-550B204C29C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9794E248-9E8C-443A-A5ED-3F797AF9CCF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2" name="Rectangle 4">
            <a:extLst>
              <a:ext uri="{FF2B5EF4-FFF2-40B4-BE49-F238E27FC236}">
                <a16:creationId xmlns:a16="http://schemas.microsoft.com/office/drawing/2014/main" id="{3F807E8F-6973-4907-A2A9-0016C1976F7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3" name="Rectangle 5">
            <a:extLst>
              <a:ext uri="{FF2B5EF4-FFF2-40B4-BE49-F238E27FC236}">
                <a16:creationId xmlns:a16="http://schemas.microsoft.com/office/drawing/2014/main" id="{BE14ACE5-F3A1-44D5-A056-A5EADFD2C8D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2B9D48F8-701B-40D8-B658-5D61D9E7BD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54A6B60-46F5-44FD-91EA-C6001B68C5E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03195FFD-7637-4C12-9641-4DC81A95556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7B94D00D-C45E-44AC-BBC9-BB7161F66FA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E8C99408-3AA3-49C2-A275-BEB167CA671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E1259C95-AE49-459E-B2EE-D26ED3BBEBD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71ED5B40-1D5B-4B3A-8EE7-056D8C9833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4B22A6BE-9336-4166-AE8C-1C58964F57D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sz="4400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521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76347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857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7388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48759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38072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60399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227646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68619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847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8343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64030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06888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hyperlink" Target="https://creativecommons.org/licenses/by-nc-sa/4.0/" TargetMode="Externa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journals.uwyo.edu/index.php/jtilt/index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4">
            <a:extLst>
              <a:ext uri="{FF2B5EF4-FFF2-40B4-BE49-F238E27FC236}">
                <a16:creationId xmlns:a16="http://schemas.microsoft.com/office/drawing/2014/main" id="{C8C1C049-F093-489D-90F9-FF3503ADDF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16000" y="274638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Rectangle 15">
            <a:extLst>
              <a:ext uri="{FF2B5EF4-FFF2-40B4-BE49-F238E27FC236}">
                <a16:creationId xmlns:a16="http://schemas.microsoft.com/office/drawing/2014/main" id="{0270379C-98BA-456F-9A8F-BAB630A6FC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1DB6455-0209-2065-F6CC-30EB98328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195" y="6437165"/>
            <a:ext cx="12186805" cy="0"/>
          </a:xfrm>
          <a:prstGeom prst="line">
            <a:avLst/>
          </a:prstGeom>
          <a:ln w="57150">
            <a:solidFill>
              <a:srgbClr val="B8E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EC493F0C-13A0-FB5C-3D8D-286241BDE0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94" y="6477002"/>
            <a:ext cx="12186805" cy="380998"/>
          </a:xfrm>
          <a:prstGeom prst="rect">
            <a:avLst/>
          </a:prstGeom>
          <a:solidFill>
            <a:srgbClr val="2F5597"/>
          </a:solidFill>
          <a:ln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1000" u="none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Journal of Technology-Integrated Lessons and Teaching</a:t>
            </a:r>
            <a:r>
              <a:rPr lang="en-US" sz="1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X(X).</a:t>
            </a:r>
          </a:p>
        </p:txBody>
      </p:sp>
      <p:pic>
        <p:nvPicPr>
          <p:cNvPr id="7" name="Picture 6">
            <a:hlinkClick r:id="rId15"/>
            <a:extLst>
              <a:ext uri="{FF2B5EF4-FFF2-40B4-BE49-F238E27FC236}">
                <a16:creationId xmlns:a16="http://schemas.microsoft.com/office/drawing/2014/main" id="{BCE05341-DD77-EB2C-106C-FE0D7F70D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025" y="109242"/>
            <a:ext cx="868680" cy="493395"/>
          </a:xfrm>
          <a:prstGeom prst="rect">
            <a:avLst/>
          </a:prstGeom>
        </p:spPr>
      </p:pic>
      <p:pic>
        <p:nvPicPr>
          <p:cNvPr id="8" name="Picture 7" descr="Creative Commons, Attribution, Non-Commercial, Share Alike icon.">
            <a:hlinkClick r:id="rId17"/>
            <a:extLst>
              <a:ext uri="{FF2B5EF4-FFF2-40B4-BE49-F238E27FC236}">
                <a16:creationId xmlns:a16="http://schemas.microsoft.com/office/drawing/2014/main" id="{B1D746F0-1DEE-FF75-477C-ADEF8F836C99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0503" y="6526535"/>
            <a:ext cx="808202" cy="27604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43" r:id="rId1"/>
    <p:sldLayoutId id="2147484144" r:id="rId2"/>
    <p:sldLayoutId id="2147484145" r:id="rId3"/>
    <p:sldLayoutId id="2147484146" r:id="rId4"/>
    <p:sldLayoutId id="2147484147" r:id="rId5"/>
    <p:sldLayoutId id="2147484148" r:id="rId6"/>
    <p:sldLayoutId id="2147484149" r:id="rId7"/>
    <p:sldLayoutId id="2147484150" r:id="rId8"/>
    <p:sldLayoutId id="2147484151" r:id="rId9"/>
    <p:sldLayoutId id="2147484152" r:id="rId10"/>
    <p:sldLayoutId id="2147484153" r:id="rId11"/>
    <p:sldLayoutId id="2147484154" r:id="rId12"/>
    <p:sldLayoutId id="2147484155" r:id="rId13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2F5597"/>
          </a:solidFill>
          <a:latin typeface="+mj-lt"/>
          <a:ea typeface="MS PGothic" panose="020B0600070205080204" pitchFamily="34" charset="-128"/>
          <a:cs typeface="ＭＳ Ｐゴシック" pitchFamily="-112" charset="-128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pitchFamily="-112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canadalearningcode.ca/lessons/cats-dogs-machine-learning/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canadalearningcode.ca/wp-content/uploads/cats-dogs-ml-download.pdf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hyperlink" Target="https://www.canadalearningcode.ca/wp-content/uploads/cats-dogs-ml-download.pdf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3026A-A2AF-6151-9112-44E3AFB14F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Session 2: PD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A7B3BC-E72C-C501-735D-04F3C219E2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Irene A. Bal, Karen Terrell, Hoang Bui, and Stacy Williams, Loyola University Maryland</a:t>
            </a:r>
          </a:p>
        </p:txBody>
      </p:sp>
    </p:spTree>
    <p:extLst>
      <p:ext uri="{BB962C8B-B14F-4D97-AF65-F5344CB8AC3E}">
        <p14:creationId xmlns:p14="http://schemas.microsoft.com/office/powerpoint/2010/main" val="545864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3B138-759B-6858-7351-A0B39BF32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 wrap="square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Warm Up Activity: Supervised Machine Learning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30D837-89F2-CA37-C2E0-7A3F7132F6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8871" y="1600200"/>
            <a:ext cx="5384800" cy="4525963"/>
          </a:xfrm>
        </p:spPr>
        <p:txBody>
          <a:bodyPr wrap="square" anchor="t"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en-US" sz="2400" dirty="0"/>
              <a:t>Full Lesson: </a:t>
            </a:r>
            <a:r>
              <a:rPr lang="en-US" sz="2400" dirty="0">
                <a:hlinkClick r:id="rId2"/>
              </a:rPr>
              <a:t>https://www.canadalearningcode.ca/lessons/cats-dogs-machine-learning/</a:t>
            </a:r>
            <a:r>
              <a:rPr lang="en-US" sz="2400" dirty="0"/>
              <a:t>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Full Lesson Grade Level: 6-8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Standards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CSTA 2-DA-08 (Grade 6-8)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CSTA 2-AP-17 (Grade 6-8)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AI4K12 2-C-ii (Grade 6-8)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AI4K12 3-C-iii (Grade 6-8)</a:t>
            </a:r>
          </a:p>
          <a:p>
            <a:pPr lvl="2">
              <a:lnSpc>
                <a:spcPct val="90000"/>
              </a:lnSpc>
            </a:pPr>
            <a:r>
              <a:rPr lang="en-US" sz="2400" dirty="0"/>
              <a:t>https://ai4k12.org/ 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NGSS Practice 1 (Grade 6-8)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NGSS Practice 2 (Grade 6-8)</a:t>
            </a:r>
          </a:p>
        </p:txBody>
      </p:sp>
      <p:pic>
        <p:nvPicPr>
          <p:cNvPr id="1026" name="Picture 2" descr="A book with animals and words&#10;&#10;AI-generated content may be incorrect.">
            <a:extLst>
              <a:ext uri="{FF2B5EF4-FFF2-40B4-BE49-F238E27FC236}">
                <a16:creationId xmlns:a16="http://schemas.microsoft.com/office/drawing/2014/main" id="{4EAC2B47-C4B7-18C6-CDD7-9118064881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3" t="7129" r="6402" b="6696"/>
          <a:stretch/>
        </p:blipFill>
        <p:spPr bwMode="auto">
          <a:xfrm>
            <a:off x="5643671" y="1568397"/>
            <a:ext cx="6289458" cy="4335915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C657DF8-F848-5129-4B25-62123BB41F29}"/>
              </a:ext>
            </a:extLst>
          </p:cNvPr>
          <p:cNvSpPr txBox="1"/>
          <p:nvPr/>
        </p:nvSpPr>
        <p:spPr>
          <a:xfrm>
            <a:off x="258871" y="6126163"/>
            <a:ext cx="611896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/>
            <a:r>
              <a:rPr lang="en-US" sz="1200" b="0" i="0" u="sng" strike="noStrike" dirty="0">
                <a:solidFill>
                  <a:srgbClr val="0097A7"/>
                </a:solidFill>
                <a:effectLst/>
                <a:latin typeface="+mn-lt"/>
                <a:hlinkClick r:id="rId4"/>
              </a:rPr>
              <a:t>https://www.canadalearningcode.ca/wp-content/uploads/cats-dogs-ml-download.pdf</a:t>
            </a: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+mn-lt"/>
              </a:rPr>
              <a:t> </a:t>
            </a:r>
            <a:endParaRPr lang="en-US" sz="1200" b="0" dirty="0">
              <a:effectLst/>
              <a:latin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041344-588C-EC5A-2CC4-31930D4EE92D}"/>
              </a:ext>
            </a:extLst>
          </p:cNvPr>
          <p:cNvSpPr txBox="1"/>
          <p:nvPr/>
        </p:nvSpPr>
        <p:spPr>
          <a:xfrm>
            <a:off x="5643671" y="5904312"/>
            <a:ext cx="702271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indent="-228600">
              <a:spcBef>
                <a:spcPts val="1000"/>
              </a:spcBef>
            </a:pPr>
            <a:r>
              <a:rPr lang="en-US" sz="12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</a:rPr>
              <a:t>Martin, Jr., B. (1967). </a:t>
            </a:r>
            <a:r>
              <a:rPr lang="en-US" sz="1200" i="1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</a:rPr>
              <a:t>Brown bear, brown bear, what do you see?</a:t>
            </a:r>
            <a:r>
              <a:rPr lang="en-US" sz="12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</a:rPr>
              <a:t> Henry Holt and Company.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7144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3D903E-B82B-D836-F1B4-27AD45B12B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487CF-1C5E-AA24-7F07-E2BAD432F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 wrap="square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Warm Up Activity: Supervised Machine Learning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5B326E-3F73-876C-1D0C-B89E701F02B0}"/>
              </a:ext>
            </a:extLst>
          </p:cNvPr>
          <p:cNvSpPr txBox="1"/>
          <p:nvPr/>
        </p:nvSpPr>
        <p:spPr>
          <a:xfrm>
            <a:off x="258871" y="6126163"/>
            <a:ext cx="611896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/>
            <a:r>
              <a:rPr lang="en-US" sz="1200" b="0" i="0" u="sng" strike="noStrike" dirty="0">
                <a:solidFill>
                  <a:srgbClr val="0097A7"/>
                </a:solidFill>
                <a:effectLst/>
                <a:latin typeface="+mn-lt"/>
                <a:hlinkClick r:id="rId2"/>
              </a:rPr>
              <a:t>https://www.canadalearningcode.ca/wp-content/uploads/cats-dogs-ml-download.pdf</a:t>
            </a: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+mn-lt"/>
              </a:rPr>
              <a:t> </a:t>
            </a:r>
            <a:endParaRPr lang="en-US" sz="1200" b="0" dirty="0">
              <a:effectLst/>
              <a:latin typeface="+mn-lt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9B91C6D9-8F10-90D8-484B-81705D0BAA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871" y="1100554"/>
            <a:ext cx="2361933" cy="1849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>
            <a:extLst>
              <a:ext uri="{FF2B5EF4-FFF2-40B4-BE49-F238E27FC236}">
                <a16:creationId xmlns:a16="http://schemas.microsoft.com/office/drawing/2014/main" id="{249EACBE-C8BF-C7ED-AEB5-8B4CDBBAE2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9781" y="1888866"/>
            <a:ext cx="3261982" cy="2122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1AA67D77-F3B6-1E72-5D46-0A998E591F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871" y="3035044"/>
            <a:ext cx="2389806" cy="1351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C5B9C1B-A9EA-6673-98B7-EF8AF3EDD771}"/>
              </a:ext>
            </a:extLst>
          </p:cNvPr>
          <p:cNvCxnSpPr>
            <a:cxnSpLocks/>
          </p:cNvCxnSpPr>
          <p:nvPr/>
        </p:nvCxnSpPr>
        <p:spPr>
          <a:xfrm>
            <a:off x="6065157" y="1600200"/>
            <a:ext cx="0" cy="4163786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C734DADC-CDA5-231F-A9C5-034B68C8A495}"/>
              </a:ext>
            </a:extLst>
          </p:cNvPr>
          <p:cNvSpPr txBox="1"/>
          <p:nvPr/>
        </p:nvSpPr>
        <p:spPr>
          <a:xfrm>
            <a:off x="375557" y="4471452"/>
            <a:ext cx="545373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/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+mn-lt"/>
              </a:rPr>
              <a:t>Similarities </a:t>
            </a:r>
            <a:endParaRPr lang="en-US" b="0" dirty="0">
              <a:effectLst/>
              <a:latin typeface="+mn-lt"/>
            </a:endParaRPr>
          </a:p>
          <a:p>
            <a:pPr rtl="0" fontAlgn="base">
              <a:buFont typeface="+mj-lt"/>
              <a:buAutoNum type="arabicPeriod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+mn-lt"/>
              </a:rPr>
              <a:t>  </a:t>
            </a:r>
          </a:p>
          <a:p>
            <a:pPr rtl="0" fontAlgn="base">
              <a:buFont typeface="+mj-lt"/>
              <a:buAutoNum type="arabicPeriod"/>
            </a:pPr>
            <a:r>
              <a:rPr lang="en-US" dirty="0">
                <a:solidFill>
                  <a:srgbClr val="000000"/>
                </a:solidFill>
                <a:latin typeface="+mn-lt"/>
              </a:rPr>
              <a:t>  </a:t>
            </a:r>
          </a:p>
          <a:p>
            <a:pPr rtl="0" fontAlgn="base">
              <a:buFont typeface="+mj-lt"/>
              <a:buAutoNum type="arabicPeriod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+mn-lt"/>
              </a:rPr>
              <a:t>  </a:t>
            </a:r>
          </a:p>
        </p:txBody>
      </p:sp>
      <p:pic>
        <p:nvPicPr>
          <p:cNvPr id="3079" name="Picture 7">
            <a:extLst>
              <a:ext uri="{FF2B5EF4-FFF2-40B4-BE49-F238E27FC236}">
                <a16:creationId xmlns:a16="http://schemas.microsoft.com/office/drawing/2014/main" id="{DCAD6F9F-807A-FB31-10F2-F4025B5F4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07830" y="1299965"/>
            <a:ext cx="2830073" cy="2167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77BE0AB3-AD21-F0B8-3003-5BECA8B0D7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70" r="20480"/>
          <a:stretch/>
        </p:blipFill>
        <p:spPr bwMode="auto">
          <a:xfrm flipH="1">
            <a:off x="9580575" y="1120386"/>
            <a:ext cx="2495447" cy="2347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7241189-CF37-130B-D1F8-A904E68F459E}"/>
              </a:ext>
            </a:extLst>
          </p:cNvPr>
          <p:cNvSpPr txBox="1"/>
          <p:nvPr/>
        </p:nvSpPr>
        <p:spPr>
          <a:xfrm>
            <a:off x="6407830" y="4386402"/>
            <a:ext cx="545373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/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+mn-lt"/>
              </a:rPr>
              <a:t>Similarities </a:t>
            </a:r>
            <a:endParaRPr lang="en-US" b="0" dirty="0">
              <a:effectLst/>
              <a:latin typeface="+mn-lt"/>
            </a:endParaRPr>
          </a:p>
          <a:p>
            <a:pPr rtl="0" fontAlgn="base">
              <a:buFont typeface="+mj-lt"/>
              <a:buAutoNum type="arabicPeriod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+mn-lt"/>
              </a:rPr>
              <a:t>  </a:t>
            </a:r>
          </a:p>
          <a:p>
            <a:pPr rtl="0" fontAlgn="base">
              <a:buFont typeface="+mj-lt"/>
              <a:buAutoNum type="arabicPeriod"/>
            </a:pPr>
            <a:r>
              <a:rPr lang="en-US" dirty="0">
                <a:solidFill>
                  <a:srgbClr val="000000"/>
                </a:solidFill>
                <a:latin typeface="+mn-lt"/>
              </a:rPr>
              <a:t>  </a:t>
            </a:r>
          </a:p>
          <a:p>
            <a:pPr rtl="0" fontAlgn="base">
              <a:buFont typeface="+mj-lt"/>
              <a:buAutoNum type="arabicPeriod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+mn-lt"/>
              </a:rPr>
              <a:t>  </a:t>
            </a:r>
          </a:p>
        </p:txBody>
      </p:sp>
      <p:pic>
        <p:nvPicPr>
          <p:cNvPr id="3078" name="Picture 6">
            <a:extLst>
              <a:ext uri="{FF2B5EF4-FFF2-40B4-BE49-F238E27FC236}">
                <a16:creationId xmlns:a16="http://schemas.microsoft.com/office/drawing/2014/main" id="{F9596D2D-04EC-2229-FCE2-E3A1E063A8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459264" y="2794658"/>
            <a:ext cx="1657957" cy="1591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2770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1353F-DB68-D494-9FD0-1645CA0DF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Happened?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4CAA2-0713-1953-A50A-02C933D843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713" y="1417638"/>
            <a:ext cx="6204857" cy="4525963"/>
          </a:xfrm>
        </p:spPr>
        <p:txBody>
          <a:bodyPr/>
          <a:lstStyle/>
          <a:p>
            <a:r>
              <a:rPr lang="en-US" dirty="0"/>
              <a:t>Did all the cats &amp; dogs get classified correctly?</a:t>
            </a:r>
          </a:p>
          <a:p>
            <a:r>
              <a:rPr lang="en-US" dirty="0"/>
              <a:t>What group had the higher percentage of correct identifications (cats or dogs)? </a:t>
            </a:r>
          </a:p>
          <a:p>
            <a:r>
              <a:rPr lang="en-US" dirty="0"/>
              <a:t>What could we have done in our training data (the images on previous slide) to make it more accurate? </a:t>
            </a:r>
          </a:p>
        </p:txBody>
      </p:sp>
      <p:sp>
        <p:nvSpPr>
          <p:cNvPr id="4" name="Explosion 1 3">
            <a:extLst>
              <a:ext uri="{FF2B5EF4-FFF2-40B4-BE49-F238E27FC236}">
                <a16:creationId xmlns:a16="http://schemas.microsoft.com/office/drawing/2014/main" id="{B67AD501-365F-30EC-1954-04FBE7CA3E8A}"/>
              </a:ext>
            </a:extLst>
          </p:cNvPr>
          <p:cNvSpPr/>
          <p:nvPr/>
        </p:nvSpPr>
        <p:spPr>
          <a:xfrm>
            <a:off x="6096000" y="1175657"/>
            <a:ext cx="5921829" cy="5072743"/>
          </a:xfrm>
          <a:prstGeom prst="irregularSeal1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Algorithm Bias</a:t>
            </a:r>
          </a:p>
        </p:txBody>
      </p:sp>
    </p:spTree>
    <p:extLst>
      <p:ext uri="{BB962C8B-B14F-4D97-AF65-F5344CB8AC3E}">
        <p14:creationId xmlns:p14="http://schemas.microsoft.com/office/powerpoint/2010/main" val="315467653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JTILT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8E08C"/>
      </a:accent1>
      <a:accent2>
        <a:srgbClr val="2F5597"/>
      </a:accent2>
      <a:accent3>
        <a:srgbClr val="FFFFFF"/>
      </a:accent3>
      <a:accent4>
        <a:srgbClr val="FFF2CC"/>
      </a:accent4>
      <a:accent5>
        <a:srgbClr val="FFE599"/>
      </a:accent5>
      <a:accent6>
        <a:srgbClr val="000000"/>
      </a:accent6>
      <a:hlink>
        <a:srgbClr val="2F5597"/>
      </a:hlink>
      <a:folHlink>
        <a:srgbClr val="2F5597"/>
      </a:folHlink>
    </a:clrScheme>
    <a:fontScheme name="JTILT">
      <a:majorFont>
        <a:latin typeface="Roboto Black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JTILTPresentation-Template" id="{AB281015-E3EF-4CA4-ACFF-7A0CCAB593D3}" vid="{736C4559-1246-4482-B1DD-9EFED0333CF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JTILTPresentation-Template-OTH</Template>
  <TotalTime>35</TotalTime>
  <Words>217</Words>
  <Application>Microsoft Macintosh PowerPoint</Application>
  <PresentationFormat>Widescreen</PresentationFormat>
  <Paragraphs>30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Comic Sans MS</vt:lpstr>
      <vt:lpstr>Roboto</vt:lpstr>
      <vt:lpstr>Roboto Black</vt:lpstr>
      <vt:lpstr>Times New Roman</vt:lpstr>
      <vt:lpstr>Verdana</vt:lpstr>
      <vt:lpstr>Default Design</vt:lpstr>
      <vt:lpstr>Session 2: PD</vt:lpstr>
      <vt:lpstr>Warm Up Activity: Supervised Machine Learning</vt:lpstr>
      <vt:lpstr>Warm Up Activity: Supervised Machine Learning</vt:lpstr>
      <vt:lpstr>What Happened?</vt:lpstr>
    </vt:vector>
  </TitlesOfParts>
  <Company>The University of Memphis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Integrating Instructional Software into Teaching and Learning</dc:subject>
  <dc:creator>Craig Erschel Shepherd (cshphrd2)</dc:creator>
  <cp:lastModifiedBy>Irene Bal</cp:lastModifiedBy>
  <cp:revision>5</cp:revision>
  <dcterms:created xsi:type="dcterms:W3CDTF">2024-09-10T15:41:43Z</dcterms:created>
  <dcterms:modified xsi:type="dcterms:W3CDTF">2025-06-04T19:28:47Z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f0fd62b-985d-4bd6-81b1-24a10586bedc_Enabled">
    <vt:lpwstr>true</vt:lpwstr>
  </property>
  <property fmtid="{D5CDD505-2E9C-101B-9397-08002B2CF9AE}" pid="3" name="MSIP_Label_4f0fd62b-985d-4bd6-81b1-24a10586bedc_SetDate">
    <vt:lpwstr>2025-06-04T19:14:50Z</vt:lpwstr>
  </property>
  <property fmtid="{D5CDD505-2E9C-101B-9397-08002B2CF9AE}" pid="4" name="MSIP_Label_4f0fd62b-985d-4bd6-81b1-24a10586bedc_Method">
    <vt:lpwstr>Privileged</vt:lpwstr>
  </property>
  <property fmtid="{D5CDD505-2E9C-101B-9397-08002B2CF9AE}" pid="5" name="MSIP_Label_4f0fd62b-985d-4bd6-81b1-24a10586bedc_Name">
    <vt:lpwstr>Public</vt:lpwstr>
  </property>
  <property fmtid="{D5CDD505-2E9C-101B-9397-08002B2CF9AE}" pid="6" name="MSIP_Label_4f0fd62b-985d-4bd6-81b1-24a10586bedc_SiteId">
    <vt:lpwstr>30ae0a8f-3cdf-44fd-af34-278bf639b85d</vt:lpwstr>
  </property>
  <property fmtid="{D5CDD505-2E9C-101B-9397-08002B2CF9AE}" pid="7" name="MSIP_Label_4f0fd62b-985d-4bd6-81b1-24a10586bedc_ActionId">
    <vt:lpwstr>42957f00-5ef0-42b6-a19f-ad35e3467740</vt:lpwstr>
  </property>
  <property fmtid="{D5CDD505-2E9C-101B-9397-08002B2CF9AE}" pid="8" name="MSIP_Label_4f0fd62b-985d-4bd6-81b1-24a10586bedc_ContentBits">
    <vt:lpwstr>0</vt:lpwstr>
  </property>
  <property fmtid="{D5CDD505-2E9C-101B-9397-08002B2CF9AE}" pid="9" name="MSIP_Label_4f0fd62b-985d-4bd6-81b1-24a10586bedc_Tag">
    <vt:lpwstr>50, 0, 1, 1</vt:lpwstr>
  </property>
</Properties>
</file>