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Presentation Contents" id="{4AABBEC6-4A8C-4A7F-A749-6BED348544CB}">
          <p14:sldIdLst>
            <p14:sldId id="257"/>
            <p14:sldId id="258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76" autoAdjust="0"/>
    <p:restoredTop sz="91392" autoAdjust="0"/>
  </p:normalViewPr>
  <p:slideViewPr>
    <p:cSldViewPr snapToGrid="0" showGuides="1">
      <p:cViewPr varScale="1">
        <p:scale>
          <a:sx n="70" d="100"/>
          <a:sy n="70" d="100"/>
        </p:scale>
        <p:origin x="200" y="952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X(X).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teachers.org/teacherstandard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2u7UJSRuko?feature=oembed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crobit.org/projects/make-it-code-it/environment-explora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omise.org/initiative/computational-thinking/abou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15110-s13/Wing06-ct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omise.org/initiative/computational-thinking/abou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12cs.org/wp-content/uploads/2016/09/K%E2%80%9312-Computer-Science-Framework.pdf#page=8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12cs.org/wp-content/uploads/2016/09/K%E2%80%9312-Computer-Science-Framework.pdf#page=87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fored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scape.csteacher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1: CT/CS PD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Irene A. Bal, Karen Terrell, Hoang Bui, and Stacy Williams, Loyola University Maryland</a:t>
            </a:r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73BF-57AD-42FF-D92D-0C599B8B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DAD2-2249-B824-24FF-61A7BB46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CS Teacher Standards</a:t>
            </a:r>
          </a:p>
        </p:txBody>
      </p:sp>
      <p:pic>
        <p:nvPicPr>
          <p:cNvPr id="12290" name="Picture 2" descr="A diagram of a teacher's program&#10;&#10;AI-generated content may be incorrect.">
            <a:extLst>
              <a:ext uri="{FF2B5EF4-FFF2-40B4-BE49-F238E27FC236}">
                <a16:creationId xmlns:a16="http://schemas.microsoft.com/office/drawing/2014/main" id="{EE828FD9-E67B-B021-6C42-C5713609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751" y="1241484"/>
            <a:ext cx="5047989" cy="49848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1F26-F95E-67C7-C695-63141125C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pPr marL="0" indent="0" rtl="0">
              <a:lnSpc>
                <a:spcPct val="90000"/>
              </a:lnSpc>
              <a:buNone/>
            </a:pPr>
            <a:r>
              <a:rPr lang="en-US" sz="2200" b="0" i="0" u="none" strike="noStrike" dirty="0">
                <a:effectLst/>
              </a:rPr>
              <a:t>The purpose is to:</a:t>
            </a:r>
            <a:endParaRPr lang="en-US" sz="2200" b="0" dirty="0">
              <a:effectLst/>
            </a:endParaRP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</a:rPr>
              <a:t>explain what CS teachers should know and be able to do in the classroom.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</a:rPr>
              <a:t>provide aspirational goals to guide teachers’ professional learning as they continuously develop their teaching practice from novice to master CS teacher.</a:t>
            </a:r>
          </a:p>
          <a:p>
            <a:pPr rtl="0" fontAlgn="base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effectLst/>
              </a:rPr>
              <a:t>establish benchmarks for professional development providers as they craft CS PD experiences.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300" i="1" dirty="0"/>
              <a:t>CSTA (2020) Standards for CS Teachers licensed under a Creative Commons Attribution-</a:t>
            </a:r>
            <a:r>
              <a:rPr lang="en-US" sz="1300" i="1" dirty="0" err="1"/>
              <a:t>NonCommercial</a:t>
            </a:r>
            <a:r>
              <a:rPr lang="en-US" sz="1300" i="1" dirty="0"/>
              <a:t>-</a:t>
            </a:r>
            <a:r>
              <a:rPr lang="en-US" sz="1300" i="1" dirty="0" err="1"/>
              <a:t>ShareAlike</a:t>
            </a:r>
            <a:r>
              <a:rPr lang="en-US" sz="1300" i="1" dirty="0"/>
              <a:t> 4.0 International License (CC BY-NC-SA 4.0).</a:t>
            </a:r>
            <a:endParaRPr lang="en-US" sz="1300" b="0" i="0" u="none" strike="noStrike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108E9-8819-1B75-21EC-08230E9C8737}"/>
              </a:ext>
            </a:extLst>
          </p:cNvPr>
          <p:cNvSpPr txBox="1"/>
          <p:nvPr/>
        </p:nvSpPr>
        <p:spPr>
          <a:xfrm>
            <a:off x="6045200" y="6107821"/>
            <a:ext cx="6118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+mn-lt"/>
                <a:hlinkClick r:id="rId3"/>
              </a:rPr>
              <a:t>https://csteachers.org/teacherstandards/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</a:rPr>
              <a:t> </a:t>
            </a:r>
            <a:endParaRPr lang="en-US" sz="1200" b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29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2231-7EB7-7386-9522-DB936337F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8F806-2B25-63BF-07C8-9EB5EF9D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CT/CS Stations (20 min. each)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2ABF1-99B1-E76B-A656-83FC37DD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4707467" cy="4525963"/>
          </a:xfrm>
        </p:spPr>
        <p:txBody>
          <a:bodyPr/>
          <a:lstStyle/>
          <a:p>
            <a:pPr marL="0" indent="0" algn="ctr" rtl="0">
              <a:spcAft>
                <a:spcPts val="1200"/>
              </a:spcAft>
              <a:buNone/>
            </a:pPr>
            <a:r>
              <a:rPr lang="en-US" sz="2400" b="0" i="0" u="sng" strike="noStrike" dirty="0">
                <a:solidFill>
                  <a:srgbClr val="000000"/>
                </a:solidFill>
                <a:effectLst/>
              </a:rPr>
              <a:t>Scratch Jr.</a:t>
            </a:r>
            <a:endParaRPr lang="en-US" sz="2400" b="0" u="sng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Early/Pre-Reader Coding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Tablets Needed (some are provided)</a:t>
            </a:r>
          </a:p>
          <a:p>
            <a:pPr marL="0" indent="0" rtl="0" fontAlgn="base">
              <a:spcAft>
                <a:spcPts val="1200"/>
              </a:spcAft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 rtl="0" fontAlgn="base">
              <a:spcAft>
                <a:spcPts val="1200"/>
              </a:spcAft>
              <a:buNone/>
            </a:pPr>
            <a:r>
              <a:rPr lang="en-US" sz="2400" b="0" i="0" u="sng" strike="noStrike" dirty="0" err="1">
                <a:solidFill>
                  <a:srgbClr val="000000"/>
                </a:solidFill>
                <a:effectLst/>
              </a:rPr>
              <a:t>Code.org</a:t>
            </a:r>
            <a:endParaRPr lang="en-US" sz="2400" b="0" u="sng" dirty="0">
              <a:effectLst/>
            </a:endParaRPr>
          </a:p>
          <a:p>
            <a:pPr rtl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K-12</a:t>
            </a:r>
          </a:p>
          <a:p>
            <a:pPr rtl="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Computers/Tablets Needed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CE5061-FCFC-5CEF-1C58-7901E591ACF1}"/>
              </a:ext>
            </a:extLst>
          </p:cNvPr>
          <p:cNvSpPr txBox="1">
            <a:spLocks/>
          </p:cNvSpPr>
          <p:nvPr/>
        </p:nvSpPr>
        <p:spPr bwMode="auto">
          <a:xfrm>
            <a:off x="5723467" y="1417637"/>
            <a:ext cx="6096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u="sng" kern="0" dirty="0"/>
              <a:t>Unplugged</a:t>
            </a:r>
          </a:p>
          <a:p>
            <a:r>
              <a:rPr lang="en-US" sz="2400" kern="0" dirty="0"/>
              <a:t>K-12</a:t>
            </a:r>
          </a:p>
          <a:p>
            <a:r>
              <a:rPr lang="en-US" sz="2400" kern="0" dirty="0"/>
              <a:t>No Devices Needed</a:t>
            </a:r>
          </a:p>
          <a:p>
            <a:r>
              <a:rPr lang="en-US" sz="2400" kern="0" dirty="0"/>
              <a:t>3 Options:</a:t>
            </a:r>
          </a:p>
          <a:p>
            <a:r>
              <a:rPr lang="en-US" sz="2400" kern="0" dirty="0"/>
              <a:t>Maze </a:t>
            </a:r>
          </a:p>
          <a:p>
            <a:pPr lvl="1"/>
            <a:r>
              <a:rPr lang="en-US" sz="2400" kern="0" dirty="0"/>
              <a:t>K-12 - communication, listening</a:t>
            </a:r>
          </a:p>
          <a:p>
            <a:pPr lvl="1"/>
            <a:r>
              <a:rPr lang="en-US" sz="2400" kern="0" dirty="0"/>
              <a:t>Game w/ No Rules</a:t>
            </a:r>
          </a:p>
          <a:p>
            <a:pPr lvl="2"/>
            <a:r>
              <a:rPr lang="en-US" kern="0" dirty="0"/>
              <a:t>K-4 - pattern matching, abstraction</a:t>
            </a:r>
          </a:p>
          <a:p>
            <a:pPr lvl="1"/>
            <a:r>
              <a:rPr lang="en-US" sz="2400" kern="0" dirty="0"/>
              <a:t>Pixels &amp; Instagram</a:t>
            </a:r>
          </a:p>
          <a:p>
            <a:pPr lvl="2"/>
            <a:r>
              <a:rPr lang="en-US" kern="0" dirty="0"/>
              <a:t>6-12 - Geometry, pattern matching, abstraction</a:t>
            </a:r>
          </a:p>
          <a:p>
            <a:endParaRPr lang="en-US" sz="2400" kern="0" dirty="0"/>
          </a:p>
          <a:p>
            <a:endParaRPr lang="en-US" sz="2400" kern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8DF817-19D0-BDE2-DFF1-682022397EF5}"/>
              </a:ext>
            </a:extLst>
          </p:cNvPr>
          <p:cNvCxnSpPr>
            <a:cxnSpLocks/>
          </p:cNvCxnSpPr>
          <p:nvPr/>
        </p:nvCxnSpPr>
        <p:spPr>
          <a:xfrm>
            <a:off x="5571067" y="1570037"/>
            <a:ext cx="0" cy="4525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6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DD9DC-A202-07BA-EDED-85319DCD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6BE1-C482-C8D5-0C58-989FE002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Intro to Scratch - Create 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4C1-A46F-FBD7-AD3C-46F20E02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26176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i="0" u="none" strike="noStrike" dirty="0">
                <a:effectLst/>
                <a:hlinkClick r:id="rId2"/>
              </a:rPr>
              <a:t>https://scratch.mit.edu/</a:t>
            </a:r>
            <a:r>
              <a:rPr lang="en-US" sz="2400" b="0" i="0" u="none" strike="noStrike" dirty="0">
                <a:effectLst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0" i="0" u="none" strike="noStrike" dirty="0">
                <a:effectLst/>
              </a:rPr>
              <a:t>Create Scratch account</a:t>
            </a:r>
          </a:p>
          <a:p>
            <a:pPr>
              <a:lnSpc>
                <a:spcPct val="90000"/>
              </a:lnSpc>
            </a:pPr>
            <a:r>
              <a:rPr lang="en-US" sz="2400" b="0" i="0" u="none" strike="noStrike" dirty="0">
                <a:effectLst/>
              </a:rPr>
              <a:t>Start brainstorming ideas for a story!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0" dirty="0">
              <a:effectLst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6D66A24-0886-6791-690D-711BC3A6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7053"/>
            <a:ext cx="5187696" cy="50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9E2EEDE-A170-C76A-9FA9-FACF57D0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2" y="3003086"/>
            <a:ext cx="5001348" cy="33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9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15F51-00B5-3F22-9218-F186FE03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D1B1-A12E-C278-4008-1BC53D20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micro:bits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24E4A-E3D7-1505-692B-CCD57D2D1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309" y="1287050"/>
            <a:ext cx="11685781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i="0" u="none" strike="noStrike" dirty="0">
                <a:effectLst/>
              </a:rPr>
              <a:t>Let’s learn a bit about the tech…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0" dirty="0">
              <a:effectLst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BA336ED-A5FE-56B6-8EBE-54576FDF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51" y="2471187"/>
            <a:ext cx="5643040" cy="29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Introduction to the BBC micro:bit">
            <a:hlinkClick r:id="" action="ppaction://media"/>
            <a:extLst>
              <a:ext uri="{FF2B5EF4-FFF2-40B4-BE49-F238E27FC236}">
                <a16:creationId xmlns:a16="http://schemas.microsoft.com/office/drawing/2014/main" id="{CC799154-6229-34C5-C894-789ABCFE16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309" y="2158392"/>
            <a:ext cx="6110322" cy="34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15F51-00B5-3F22-9218-F186FE03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D1B1-A12E-C278-4008-1BC53D20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micro:bits</a:t>
            </a:r>
            <a:r>
              <a:rPr lang="en-US" dirty="0"/>
              <a:t>…Let’s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24E4A-E3D7-1505-692B-CCD57D2D1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749458" cy="4525963"/>
          </a:xfrm>
        </p:spPr>
        <p:txBody>
          <a:bodyPr wrap="square" anchor="t">
            <a:normAutofit/>
          </a:bodyPr>
          <a:lstStyle/>
          <a:p>
            <a:r>
              <a:rPr lang="en-US" b="0" i="0" u="none" strike="noStrike" dirty="0">
                <a:effectLst/>
              </a:rPr>
              <a:t>Go to </a:t>
            </a:r>
            <a:r>
              <a:rPr lang="en-US" b="0" i="0" u="none" strike="noStrike" dirty="0">
                <a:effectLst/>
                <a:hlinkClick r:id="rId2"/>
              </a:rPr>
              <a:t>makecode.microbit.org/# </a:t>
            </a:r>
            <a:endParaRPr lang="en-US" b="0" i="0" u="none" strike="noStrike" dirty="0">
              <a:effectLst/>
            </a:endParaRPr>
          </a:p>
          <a:p>
            <a:r>
              <a:rPr lang="en-US" b="0" i="0" u="none" strike="noStrike" dirty="0">
                <a:effectLst/>
              </a:rPr>
              <a:t>You can sign in with Microsoft using your Loyola account</a:t>
            </a:r>
          </a:p>
          <a:p>
            <a:pPr marL="0" indent="0">
              <a:buNone/>
            </a:pPr>
            <a:endParaRPr lang="en-US" b="0" dirty="0">
              <a:effectLst/>
            </a:endParaRPr>
          </a:p>
        </p:txBody>
      </p:sp>
      <p:pic>
        <p:nvPicPr>
          <p:cNvPr id="15364" name="Picture 4" descr="A cartoon of a person using a computer&#10;&#10;AI-generated content may be incorrect.">
            <a:extLst>
              <a:ext uri="{FF2B5EF4-FFF2-40B4-BE49-F238E27FC236}">
                <a16:creationId xmlns:a16="http://schemas.microsoft.com/office/drawing/2014/main" id="{DE67F6A5-009A-E328-4A5B-EB0EC871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903" y="1417638"/>
            <a:ext cx="7483206" cy="48453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8684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A17A5-3551-32E3-F230-D4636460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0DE3-A25A-66DF-7594-7A725020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micro:bits</a:t>
            </a:r>
            <a:r>
              <a:rPr lang="en-US" dirty="0"/>
              <a:t>…Get warmed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E0BF-1832-8922-F518-E6B57B4A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31" y="1154561"/>
            <a:ext cx="10814137" cy="4525963"/>
          </a:xfrm>
        </p:spPr>
        <p:txBody>
          <a:bodyPr wrap="square" anchor="t">
            <a:noAutofit/>
          </a:bodyPr>
          <a:lstStyle/>
          <a:p>
            <a:r>
              <a:rPr lang="en-US" b="0" dirty="0">
                <a:effectLst/>
              </a:rPr>
              <a:t>Get warmed up…</a:t>
            </a:r>
          </a:p>
          <a:p>
            <a:endParaRPr lang="en-US" b="0" dirty="0">
              <a:effectLst/>
            </a:endParaRPr>
          </a:p>
          <a:p>
            <a:endParaRPr lang="en-US" b="0" dirty="0">
              <a:effectLst/>
            </a:endParaRPr>
          </a:p>
          <a:p>
            <a:endParaRPr lang="en-US" dirty="0"/>
          </a:p>
          <a:p>
            <a:endParaRPr lang="en-US" b="0" dirty="0">
              <a:effectLst/>
            </a:endParaRPr>
          </a:p>
          <a:p>
            <a:endParaRPr lang="en-US" dirty="0"/>
          </a:p>
          <a:p>
            <a:pPr marL="0" indent="0">
              <a:buNone/>
            </a:pPr>
            <a:endParaRPr lang="en-US" b="0" dirty="0">
              <a:effectLst/>
            </a:endParaRPr>
          </a:p>
          <a:p>
            <a:r>
              <a:rPr lang="en-US" b="0" u="none" strike="noStrike" dirty="0">
                <a:solidFill>
                  <a:srgbClr val="000000"/>
                </a:solidFill>
                <a:effectLst/>
              </a:rPr>
              <a:t>And now, an application:</a:t>
            </a:r>
            <a:br>
              <a:rPr lang="en-US" b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u="sng" strike="noStrike" dirty="0">
                <a:solidFill>
                  <a:srgbClr val="0097A7"/>
                </a:solidFill>
                <a:effectLst/>
                <a:hlinkClick r:id="rId2"/>
              </a:rPr>
              <a:t>https://microbit.org/projects/make-it-code-it/environment-exploration/</a:t>
            </a:r>
            <a:r>
              <a:rPr lang="en-US" b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F38CE-71B2-99AF-84B6-F519827F3B7D}"/>
              </a:ext>
            </a:extLst>
          </p:cNvPr>
          <p:cNvSpPr txBox="1"/>
          <p:nvPr/>
        </p:nvSpPr>
        <p:spPr>
          <a:xfrm>
            <a:off x="7265096" y="8893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6946667-8D1B-C656-49BC-C1CADA7E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411"/>
            <a:ext cx="12192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1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8ADF1-657C-CDA0-AE93-C26712F0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1E9F-13FA-98AA-11B0-ABD2D225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Read Aloud</a:t>
            </a:r>
          </a:p>
        </p:txBody>
      </p:sp>
      <p:pic>
        <p:nvPicPr>
          <p:cNvPr id="20482" name="Picture 2" descr="A bear with a brown tail&#10;&#10;AI-generated content may be incorrect.">
            <a:extLst>
              <a:ext uri="{FF2B5EF4-FFF2-40B4-BE49-F238E27FC236}">
                <a16:creationId xmlns:a16="http://schemas.microsoft.com/office/drawing/2014/main" id="{8D9AE498-8147-74DA-5C99-ECE44CD4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516" y="1186421"/>
            <a:ext cx="9098968" cy="49361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01F4C6-A2EA-55AE-F697-CB29EAD87FF9}"/>
              </a:ext>
            </a:extLst>
          </p:cNvPr>
          <p:cNvSpPr txBox="1"/>
          <p:nvPr/>
        </p:nvSpPr>
        <p:spPr>
          <a:xfrm>
            <a:off x="7265096" y="8893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97732-0312-4172-01FD-706641BB3BDE}"/>
              </a:ext>
            </a:extLst>
          </p:cNvPr>
          <p:cNvSpPr txBox="1"/>
          <p:nvPr/>
        </p:nvSpPr>
        <p:spPr>
          <a:xfrm>
            <a:off x="1546516" y="6118742"/>
            <a:ext cx="8247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>
              <a:spcBef>
                <a:spcPts val="1000"/>
              </a:spcBef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Martin, Jr., B. (1967). </a:t>
            </a:r>
            <a:r>
              <a:rPr lang="en-US" sz="12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Brown bear, brown bear, what do you see?</a:t>
            </a: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Henry Holt and Company.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2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775C-4040-4DAB-1F14-3E7ACDB7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08E2-F155-C52D-3817-F4687A04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Collaboration Brainstorm: CT/CS in Our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344B-3830-8C4E-3827-4B32C104B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197" y="1600201"/>
            <a:ext cx="11006203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Purpose: Collaborate with colleagues to brainstorm ideas for integrating CT/CS in our teacher preparation courses.</a:t>
            </a:r>
          </a:p>
          <a:p>
            <a:r>
              <a:rPr lang="en-US" dirty="0"/>
              <a:t>Outcome: Each team develop at least one idea/activity to integrate into current course content. Record ideas on chart paper to share.</a:t>
            </a:r>
          </a:p>
        </p:txBody>
      </p:sp>
    </p:spTree>
    <p:extLst>
      <p:ext uri="{BB962C8B-B14F-4D97-AF65-F5344CB8AC3E}">
        <p14:creationId xmlns:p14="http://schemas.microsoft.com/office/powerpoint/2010/main" val="246604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EE70-1243-FB12-D4D8-E75FC4218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333F-6281-50DF-CDE6-59748242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Wrap Up!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F041EE27-3020-2CD0-7B7F-59F92C0E06F5}"/>
              </a:ext>
            </a:extLst>
          </p:cNvPr>
          <p:cNvSpPr/>
          <p:nvPr/>
        </p:nvSpPr>
        <p:spPr>
          <a:xfrm>
            <a:off x="334027" y="438411"/>
            <a:ext cx="11523945" cy="592481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0683C-FAD7-109B-9D13-069DEA51C705}"/>
              </a:ext>
            </a:extLst>
          </p:cNvPr>
          <p:cNvSpPr txBox="1"/>
          <p:nvPr/>
        </p:nvSpPr>
        <p:spPr>
          <a:xfrm>
            <a:off x="2562964" y="2431320"/>
            <a:ext cx="6964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n-lt"/>
              </a:rPr>
              <a:t>Share What You Learned!</a:t>
            </a:r>
          </a:p>
        </p:txBody>
      </p:sp>
    </p:spTree>
    <p:extLst>
      <p:ext uri="{BB962C8B-B14F-4D97-AF65-F5344CB8AC3E}">
        <p14:creationId xmlns:p14="http://schemas.microsoft.com/office/powerpoint/2010/main" val="331547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BDE6A-E8A2-762E-5085-F027B6D1A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9BFA-A118-964C-ABA3-488B5F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Reflection</a:t>
            </a:r>
          </a:p>
        </p:txBody>
      </p:sp>
      <p:pic>
        <p:nvPicPr>
          <p:cNvPr id="10" name="Picture 9" descr="A screen shot of a ticket&#10;&#10;AI-generated content may be incorrect.">
            <a:extLst>
              <a:ext uri="{FF2B5EF4-FFF2-40B4-BE49-F238E27FC236}">
                <a16:creationId xmlns:a16="http://schemas.microsoft.com/office/drawing/2014/main" id="{BA763BD7-F5FB-7DBC-53A9-8A0756339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3" y="717550"/>
            <a:ext cx="5246752" cy="5643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6998-1329-C84A-DE0B-A08E61B6E085}"/>
              </a:ext>
            </a:extLst>
          </p:cNvPr>
          <p:cNvSpPr txBox="1">
            <a:spLocks/>
          </p:cNvSpPr>
          <p:nvPr/>
        </p:nvSpPr>
        <p:spPr bwMode="auto">
          <a:xfrm>
            <a:off x="576197" y="1600202"/>
            <a:ext cx="5849655" cy="16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Complete the Exit Tickets with a 3-2-1 Reflection!</a:t>
            </a:r>
          </a:p>
        </p:txBody>
      </p:sp>
    </p:spTree>
    <p:extLst>
      <p:ext uri="{BB962C8B-B14F-4D97-AF65-F5344CB8AC3E}">
        <p14:creationId xmlns:p14="http://schemas.microsoft.com/office/powerpoint/2010/main" val="8663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095D-5AE9-4C7C-3B2E-62C0ADD4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11/3/23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2B96-4C1B-AB21-2BB1-9FDE9B7CE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470746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Morning (9-12:30)</a:t>
            </a:r>
          </a:p>
          <a:p>
            <a:r>
              <a:rPr lang="en-US" sz="2800" dirty="0"/>
              <a:t>CT/CS Overview (9-9:30)</a:t>
            </a:r>
          </a:p>
          <a:p>
            <a:r>
              <a:rPr lang="en-US" sz="2800" dirty="0"/>
              <a:t>CT/CS Stations (9:30-10:30)</a:t>
            </a:r>
          </a:p>
          <a:p>
            <a:pPr marL="0" indent="0">
              <a:buNone/>
            </a:pPr>
            <a:r>
              <a:rPr lang="en-US" sz="2800" dirty="0"/>
              <a:t>Break (10:30-10:45)</a:t>
            </a:r>
          </a:p>
          <a:p>
            <a:r>
              <a:rPr lang="en-US" sz="2800" dirty="0"/>
              <a:t>Coding in Scratch (10:45-11:30)</a:t>
            </a:r>
          </a:p>
          <a:p>
            <a:r>
              <a:rPr lang="en-US" sz="2800" dirty="0" err="1"/>
              <a:t>Micro:Bits</a:t>
            </a:r>
            <a:r>
              <a:rPr lang="en-US" sz="2800" dirty="0"/>
              <a:t> (11:30-12:30)</a:t>
            </a:r>
          </a:p>
          <a:p>
            <a:r>
              <a:rPr lang="en-US" sz="2800" dirty="0"/>
              <a:t>Lunch (12:30-1:15)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7B00FF-5DFB-6D5F-71FE-7F5D1053CB1E}"/>
              </a:ext>
            </a:extLst>
          </p:cNvPr>
          <p:cNvSpPr txBox="1">
            <a:spLocks/>
          </p:cNvSpPr>
          <p:nvPr/>
        </p:nvSpPr>
        <p:spPr bwMode="auto">
          <a:xfrm>
            <a:off x="6180667" y="1417637"/>
            <a:ext cx="5638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/>
              <a:t>Afternoon (1:15-4:00)</a:t>
            </a:r>
          </a:p>
          <a:p>
            <a:r>
              <a:rPr lang="en-US" sz="2800" kern="0" dirty="0"/>
              <a:t>Read Aloud (1:15-1:30)</a:t>
            </a:r>
          </a:p>
          <a:p>
            <a:r>
              <a:rPr lang="en-US" sz="2800" kern="0" dirty="0"/>
              <a:t>Discussion: CT/CS in Our Classes (1:30-2:00)</a:t>
            </a:r>
          </a:p>
          <a:p>
            <a:r>
              <a:rPr lang="en-US" sz="2800" kern="0" dirty="0"/>
              <a:t>TED CS Rollout Plan (2:00-2:15)</a:t>
            </a:r>
          </a:p>
          <a:p>
            <a:r>
              <a:rPr lang="en-US" sz="2800" kern="0" dirty="0"/>
              <a:t>Collaboration Brainstorm: CT/CS in Our Classes (2:15-3:15)</a:t>
            </a:r>
          </a:p>
          <a:p>
            <a:r>
              <a:rPr lang="en-US" sz="2800" kern="0" dirty="0"/>
              <a:t>Whole Group Share (3:15-3:30)</a:t>
            </a:r>
          </a:p>
          <a:p>
            <a:r>
              <a:rPr lang="en-US" sz="2800" kern="0" dirty="0"/>
              <a:t>Wrap Up (3:30-4:00)</a:t>
            </a:r>
          </a:p>
          <a:p>
            <a:endParaRPr lang="en-US" sz="2800" kern="0" dirty="0"/>
          </a:p>
          <a:p>
            <a:endParaRPr lang="en-US" sz="2800" kern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191A80-533D-73EA-8602-0D2E06BD6F67}"/>
              </a:ext>
            </a:extLst>
          </p:cNvPr>
          <p:cNvCxnSpPr>
            <a:cxnSpLocks/>
          </p:cNvCxnSpPr>
          <p:nvPr/>
        </p:nvCxnSpPr>
        <p:spPr>
          <a:xfrm>
            <a:off x="5571067" y="1570037"/>
            <a:ext cx="0" cy="4525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138-759B-6858-7351-A0B39BF3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Computational Thinking (CT) &amp; Computer Science (CS)</a:t>
            </a:r>
            <a:endParaRPr lang="en-US"/>
          </a:p>
        </p:txBody>
      </p:sp>
      <p:pic>
        <p:nvPicPr>
          <p:cNvPr id="1026" name="Picture 2" descr="A diagram of 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41AD24F8-5ED4-304E-3F62-AA5CB6CE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373983"/>
            <a:ext cx="4955381" cy="49553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D837-89F2-CA37-C2E0-7A3F7132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Computing Education</a:t>
            </a:r>
          </a:p>
          <a:p>
            <a:r>
              <a:rPr lang="en-US" dirty="0"/>
              <a:t>Computational Thinking</a:t>
            </a:r>
          </a:p>
          <a:p>
            <a:r>
              <a:rPr lang="en-US" dirty="0"/>
              <a:t>Computer Science</a:t>
            </a:r>
          </a:p>
          <a:p>
            <a:r>
              <a:rPr lang="en-US" dirty="0"/>
              <a:t>Programming (aka Coding)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https://digitalpromise.org/initiative/computational-thinking/about/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14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233C4-A9B9-3319-55DE-9ACA3463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480F-68BC-F84A-AC78-DE4E4179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Computational Thinking (CT)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FFF47-DDF3-FBBB-64D4-A64F9E26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1417639"/>
            <a:ext cx="10363200" cy="4708526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“Computational thinking involves solving problems, designing systems, and understanding human behavior, by drawing on the concepts fundamental to computer science”</a:t>
            </a:r>
          </a:p>
          <a:p>
            <a:pPr marL="0" indent="0" algn="ctr">
              <a:buNone/>
            </a:pPr>
            <a:r>
              <a:rPr lang="en-US" sz="4800" dirty="0"/>
              <a:t>(Wing, 2006, p. 33)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94362-5683-5BCB-A438-EB383A196A37}"/>
              </a:ext>
            </a:extLst>
          </p:cNvPr>
          <p:cNvSpPr txBox="1"/>
          <p:nvPr/>
        </p:nvSpPr>
        <p:spPr>
          <a:xfrm>
            <a:off x="228600" y="6126165"/>
            <a:ext cx="8136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+mn-lt"/>
                <a:hlinkClick r:id="rId2"/>
              </a:rPr>
              <a:t>https://www.cs.cmu.edu/~15110-s13/Wing06-ct.pdf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69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6D6E-3972-905B-E69B-8AAC306AF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70CB-A09A-50D7-39DE-671F98AD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Computational Thinking (CT)</a:t>
            </a:r>
            <a:endParaRPr lang="en-US"/>
          </a:p>
        </p:txBody>
      </p:sp>
      <p:pic>
        <p:nvPicPr>
          <p:cNvPr id="4098" name="Picture 2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76E773E4-5359-A248-5E86-84DE8A33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058" y="1332973"/>
            <a:ext cx="5675343" cy="50510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255C-E1DD-62CC-6401-1F6D7ACAF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75342" cy="4525963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CT Skills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cognitive processes necessary to engage with computational tools to solve problems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CT Practices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combine multiple computational skills to solve an applied problem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/>
              <a:t>Inclusive Pedagogies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strategies for engaging all learners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hlinkClick r:id="rId3"/>
              </a:rPr>
              <a:t>https://digitalpromise.org/initiative/computational-thinking/about/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62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DFBB-F74D-5E57-BC59-CB1079EA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2B68-F8BB-8882-737F-5F52479A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CT Core Practices</a:t>
            </a:r>
          </a:p>
        </p:txBody>
      </p:sp>
      <p:pic>
        <p:nvPicPr>
          <p:cNvPr id="6146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A6D1984A-9CDD-E58B-DE43-E9C6AF4B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07" y="1175875"/>
            <a:ext cx="5290158" cy="5038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27F9-4377-D1D3-8574-CF4549B50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Decomposition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breaking down tasks into simpler tasks.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Pattern Recognition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finding patterns &amp; similarities to solve complex problems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Abstraction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creating generalizations by extracting common features from specific examples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Algorithmic Thinking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identifying the needed steps to solve the complex problem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sz="1800" b="0" i="0" u="sng" strike="noStrike" dirty="0">
                <a:effectLst/>
                <a:hlinkClick r:id="rId3"/>
              </a:rPr>
              <a:t>https://k12cs.org/wp-content/uploads/2016/09/K%E2%80%9312-Computer-Science-Framework.pdf#page=87</a:t>
            </a:r>
            <a:r>
              <a:rPr lang="en-US" sz="1800" b="0" i="0" u="none" strike="noStrike" dirty="0">
                <a:effectLst/>
              </a:rPr>
              <a:t> </a:t>
            </a:r>
          </a:p>
          <a:p>
            <a:pPr marL="0" indent="0" rtl="0">
              <a:lnSpc>
                <a:spcPct val="90000"/>
              </a:lnSpc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300" i="1" dirty="0"/>
              <a:t>K-12 Computer Science Framework (2016) licensed under a Creative Commons Attribution-</a:t>
            </a:r>
            <a:r>
              <a:rPr lang="en-US" sz="1300" i="1" dirty="0" err="1"/>
              <a:t>NonCommercial</a:t>
            </a:r>
            <a:r>
              <a:rPr lang="en-US" sz="1300" i="1" dirty="0"/>
              <a:t>-</a:t>
            </a:r>
            <a:r>
              <a:rPr lang="en-US" sz="1300" i="1" dirty="0" err="1"/>
              <a:t>ShareAlike</a:t>
            </a:r>
            <a:r>
              <a:rPr lang="en-US" sz="1300" i="1" dirty="0"/>
              <a:t> 4.0 International License (CC BY-NC-SA 4.0).</a:t>
            </a:r>
            <a:endParaRPr lang="en-US" sz="130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23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387F-2000-4F51-C1FD-8BDDA3FE3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102F-32C0-4C9F-593C-C882DD56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Computer Science (CS)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1480-043E-6E03-AD33-B35A44F3C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1417639"/>
            <a:ext cx="10363200" cy="4708526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“the study of computers and algorithmic processes, including their principles, their hardware and software designs, their applications, and their impact on society” </a:t>
            </a:r>
          </a:p>
          <a:p>
            <a:pPr marL="0" indent="0" algn="ctr">
              <a:buNone/>
            </a:pPr>
            <a:r>
              <a:rPr lang="en-US" sz="4800" dirty="0"/>
              <a:t>(Tucker et al., 2006, p.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17CD-6823-4C6C-9E6C-82CD82A5A6EA}"/>
              </a:ext>
            </a:extLst>
          </p:cNvPr>
          <p:cNvSpPr txBox="1"/>
          <p:nvPr/>
        </p:nvSpPr>
        <p:spPr>
          <a:xfrm>
            <a:off x="228600" y="6126165"/>
            <a:ext cx="8136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+mn-lt"/>
                <a:hlinkClick r:id="rId2"/>
              </a:rPr>
              <a:t>https://k12cs.org/wp-content/uploads/2016/09/K%E2%80%9312-Computer-Science-Framework.pdf#page=87</a:t>
            </a:r>
            <a:r>
              <a:rPr lang="en-US" sz="1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52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6A0E-15DB-5686-97DE-6C870ADA0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FF83-128E-5E7D-F310-116F4ECC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CT/CS Teacher Preparation: Equity</a:t>
            </a:r>
          </a:p>
        </p:txBody>
      </p:sp>
      <p:pic>
        <p:nvPicPr>
          <p:cNvPr id="8194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9CA37F4-5D70-DAC3-278D-BBB34B75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96" y="1572435"/>
            <a:ext cx="11966008" cy="40684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F1B7C2-4656-3F82-8B34-24C934D60942}"/>
              </a:ext>
            </a:extLst>
          </p:cNvPr>
          <p:cNvSpPr txBox="1"/>
          <p:nvPr/>
        </p:nvSpPr>
        <p:spPr>
          <a:xfrm>
            <a:off x="6045200" y="6083556"/>
            <a:ext cx="6118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+mn-lt"/>
                <a:hlinkClick r:id="rId3"/>
              </a:rPr>
              <a:t>https://www.csfored.org/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</a:rPr>
              <a:t> 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5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DB3A2-96D9-7036-1594-E630FD0F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A2D3-1143-2092-F260-D71EBED7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CT/CS Teacher Preparation: Access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59DA7BE-FF5F-7ED8-F65A-0CC6135E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84300"/>
            <a:ext cx="119888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3A421-A18E-BC03-DEC8-0B3A1EDF0187}"/>
              </a:ext>
            </a:extLst>
          </p:cNvPr>
          <p:cNvSpPr txBox="1"/>
          <p:nvPr/>
        </p:nvSpPr>
        <p:spPr>
          <a:xfrm>
            <a:off x="101601" y="5713140"/>
            <a:ext cx="11988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n-lt"/>
              </a:rPr>
              <a:t>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= 2,238 PK-12 Teachers</a:t>
            </a:r>
            <a:endParaRPr lang="en-US" sz="1200" b="0" dirty="0">
              <a:effectLst/>
              <a:latin typeface="+mn-lt"/>
            </a:endParaRPr>
          </a:p>
          <a:p>
            <a:pPr algn="r" rtl="0"/>
            <a:br>
              <a:rPr lang="en-US" sz="1200" b="0" dirty="0">
                <a:effectLst/>
                <a:latin typeface="+mn-lt"/>
              </a:rPr>
            </a:b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+mn-lt"/>
                <a:hlinkClick r:id="rId3"/>
              </a:rPr>
              <a:t>https://landscape.csteachers.org/</a:t>
            </a:r>
            <a:r>
              <a:rPr lang="en-US" sz="1200" b="0" i="0" u="none" strike="noStrike" dirty="0">
                <a:solidFill>
                  <a:srgbClr val="1155CC"/>
                </a:solidFill>
                <a:effectLst/>
                <a:latin typeface="+mn-lt"/>
              </a:rPr>
              <a:t> </a:t>
            </a:r>
            <a:endParaRPr lang="en-US" sz="1200" b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225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41</TotalTime>
  <Words>786</Words>
  <Application>Microsoft Macintosh PowerPoint</Application>
  <PresentationFormat>Widescreen</PresentationFormat>
  <Paragraphs>113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Comic Sans MS</vt:lpstr>
      <vt:lpstr>Roboto</vt:lpstr>
      <vt:lpstr>Roboto Black</vt:lpstr>
      <vt:lpstr>Times New Roman</vt:lpstr>
      <vt:lpstr>Verdana</vt:lpstr>
      <vt:lpstr>Default Design</vt:lpstr>
      <vt:lpstr>Session 1: CT/CS PD Day</vt:lpstr>
      <vt:lpstr>11/3/23 Agenda</vt:lpstr>
      <vt:lpstr>Computational Thinking (CT) &amp; Computer Science (CS)</vt:lpstr>
      <vt:lpstr>Computational Thinking (CT) Definition</vt:lpstr>
      <vt:lpstr>Computational Thinking (CT)</vt:lpstr>
      <vt:lpstr>CT Core Practices</vt:lpstr>
      <vt:lpstr>Computer Science (CS) Definition</vt:lpstr>
      <vt:lpstr>CT/CS Teacher Preparation: Equity</vt:lpstr>
      <vt:lpstr>CT/CS Teacher Preparation: Access</vt:lpstr>
      <vt:lpstr>CS Teacher Standards</vt:lpstr>
      <vt:lpstr>CT/CS Stations (20 min. each)</vt:lpstr>
      <vt:lpstr>Intro to Scratch - Create a Story</vt:lpstr>
      <vt:lpstr>micro:bits</vt:lpstr>
      <vt:lpstr>micro:bits…Let’s code</vt:lpstr>
      <vt:lpstr>micro:bits…Get warmed up</vt:lpstr>
      <vt:lpstr>Read Aloud</vt:lpstr>
      <vt:lpstr>Collaboration Brainstorm: CT/CS in Our Classes</vt:lpstr>
      <vt:lpstr>Wrap Up!</vt:lpstr>
      <vt:lpstr>Reflection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Irene Bal</cp:lastModifiedBy>
  <cp:revision>5</cp:revision>
  <dcterms:created xsi:type="dcterms:W3CDTF">2024-09-10T15:41:43Z</dcterms:created>
  <dcterms:modified xsi:type="dcterms:W3CDTF">2025-06-04T19:26:55Z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0fd62b-985d-4bd6-81b1-24a10586bedc_Enabled">
    <vt:lpwstr>true</vt:lpwstr>
  </property>
  <property fmtid="{D5CDD505-2E9C-101B-9397-08002B2CF9AE}" pid="3" name="MSIP_Label_4f0fd62b-985d-4bd6-81b1-24a10586bedc_SetDate">
    <vt:lpwstr>2025-06-04T19:14:27Z</vt:lpwstr>
  </property>
  <property fmtid="{D5CDD505-2E9C-101B-9397-08002B2CF9AE}" pid="4" name="MSIP_Label_4f0fd62b-985d-4bd6-81b1-24a10586bedc_Method">
    <vt:lpwstr>Privileged</vt:lpwstr>
  </property>
  <property fmtid="{D5CDD505-2E9C-101B-9397-08002B2CF9AE}" pid="5" name="MSIP_Label_4f0fd62b-985d-4bd6-81b1-24a10586bedc_Name">
    <vt:lpwstr>Public</vt:lpwstr>
  </property>
  <property fmtid="{D5CDD505-2E9C-101B-9397-08002B2CF9AE}" pid="6" name="MSIP_Label_4f0fd62b-985d-4bd6-81b1-24a10586bedc_SiteId">
    <vt:lpwstr>30ae0a8f-3cdf-44fd-af34-278bf639b85d</vt:lpwstr>
  </property>
  <property fmtid="{D5CDD505-2E9C-101B-9397-08002B2CF9AE}" pid="7" name="MSIP_Label_4f0fd62b-985d-4bd6-81b1-24a10586bedc_ActionId">
    <vt:lpwstr>bc26129e-2e73-4493-9523-161d2f0f3c24</vt:lpwstr>
  </property>
  <property fmtid="{D5CDD505-2E9C-101B-9397-08002B2CF9AE}" pid="8" name="MSIP_Label_4f0fd62b-985d-4bd6-81b1-24a10586bedc_ContentBits">
    <vt:lpwstr>0</vt:lpwstr>
  </property>
  <property fmtid="{D5CDD505-2E9C-101B-9397-08002B2CF9AE}" pid="9" name="MSIP_Label_4f0fd62b-985d-4bd6-81b1-24a10586bedc_Tag">
    <vt:lpwstr>50, 0, 1, 1</vt:lpwstr>
  </property>
</Properties>
</file>