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260" r:id="rId3"/>
    <p:sldId id="261" r:id="rId4"/>
    <p:sldId id="263" r:id="rId5"/>
    <p:sldId id="264" r:id="rId6"/>
    <p:sldId id="265" r:id="rId7"/>
    <p:sldId id="266" r:id="rId8"/>
    <p:sldId id="267" r:id="rId9"/>
    <p:sldId id="268" r:id="rId10"/>
    <p:sldId id="269" r:id="rId11"/>
    <p:sldId id="270"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7" r:id="rId26"/>
    <p:sldId id="290" r:id="rId27"/>
    <p:sldId id="291" r:id="rId28"/>
    <p:sldId id="292" r:id="rId2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4B0B783C-CE66-43CC-A1F2-AE7C6EE4B6EF}">
          <p14:sldIdLst>
            <p14:sldId id="256"/>
          </p14:sldIdLst>
        </p14:section>
        <p14:section name="Presentation Contents" id="{4AABBEC6-4A8C-4A7F-A749-6BED348544CB}">
          <p14:sldIdLst>
            <p14:sldId id="260"/>
            <p14:sldId id="261"/>
            <p14:sldId id="263"/>
            <p14:sldId id="264"/>
            <p14:sldId id="265"/>
            <p14:sldId id="266"/>
            <p14:sldId id="267"/>
            <p14:sldId id="268"/>
            <p14:sldId id="269"/>
            <p14:sldId id="270"/>
            <p14:sldId id="272"/>
            <p14:sldId id="273"/>
            <p14:sldId id="274"/>
            <p14:sldId id="275"/>
            <p14:sldId id="276"/>
            <p14:sldId id="277"/>
            <p14:sldId id="278"/>
            <p14:sldId id="279"/>
            <p14:sldId id="280"/>
            <p14:sldId id="281"/>
            <p14:sldId id="282"/>
            <p14:sldId id="283"/>
            <p14:sldId id="284"/>
            <p14:sldId id="287"/>
            <p14:sldId id="290"/>
            <p14:sldId id="291"/>
            <p14:sldId id="292"/>
          </p14:sldIdLst>
        </p14:section>
      </p14:sectionLst>
    </p:ext>
    <p:ext uri="{EFAFB233-063F-42B5-8137-9DF3F51BA10A}">
      <p15:sldGuideLst xmlns:p15="http://schemas.microsoft.com/office/powerpoint/2012/main">
        <p15:guide id="1" orient="horz" pos="4319">
          <p15:clr>
            <a:srgbClr val="A4A3A4"/>
          </p15:clr>
        </p15:guide>
        <p15:guide id="2"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595959"/>
    <a:srgbClr val="B8E08C"/>
    <a:srgbClr val="FF0000"/>
    <a:srgbClr val="CC9900"/>
    <a:srgbClr val="663300"/>
    <a:srgbClr val="006600"/>
    <a:srgbClr val="990000"/>
    <a:srgbClr val="00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23" autoAdjust="0"/>
    <p:restoredTop sz="91329" autoAdjust="0"/>
  </p:normalViewPr>
  <p:slideViewPr>
    <p:cSldViewPr snapToGrid="0" showGuides="1">
      <p:cViewPr varScale="1">
        <p:scale>
          <a:sx n="83" d="100"/>
          <a:sy n="83" d="100"/>
        </p:scale>
        <p:origin x="216" y="35"/>
      </p:cViewPr>
      <p:guideLst>
        <p:guide orient="horz" pos="4319"/>
        <p:guide pos="76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54D9C12-C77C-44B5-A4B6-550B204C29C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1" name="Rectangle 3">
            <a:extLst>
              <a:ext uri="{FF2B5EF4-FFF2-40B4-BE49-F238E27FC236}">
                <a16:creationId xmlns:a16="http://schemas.microsoft.com/office/drawing/2014/main" id="{9794E248-9E8C-443A-A5ED-3F797AF9CCF3}"/>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89092" name="Rectangle 4">
            <a:extLst>
              <a:ext uri="{FF2B5EF4-FFF2-40B4-BE49-F238E27FC236}">
                <a16:creationId xmlns:a16="http://schemas.microsoft.com/office/drawing/2014/main" id="{3F807E8F-6973-4907-A2A9-0016C1976F78}"/>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3" name="Rectangle 5">
            <a:extLst>
              <a:ext uri="{FF2B5EF4-FFF2-40B4-BE49-F238E27FC236}">
                <a16:creationId xmlns:a16="http://schemas.microsoft.com/office/drawing/2014/main" id="{BE14ACE5-F3A1-44D5-A056-A5EADFD2C8D4}"/>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2B9D48F8-701B-40D8-B658-5D61D9E7BD2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4A6B60-46F5-44FD-91EA-C6001B68C5E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3" name="Rectangle 3">
            <a:extLst>
              <a:ext uri="{FF2B5EF4-FFF2-40B4-BE49-F238E27FC236}">
                <a16:creationId xmlns:a16="http://schemas.microsoft.com/office/drawing/2014/main" id="{03195FFD-7637-4C12-9641-4DC81A95556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15364" name="Rectangle 4">
            <a:extLst>
              <a:ext uri="{FF2B5EF4-FFF2-40B4-BE49-F238E27FC236}">
                <a16:creationId xmlns:a16="http://schemas.microsoft.com/office/drawing/2014/main" id="{7B94D00D-C45E-44AC-BBC9-BB7161F66FA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E8C99408-3AA3-49C2-A275-BEB167CA671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E1259C95-AE49-459E-B2EE-D26ED3BBEBD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7" name="Rectangle 7">
            <a:extLst>
              <a:ext uri="{FF2B5EF4-FFF2-40B4-BE49-F238E27FC236}">
                <a16:creationId xmlns:a16="http://schemas.microsoft.com/office/drawing/2014/main" id="{71ED5B40-1D5B-4B3A-8EE7-056D8C98338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4B22A6BE-9336-4166-AE8C-1C58964F57D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7fef7c67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7fef7c67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f350089c39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2f350089c39_0_514:notes"/>
          <p:cNvSpPr txBox="1">
            <a:spLocks noGrp="1"/>
          </p:cNvSpPr>
          <p:nvPr>
            <p:ph type="body" idx="1"/>
          </p:nvPr>
        </p:nvSpPr>
        <p:spPr>
          <a:xfrm>
            <a:off x="685800" y="4400550"/>
            <a:ext cx="5486400" cy="36003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endParaRPr sz="2000"/>
          </a:p>
          <a:p>
            <a:pPr marL="0" lvl="0" indent="0" algn="l" rtl="0">
              <a:lnSpc>
                <a:spcPct val="100000"/>
              </a:lnSpc>
              <a:spcBef>
                <a:spcPts val="0"/>
              </a:spcBef>
              <a:spcAft>
                <a:spcPts val="0"/>
              </a:spcAft>
              <a:buSzPts val="1400"/>
              <a:buNone/>
            </a:pPr>
            <a:r>
              <a:rPr lang="en" sz="2000" b="1"/>
              <a:t>Computational thinking is</a:t>
            </a:r>
            <a:r>
              <a:rPr lang="en" sz="2000"/>
              <a:t> </a:t>
            </a:r>
            <a:r>
              <a:rPr lang="en" sz="2000" b="1"/>
              <a:t>a fundamental skill for everyone, not just computer scientists</a:t>
            </a:r>
            <a:r>
              <a:rPr lang="en" sz="2000"/>
              <a:t>.” (Wing, 2006). </a:t>
            </a:r>
            <a:endParaRPr/>
          </a:p>
          <a:p>
            <a:pPr marL="0" lvl="0" indent="0" algn="l" rtl="0">
              <a:lnSpc>
                <a:spcPct val="100000"/>
              </a:lnSpc>
              <a:spcBef>
                <a:spcPts val="0"/>
              </a:spcBef>
              <a:spcAft>
                <a:spcPts val="0"/>
              </a:spcAft>
              <a:buSzPts val="1400"/>
              <a:buNone/>
            </a:pPr>
            <a:endParaRPr sz="2000"/>
          </a:p>
          <a:p>
            <a:pPr marL="0" lvl="0" indent="0" algn="l" rtl="0">
              <a:lnSpc>
                <a:spcPct val="100000"/>
              </a:lnSpc>
              <a:spcBef>
                <a:spcPts val="0"/>
              </a:spcBef>
              <a:spcAft>
                <a:spcPts val="0"/>
              </a:spcAft>
              <a:buSzPts val="1400"/>
              <a:buNone/>
            </a:pPr>
            <a:r>
              <a:rPr lang="en" sz="2000"/>
              <a:t>Computational Thinking is a system of understanding and solving problems in a logical way that people and computers can understand.</a:t>
            </a:r>
            <a:endParaRPr/>
          </a:p>
          <a:p>
            <a:pPr marL="0" lvl="0" indent="0" algn="l" rtl="0">
              <a:lnSpc>
                <a:spcPct val="100000"/>
              </a:lnSpc>
              <a:spcBef>
                <a:spcPts val="0"/>
              </a:spcBef>
              <a:spcAft>
                <a:spcPts val="0"/>
              </a:spcAft>
              <a:buSzPts val="1400"/>
              <a:buNone/>
            </a:pPr>
            <a:endParaRPr sz="2000"/>
          </a:p>
          <a:p>
            <a:pPr marL="0" lvl="0" indent="0" algn="l" rtl="0">
              <a:lnSpc>
                <a:spcPct val="100000"/>
              </a:lnSpc>
              <a:spcBef>
                <a:spcPts val="0"/>
              </a:spcBef>
              <a:spcAft>
                <a:spcPts val="0"/>
              </a:spcAft>
              <a:buSzPts val="1400"/>
              <a:buNone/>
            </a:pPr>
            <a:r>
              <a:rPr lang="en" sz="2000"/>
              <a:t> It is the ability to integrate human creativity and insight with machine computing</a:t>
            </a:r>
            <a:endParaRPr/>
          </a:p>
          <a:p>
            <a:pPr marL="0" lvl="0" indent="0" algn="l" rtl="0">
              <a:lnSpc>
                <a:spcPct val="100000"/>
              </a:lnSpc>
              <a:spcBef>
                <a:spcPts val="0"/>
              </a:spcBef>
              <a:spcAft>
                <a:spcPts val="0"/>
              </a:spcAft>
              <a:buSzPts val="1400"/>
              <a:buNone/>
            </a:pPr>
            <a:endParaRPr sz="2000"/>
          </a:p>
          <a:p>
            <a:pPr marL="0" lvl="0" indent="0" algn="l" rtl="0">
              <a:lnSpc>
                <a:spcPct val="100000"/>
              </a:lnSpc>
              <a:spcBef>
                <a:spcPts val="0"/>
              </a:spcBef>
              <a:spcAft>
                <a:spcPts val="0"/>
              </a:spcAft>
              <a:buSzPts val="1400"/>
              <a:buNone/>
            </a:pPr>
            <a:r>
              <a:rPr lang="en" sz="2000"/>
              <a:t>Pixar Movies: Inside Out, The Incredibles, Soul, Bugs Life, Finding Nemo</a:t>
            </a:r>
            <a:endParaRPr/>
          </a:p>
          <a:p>
            <a:pPr marL="0" lvl="0" indent="0" algn="l" rtl="0">
              <a:lnSpc>
                <a:spcPct val="100000"/>
              </a:lnSpc>
              <a:spcBef>
                <a:spcPts val="0"/>
              </a:spcBef>
              <a:spcAft>
                <a:spcPts val="0"/>
              </a:spcAft>
              <a:buSzPts val="1400"/>
              <a:buNone/>
            </a:pPr>
            <a:endParaRPr sz="2000"/>
          </a:p>
          <a:p>
            <a:pPr marL="0" lvl="0" indent="0" algn="l" rtl="0">
              <a:lnSpc>
                <a:spcPct val="100000"/>
              </a:lnSpc>
              <a:spcBef>
                <a:spcPts val="0"/>
              </a:spcBef>
              <a:spcAft>
                <a:spcPts val="0"/>
              </a:spcAft>
              <a:buSzPts val="1400"/>
              <a:buNone/>
            </a:pPr>
            <a:r>
              <a:rPr lang="en" sz="2000"/>
              <a:t>Programmers and Artist working together to create a new in</a:t>
            </a:r>
            <a:endParaRPr/>
          </a:p>
          <a:p>
            <a:pPr marL="0" lvl="0" indent="0" algn="l" rtl="0">
              <a:lnSpc>
                <a:spcPct val="100000"/>
              </a:lnSpc>
              <a:spcBef>
                <a:spcPts val="0"/>
              </a:spcBef>
              <a:spcAft>
                <a:spcPts val="0"/>
              </a:spcAft>
              <a:buSzPts val="1400"/>
              <a:buNone/>
            </a:pPr>
            <a:endParaRPr sz="2000"/>
          </a:p>
        </p:txBody>
      </p:sp>
      <p:sp>
        <p:nvSpPr>
          <p:cNvPr id="189" name="Google Shape;189;g2f350089c39_0_514:notes"/>
          <p:cNvSpPr txBox="1">
            <a:spLocks noGrp="1"/>
          </p:cNvSpPr>
          <p:nvPr>
            <p:ph type="sldNum" idx="12"/>
          </p:nvPr>
        </p:nvSpPr>
        <p:spPr>
          <a:xfrm>
            <a:off x="3884613" y="8685213"/>
            <a:ext cx="2971800" cy="458700"/>
          </a:xfrm>
          <a:prstGeom prst="rect">
            <a:avLst/>
          </a:prstGeom>
          <a:noFill/>
          <a:ln>
            <a:noFill/>
          </a:ln>
        </p:spPr>
        <p:txBody>
          <a:bodyPr spcFirstLastPara="1" wrap="square" lIns="91225" tIns="45575" rIns="91225" bIns="45575" anchor="b" anchorCtr="0">
            <a:noAutofit/>
          </a:bodyPr>
          <a:lstStyle/>
          <a:p>
            <a:pPr marL="0" lvl="0" indent="0" algn="r" rtl="0">
              <a:lnSpc>
                <a:spcPct val="100000"/>
              </a:lnSpc>
              <a:spcBef>
                <a:spcPts val="0"/>
              </a:spcBef>
              <a:spcAft>
                <a:spcPts val="0"/>
              </a:spcAft>
              <a:buNone/>
            </a:pPr>
            <a:fld id="{00000000-1234-1234-1234-123412341234}" type="slidenum">
              <a:rPr lang="en" sz="1400"/>
              <a:t>11</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f350089c39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f350089c39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a:solidFill>
                  <a:schemeClr val="dk1"/>
                </a:solidFill>
              </a:rPr>
              <a:t>Benefits of Early CS Exposure</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Builds confidence with technology at a young age</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Develops computational thinking skills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Encourages persistence and resilience </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Fosters curiosity about how things work</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Sets foundation for advanced CS concepts later</a:t>
            </a:r>
            <a:endParaRPr sz="18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7fef7c6759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7fef7c675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7fef7c675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7fef7c675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7fef7c6759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7fef7c675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just" rtl="0">
              <a:lnSpc>
                <a:spcPct val="140000"/>
              </a:lnSpc>
              <a:spcBef>
                <a:spcPts val="0"/>
              </a:spcBef>
              <a:spcAft>
                <a:spcPts val="0"/>
              </a:spcAft>
              <a:buClr>
                <a:srgbClr val="595959"/>
              </a:buClr>
              <a:buSzPts val="1800"/>
              <a:buChar char="●"/>
            </a:pPr>
            <a:r>
              <a:rPr lang="en" sz="1600">
                <a:solidFill>
                  <a:srgbClr val="333333"/>
                </a:solidFill>
                <a:highlight>
                  <a:schemeClr val="lt1"/>
                </a:highlight>
              </a:rPr>
              <a:t>Low Barrier To Entry</a:t>
            </a:r>
            <a:endParaRPr sz="1600">
              <a:solidFill>
                <a:srgbClr val="333333"/>
              </a:solidFill>
              <a:highlight>
                <a:schemeClr val="lt1"/>
              </a:highlight>
            </a:endParaRPr>
          </a:p>
          <a:p>
            <a:pPr marL="914400" lvl="1" indent="-317500" algn="just" rtl="0">
              <a:lnSpc>
                <a:spcPct val="140000"/>
              </a:lnSpc>
              <a:spcBef>
                <a:spcPts val="0"/>
              </a:spcBef>
              <a:spcAft>
                <a:spcPts val="0"/>
              </a:spcAft>
              <a:buClr>
                <a:srgbClr val="595959"/>
              </a:buClr>
              <a:buSzPts val="1400"/>
              <a:buChar char="○"/>
            </a:pPr>
            <a:r>
              <a:rPr lang="en" sz="1600">
                <a:solidFill>
                  <a:srgbClr val="333333"/>
                </a:solidFill>
                <a:highlight>
                  <a:schemeClr val="lt1"/>
                </a:highlight>
              </a:rPr>
              <a:t>Usable with several grade levels</a:t>
            </a:r>
            <a:endParaRPr sz="14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Intuitive interface</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Children can navigate and use the app independently after some initial guidance.</a:t>
            </a:r>
            <a:endParaRPr sz="14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Variety of choices</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Kids can choose from many characters and scenes, and use ready-made programs for backward design.</a:t>
            </a:r>
            <a:endParaRPr sz="14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Storytelling and creativity</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Kids can combine storytelling and artistic creativity with programming code blocks.</a:t>
            </a:r>
            <a:endParaRPr sz="1400">
              <a:solidFill>
                <a:srgbClr val="595959"/>
              </a:solidFill>
            </a:endParaRPr>
          </a:p>
          <a:p>
            <a:pPr marL="0" lvl="0" indent="0" algn="l" rtl="0">
              <a:spcBef>
                <a:spcPts val="12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7fef7c675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7fef7c675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f483dc5ca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f483dc5ca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81301cbd7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81301cbd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81301cbd7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81301cbd7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81301cbd7f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81301cbd7f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just" rtl="0">
              <a:lnSpc>
                <a:spcPct val="140000"/>
              </a:lnSpc>
              <a:spcBef>
                <a:spcPts val="0"/>
              </a:spcBef>
              <a:spcAft>
                <a:spcPts val="0"/>
              </a:spcAft>
              <a:buClr>
                <a:srgbClr val="595959"/>
              </a:buClr>
              <a:buSzPts val="1800"/>
              <a:buChar char="●"/>
            </a:pPr>
            <a:r>
              <a:rPr lang="en" sz="1600">
                <a:solidFill>
                  <a:srgbClr val="333333"/>
                </a:solidFill>
                <a:highlight>
                  <a:schemeClr val="lt1"/>
                </a:highlight>
              </a:rPr>
              <a:t>Low Barrier To Entry</a:t>
            </a:r>
            <a:endParaRPr sz="1600">
              <a:solidFill>
                <a:srgbClr val="333333"/>
              </a:solidFill>
              <a:highlight>
                <a:schemeClr val="lt1"/>
              </a:highlight>
            </a:endParaRPr>
          </a:p>
          <a:p>
            <a:pPr marL="914400" lvl="1" indent="-317500" algn="just" rtl="0">
              <a:lnSpc>
                <a:spcPct val="140000"/>
              </a:lnSpc>
              <a:spcBef>
                <a:spcPts val="0"/>
              </a:spcBef>
              <a:spcAft>
                <a:spcPts val="0"/>
              </a:spcAft>
              <a:buClr>
                <a:srgbClr val="595959"/>
              </a:buClr>
              <a:buSzPts val="1400"/>
              <a:buChar char="○"/>
            </a:pPr>
            <a:r>
              <a:rPr lang="en" sz="1600">
                <a:solidFill>
                  <a:srgbClr val="333333"/>
                </a:solidFill>
                <a:highlight>
                  <a:schemeClr val="lt1"/>
                </a:highlight>
              </a:rPr>
              <a:t>Usable with several grade levels</a:t>
            </a:r>
            <a:endParaRPr sz="14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Intuitive interface</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Children can navigate and use the app independently after some initial guidance.</a:t>
            </a:r>
            <a:endParaRPr sz="14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Variety of choices</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Kids can choose from many characters and scenes, and use ready-made programs for backward design.</a:t>
            </a:r>
            <a:endParaRPr sz="1400">
              <a:solidFill>
                <a:srgbClr val="595959"/>
              </a:solidFill>
            </a:endParaRPr>
          </a:p>
          <a:p>
            <a:pPr marL="457200" lvl="0" indent="-342900" algn="l" rtl="0">
              <a:lnSpc>
                <a:spcPct val="115000"/>
              </a:lnSpc>
              <a:spcBef>
                <a:spcPts val="0"/>
              </a:spcBef>
              <a:spcAft>
                <a:spcPts val="0"/>
              </a:spcAft>
              <a:buClr>
                <a:srgbClr val="595959"/>
              </a:buClr>
              <a:buSzPts val="1800"/>
              <a:buChar char="●"/>
            </a:pPr>
            <a:r>
              <a:rPr lang="en" sz="1800">
                <a:solidFill>
                  <a:srgbClr val="595959"/>
                </a:solidFill>
              </a:rPr>
              <a:t>Storytelling and creativity</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 sz="1400">
                <a:solidFill>
                  <a:srgbClr val="595959"/>
                </a:solidFill>
              </a:rPr>
              <a:t>Kids can combine storytelling and artistic creativity with programming code blocks.</a:t>
            </a:r>
            <a:endParaRPr sz="1400">
              <a:solidFill>
                <a:srgbClr val="595959"/>
              </a:solidFill>
            </a:endParaRPr>
          </a:p>
          <a:p>
            <a:pPr marL="0" lvl="0" indent="0" algn="l" rtl="0">
              <a:spcBef>
                <a:spcPts val="12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7fef7c675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7fef7c675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7fef7c675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7fef7c675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7fef7c6759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27fef7c6759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SLIDES_API132886384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SLIDES_API132886384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7fef7c6759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7fef7c6759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SLIDES_API185043449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SLIDES_API185043449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7fef7c6759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7fef7c6759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f350089c3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f350089c3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f483dc5ca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f483dc5ca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1301cbd7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1301cbd7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f483dc5ca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f483dc5ca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350089c39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f350089c39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f483dc5ca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f483dc5ca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fef7c675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7fef7c675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rPr>
              <a:t>Overcoming Barriers to CS Education</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Limited resources or funding</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Lack of teacher training or confidence</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Misconceptions about who can succeed in CS</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Competing priorities in school curriculum</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What other barriers have you encountered? How can we address them?</a:t>
            </a:r>
            <a:endParaRPr sz="1400">
              <a:solidFill>
                <a:schemeClr val="dk1"/>
              </a:solidFill>
            </a:endParaRPr>
          </a:p>
          <a:p>
            <a:pPr marL="0" lvl="0" indent="0" algn="l" rtl="0">
              <a:spcBef>
                <a:spcPts val="1200"/>
              </a:spcBef>
              <a:spcAft>
                <a:spcPts val="0"/>
              </a:spcAft>
              <a:buNone/>
            </a:pPr>
            <a:r>
              <a:rPr lang="en" sz="2800">
                <a:solidFill>
                  <a:schemeClr val="dk1"/>
                </a:solidFill>
              </a:rPr>
              <a:t>The Digital Skills Gap</a:t>
            </a:r>
            <a:endParaRPr sz="28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Growing demand for tech-savvy workers</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Not enough qualified candidates to fill positions</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CS education helps close this gap</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Gives students competitive advantage in job market</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How can we better prepare our students for this digital future?</a:t>
            </a:r>
            <a:endParaRPr sz="14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f350089c39_0_4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f350089c39_0_492:notes"/>
          <p:cNvSpPr txBox="1">
            <a:spLocks noGrp="1"/>
          </p:cNvSpPr>
          <p:nvPr>
            <p:ph type="body" idx="1"/>
          </p:nvPr>
        </p:nvSpPr>
        <p:spPr>
          <a:xfrm>
            <a:off x="685800" y="4400550"/>
            <a:ext cx="5486400" cy="3600300"/>
          </a:xfrm>
          <a:prstGeom prst="rect">
            <a:avLst/>
          </a:prstGeom>
          <a:noFill/>
          <a:ln>
            <a:noFill/>
          </a:ln>
        </p:spPr>
        <p:txBody>
          <a:bodyPr spcFirstLastPara="1" wrap="square" lIns="91225" tIns="45575" rIns="91225" bIns="45575" anchor="t" anchorCtr="0">
            <a:noAutofit/>
          </a:bodyPr>
          <a:lstStyle/>
          <a:p>
            <a:pPr marL="0" lvl="0" indent="0" algn="l" rtl="0">
              <a:lnSpc>
                <a:spcPct val="100000"/>
              </a:lnSpc>
              <a:spcBef>
                <a:spcPts val="0"/>
              </a:spcBef>
              <a:spcAft>
                <a:spcPts val="0"/>
              </a:spcAft>
              <a:buSzPts val="1400"/>
              <a:buNone/>
            </a:pPr>
            <a:endParaRPr sz="1400"/>
          </a:p>
        </p:txBody>
      </p:sp>
      <p:sp>
        <p:nvSpPr>
          <p:cNvPr id="167" name="Google Shape;167;g2f350089c39_0_492:notes"/>
          <p:cNvSpPr txBox="1">
            <a:spLocks noGrp="1"/>
          </p:cNvSpPr>
          <p:nvPr>
            <p:ph type="sldNum" idx="12"/>
          </p:nvPr>
        </p:nvSpPr>
        <p:spPr>
          <a:xfrm>
            <a:off x="3884613" y="8685213"/>
            <a:ext cx="2971800" cy="458700"/>
          </a:xfrm>
          <a:prstGeom prst="rect">
            <a:avLst/>
          </a:prstGeom>
          <a:noFill/>
          <a:ln>
            <a:noFill/>
          </a:ln>
        </p:spPr>
        <p:txBody>
          <a:bodyPr spcFirstLastPara="1" wrap="square" lIns="91225" tIns="45575" rIns="91225" bIns="45575" anchor="b" anchorCtr="0">
            <a:noAutofit/>
          </a:bodyPr>
          <a:lstStyle/>
          <a:p>
            <a:pPr marL="0" lvl="0" indent="0" algn="r" rtl="0">
              <a:lnSpc>
                <a:spcPct val="100000"/>
              </a:lnSpc>
              <a:spcBef>
                <a:spcPts val="0"/>
              </a:spcBef>
              <a:spcAft>
                <a:spcPts val="0"/>
              </a:spcAft>
              <a:buNone/>
            </a:pPr>
            <a:fld id="{00000000-1234-1234-1234-123412341234}" type="slidenum">
              <a:rPr lang="en" sz="1400"/>
              <a:t>9</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f350089c39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f350089c39_0_501:notes"/>
          <p:cNvSpPr txBox="1">
            <a:spLocks noGrp="1"/>
          </p:cNvSpPr>
          <p:nvPr>
            <p:ph type="body" idx="1"/>
          </p:nvPr>
        </p:nvSpPr>
        <p:spPr>
          <a:xfrm>
            <a:off x="685800" y="4343400"/>
            <a:ext cx="5486400" cy="4114800"/>
          </a:xfrm>
          <a:prstGeom prst="rect">
            <a:avLst/>
          </a:prstGeom>
          <a:noFill/>
          <a:ln>
            <a:noFill/>
          </a:ln>
        </p:spPr>
        <p:txBody>
          <a:bodyPr spcFirstLastPara="1" wrap="square" lIns="91225" tIns="91225" rIns="91225" bIns="91225" anchor="t" anchorCtr="0">
            <a:noAutofit/>
          </a:bodyPr>
          <a:lstStyle/>
          <a:p>
            <a:pPr marL="0" lvl="0" indent="0" algn="l" rtl="0">
              <a:lnSpc>
                <a:spcPct val="100000"/>
              </a:lnSpc>
              <a:spcBef>
                <a:spcPts val="0"/>
              </a:spcBef>
              <a:spcAft>
                <a:spcPts val="0"/>
              </a:spcAft>
              <a:buClr>
                <a:schemeClr val="dk1"/>
              </a:buClr>
              <a:buSzPts val="1200"/>
              <a:buNone/>
            </a:pPr>
            <a:r>
              <a:rPr lang="en"/>
              <a:t>But, CS is relevant to all fields. </a:t>
            </a:r>
            <a:r>
              <a:rPr lang="en" u="sng"/>
              <a:t>We want students to follow their passion, and we are supporting them build skills that can open more doors.</a:t>
            </a:r>
            <a:endParaRPr/>
          </a:p>
          <a:p>
            <a:pPr marL="0" lvl="0" indent="0" algn="l" rtl="0">
              <a:lnSpc>
                <a:spcPct val="100000"/>
              </a:lnSpc>
              <a:spcBef>
                <a:spcPts val="0"/>
              </a:spcBef>
              <a:spcAft>
                <a:spcPts val="0"/>
              </a:spcAft>
              <a:buClr>
                <a:schemeClr val="dk1"/>
              </a:buClr>
              <a:buSzPts val="1200"/>
              <a:buNone/>
            </a:pPr>
            <a:endParaRPr/>
          </a:p>
          <a:p>
            <a:pPr marL="0" lvl="0" indent="0" algn="l" rtl="0">
              <a:lnSpc>
                <a:spcPct val="100000"/>
              </a:lnSpc>
              <a:spcBef>
                <a:spcPts val="0"/>
              </a:spcBef>
              <a:spcAft>
                <a:spcPts val="0"/>
              </a:spcAft>
              <a:buSzPts val="1400"/>
              <a:buNone/>
            </a:pPr>
            <a:r>
              <a:rPr lang="en"/>
              <a:t>Creativity</a:t>
            </a:r>
            <a:endParaRPr/>
          </a:p>
          <a:p>
            <a:pPr marL="0" lvl="0" indent="0" algn="l" rtl="0">
              <a:lnSpc>
                <a:spcPct val="100000"/>
              </a:lnSpc>
              <a:spcBef>
                <a:spcPts val="0"/>
              </a:spcBef>
              <a:spcAft>
                <a:spcPts val="0"/>
              </a:spcAft>
              <a:buSzPts val="1400"/>
              <a:buNone/>
            </a:pPr>
            <a:r>
              <a:rPr lang="en"/>
              <a:t>Collaboration</a:t>
            </a:r>
            <a:endParaRPr/>
          </a:p>
          <a:p>
            <a:pPr marL="0" lvl="0" indent="0" algn="l" rtl="0">
              <a:lnSpc>
                <a:spcPct val="100000"/>
              </a:lnSpc>
              <a:spcBef>
                <a:spcPts val="0"/>
              </a:spcBef>
              <a:spcAft>
                <a:spcPts val="0"/>
              </a:spcAft>
              <a:buSzPts val="1400"/>
              <a:buNone/>
            </a:pPr>
            <a:r>
              <a:rPr lang="en"/>
              <a:t>Persistence/Commitment</a:t>
            </a:r>
            <a:endParaRPr/>
          </a:p>
          <a:p>
            <a:pPr marL="457200" lvl="1" indent="0" algn="l" rtl="0">
              <a:lnSpc>
                <a:spcPct val="100000"/>
              </a:lnSpc>
              <a:spcBef>
                <a:spcPts val="0"/>
              </a:spcBef>
              <a:spcAft>
                <a:spcPts val="0"/>
              </a:spcAft>
              <a:buSzPts val="1400"/>
              <a:buNone/>
            </a:pPr>
            <a:r>
              <a:rPr lang="en"/>
              <a:t>‘grit’</a:t>
            </a:r>
            <a:endParaRPr/>
          </a:p>
          <a:p>
            <a:pPr marL="0" lvl="0" indent="0" algn="l" rtl="0">
              <a:lnSpc>
                <a:spcPct val="100000"/>
              </a:lnSpc>
              <a:spcBef>
                <a:spcPts val="0"/>
              </a:spcBef>
              <a:spcAft>
                <a:spcPts val="0"/>
              </a:spcAft>
              <a:buSzPts val="1400"/>
              <a:buNone/>
            </a:pPr>
            <a:r>
              <a:rPr lang="en"/>
              <a:t>Problem Construction &amp; Solving</a:t>
            </a:r>
            <a:endParaRPr/>
          </a:p>
          <a:p>
            <a:pPr marL="0" lvl="0" indent="0" algn="l" rtl="0">
              <a:lnSpc>
                <a:spcPct val="100000"/>
              </a:lnSpc>
              <a:spcBef>
                <a:spcPts val="0"/>
              </a:spcBef>
              <a:spcAft>
                <a:spcPts val="0"/>
              </a:spcAft>
              <a:buClr>
                <a:schemeClr val="dk1"/>
              </a:buClr>
              <a:buSzPts val="1200"/>
              <a:buNone/>
            </a:pPr>
            <a:endParaRPr/>
          </a:p>
          <a:p>
            <a:pPr marL="0" lvl="0" indent="0" algn="l" rtl="0">
              <a:lnSpc>
                <a:spcPct val="100000"/>
              </a:lnSpc>
              <a:spcBef>
                <a:spcPts val="0"/>
              </a:spcBef>
              <a:spcAft>
                <a:spcPts val="0"/>
              </a:spcAft>
              <a:buClr>
                <a:schemeClr val="dk1"/>
              </a:buClr>
              <a:buSzPts val="1200"/>
              <a:buNone/>
            </a:pPr>
            <a:r>
              <a:rPr lang="en"/>
              <a:t>CS benefits ALL students by teaching important, transferable skills. It drives innovation, creativity, problem solving, and collaboration, and it supports mathematical thinking. These are 2st century skills that students need for any career.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4400">
                <a:solidFill>
                  <a:srgbClr val="2F5597"/>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790521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6347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rgbClr val="2F5597"/>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578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388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8759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a:p>
        </p:txBody>
      </p:sp>
    </p:spTree>
    <p:extLst>
      <p:ext uri="{BB962C8B-B14F-4D97-AF65-F5344CB8AC3E}">
        <p14:creationId xmlns:p14="http://schemas.microsoft.com/office/powerpoint/2010/main" val="3934208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a:p>
        </p:txBody>
      </p:sp>
    </p:spTree>
    <p:extLst>
      <p:ext uri="{BB962C8B-B14F-4D97-AF65-F5344CB8AC3E}">
        <p14:creationId xmlns:p14="http://schemas.microsoft.com/office/powerpoint/2010/main" val="2114513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a:p>
        </p:txBody>
      </p:sp>
    </p:spTree>
    <p:extLst>
      <p:ext uri="{BB962C8B-B14F-4D97-AF65-F5344CB8AC3E}">
        <p14:creationId xmlns:p14="http://schemas.microsoft.com/office/powerpoint/2010/main" val="2648414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a:p>
        </p:txBody>
      </p:sp>
    </p:spTree>
    <p:extLst>
      <p:ext uri="{BB962C8B-B14F-4D97-AF65-F5344CB8AC3E}">
        <p14:creationId xmlns:p14="http://schemas.microsoft.com/office/powerpoint/2010/main" val="319585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807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60399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7646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2F5597"/>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8619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F5597"/>
                </a:solidFill>
              </a:defRPr>
            </a:lvl1pPr>
          </a:lstStyle>
          <a:p>
            <a:r>
              <a:rPr lang="en-US"/>
              <a:t>Click to edit Master title style</a:t>
            </a:r>
            <a:endParaRPr lang="en-US" dirty="0"/>
          </a:p>
        </p:txBody>
      </p:sp>
    </p:spTree>
    <p:extLst>
      <p:ext uri="{BB962C8B-B14F-4D97-AF65-F5344CB8AC3E}">
        <p14:creationId xmlns:p14="http://schemas.microsoft.com/office/powerpoint/2010/main" val="2995847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43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2F5597"/>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6403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2F5597"/>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06888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hyperlink" Target="https://creativecommons.org/licenses/by-nc-sa/4.0/"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journals.uwyo.edu/index.php/jtilt/index"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a:extLst>
              <a:ext uri="{FF2B5EF4-FFF2-40B4-BE49-F238E27FC236}">
                <a16:creationId xmlns:a16="http://schemas.microsoft.com/office/drawing/2014/main" id="{C8C1C049-F093-489D-90F9-FF3503ADDF19}"/>
              </a:ext>
            </a:extLst>
          </p:cNvPr>
          <p:cNvSpPr>
            <a:spLocks noGrp="1" noChangeArrowheads="1"/>
          </p:cNvSpPr>
          <p:nvPr>
            <p:ph type="title"/>
          </p:nvPr>
        </p:nvSpPr>
        <p:spPr bwMode="auto">
          <a:xfrm>
            <a:off x="1016000" y="274638"/>
            <a:ext cx="1005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15">
            <a:extLst>
              <a:ext uri="{FF2B5EF4-FFF2-40B4-BE49-F238E27FC236}">
                <a16:creationId xmlns:a16="http://schemas.microsoft.com/office/drawing/2014/main" id="{0270379C-98BA-456F-9A8F-BAB630A6FC15}"/>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5" name="Straight Connector 4">
            <a:extLst>
              <a:ext uri="{FF2B5EF4-FFF2-40B4-BE49-F238E27FC236}">
                <a16:creationId xmlns:a16="http://schemas.microsoft.com/office/drawing/2014/main" id="{A1DB6455-0209-2065-F6CC-30EB98328600}"/>
              </a:ext>
              <a:ext uri="{C183D7F6-B498-43B3-948B-1728B52AA6E4}">
                <adec:decorative xmlns:adec="http://schemas.microsoft.com/office/drawing/2017/decorative" val="1"/>
              </a:ext>
            </a:extLst>
          </p:cNvPr>
          <p:cNvCxnSpPr>
            <a:cxnSpLocks/>
          </p:cNvCxnSpPr>
          <p:nvPr userDrawn="1"/>
        </p:nvCxnSpPr>
        <p:spPr>
          <a:xfrm>
            <a:off x="5195" y="6437165"/>
            <a:ext cx="12186805" cy="0"/>
          </a:xfrm>
          <a:prstGeom prst="line">
            <a:avLst/>
          </a:prstGeom>
          <a:ln w="57150">
            <a:solidFill>
              <a:srgbClr val="B8E08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C493F0C-13A0-FB5C-3D8D-286241BDE092}"/>
              </a:ext>
              <a:ext uri="{C183D7F6-B498-43B3-948B-1728B52AA6E4}">
                <adec:decorative xmlns:adec="http://schemas.microsoft.com/office/drawing/2017/decorative" val="1"/>
              </a:ext>
            </a:extLst>
          </p:cNvPr>
          <p:cNvSpPr/>
          <p:nvPr userDrawn="1"/>
        </p:nvSpPr>
        <p:spPr>
          <a:xfrm>
            <a:off x="5194" y="6477002"/>
            <a:ext cx="12186805" cy="380998"/>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000" u="none" dirty="0">
                <a:solidFill>
                  <a:schemeClr val="bg1"/>
                </a:solidFill>
                <a:latin typeface="Roboto" panose="02000000000000000000" pitchFamily="2" charset="0"/>
                <a:ea typeface="Roboto" panose="02000000000000000000" pitchFamily="2" charset="0"/>
                <a:hlinkClick r:id="rId19">
                  <a:extLst>
                    <a:ext uri="{A12FA001-AC4F-418D-AE19-62706E023703}">
                      <ahyp:hlinkClr xmlns:ahyp="http://schemas.microsoft.com/office/drawing/2018/hyperlinkcolor" val="tx"/>
                    </a:ext>
                  </a:extLst>
                </a:hlinkClick>
              </a:rPr>
              <a:t>Journal of Technology-Integrated Lessons and Teaching</a:t>
            </a:r>
            <a:r>
              <a:rPr lang="en-US" sz="1000" dirty="0">
                <a:solidFill>
                  <a:schemeClr val="bg1"/>
                </a:solidFill>
                <a:latin typeface="Roboto" panose="02000000000000000000" pitchFamily="2" charset="0"/>
                <a:ea typeface="Roboto" panose="02000000000000000000" pitchFamily="2" charset="0"/>
              </a:rPr>
              <a:t>, 4(1).</a:t>
            </a:r>
          </a:p>
        </p:txBody>
      </p:sp>
      <p:pic>
        <p:nvPicPr>
          <p:cNvPr id="7" name="Picture 6">
            <a:hlinkClick r:id="rId19"/>
            <a:extLst>
              <a:ext uri="{FF2B5EF4-FFF2-40B4-BE49-F238E27FC236}">
                <a16:creationId xmlns:a16="http://schemas.microsoft.com/office/drawing/2014/main" id="{BCE05341-DD77-EB2C-106C-FE0D7F70D446}"/>
              </a:ext>
              <a:ext uri="{C183D7F6-B498-43B3-948B-1728B52AA6E4}">
                <adec:decorative xmlns:adec="http://schemas.microsoft.com/office/drawing/2017/decorative" val="1"/>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250025" y="109242"/>
            <a:ext cx="868680" cy="493395"/>
          </a:xfrm>
          <a:prstGeom prst="rect">
            <a:avLst/>
          </a:prstGeom>
        </p:spPr>
      </p:pic>
      <p:pic>
        <p:nvPicPr>
          <p:cNvPr id="8" name="Picture 7" descr="Creative Commons, Attribution, Non-Commercial, Share Alike icon.">
            <a:hlinkClick r:id="rId21"/>
            <a:extLst>
              <a:ext uri="{FF2B5EF4-FFF2-40B4-BE49-F238E27FC236}">
                <a16:creationId xmlns:a16="http://schemas.microsoft.com/office/drawing/2014/main" id="{B1D746F0-1DEE-FF75-477C-ADEF8F836C99}"/>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1310503" y="6526535"/>
            <a:ext cx="808202" cy="276046"/>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Lst>
  <p:hf hdr="0" ftr="0" dt="0"/>
  <p:txStyles>
    <p:titleStyle>
      <a:lvl1pPr algn="ctr" rtl="0" eaLnBrk="1" fontAlgn="base" hangingPunct="1">
        <a:spcBef>
          <a:spcPct val="0"/>
        </a:spcBef>
        <a:spcAft>
          <a:spcPct val="0"/>
        </a:spcAft>
        <a:defRPr sz="3600">
          <a:solidFill>
            <a:srgbClr val="2F5597"/>
          </a:solidFill>
          <a:latin typeface="+mj-lt"/>
          <a:ea typeface="MS PGothic" panose="020B0600070205080204" pitchFamily="34" charset="-128"/>
          <a:cs typeface="ＭＳ Ｐゴシック" pitchFamily="-112" charset="-128"/>
        </a:defRPr>
      </a:lvl1pPr>
      <a:lvl2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2pPr>
      <a:lvl3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3pPr>
      <a:lvl4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4pPr>
      <a:lvl5pPr algn="ctr" rtl="0" eaLnBrk="1" fontAlgn="base" hangingPunct="1">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5pPr>
      <a:lvl6pPr marL="457200" algn="ctr" rtl="0" eaLnBrk="1" fontAlgn="base" hangingPunct="1">
        <a:spcBef>
          <a:spcPct val="0"/>
        </a:spcBef>
        <a:spcAft>
          <a:spcPct val="0"/>
        </a:spcAft>
        <a:defRPr sz="3600">
          <a:solidFill>
            <a:schemeClr val="tx2"/>
          </a:solidFill>
          <a:latin typeface="Verdana" pitchFamily="34" charset="0"/>
        </a:defRPr>
      </a:lvl6pPr>
      <a:lvl7pPr marL="914400" algn="ctr" rtl="0" eaLnBrk="1" fontAlgn="base" hangingPunct="1">
        <a:spcBef>
          <a:spcPct val="0"/>
        </a:spcBef>
        <a:spcAft>
          <a:spcPct val="0"/>
        </a:spcAft>
        <a:defRPr sz="3600">
          <a:solidFill>
            <a:schemeClr val="tx2"/>
          </a:solidFill>
          <a:latin typeface="Verdana" pitchFamily="34" charset="0"/>
        </a:defRPr>
      </a:lvl7pPr>
      <a:lvl8pPr marL="1371600" algn="ctr" rtl="0" eaLnBrk="1" fontAlgn="base" hangingPunct="1">
        <a:spcBef>
          <a:spcPct val="0"/>
        </a:spcBef>
        <a:spcAft>
          <a:spcPct val="0"/>
        </a:spcAft>
        <a:defRPr sz="3600">
          <a:solidFill>
            <a:schemeClr val="tx2"/>
          </a:solidFill>
          <a:latin typeface="Verdana" pitchFamily="34" charset="0"/>
        </a:defRPr>
      </a:lvl8pPr>
      <a:lvl9pPr marL="1828800" algn="ctr"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ＭＳ Ｐゴシック" pitchFamily="-112" charset="-128"/>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hyperlink" Target="https://codejr.org/scratchjr/index.html" TargetMode="External"/><Relationship Id="rId4" Type="http://schemas.openxmlformats.org/officeDocument/2006/relationships/hyperlink" Target="https://www.scratchjr.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nva.com/design/DAF4wSakZkE/l59Mbbqip_JKC1F4Up1gGw/edit?utm_content=DAF4wSakZkE&amp;utm_campaign=designshare&amp;utm_medium=link2&amp;utm_source=sharebutton"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qgnDbQ1aM54"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hyperlink" Target="https://www.scratchfoundation.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anva.com/design/DAF4wSakZkE/l59Mbbqip_JKC1F4Up1gGw/edit?utm_content=DAF4wSakZkE&amp;utm_campaign=designshare&amp;utm_medium=link2&amp;utm_source=sharebutton"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s://www.canva.com/design/DAGNT2hmrsU/wbc4ZZ_EczqoD6M8TonJCQ/edit?utm_content=DA%5B%E2%80%A6%5Dm_campaign=designshare&amp;utm_medium=link2&amp;utm_source=sharebutto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hyperlink" Target="https://projects.raspberrypi.org/en/pathways/scratch-intro" TargetMode="External"/><Relationship Id="rId3" Type="http://schemas.openxmlformats.org/officeDocument/2006/relationships/hyperlink" Target="http://www.scratchfoundation.org/scratch-meetups" TargetMode="External"/><Relationship Id="rId7" Type="http://schemas.openxmlformats.org/officeDocument/2006/relationships/hyperlink" Target="https://csfirst.withgoogle.com/"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hyperlink" Target="https://sites.bc.edu/codingasanotherlanguage/" TargetMode="External"/><Relationship Id="rId5" Type="http://schemas.openxmlformats.org/officeDocument/2006/relationships/hyperlink" Target="https://scratch.mit.edu/educators/#resources" TargetMode="External"/><Relationship Id="rId4" Type="http://schemas.openxmlformats.org/officeDocument/2006/relationships/hyperlink" Target="http://scratched.gse.harvard.edu/guid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026A-A2AF-6151-9112-44E3AFB14F9D}"/>
              </a:ext>
            </a:extLst>
          </p:cNvPr>
          <p:cNvSpPr>
            <a:spLocks noGrp="1"/>
          </p:cNvSpPr>
          <p:nvPr>
            <p:ph type="ctrTitle"/>
          </p:nvPr>
        </p:nvSpPr>
        <p:spPr/>
        <p:txBody>
          <a:bodyPr/>
          <a:lstStyle/>
          <a:p>
            <a:r>
              <a:rPr lang="en-US" dirty="0"/>
              <a:t>Scratch Day for Educators and Caregivers</a:t>
            </a:r>
          </a:p>
        </p:txBody>
      </p:sp>
      <p:sp>
        <p:nvSpPr>
          <p:cNvPr id="3" name="Subtitle 2">
            <a:extLst>
              <a:ext uri="{FF2B5EF4-FFF2-40B4-BE49-F238E27FC236}">
                <a16:creationId xmlns:a16="http://schemas.microsoft.com/office/drawing/2014/main" id="{90A7B3BC-E72C-C501-735D-04F3C219E24F}"/>
              </a:ext>
            </a:extLst>
          </p:cNvPr>
          <p:cNvSpPr>
            <a:spLocks noGrp="1"/>
          </p:cNvSpPr>
          <p:nvPr>
            <p:ph type="subTitle" idx="1"/>
          </p:nvPr>
        </p:nvSpPr>
        <p:spPr/>
        <p:txBody>
          <a:bodyPr/>
          <a:lstStyle/>
          <a:p>
            <a:r>
              <a:rPr lang="en-US" dirty="0"/>
              <a:t>Ayanna Perkins and Danielle Jones</a:t>
            </a:r>
          </a:p>
        </p:txBody>
      </p:sp>
    </p:spTree>
    <p:extLst>
      <p:ext uri="{BB962C8B-B14F-4D97-AF65-F5344CB8AC3E}">
        <p14:creationId xmlns:p14="http://schemas.microsoft.com/office/powerpoint/2010/main" val="545864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279400" y="962627"/>
            <a:ext cx="11356800" cy="728000"/>
          </a:xfrm>
          <a:prstGeom prst="rect">
            <a:avLst/>
          </a:prstGeom>
          <a:noFill/>
          <a:ln>
            <a:noFill/>
          </a:ln>
        </p:spPr>
        <p:txBody>
          <a:bodyPr spcFirstLastPara="1" vert="horz" wrap="square" lIns="121900" tIns="121900" rIns="121900" bIns="121900" numCol="1" anchor="b" anchorCtr="0" compatLnSpc="1">
            <a:prstTxWarp prst="textNoShape">
              <a:avLst/>
            </a:prstTxWarp>
            <a:noAutofit/>
          </a:bodyPr>
          <a:lstStyle/>
          <a:p>
            <a:pPr>
              <a:lnSpc>
                <a:spcPct val="90000"/>
              </a:lnSpc>
              <a:spcBef>
                <a:spcPts val="0"/>
              </a:spcBef>
              <a:spcAft>
                <a:spcPts val="0"/>
              </a:spcAft>
              <a:buClr>
                <a:schemeClr val="dk1"/>
              </a:buClr>
              <a:buSzPts val="2700"/>
            </a:pPr>
            <a:r>
              <a:rPr lang="en">
                <a:latin typeface="Open Sans"/>
                <a:ea typeface="Open Sans"/>
                <a:cs typeface="Open Sans"/>
                <a:sym typeface="Open Sans"/>
              </a:rPr>
              <a:t>teaches important, transferable skills</a:t>
            </a:r>
            <a:endParaRPr/>
          </a:p>
        </p:txBody>
      </p:sp>
      <p:sp>
        <p:nvSpPr>
          <p:cNvPr id="180" name="Google Shape;180;p30"/>
          <p:cNvSpPr txBox="1"/>
          <p:nvPr/>
        </p:nvSpPr>
        <p:spPr>
          <a:xfrm>
            <a:off x="1457982" y="3201215"/>
            <a:ext cx="4379600" cy="19952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3000"/>
            </a:pPr>
            <a:r>
              <a:rPr lang="en" sz="4000" dirty="0">
                <a:solidFill>
                  <a:schemeClr val="dk1"/>
                </a:solidFill>
                <a:latin typeface="Open Sans"/>
                <a:ea typeface="Open Sans"/>
                <a:cs typeface="Open Sans"/>
                <a:sym typeface="Open Sans"/>
              </a:rPr>
              <a:t>creative </a:t>
            </a:r>
            <a:br>
              <a:rPr lang="en" sz="4000" dirty="0">
                <a:solidFill>
                  <a:schemeClr val="dk1"/>
                </a:solidFill>
                <a:latin typeface="Open Sans"/>
                <a:ea typeface="Open Sans"/>
                <a:cs typeface="Open Sans"/>
                <a:sym typeface="Open Sans"/>
              </a:rPr>
            </a:br>
            <a:r>
              <a:rPr lang="en" sz="4000" dirty="0">
                <a:solidFill>
                  <a:schemeClr val="dk1"/>
                </a:solidFill>
                <a:latin typeface="Open Sans"/>
                <a:ea typeface="Open Sans"/>
                <a:cs typeface="Open Sans"/>
                <a:sym typeface="Open Sans"/>
              </a:rPr>
              <a:t>problem solving</a:t>
            </a:r>
            <a:endParaRPr sz="4000" dirty="0">
              <a:solidFill>
                <a:schemeClr val="dk1"/>
              </a:solidFill>
              <a:latin typeface="Open Sans"/>
              <a:ea typeface="Open Sans"/>
              <a:cs typeface="Open Sans"/>
              <a:sym typeface="Open Sans"/>
            </a:endParaRPr>
          </a:p>
        </p:txBody>
      </p:sp>
      <p:sp>
        <p:nvSpPr>
          <p:cNvPr id="181" name="Google Shape;181;p30"/>
          <p:cNvSpPr txBox="1"/>
          <p:nvPr/>
        </p:nvSpPr>
        <p:spPr>
          <a:xfrm>
            <a:off x="3960000" y="2095121"/>
            <a:ext cx="4014800" cy="16992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3000"/>
            </a:pPr>
            <a:r>
              <a:rPr lang="en" sz="4000">
                <a:solidFill>
                  <a:schemeClr val="dk1"/>
                </a:solidFill>
                <a:latin typeface="Open Sans"/>
                <a:ea typeface="Open Sans"/>
                <a:cs typeface="Open Sans"/>
                <a:sym typeface="Open Sans"/>
              </a:rPr>
              <a:t>commitment</a:t>
            </a:r>
            <a:endParaRPr sz="4000">
              <a:solidFill>
                <a:schemeClr val="dk1"/>
              </a:solidFill>
              <a:latin typeface="Open Sans"/>
              <a:ea typeface="Open Sans"/>
              <a:cs typeface="Open Sans"/>
              <a:sym typeface="Open Sans"/>
            </a:endParaRPr>
          </a:p>
        </p:txBody>
      </p:sp>
      <p:sp>
        <p:nvSpPr>
          <p:cNvPr id="182" name="Google Shape;182;p30"/>
          <p:cNvSpPr txBox="1"/>
          <p:nvPr/>
        </p:nvSpPr>
        <p:spPr>
          <a:xfrm>
            <a:off x="6457950" y="3068063"/>
            <a:ext cx="4014800" cy="16992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3000"/>
            </a:pPr>
            <a:r>
              <a:rPr lang="en" sz="4000" dirty="0">
                <a:solidFill>
                  <a:schemeClr val="dk1"/>
                </a:solidFill>
                <a:latin typeface="Open Sans"/>
                <a:ea typeface="Open Sans"/>
                <a:cs typeface="Open Sans"/>
                <a:sym typeface="Open Sans"/>
              </a:rPr>
              <a:t>cooperative learning </a:t>
            </a:r>
            <a:endParaRPr sz="4000" dirty="0">
              <a:solidFill>
                <a:schemeClr val="dk1"/>
              </a:solidFill>
              <a:latin typeface="Open Sans"/>
              <a:ea typeface="Open Sans"/>
              <a:cs typeface="Open Sans"/>
              <a:sym typeface="Open Sans"/>
            </a:endParaRPr>
          </a:p>
        </p:txBody>
      </p:sp>
      <p:sp>
        <p:nvSpPr>
          <p:cNvPr id="183" name="Google Shape;183;p30"/>
          <p:cNvSpPr txBox="1"/>
          <p:nvPr/>
        </p:nvSpPr>
        <p:spPr>
          <a:xfrm>
            <a:off x="7961949" y="2090737"/>
            <a:ext cx="4014800" cy="9596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3000"/>
            </a:pPr>
            <a:r>
              <a:rPr lang="en" sz="4000">
                <a:solidFill>
                  <a:schemeClr val="dk1"/>
                </a:solidFill>
                <a:latin typeface="Open Sans"/>
                <a:ea typeface="Open Sans"/>
                <a:cs typeface="Open Sans"/>
                <a:sym typeface="Open Sans"/>
              </a:rPr>
              <a:t>communication</a:t>
            </a:r>
            <a:endParaRPr sz="4000">
              <a:solidFill>
                <a:schemeClr val="dk1"/>
              </a:solidFill>
              <a:latin typeface="Open Sans"/>
              <a:ea typeface="Open Sans"/>
              <a:cs typeface="Open Sans"/>
              <a:sym typeface="Open Sans"/>
            </a:endParaRPr>
          </a:p>
        </p:txBody>
      </p:sp>
      <p:sp>
        <p:nvSpPr>
          <p:cNvPr id="184" name="Google Shape;184;p30"/>
          <p:cNvSpPr txBox="1"/>
          <p:nvPr/>
        </p:nvSpPr>
        <p:spPr>
          <a:xfrm>
            <a:off x="493653" y="2095121"/>
            <a:ext cx="3736400" cy="1699200"/>
          </a:xfrm>
          <a:prstGeom prst="rect">
            <a:avLst/>
          </a:prstGeom>
          <a:noFill/>
          <a:ln>
            <a:noFill/>
          </a:ln>
        </p:spPr>
        <p:txBody>
          <a:bodyPr spcFirstLastPara="1" wrap="square" lIns="121900" tIns="121900" rIns="121900" bIns="121900" anchor="t" anchorCtr="0">
            <a:noAutofit/>
          </a:bodyPr>
          <a:lstStyle/>
          <a:p>
            <a:pPr algn="ctr">
              <a:spcBef>
                <a:spcPts val="0"/>
              </a:spcBef>
              <a:spcAft>
                <a:spcPts val="0"/>
              </a:spcAft>
              <a:buClr>
                <a:srgbClr val="000000"/>
              </a:buClr>
              <a:buSzPts val="3000"/>
            </a:pPr>
            <a:r>
              <a:rPr lang="en" sz="4000" dirty="0">
                <a:solidFill>
                  <a:schemeClr val="dk1"/>
                </a:solidFill>
                <a:latin typeface="Open Sans"/>
                <a:ea typeface="Open Sans"/>
                <a:cs typeface="Open Sans"/>
                <a:sym typeface="Open Sans"/>
              </a:rPr>
              <a:t>confidence</a:t>
            </a:r>
            <a:endParaRPr sz="4000" dirty="0">
              <a:solidFill>
                <a:schemeClr val="dk1"/>
              </a:solidFill>
              <a:latin typeface="Open Sans"/>
              <a:ea typeface="Open Sans"/>
              <a:cs typeface="Open Sans"/>
              <a:sym typeface="Open Sans"/>
            </a:endParaRPr>
          </a:p>
        </p:txBody>
      </p:sp>
      <p:sp>
        <p:nvSpPr>
          <p:cNvPr id="185" name="Google Shape;185;p30"/>
          <p:cNvSpPr txBox="1"/>
          <p:nvPr/>
        </p:nvSpPr>
        <p:spPr>
          <a:xfrm>
            <a:off x="77009" y="258904"/>
            <a:ext cx="11356800" cy="728000"/>
          </a:xfrm>
          <a:prstGeom prst="rect">
            <a:avLst/>
          </a:prstGeom>
          <a:noFill/>
          <a:ln>
            <a:noFill/>
          </a:ln>
        </p:spPr>
        <p:txBody>
          <a:bodyPr spcFirstLastPara="1" wrap="square" lIns="121900" tIns="121900" rIns="121900" bIns="121900" anchor="b" anchorCtr="0">
            <a:noAutofit/>
          </a:bodyPr>
          <a:lstStyle/>
          <a:p>
            <a:pPr algn="ctr">
              <a:lnSpc>
                <a:spcPct val="90000"/>
              </a:lnSpc>
              <a:spcBef>
                <a:spcPts val="0"/>
              </a:spcBef>
              <a:spcAft>
                <a:spcPts val="0"/>
              </a:spcAft>
              <a:buClr>
                <a:schemeClr val="dk1"/>
              </a:buClr>
              <a:buSzPts val="3300"/>
            </a:pPr>
            <a:r>
              <a:rPr lang="en" sz="4400">
                <a:solidFill>
                  <a:schemeClr val="dk1"/>
                </a:solidFill>
                <a:latin typeface="Open Sans"/>
                <a:ea typeface="Open Sans"/>
                <a:cs typeface="Open Sans"/>
                <a:sym typeface="Open Sans"/>
              </a:rPr>
              <a:t>Computer Science</a:t>
            </a:r>
            <a:endParaRPr sz="1467">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2000"/>
                                        <p:tgtEl>
                                          <p:spTgt spid="18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80"/>
                                        </p:tgtEl>
                                        <p:attrNameLst>
                                          <p:attrName>style.visibility</p:attrName>
                                        </p:attrNameLst>
                                      </p:cBhvr>
                                      <p:to>
                                        <p:strVal val="visible"/>
                                      </p:to>
                                    </p:set>
                                    <p:animEffect transition="in" filter="fade">
                                      <p:cBhvr>
                                        <p:cTn id="11" dur="1000"/>
                                        <p:tgtEl>
                                          <p:spTgt spid="180"/>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82"/>
                                        </p:tgtEl>
                                        <p:attrNameLst>
                                          <p:attrName>style.visibility</p:attrName>
                                        </p:attrNameLst>
                                      </p:cBhvr>
                                      <p:to>
                                        <p:strVal val="visible"/>
                                      </p:to>
                                    </p:set>
                                    <p:animEffect transition="in" filter="fade">
                                      <p:cBhvr>
                                        <p:cTn id="15" dur="1000"/>
                                        <p:tgtEl>
                                          <p:spTgt spid="182"/>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83"/>
                                        </p:tgtEl>
                                        <p:attrNameLst>
                                          <p:attrName>style.visibility</p:attrName>
                                        </p:attrNameLst>
                                      </p:cBhvr>
                                      <p:to>
                                        <p:strVal val="visible"/>
                                      </p:to>
                                    </p:set>
                                    <p:animEffect transition="in" filter="fade">
                                      <p:cBhvr>
                                        <p:cTn id="19" dur="1000"/>
                                        <p:tgtEl>
                                          <p:spTgt spid="183"/>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84"/>
                                        </p:tgtEl>
                                        <p:attrNameLst>
                                          <p:attrName>style.visibility</p:attrName>
                                        </p:attrNameLst>
                                      </p:cBhvr>
                                      <p:to>
                                        <p:strVal val="visible"/>
                                      </p:to>
                                    </p:set>
                                    <p:animEffect transition="in" filter="fade">
                                      <p:cBhvr>
                                        <p:cTn id="23" dur="2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31"/>
          <p:cNvSpPr/>
          <p:nvPr/>
        </p:nvSpPr>
        <p:spPr>
          <a:xfrm>
            <a:off x="740547" y="1011045"/>
            <a:ext cx="4370000" cy="4370000"/>
          </a:xfrm>
          <a:prstGeom prst="roundRect">
            <a:avLst>
              <a:gd name="adj" fmla="val 2757"/>
            </a:avLst>
          </a:prstGeom>
          <a:solidFill>
            <a:schemeClr val="accent2"/>
          </a:solidFill>
          <a:ln>
            <a:noFill/>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Calibri"/>
              <a:ea typeface="Calibri"/>
              <a:cs typeface="Calibri"/>
              <a:sym typeface="Calibri"/>
            </a:endParaRPr>
          </a:p>
        </p:txBody>
      </p:sp>
      <p:sp>
        <p:nvSpPr>
          <p:cNvPr id="193" name="Google Shape;193;p31"/>
          <p:cNvSpPr txBox="1">
            <a:spLocks noGrp="1"/>
          </p:cNvSpPr>
          <p:nvPr>
            <p:ph type="title"/>
          </p:nvPr>
        </p:nvSpPr>
        <p:spPr>
          <a:xfrm>
            <a:off x="740533" y="1112967"/>
            <a:ext cx="4261200" cy="4166000"/>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lgn="l">
              <a:lnSpc>
                <a:spcPct val="90000"/>
              </a:lnSpc>
              <a:spcBef>
                <a:spcPts val="0"/>
              </a:spcBef>
              <a:spcAft>
                <a:spcPts val="0"/>
              </a:spcAft>
              <a:buClr>
                <a:srgbClr val="FFFFFF"/>
              </a:buClr>
              <a:buSzPts val="3300"/>
            </a:pPr>
            <a:r>
              <a:rPr lang="en">
                <a:solidFill>
                  <a:srgbClr val="FFFFFF"/>
                </a:solidFill>
              </a:rPr>
              <a:t>Computational Thinking</a:t>
            </a:r>
            <a:endParaRPr/>
          </a:p>
        </p:txBody>
      </p:sp>
      <p:sp>
        <p:nvSpPr>
          <p:cNvPr id="194" name="Google Shape;194;p31"/>
          <p:cNvSpPr/>
          <p:nvPr/>
        </p:nvSpPr>
        <p:spPr>
          <a:xfrm flipH="1">
            <a:off x="530530" y="1"/>
            <a:ext cx="1155143" cy="591009"/>
          </a:xfrm>
          <a:custGeom>
            <a:avLst/>
            <a:gdLst/>
            <a:ahLst/>
            <a:cxnLst/>
            <a:rect l="l" t="t" r="r" b="b"/>
            <a:pathLst>
              <a:path w="1155142" h="591009" extrusionOk="0">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Calibri"/>
              <a:ea typeface="Calibri"/>
              <a:cs typeface="Calibri"/>
              <a:sym typeface="Calibri"/>
            </a:endParaRPr>
          </a:p>
        </p:txBody>
      </p:sp>
      <p:sp>
        <p:nvSpPr>
          <p:cNvPr id="195" name="Google Shape;195;p31"/>
          <p:cNvSpPr/>
          <p:nvPr/>
        </p:nvSpPr>
        <p:spPr>
          <a:xfrm flipH="1">
            <a:off x="3961512" y="-1"/>
            <a:ext cx="1737401" cy="959536"/>
          </a:xfrm>
          <a:custGeom>
            <a:avLst/>
            <a:gdLst/>
            <a:ahLst/>
            <a:cxnLst/>
            <a:rect l="l" t="t" r="r" b="b"/>
            <a:pathLst>
              <a:path w="1737401" h="959536" extrusionOk="0">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spcFirstLastPara="1" wrap="square" lIns="91433" tIns="45700" rIns="91433" bIns="45700" anchor="ctr" anchorCtr="0">
            <a:noAutofit/>
          </a:bodyPr>
          <a:lstStyle/>
          <a:p>
            <a:pPr>
              <a:spcBef>
                <a:spcPts val="0"/>
              </a:spcBef>
              <a:spcAft>
                <a:spcPts val="0"/>
              </a:spcAft>
              <a:buClr>
                <a:srgbClr val="000000"/>
              </a:buClr>
              <a:buSzPts val="1400"/>
            </a:pPr>
            <a:endParaRPr sz="1867">
              <a:solidFill>
                <a:schemeClr val="dk1"/>
              </a:solidFill>
              <a:latin typeface="Calibri"/>
              <a:ea typeface="Calibri"/>
              <a:cs typeface="Calibri"/>
              <a:sym typeface="Calibri"/>
            </a:endParaRPr>
          </a:p>
        </p:txBody>
      </p:sp>
      <p:sp>
        <p:nvSpPr>
          <p:cNvPr id="196" name="Google Shape;196;p31"/>
          <p:cNvSpPr/>
          <p:nvPr/>
        </p:nvSpPr>
        <p:spPr>
          <a:xfrm flipH="1">
            <a:off x="0" y="2936831"/>
            <a:ext cx="159741" cy="552996"/>
          </a:xfrm>
          <a:custGeom>
            <a:avLst/>
            <a:gdLst/>
            <a:ahLst/>
            <a:cxnLst/>
            <a:rect l="l" t="t" r="r" b="b"/>
            <a:pathLst>
              <a:path w="159741" h="552996" extrusionOk="0">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Calibri"/>
              <a:ea typeface="Calibri"/>
              <a:cs typeface="Calibri"/>
              <a:sym typeface="Calibri"/>
            </a:endParaRPr>
          </a:p>
        </p:txBody>
      </p:sp>
      <p:sp>
        <p:nvSpPr>
          <p:cNvPr id="197" name="Google Shape;197;p31"/>
          <p:cNvSpPr txBox="1">
            <a:spLocks noGrp="1"/>
          </p:cNvSpPr>
          <p:nvPr>
            <p:ph type="body" idx="1"/>
          </p:nvPr>
        </p:nvSpPr>
        <p:spPr>
          <a:xfrm>
            <a:off x="6096000" y="537881"/>
            <a:ext cx="5722742" cy="5831099"/>
          </a:xfrm>
          <a:prstGeom prst="rect">
            <a:avLst/>
          </a:prstGeom>
          <a:noFill/>
          <a:ln>
            <a:noFill/>
          </a:ln>
        </p:spPr>
        <p:txBody>
          <a:bodyPr spcFirstLastPara="1" vert="horz" wrap="square" lIns="91433" tIns="45700" rIns="91433" bIns="45700" numCol="1" anchor="t" anchorCtr="0" compatLnSpc="1">
            <a:prstTxWarp prst="textNoShape">
              <a:avLst/>
            </a:prstTxWarp>
            <a:normAutofit lnSpcReduction="10000"/>
          </a:bodyPr>
          <a:lstStyle/>
          <a:p>
            <a:pPr marL="237061" indent="-228594">
              <a:lnSpc>
                <a:spcPct val="90000"/>
              </a:lnSpc>
              <a:spcBef>
                <a:spcPts val="0"/>
              </a:spcBef>
              <a:spcAft>
                <a:spcPts val="0"/>
              </a:spcAft>
              <a:buClr>
                <a:schemeClr val="dk1"/>
              </a:buClr>
              <a:buSzPts val="2100"/>
            </a:pPr>
            <a:r>
              <a:rPr lang="en" dirty="0"/>
              <a:t>General Definition</a:t>
            </a:r>
            <a:endParaRPr dirty="0"/>
          </a:p>
          <a:p>
            <a:pPr marL="694249" lvl="1" indent="-228594">
              <a:lnSpc>
                <a:spcPct val="90000"/>
              </a:lnSpc>
              <a:spcBef>
                <a:spcPts val="533"/>
              </a:spcBef>
              <a:spcAft>
                <a:spcPts val="0"/>
              </a:spcAft>
              <a:buClr>
                <a:schemeClr val="dk1"/>
              </a:buClr>
              <a:buSzPts val="2100"/>
              <a:buChar char="•"/>
            </a:pPr>
            <a:r>
              <a:rPr lang="en" dirty="0"/>
              <a:t>“a way of solving problems, designing systems, and understanding human behavior that draws on concepts fundamental to computer science” 								Wing, 2006</a:t>
            </a:r>
            <a:endParaRPr dirty="0"/>
          </a:p>
          <a:p>
            <a:pPr marL="0" indent="0">
              <a:lnSpc>
                <a:spcPct val="90000"/>
              </a:lnSpc>
              <a:spcBef>
                <a:spcPts val="1067"/>
              </a:spcBef>
              <a:spcAft>
                <a:spcPts val="0"/>
              </a:spcAft>
              <a:buClr>
                <a:schemeClr val="dk1"/>
              </a:buClr>
              <a:buSzPts val="2100"/>
              <a:buNone/>
            </a:pPr>
            <a:endParaRPr dirty="0"/>
          </a:p>
          <a:p>
            <a:pPr marL="237061" indent="-228594">
              <a:lnSpc>
                <a:spcPct val="90000"/>
              </a:lnSpc>
              <a:spcBef>
                <a:spcPts val="1067"/>
              </a:spcBef>
              <a:spcAft>
                <a:spcPts val="0"/>
              </a:spcAft>
              <a:buClr>
                <a:schemeClr val="dk1"/>
              </a:buClr>
              <a:buSzPts val="2100"/>
            </a:pPr>
            <a:r>
              <a:rPr lang="en" dirty="0"/>
              <a:t>Shorter Definitions</a:t>
            </a:r>
            <a:endParaRPr dirty="0"/>
          </a:p>
          <a:p>
            <a:pPr marL="694249" lvl="1" indent="-228594">
              <a:lnSpc>
                <a:spcPct val="90000"/>
              </a:lnSpc>
              <a:spcBef>
                <a:spcPts val="533"/>
              </a:spcBef>
              <a:spcAft>
                <a:spcPts val="0"/>
              </a:spcAft>
              <a:buClr>
                <a:schemeClr val="dk1"/>
              </a:buClr>
              <a:buSzPts val="2100"/>
              <a:buChar char="•"/>
            </a:pPr>
            <a:r>
              <a:rPr lang="en" dirty="0"/>
              <a:t>Skills and practices used to create solutions for a computer</a:t>
            </a:r>
            <a:endParaRPr dirty="0"/>
          </a:p>
        </p:txBody>
      </p:sp>
      <p:sp>
        <p:nvSpPr>
          <p:cNvPr id="198" name="Google Shape;198;p31"/>
          <p:cNvSpPr/>
          <p:nvPr/>
        </p:nvSpPr>
        <p:spPr>
          <a:xfrm flipH="1">
            <a:off x="0" y="5391826"/>
            <a:ext cx="1548180" cy="1022351"/>
          </a:xfrm>
          <a:custGeom>
            <a:avLst/>
            <a:gdLst/>
            <a:ahLst/>
            <a:cxnLst/>
            <a:rect l="l" t="t" r="r" b="b"/>
            <a:pathLst>
              <a:path w="1548180" h="1022351" extrusionOk="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spcFirstLastPara="1" wrap="square" lIns="91433" tIns="45700" rIns="91433" bIns="45700" anchor="ctr" anchorCtr="0">
            <a:noAutofit/>
          </a:bodyPr>
          <a:lstStyle/>
          <a:p>
            <a:pPr>
              <a:spcBef>
                <a:spcPts val="0"/>
              </a:spcBef>
              <a:spcAft>
                <a:spcPts val="0"/>
              </a:spcAft>
              <a:buClr>
                <a:srgbClr val="000000"/>
              </a:buClr>
              <a:buSzPts val="1400"/>
            </a:pPr>
            <a:endParaRPr sz="1867">
              <a:solidFill>
                <a:schemeClr val="dk1"/>
              </a:solidFill>
              <a:latin typeface="Calibri"/>
              <a:ea typeface="Calibri"/>
              <a:cs typeface="Calibri"/>
              <a:sym typeface="Calibri"/>
            </a:endParaRPr>
          </a:p>
        </p:txBody>
      </p:sp>
      <p:sp>
        <p:nvSpPr>
          <p:cNvPr id="199" name="Google Shape;199;p31"/>
          <p:cNvSpPr/>
          <p:nvPr/>
        </p:nvSpPr>
        <p:spPr>
          <a:xfrm flipH="1">
            <a:off x="3831664" y="5265602"/>
            <a:ext cx="1771609" cy="1140095"/>
          </a:xfrm>
          <a:custGeom>
            <a:avLst/>
            <a:gdLst/>
            <a:ahLst/>
            <a:cxnLst/>
            <a:rect l="l" t="t" r="r" b="b"/>
            <a:pathLst>
              <a:path w="1771609" h="1140095" extrusionOk="0">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spcFirstLastPara="1" wrap="square" lIns="91433" tIns="45700" rIns="91433" bIns="45700" anchor="ctr" anchorCtr="0">
            <a:noAutofit/>
          </a:bodyPr>
          <a:lstStyle/>
          <a:p>
            <a:pPr>
              <a:spcBef>
                <a:spcPts val="0"/>
              </a:spcBef>
              <a:spcAft>
                <a:spcPts val="0"/>
              </a:spcAft>
              <a:buClr>
                <a:srgbClr val="000000"/>
              </a:buClr>
              <a:buSzPts val="1400"/>
            </a:pPr>
            <a:endParaRPr sz="1867">
              <a:solidFill>
                <a:schemeClr val="dk1"/>
              </a:solidFill>
              <a:latin typeface="Calibri"/>
              <a:ea typeface="Calibri"/>
              <a:cs typeface="Calibri"/>
              <a:sym typeface="Calibri"/>
            </a:endParaRPr>
          </a:p>
        </p:txBody>
      </p:sp>
      <p:sp>
        <p:nvSpPr>
          <p:cNvPr id="200" name="Google Shape;200;p31"/>
          <p:cNvSpPr/>
          <p:nvPr/>
        </p:nvSpPr>
        <p:spPr>
          <a:xfrm flipH="1">
            <a:off x="4132973" y="6258755"/>
            <a:ext cx="1565940" cy="599245"/>
          </a:xfrm>
          <a:custGeom>
            <a:avLst/>
            <a:gdLst/>
            <a:ahLst/>
            <a:cxnLst/>
            <a:rect l="l" t="t" r="r" b="b"/>
            <a:pathLst>
              <a:path w="1565940" h="599245" extrusionOk="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1409000" y="235067"/>
            <a:ext cx="9374000" cy="1030800"/>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sz="3200">
                <a:latin typeface="Merriweather"/>
                <a:ea typeface="Merriweather"/>
                <a:cs typeface="Merriweather"/>
                <a:sym typeface="Merriweather"/>
              </a:rPr>
              <a:t>Seeing the “Big Picture” of Computer Science</a:t>
            </a:r>
            <a:endParaRPr sz="3200">
              <a:latin typeface="Merriweather"/>
              <a:ea typeface="Merriweather"/>
              <a:cs typeface="Merriweather"/>
              <a:sym typeface="Merriweather"/>
            </a:endParaRPr>
          </a:p>
        </p:txBody>
      </p:sp>
      <p:sp>
        <p:nvSpPr>
          <p:cNvPr id="212" name="Google Shape;212;p33"/>
          <p:cNvSpPr txBox="1"/>
          <p:nvPr/>
        </p:nvSpPr>
        <p:spPr>
          <a:xfrm>
            <a:off x="353900" y="1136367"/>
            <a:ext cx="11137200" cy="1238800"/>
          </a:xfrm>
          <a:prstGeom prst="rect">
            <a:avLst/>
          </a:prstGeom>
          <a:noFill/>
          <a:ln>
            <a:noFill/>
          </a:ln>
        </p:spPr>
        <p:txBody>
          <a:bodyPr spcFirstLastPara="1" wrap="square" lIns="121900" tIns="121900" rIns="121900" bIns="121900" anchor="t" anchorCtr="0">
            <a:noAutofit/>
          </a:bodyPr>
          <a:lstStyle/>
          <a:p>
            <a:pPr>
              <a:spcBef>
                <a:spcPts val="0"/>
              </a:spcBef>
              <a:spcAft>
                <a:spcPts val="0"/>
              </a:spcAft>
            </a:pPr>
            <a:r>
              <a:rPr lang="en" sz="2533">
                <a:latin typeface="Nunito"/>
                <a:ea typeface="Nunito"/>
                <a:cs typeface="Nunito"/>
                <a:sym typeface="Nunito"/>
              </a:rPr>
              <a:t>Computational Thinking (CT)</a:t>
            </a:r>
            <a:endParaRPr sz="2533">
              <a:latin typeface="Nunito"/>
              <a:ea typeface="Nunito"/>
              <a:cs typeface="Nunito"/>
              <a:sym typeface="Nunito"/>
            </a:endParaRPr>
          </a:p>
          <a:p>
            <a:pPr marL="1219170" lvl="1" indent="-465655">
              <a:spcBef>
                <a:spcPts val="0"/>
              </a:spcBef>
              <a:spcAft>
                <a:spcPts val="0"/>
              </a:spcAft>
              <a:buSzPts val="1900"/>
              <a:buFont typeface="Nunito"/>
              <a:buChar char="○"/>
            </a:pPr>
            <a:r>
              <a:rPr lang="en" sz="2533">
                <a:latin typeface="Nunito"/>
                <a:ea typeface="Nunito"/>
                <a:cs typeface="Nunito"/>
                <a:sym typeface="Nunito"/>
              </a:rPr>
              <a:t>Using special thinking </a:t>
            </a:r>
            <a:r>
              <a:rPr lang="en" sz="2533">
                <a:solidFill>
                  <a:srgbClr val="CC0000"/>
                </a:solidFill>
                <a:latin typeface="Nunito"/>
                <a:ea typeface="Nunito"/>
                <a:cs typeface="Nunito"/>
                <a:sym typeface="Nunito"/>
              </a:rPr>
              <a:t>patterns</a:t>
            </a:r>
            <a:r>
              <a:rPr lang="en" sz="2533">
                <a:latin typeface="Nunito"/>
                <a:ea typeface="Nunito"/>
                <a:cs typeface="Nunito"/>
                <a:sym typeface="Nunito"/>
              </a:rPr>
              <a:t> and </a:t>
            </a:r>
            <a:r>
              <a:rPr lang="en" sz="2533">
                <a:solidFill>
                  <a:srgbClr val="CC0000"/>
                </a:solidFill>
                <a:latin typeface="Nunito"/>
                <a:ea typeface="Nunito"/>
                <a:cs typeface="Nunito"/>
                <a:sym typeface="Nunito"/>
              </a:rPr>
              <a:t>processes</a:t>
            </a:r>
            <a:r>
              <a:rPr lang="en" sz="2533">
                <a:latin typeface="Nunito"/>
                <a:ea typeface="Nunito"/>
                <a:cs typeface="Nunito"/>
                <a:sym typeface="Nunito"/>
              </a:rPr>
              <a:t> to pose and solve problems or prepare programs for computation</a:t>
            </a:r>
            <a:br>
              <a:rPr lang="en" sz="2533">
                <a:latin typeface="Nunito"/>
                <a:ea typeface="Nunito"/>
                <a:cs typeface="Nunito"/>
                <a:sym typeface="Nunito"/>
              </a:rPr>
            </a:br>
            <a:endParaRPr sz="2533">
              <a:latin typeface="Nunito"/>
              <a:ea typeface="Nunito"/>
              <a:cs typeface="Nunito"/>
              <a:sym typeface="Nunito"/>
            </a:endParaRPr>
          </a:p>
          <a:p>
            <a:pPr>
              <a:spcBef>
                <a:spcPts val="0"/>
              </a:spcBef>
              <a:spcAft>
                <a:spcPts val="0"/>
              </a:spcAft>
            </a:pPr>
            <a:r>
              <a:rPr lang="en" sz="2533">
                <a:latin typeface="Nunito"/>
                <a:ea typeface="Nunito"/>
                <a:cs typeface="Nunito"/>
                <a:sym typeface="Nunito"/>
              </a:rPr>
              <a:t>Benefits </a:t>
            </a:r>
            <a:endParaRPr sz="2533">
              <a:latin typeface="Nunito"/>
              <a:ea typeface="Nunito"/>
              <a:cs typeface="Nunito"/>
              <a:sym typeface="Nunito"/>
            </a:endParaRPr>
          </a:p>
        </p:txBody>
      </p:sp>
      <p:sp>
        <p:nvSpPr>
          <p:cNvPr id="216" name="Google Shape;216;p33"/>
          <p:cNvSpPr txBox="1"/>
          <p:nvPr/>
        </p:nvSpPr>
        <p:spPr>
          <a:xfrm>
            <a:off x="455498" y="3429007"/>
            <a:ext cx="8776555" cy="2677616"/>
          </a:xfrm>
          <a:prstGeom prst="rect">
            <a:avLst/>
          </a:prstGeom>
          <a:noFill/>
          <a:ln>
            <a:noFill/>
          </a:ln>
        </p:spPr>
        <p:txBody>
          <a:bodyPr spcFirstLastPara="1" wrap="square" lIns="91433" tIns="45700" rIns="91433" bIns="45700" anchor="t" anchorCtr="0">
            <a:spAutoFit/>
          </a:bodyPr>
          <a:lstStyle/>
          <a:p>
            <a:pPr marL="457189" indent="-448722">
              <a:spcBef>
                <a:spcPts val="0"/>
              </a:spcBef>
              <a:spcAft>
                <a:spcPts val="0"/>
              </a:spcAft>
              <a:buClr>
                <a:schemeClr val="dk1"/>
              </a:buClr>
              <a:buSzPts val="900"/>
              <a:buFont typeface="Noto Sans Symbols"/>
              <a:buChar char="❖"/>
            </a:pPr>
            <a:r>
              <a:rPr lang="en" dirty="0">
                <a:solidFill>
                  <a:srgbClr val="000000"/>
                </a:solidFill>
                <a:latin typeface="Arial"/>
                <a:ea typeface="Arial"/>
                <a:cs typeface="Arial"/>
                <a:sym typeface="Arial"/>
              </a:rPr>
              <a:t>a </a:t>
            </a:r>
            <a:r>
              <a:rPr lang="en" b="1" dirty="0">
                <a:solidFill>
                  <a:srgbClr val="000000"/>
                </a:solidFill>
                <a:latin typeface="Arial"/>
                <a:ea typeface="Arial"/>
                <a:cs typeface="Arial"/>
                <a:sym typeface="Arial"/>
              </a:rPr>
              <a:t>strategic thought process</a:t>
            </a:r>
            <a:br>
              <a:rPr lang="en" b="1" dirty="0">
                <a:solidFill>
                  <a:srgbClr val="000000"/>
                </a:solidFill>
                <a:latin typeface="Arial"/>
                <a:ea typeface="Arial"/>
                <a:cs typeface="Arial"/>
                <a:sym typeface="Arial"/>
              </a:rPr>
            </a:br>
            <a:r>
              <a:rPr lang="en" b="1" dirty="0">
                <a:solidFill>
                  <a:srgbClr val="000000"/>
                </a:solidFill>
                <a:latin typeface="Arial"/>
                <a:ea typeface="Arial"/>
                <a:cs typeface="Arial"/>
                <a:sym typeface="Arial"/>
              </a:rPr>
              <a:t> </a:t>
            </a:r>
            <a:endParaRPr sz="1467" dirty="0"/>
          </a:p>
          <a:p>
            <a:pPr marL="457189" indent="-448722">
              <a:spcBef>
                <a:spcPts val="0"/>
              </a:spcBef>
              <a:spcAft>
                <a:spcPts val="0"/>
              </a:spcAft>
              <a:buClr>
                <a:schemeClr val="dk1"/>
              </a:buClr>
              <a:buSzPts val="900"/>
              <a:buFont typeface="Noto Sans Symbols"/>
              <a:buChar char="❖"/>
            </a:pPr>
            <a:r>
              <a:rPr lang="en" b="1" dirty="0">
                <a:solidFill>
                  <a:srgbClr val="000000"/>
                </a:solidFill>
                <a:latin typeface="Arial"/>
                <a:ea typeface="Arial"/>
                <a:cs typeface="Arial"/>
                <a:sym typeface="Arial"/>
              </a:rPr>
              <a:t>all students </a:t>
            </a:r>
            <a:r>
              <a:rPr lang="en" dirty="0">
                <a:solidFill>
                  <a:srgbClr val="000000"/>
                </a:solidFill>
                <a:latin typeface="Arial"/>
                <a:ea typeface="Arial"/>
                <a:cs typeface="Arial"/>
                <a:sym typeface="Arial"/>
              </a:rPr>
              <a:t>can learn</a:t>
            </a:r>
            <a:br>
              <a:rPr lang="en" dirty="0">
                <a:solidFill>
                  <a:srgbClr val="000000"/>
                </a:solidFill>
                <a:latin typeface="Arial"/>
                <a:ea typeface="Arial"/>
                <a:cs typeface="Arial"/>
                <a:sym typeface="Arial"/>
              </a:rPr>
            </a:br>
            <a:endParaRPr dirty="0">
              <a:solidFill>
                <a:srgbClr val="000000"/>
              </a:solidFill>
              <a:latin typeface="Arial"/>
              <a:ea typeface="Arial"/>
              <a:cs typeface="Arial"/>
              <a:sym typeface="Arial"/>
            </a:endParaRPr>
          </a:p>
          <a:p>
            <a:pPr marL="457189" indent="-448722">
              <a:spcBef>
                <a:spcPts val="0"/>
              </a:spcBef>
              <a:spcAft>
                <a:spcPts val="0"/>
              </a:spcAft>
              <a:buClr>
                <a:schemeClr val="dk1"/>
              </a:buClr>
              <a:buSzPts val="900"/>
              <a:buFont typeface="Noto Sans Symbols"/>
              <a:buChar char="❖"/>
            </a:pPr>
            <a:r>
              <a:rPr lang="en" dirty="0">
                <a:solidFill>
                  <a:srgbClr val="000000"/>
                </a:solidFill>
                <a:latin typeface="Arial"/>
                <a:ea typeface="Arial"/>
                <a:cs typeface="Arial"/>
                <a:sym typeface="Arial"/>
              </a:rPr>
              <a:t>can be applied across </a:t>
            </a:r>
            <a:r>
              <a:rPr lang="en" b="1" dirty="0">
                <a:solidFill>
                  <a:srgbClr val="000000"/>
                </a:solidFill>
                <a:latin typeface="Arial"/>
                <a:ea typeface="Arial"/>
                <a:cs typeface="Arial"/>
                <a:sym typeface="Arial"/>
              </a:rPr>
              <a:t>many content areas</a:t>
            </a:r>
            <a:br>
              <a:rPr lang="en" b="1" dirty="0">
                <a:solidFill>
                  <a:srgbClr val="000000"/>
                </a:solidFill>
                <a:latin typeface="Arial"/>
                <a:ea typeface="Arial"/>
                <a:cs typeface="Arial"/>
                <a:sym typeface="Arial"/>
              </a:rPr>
            </a:br>
            <a:endParaRPr dirty="0">
              <a:solidFill>
                <a:srgbClr val="000000"/>
              </a:solidFill>
              <a:latin typeface="Arial"/>
              <a:ea typeface="Arial"/>
              <a:cs typeface="Arial"/>
              <a:sym typeface="Arial"/>
            </a:endParaRPr>
          </a:p>
          <a:p>
            <a:pPr marL="457189" indent="-448722">
              <a:spcBef>
                <a:spcPts val="0"/>
              </a:spcBef>
              <a:spcAft>
                <a:spcPts val="0"/>
              </a:spcAft>
              <a:buClr>
                <a:schemeClr val="dk1"/>
              </a:buClr>
              <a:buSzPts val="900"/>
              <a:buFont typeface="Noto Sans Symbols"/>
              <a:buChar char="❖"/>
            </a:pPr>
            <a:r>
              <a:rPr lang="en" dirty="0">
                <a:solidFill>
                  <a:srgbClr val="000000"/>
                </a:solidFill>
                <a:latin typeface="Arial"/>
                <a:ea typeface="Arial"/>
                <a:cs typeface="Arial"/>
                <a:sym typeface="Arial"/>
              </a:rPr>
              <a:t>an </a:t>
            </a:r>
            <a:r>
              <a:rPr lang="en" b="1" dirty="0">
                <a:solidFill>
                  <a:srgbClr val="000000"/>
                </a:solidFill>
                <a:latin typeface="Arial"/>
                <a:ea typeface="Arial"/>
                <a:cs typeface="Arial"/>
                <a:sym typeface="Arial"/>
              </a:rPr>
              <a:t>entry point for teachers</a:t>
            </a:r>
            <a:endParaRPr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numCol="1" anchor="ctr" anchorCtr="0" compatLnSpc="1">
            <a:prstTxWarp prst="textNoShape">
              <a:avLst/>
            </a:prstTxWarp>
            <a:normAutofit/>
          </a:bodyPr>
          <a:lstStyle/>
          <a:p>
            <a:r>
              <a:rPr lang="en"/>
              <a:t>Overview of Scratch Jr.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79751" y="1326044"/>
            <a:ext cx="3993012" cy="1176151"/>
          </a:xfrm>
          <a:prstGeom prst="rect">
            <a:avLst/>
          </a:prstGeom>
          <a:noFill/>
          <a:ln>
            <a:noFill/>
          </a:ln>
        </p:spPr>
      </p:pic>
      <p:sp>
        <p:nvSpPr>
          <p:cNvPr id="227" name="Google Shape;227;p35"/>
          <p:cNvSpPr txBox="1">
            <a:spLocks noGrp="1"/>
          </p:cNvSpPr>
          <p:nvPr>
            <p:ph type="body" idx="1"/>
          </p:nvPr>
        </p:nvSpPr>
        <p:spPr>
          <a:xfrm>
            <a:off x="649400" y="2605734"/>
            <a:ext cx="6506400" cy="3467576"/>
          </a:xfrm>
          <a:prstGeom prst="rect">
            <a:avLst/>
          </a:prstGeom>
        </p:spPr>
        <p:txBody>
          <a:bodyPr spcFirstLastPara="1" vert="horz" wrap="square" lIns="121900" tIns="121900" rIns="121900" bIns="121900" numCol="1" anchor="t" anchorCtr="0" compatLnSpc="1">
            <a:prstTxWarp prst="textNoShape">
              <a:avLst/>
            </a:prstTxWarp>
            <a:spAutoFit/>
          </a:bodyPr>
          <a:lstStyle/>
          <a:p>
            <a:pPr marL="0" indent="0">
              <a:lnSpc>
                <a:spcPct val="140000"/>
              </a:lnSpc>
              <a:spcAft>
                <a:spcPts val="1600"/>
              </a:spcAft>
              <a:buClr>
                <a:schemeClr val="dk1"/>
              </a:buClr>
              <a:buSzPts val="1100"/>
              <a:buNone/>
            </a:pPr>
            <a:r>
              <a:rPr lang="en" sz="1800" b="1" i="1" u="sng" dirty="0">
                <a:solidFill>
                  <a:schemeClr val="dk1"/>
                </a:solidFill>
                <a:hlinkClick r:id="rId4">
                  <a:extLst>
                    <a:ext uri="{A12FA001-AC4F-418D-AE19-62706E023703}">
                      <ahyp:hlinkClr xmlns:ahyp="http://schemas.microsoft.com/office/drawing/2018/hyperlinkcolor" val="tx"/>
                    </a:ext>
                  </a:extLst>
                </a:hlinkClick>
              </a:rPr>
              <a:t>Scratch Jr</a:t>
            </a:r>
            <a:r>
              <a:rPr lang="en" sz="2000" dirty="0">
                <a:solidFill>
                  <a:schemeClr val="dk1"/>
                </a:solidFill>
              </a:rPr>
              <a:t> is geared toward young students aged 5 to 7 and allows children to create interactive games and stories with a basic programming language. Kids can snap together blocks to make characters come to life with movement and design edits. </a:t>
            </a:r>
            <a:br>
              <a:rPr lang="en" sz="2000" dirty="0">
                <a:solidFill>
                  <a:schemeClr val="dk1"/>
                </a:solidFill>
              </a:rPr>
            </a:br>
            <a:r>
              <a:rPr lang="en" sz="2000" dirty="0">
                <a:solidFill>
                  <a:schemeClr val="dk1"/>
                </a:solidFill>
              </a:rPr>
              <a:t>Available as app on iOS, Fire, and Android devices and on unofficial </a:t>
            </a:r>
            <a:r>
              <a:rPr lang="en" sz="2000" u="sng" dirty="0">
                <a:solidFill>
                  <a:schemeClr val="hlink"/>
                </a:solidFill>
                <a:hlinkClick r:id="rId5"/>
              </a:rPr>
              <a:t>website</a:t>
            </a:r>
            <a:r>
              <a:rPr lang="en" sz="2000" dirty="0">
                <a:solidFill>
                  <a:schemeClr val="dk1"/>
                </a:solidFill>
              </a:rPr>
              <a:t>.</a:t>
            </a:r>
            <a:endParaRPr sz="2000" dirty="0">
              <a:solidFill>
                <a:schemeClr val="dk1"/>
              </a:solidFill>
            </a:endParaRPr>
          </a:p>
        </p:txBody>
      </p:sp>
      <p:pic>
        <p:nvPicPr>
          <p:cNvPr id="228" name="Google Shape;228;p35">
            <a:extLst>
              <a:ext uri="{C183D7F6-B498-43B3-948B-1728B52AA6E4}">
                <adec:decorative xmlns:adec="http://schemas.microsoft.com/office/drawing/2017/decorative" val="1"/>
              </a:ext>
            </a:extLst>
          </p:cNvPr>
          <p:cNvPicPr preferRelativeResize="0"/>
          <p:nvPr/>
        </p:nvPicPr>
        <p:blipFill rotWithShape="1">
          <a:blip r:embed="rId6">
            <a:alphaModFix/>
          </a:blip>
          <a:srcRect t="1760" b="991"/>
          <a:stretch/>
        </p:blipFill>
        <p:spPr>
          <a:xfrm>
            <a:off x="7203094" y="1897114"/>
            <a:ext cx="4871667" cy="4253567"/>
          </a:xfrm>
          <a:prstGeom prst="rect">
            <a:avLst/>
          </a:prstGeom>
          <a:noFill/>
          <a:ln>
            <a:noFill/>
          </a:ln>
        </p:spPr>
      </p:pic>
      <p:pic>
        <p:nvPicPr>
          <p:cNvPr id="229" name="Google Shape;229;p35">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8866173" y="4458420"/>
            <a:ext cx="3400431" cy="899933"/>
          </a:xfrm>
          <a:prstGeom prst="rect">
            <a:avLst/>
          </a:prstGeom>
          <a:noFill/>
          <a:ln>
            <a:noFill/>
          </a:ln>
        </p:spPr>
      </p:pic>
      <p:sp>
        <p:nvSpPr>
          <p:cNvPr id="2" name="Google Shape;234;p36">
            <a:extLst>
              <a:ext uri="{FF2B5EF4-FFF2-40B4-BE49-F238E27FC236}">
                <a16:creationId xmlns:a16="http://schemas.microsoft.com/office/drawing/2014/main" id="{3C6272E8-BB67-4838-0721-856F03A158EA}"/>
              </a:ext>
            </a:extLst>
          </p:cNvPr>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dirty="0"/>
              <a:t>Scratch Jr.</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dirty="0"/>
              <a:t>Benefits of using Scratch Jr.</a:t>
            </a:r>
            <a:endParaRPr dirty="0"/>
          </a:p>
        </p:txBody>
      </p:sp>
      <p:sp>
        <p:nvSpPr>
          <p:cNvPr id="235" name="Google Shape;235;p36"/>
          <p:cNvSpPr txBox="1">
            <a:spLocks noGrp="1"/>
          </p:cNvSpPr>
          <p:nvPr>
            <p:ph type="body" idx="1"/>
          </p:nvPr>
        </p:nvSpPr>
        <p:spPr>
          <a:xfrm>
            <a:off x="415600" y="1790767"/>
            <a:ext cx="5108800" cy="4301200"/>
          </a:xfrm>
          <a:prstGeom prst="rect">
            <a:avLst/>
          </a:prstGeom>
        </p:spPr>
        <p:txBody>
          <a:bodyPr spcFirstLastPara="1" vert="horz" wrap="square" lIns="121900" tIns="121900" rIns="121900" bIns="121900" numCol="1" anchor="t" anchorCtr="0" compatLnSpc="1">
            <a:prstTxWarp prst="textNoShape">
              <a:avLst/>
            </a:prstTxWarp>
            <a:normAutofit/>
          </a:bodyPr>
          <a:lstStyle/>
          <a:p>
            <a:pPr indent="-491054">
              <a:buSzPts val="2200"/>
            </a:pPr>
            <a:r>
              <a:rPr lang="en" sz="2933"/>
              <a:t>Designed for non-readers</a:t>
            </a:r>
            <a:endParaRPr sz="2933"/>
          </a:p>
          <a:p>
            <a:pPr indent="-491054">
              <a:buSzPts val="2200"/>
            </a:pPr>
            <a:r>
              <a:rPr lang="en" sz="2933"/>
              <a:t>Intuitive interface</a:t>
            </a:r>
            <a:endParaRPr sz="2933"/>
          </a:p>
          <a:p>
            <a:pPr indent="-491054">
              <a:buSzPts val="2200"/>
            </a:pPr>
            <a:r>
              <a:rPr lang="en" sz="2933"/>
              <a:t>Variety of choices</a:t>
            </a:r>
            <a:endParaRPr sz="2933"/>
          </a:p>
          <a:p>
            <a:pPr indent="-491054">
              <a:buSzPts val="2200"/>
            </a:pPr>
            <a:r>
              <a:rPr lang="en" sz="2933"/>
              <a:t>Storytelling and Creativity</a:t>
            </a:r>
            <a:endParaRPr sz="2933"/>
          </a:p>
          <a:p>
            <a:pPr marL="0" indent="0">
              <a:spcBef>
                <a:spcPts val="1600"/>
              </a:spcBef>
              <a:spcAft>
                <a:spcPts val="1600"/>
              </a:spcAft>
              <a:buNone/>
            </a:pPr>
            <a:endParaRPr/>
          </a:p>
        </p:txBody>
      </p:sp>
      <p:sp>
        <p:nvSpPr>
          <p:cNvPr id="236" name="Google Shape;236;p36"/>
          <p:cNvSpPr txBox="1"/>
          <p:nvPr/>
        </p:nvSpPr>
        <p:spPr>
          <a:xfrm>
            <a:off x="415600" y="6324400"/>
            <a:ext cx="7888800" cy="1723508"/>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3200"/>
              <a:t>Source: https://www.commonsense.org/education/reviews/scratchjr</a:t>
            </a:r>
            <a:endParaRPr sz="3200"/>
          </a:p>
        </p:txBody>
      </p:sp>
      <p:pic>
        <p:nvPicPr>
          <p:cNvPr id="237" name="Google Shape;237;p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894301" y="1480333"/>
            <a:ext cx="5882100" cy="441406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a:t>K-5 Project							</a:t>
            </a:r>
            <a:r>
              <a:rPr lang="en" u="sng">
                <a:solidFill>
                  <a:schemeClr val="hlink"/>
                </a:solidFill>
                <a:hlinkClick r:id="rId3"/>
              </a:rPr>
              <a:t>First Project</a:t>
            </a:r>
            <a:endParaRPr/>
          </a:p>
        </p:txBody>
      </p:sp>
      <p:sp>
        <p:nvSpPr>
          <p:cNvPr id="243" name="Google Shape;243;p37"/>
          <p:cNvSpPr txBox="1">
            <a:spLocks noGrp="1"/>
          </p:cNvSpPr>
          <p:nvPr>
            <p:ph type="body" idx="2"/>
          </p:nvPr>
        </p:nvSpPr>
        <p:spPr>
          <a:xfrm>
            <a:off x="6712372" y="1536633"/>
            <a:ext cx="5181227" cy="4555200"/>
          </a:xfrm>
          <a:prstGeom prst="rect">
            <a:avLst/>
          </a:prstGeom>
        </p:spPr>
        <p:txBody>
          <a:bodyPr spcFirstLastPara="1" vert="horz" wrap="square" lIns="121900" tIns="121900" rIns="121900" bIns="121900" numCol="1" anchor="t" anchorCtr="0" compatLnSpc="1">
            <a:prstTxWarp prst="textNoShape">
              <a:avLst/>
            </a:prstTxWarp>
            <a:normAutofit/>
          </a:bodyPr>
          <a:lstStyle/>
          <a:p>
            <a:pPr indent="-491054">
              <a:buClr>
                <a:schemeClr val="dk1"/>
              </a:buClr>
              <a:buSzPts val="2200"/>
            </a:pPr>
            <a:r>
              <a:rPr lang="en" sz="2400" dirty="0">
                <a:solidFill>
                  <a:schemeClr val="dk1"/>
                </a:solidFill>
              </a:rPr>
              <a:t>Activity 1: First ScratchJr Project Walk-through</a:t>
            </a:r>
            <a:endParaRPr sz="2400" dirty="0">
              <a:solidFill>
                <a:schemeClr val="dk1"/>
              </a:solidFill>
            </a:endParaRPr>
          </a:p>
          <a:p>
            <a:pPr indent="-491054">
              <a:buClr>
                <a:schemeClr val="dk1"/>
              </a:buClr>
              <a:buSzPts val="2200"/>
            </a:pPr>
            <a:r>
              <a:rPr lang="en" sz="2400" dirty="0">
                <a:solidFill>
                  <a:schemeClr val="dk1"/>
                </a:solidFill>
              </a:rPr>
              <a:t>Activity 2: ScratchJr Create Your Own Story Project</a:t>
            </a:r>
            <a:endParaRPr sz="4000" dirty="0"/>
          </a:p>
        </p:txBody>
      </p:sp>
      <p:pic>
        <p:nvPicPr>
          <p:cNvPr id="244" name="Google Shape;244;p3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70121" y="2680867"/>
            <a:ext cx="6308001" cy="35518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8" descr="Set a timer for 5 minutes. This 5 minute timer with alarm silently counts down to 00:00 and then alerts you with a gentle alarm sound.&#10;&#10;What Is the 5 Minute Timer?&#10;If you're looking for a timer to help you stay on track with your work, a 5 minute countdown is a great option. You can use it to break up your work time into manageable chunks, and it can also help you avoid getting bogged down with one task for too long.&#10;&#10;How to Set a 5 Minute Timer&#10;There are a few different ways to set a 5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5 Minute Alarm?&#10;This timer is perfect for work or study sessions. It's also great for any activity where you want to be sure to take a break every 5 minutes, such as cooking, laundry, or working out.&#10;&#10;Online Timer - https://timer.onlinealarmkur.com/en/" title="5 Minute Timer">
            <a:hlinkClick r:id="rId3"/>
          </p:cNvPr>
          <p:cNvPicPr preferRelativeResize="0"/>
          <p:nvPr/>
        </p:nvPicPr>
        <p:blipFill>
          <a:blip r:embed="rId4">
            <a:alphaModFix/>
          </a:blip>
          <a:stretch>
            <a:fillRect/>
          </a:stretch>
        </p:blipFill>
        <p:spPr>
          <a:xfrm>
            <a:off x="-26756" y="72200"/>
            <a:ext cx="12192056" cy="6858000"/>
          </a:xfrm>
          <a:prstGeom prst="rect">
            <a:avLst/>
          </a:prstGeom>
          <a:noFill/>
          <a:ln>
            <a:noFill/>
          </a:ln>
        </p:spPr>
      </p:pic>
      <p:sp>
        <p:nvSpPr>
          <p:cNvPr id="250" name="Google Shape;250;p38"/>
          <p:cNvSpPr txBox="1">
            <a:spLocks noGrp="1"/>
          </p:cNvSpPr>
          <p:nvPr>
            <p:ph type="title"/>
          </p:nvPr>
        </p:nvSpPr>
        <p:spPr>
          <a:xfrm>
            <a:off x="415600" y="936733"/>
            <a:ext cx="11360800" cy="1122400"/>
          </a:xfrm>
          <a:prstGeom prst="rect">
            <a:avLst/>
          </a:prstGeom>
          <a:effectLst>
            <a:outerShdw blurRad="57150" dist="19050" dir="5400000" algn="bl" rotWithShape="0">
              <a:srgbClr val="000000">
                <a:alpha val="50000"/>
              </a:srgbClr>
            </a:outerShdw>
          </a:effectLst>
        </p:spPr>
        <p:txBody>
          <a:bodyPr spcFirstLastPara="1" vert="horz" wrap="square" lIns="121900" tIns="121900" rIns="121900" bIns="121900" numCol="1" anchor="ctr" anchorCtr="0" compatLnSpc="1">
            <a:prstTxWarp prst="textNoShape">
              <a:avLst/>
            </a:prstTxWarp>
            <a:normAutofit/>
          </a:bodyPr>
          <a:lstStyle/>
          <a:p>
            <a:r>
              <a:rPr lang="en" sz="5733" b="1">
                <a:solidFill>
                  <a:schemeClr val="lt1"/>
                </a:solidFill>
              </a:rPr>
              <a:t>Break Time</a:t>
            </a:r>
            <a:endParaRPr sz="5733" b="1">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9"/>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numCol="1" anchor="ctr" anchorCtr="0" compatLnSpc="1">
            <a:prstTxWarp prst="textNoShape">
              <a:avLst/>
            </a:prstTxWarp>
            <a:normAutofit/>
          </a:bodyPr>
          <a:lstStyle/>
          <a:p>
            <a:r>
              <a:rPr lang="en"/>
              <a:t>Overview of Scratch</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581534" y="118851"/>
            <a:ext cx="3610700" cy="3610700"/>
          </a:xfrm>
          <a:prstGeom prst="rect">
            <a:avLst/>
          </a:prstGeom>
          <a:noFill/>
          <a:ln>
            <a:noFill/>
          </a:ln>
        </p:spPr>
      </p:pic>
      <p:sp>
        <p:nvSpPr>
          <p:cNvPr id="261" name="Google Shape;261;p40"/>
          <p:cNvSpPr txBox="1"/>
          <p:nvPr/>
        </p:nvSpPr>
        <p:spPr>
          <a:xfrm>
            <a:off x="3968933" y="3910133"/>
            <a:ext cx="7640800" cy="2888800"/>
          </a:xfrm>
          <a:prstGeom prst="rect">
            <a:avLst/>
          </a:prstGeom>
          <a:noFill/>
          <a:ln>
            <a:noFill/>
          </a:ln>
        </p:spPr>
        <p:txBody>
          <a:bodyPr spcFirstLastPara="1" wrap="square" lIns="121900" tIns="0" rIns="121900" bIns="121900" anchor="t" anchorCtr="0">
            <a:noAutofit/>
          </a:bodyPr>
          <a:lstStyle/>
          <a:p>
            <a:pPr>
              <a:spcBef>
                <a:spcPts val="0"/>
              </a:spcBef>
              <a:spcAft>
                <a:spcPts val="0"/>
              </a:spcAft>
            </a:pPr>
            <a:r>
              <a:rPr lang="en" sz="2000" dirty="0"/>
              <a:t>Scratch is the </a:t>
            </a:r>
            <a:r>
              <a:rPr lang="en" sz="2000" u="sng" dirty="0"/>
              <a:t>world’s largest coding community for children</a:t>
            </a:r>
            <a:r>
              <a:rPr lang="en" sz="2000" dirty="0"/>
              <a:t> and a coding language with a simple visual interface that allows young people to create digital stories, games, and animations. </a:t>
            </a:r>
            <a:r>
              <a:rPr lang="en" sz="2000" dirty="0">
                <a:solidFill>
                  <a:schemeClr val="dk1"/>
                </a:solidFill>
              </a:rPr>
              <a:t>Scratch is always free and is available in more than 70 languages.</a:t>
            </a:r>
            <a:br>
              <a:rPr lang="en" sz="2000" dirty="0"/>
            </a:br>
            <a:br>
              <a:rPr lang="en" sz="2000" dirty="0"/>
            </a:br>
            <a:r>
              <a:rPr lang="en" sz="2000" dirty="0"/>
              <a:t>Scratch is designed, developed, and moderated by the </a:t>
            </a:r>
            <a:r>
              <a:rPr lang="en" sz="2000" u="sng" dirty="0">
                <a:solidFill>
                  <a:schemeClr val="hlink"/>
                </a:solidFill>
                <a:hlinkClick r:id="rId4"/>
              </a:rPr>
              <a:t>Scratch Foundation</a:t>
            </a:r>
            <a:r>
              <a:rPr lang="en" sz="2000" dirty="0"/>
              <a:t>, a nonprofit organization.</a:t>
            </a:r>
            <a:endParaRPr sz="2000" dirty="0">
              <a:solidFill>
                <a:srgbClr val="575E75"/>
              </a:solidFill>
              <a:highlight>
                <a:srgbClr val="FCFCFC"/>
              </a:highlight>
            </a:endParaRPr>
          </a:p>
        </p:txBody>
      </p:sp>
      <p:sp>
        <p:nvSpPr>
          <p:cNvPr id="262" name="Google Shape;262;p40"/>
          <p:cNvSpPr txBox="1"/>
          <p:nvPr/>
        </p:nvSpPr>
        <p:spPr>
          <a:xfrm>
            <a:off x="357033" y="239200"/>
            <a:ext cx="5493200" cy="3204940"/>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spcAft>
                <a:spcPts val="0"/>
              </a:spcAft>
            </a:pPr>
            <a:r>
              <a:rPr lang="en" sz="2000" dirty="0">
                <a:solidFill>
                  <a:schemeClr val="dk1"/>
                </a:solidFill>
                <a:highlight>
                  <a:srgbClr val="FCFCFC"/>
                </a:highlight>
              </a:rPr>
              <a:t>Scratch promotes….. </a:t>
            </a:r>
            <a:endParaRPr sz="2000" dirty="0">
              <a:solidFill>
                <a:schemeClr val="dk1"/>
              </a:solidFill>
              <a:highlight>
                <a:srgbClr val="FCFCFC"/>
              </a:highlight>
            </a:endParaRPr>
          </a:p>
          <a:p>
            <a:pPr marL="609585" indent="-457189">
              <a:lnSpc>
                <a:spcPct val="115000"/>
              </a:lnSpc>
              <a:spcBef>
                <a:spcPts val="1600"/>
              </a:spcBef>
              <a:spcAft>
                <a:spcPts val="0"/>
              </a:spcAft>
              <a:buClr>
                <a:schemeClr val="dk1"/>
              </a:buClr>
              <a:buSzPts val="1800"/>
              <a:buChar char="➔"/>
            </a:pPr>
            <a:r>
              <a:rPr lang="en" sz="2000" dirty="0">
                <a:solidFill>
                  <a:schemeClr val="dk1"/>
                </a:solidFill>
                <a:highlight>
                  <a:srgbClr val="FCFCFC"/>
                </a:highlight>
              </a:rPr>
              <a:t>Computational Thinking </a:t>
            </a:r>
            <a:endParaRPr sz="2000" dirty="0">
              <a:solidFill>
                <a:schemeClr val="dk1"/>
              </a:solidFill>
              <a:highlight>
                <a:srgbClr val="FCFCFC"/>
              </a:highlight>
            </a:endParaRPr>
          </a:p>
          <a:p>
            <a:pPr marL="609585" indent="-457189">
              <a:lnSpc>
                <a:spcPct val="115000"/>
              </a:lnSpc>
              <a:spcBef>
                <a:spcPts val="0"/>
              </a:spcBef>
              <a:spcAft>
                <a:spcPts val="0"/>
              </a:spcAft>
              <a:buClr>
                <a:schemeClr val="dk1"/>
              </a:buClr>
              <a:buSzPts val="1800"/>
              <a:buChar char="➔"/>
            </a:pPr>
            <a:r>
              <a:rPr lang="en" sz="2000" dirty="0">
                <a:solidFill>
                  <a:schemeClr val="dk1"/>
                </a:solidFill>
                <a:highlight>
                  <a:srgbClr val="FCFCFC"/>
                </a:highlight>
              </a:rPr>
              <a:t>Problem solving skills</a:t>
            </a:r>
            <a:endParaRPr sz="2000" dirty="0">
              <a:solidFill>
                <a:schemeClr val="dk1"/>
              </a:solidFill>
              <a:highlight>
                <a:srgbClr val="FCFCFC"/>
              </a:highlight>
            </a:endParaRPr>
          </a:p>
          <a:p>
            <a:pPr marL="609585" indent="-457189">
              <a:lnSpc>
                <a:spcPct val="115000"/>
              </a:lnSpc>
              <a:spcBef>
                <a:spcPts val="0"/>
              </a:spcBef>
              <a:spcAft>
                <a:spcPts val="0"/>
              </a:spcAft>
              <a:buClr>
                <a:schemeClr val="dk1"/>
              </a:buClr>
              <a:buSzPts val="1800"/>
              <a:buChar char="➔"/>
            </a:pPr>
            <a:r>
              <a:rPr lang="en" sz="2000" dirty="0">
                <a:solidFill>
                  <a:schemeClr val="dk1"/>
                </a:solidFill>
                <a:highlight>
                  <a:srgbClr val="FCFCFC"/>
                </a:highlight>
              </a:rPr>
              <a:t>Creative teaching and learning</a:t>
            </a:r>
            <a:endParaRPr sz="2000" dirty="0">
              <a:solidFill>
                <a:schemeClr val="dk1"/>
              </a:solidFill>
              <a:highlight>
                <a:srgbClr val="FCFCFC"/>
              </a:highlight>
            </a:endParaRPr>
          </a:p>
          <a:p>
            <a:pPr marL="609585" indent="-457189">
              <a:lnSpc>
                <a:spcPct val="115000"/>
              </a:lnSpc>
              <a:spcBef>
                <a:spcPts val="0"/>
              </a:spcBef>
              <a:spcAft>
                <a:spcPts val="0"/>
              </a:spcAft>
              <a:buClr>
                <a:schemeClr val="dk1"/>
              </a:buClr>
              <a:buSzPts val="1800"/>
              <a:buChar char="➔"/>
            </a:pPr>
            <a:r>
              <a:rPr lang="en" sz="2000" dirty="0">
                <a:solidFill>
                  <a:schemeClr val="dk1"/>
                </a:solidFill>
                <a:highlight>
                  <a:srgbClr val="FCFCFC"/>
                </a:highlight>
              </a:rPr>
              <a:t>Self-expression </a:t>
            </a:r>
            <a:endParaRPr sz="2000" dirty="0">
              <a:solidFill>
                <a:schemeClr val="dk1"/>
              </a:solidFill>
              <a:highlight>
                <a:srgbClr val="FCFCFC"/>
              </a:highlight>
            </a:endParaRPr>
          </a:p>
          <a:p>
            <a:pPr marL="609585" indent="-457189">
              <a:lnSpc>
                <a:spcPct val="115000"/>
              </a:lnSpc>
              <a:spcBef>
                <a:spcPts val="0"/>
              </a:spcBef>
              <a:spcAft>
                <a:spcPts val="0"/>
              </a:spcAft>
              <a:buClr>
                <a:schemeClr val="dk1"/>
              </a:buClr>
              <a:buSzPts val="1800"/>
              <a:buChar char="➔"/>
            </a:pPr>
            <a:r>
              <a:rPr lang="en" sz="2000" dirty="0">
                <a:solidFill>
                  <a:schemeClr val="dk1"/>
                </a:solidFill>
                <a:highlight>
                  <a:srgbClr val="FCFCFC"/>
                </a:highlight>
              </a:rPr>
              <a:t>Collaboration</a:t>
            </a:r>
            <a:endParaRPr sz="2000" dirty="0">
              <a:solidFill>
                <a:schemeClr val="dk1"/>
              </a:solidFill>
              <a:highlight>
                <a:srgbClr val="FCFCFC"/>
              </a:highlight>
            </a:endParaRPr>
          </a:p>
          <a:p>
            <a:pPr marL="609585" indent="-457189">
              <a:lnSpc>
                <a:spcPct val="115000"/>
              </a:lnSpc>
              <a:spcBef>
                <a:spcPts val="0"/>
              </a:spcBef>
              <a:spcAft>
                <a:spcPts val="0"/>
              </a:spcAft>
              <a:buClr>
                <a:schemeClr val="dk1"/>
              </a:buClr>
              <a:buSzPts val="1800"/>
              <a:buChar char="➔"/>
            </a:pPr>
            <a:r>
              <a:rPr lang="en" sz="2000" dirty="0">
                <a:solidFill>
                  <a:schemeClr val="dk1"/>
                </a:solidFill>
                <a:highlight>
                  <a:srgbClr val="FCFCFC"/>
                </a:highlight>
              </a:rPr>
              <a:t>Equity in computing</a:t>
            </a:r>
            <a:endParaRPr sz="2800" dirty="0">
              <a:solidFill>
                <a:schemeClr val="dk1"/>
              </a:solidFill>
            </a:endParaRPr>
          </a:p>
        </p:txBody>
      </p:sp>
      <p:pic>
        <p:nvPicPr>
          <p:cNvPr id="263" name="Google Shape;263;p40">
            <a:extLst>
              <a:ext uri="{C183D7F6-B498-43B3-948B-1728B52AA6E4}">
                <adec:decorative xmlns:adec="http://schemas.microsoft.com/office/drawing/2017/decorative" val="1"/>
              </a:ext>
            </a:extLst>
          </p:cNvPr>
          <p:cNvPicPr preferRelativeResize="0"/>
          <p:nvPr/>
        </p:nvPicPr>
        <p:blipFill rotWithShape="1">
          <a:blip r:embed="rId5">
            <a:alphaModFix/>
          </a:blip>
          <a:srcRect l="16008" t="8595" r="19417" b="7137"/>
          <a:stretch/>
        </p:blipFill>
        <p:spPr>
          <a:xfrm>
            <a:off x="917234" y="3826383"/>
            <a:ext cx="2083353" cy="25337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dirty="0"/>
              <a:t>Agenda</a:t>
            </a:r>
            <a:endParaRPr dirty="0"/>
          </a:p>
        </p:txBody>
      </p:sp>
      <p:sp>
        <p:nvSpPr>
          <p:cNvPr id="112" name="Google Shape;112;p21"/>
          <p:cNvSpPr txBox="1">
            <a:spLocks noGrp="1"/>
          </p:cNvSpPr>
          <p:nvPr>
            <p:ph type="body" idx="1"/>
          </p:nvPr>
        </p:nvSpPr>
        <p:spPr>
          <a:xfrm>
            <a:off x="415600" y="1536633"/>
            <a:ext cx="5680400" cy="4555200"/>
          </a:xfrm>
          <a:prstGeom prst="rect">
            <a:avLst/>
          </a:prstGeom>
        </p:spPr>
        <p:txBody>
          <a:bodyPr spcFirstLastPara="1" vert="horz" wrap="square" lIns="121900" tIns="121900" rIns="121900" bIns="121900" numCol="1" anchor="t" anchorCtr="0" compatLnSpc="1">
            <a:prstTxWarp prst="textNoShape">
              <a:avLst/>
            </a:prstTxWarp>
            <a:normAutofit/>
          </a:bodyPr>
          <a:lstStyle/>
          <a:p>
            <a:pPr indent="-431789">
              <a:buClr>
                <a:schemeClr val="dk1"/>
              </a:buClr>
              <a:buSzPts val="1500"/>
            </a:pPr>
            <a:r>
              <a:rPr lang="en" sz="2000">
                <a:solidFill>
                  <a:schemeClr val="dk1"/>
                </a:solidFill>
              </a:rPr>
              <a:t>Introduction</a:t>
            </a:r>
            <a:endParaRPr sz="2000">
              <a:solidFill>
                <a:schemeClr val="dk1"/>
              </a:solidFill>
            </a:endParaRPr>
          </a:p>
          <a:p>
            <a:pPr indent="-431789">
              <a:buClr>
                <a:schemeClr val="dk1"/>
              </a:buClr>
              <a:buSzPts val="1500"/>
            </a:pPr>
            <a:r>
              <a:rPr lang="en" sz="2000">
                <a:solidFill>
                  <a:schemeClr val="dk1"/>
                </a:solidFill>
              </a:rPr>
              <a:t>Tennessee Computer Science Legislation</a:t>
            </a:r>
            <a:endParaRPr sz="2000">
              <a:solidFill>
                <a:schemeClr val="dk1"/>
              </a:solidFill>
            </a:endParaRPr>
          </a:p>
          <a:p>
            <a:pPr indent="-431789">
              <a:buClr>
                <a:schemeClr val="dk1"/>
              </a:buClr>
              <a:buSzPts val="1500"/>
            </a:pPr>
            <a:r>
              <a:rPr lang="en" sz="2000">
                <a:solidFill>
                  <a:schemeClr val="dk1"/>
                </a:solidFill>
              </a:rPr>
              <a:t>Overview of Computer Science and Computational Thinking </a:t>
            </a:r>
            <a:endParaRPr sz="2000">
              <a:solidFill>
                <a:schemeClr val="dk1"/>
              </a:solidFill>
            </a:endParaRPr>
          </a:p>
          <a:p>
            <a:pPr indent="-431789">
              <a:buClr>
                <a:schemeClr val="dk1"/>
              </a:buClr>
              <a:buSzPts val="1500"/>
            </a:pPr>
            <a:r>
              <a:rPr lang="en" sz="2000">
                <a:solidFill>
                  <a:schemeClr val="dk1"/>
                </a:solidFill>
              </a:rPr>
              <a:t>Overview of Scratch Jr. `</a:t>
            </a:r>
            <a:endParaRPr sz="2000">
              <a:solidFill>
                <a:schemeClr val="dk1"/>
              </a:solidFill>
            </a:endParaRPr>
          </a:p>
          <a:p>
            <a:pPr lvl="1" indent="-431789">
              <a:buClr>
                <a:schemeClr val="dk1"/>
              </a:buClr>
              <a:buSzPts val="1500"/>
            </a:pPr>
            <a:r>
              <a:rPr lang="en" sz="2000">
                <a:solidFill>
                  <a:schemeClr val="dk1"/>
                </a:solidFill>
              </a:rPr>
              <a:t>Benefits of using Scratch Jr. </a:t>
            </a:r>
            <a:endParaRPr sz="2000">
              <a:solidFill>
                <a:schemeClr val="dk1"/>
              </a:solidFill>
            </a:endParaRPr>
          </a:p>
          <a:p>
            <a:pPr indent="-431789">
              <a:buClr>
                <a:schemeClr val="dk1"/>
              </a:buClr>
              <a:buSzPts val="1500"/>
            </a:pPr>
            <a:r>
              <a:rPr lang="en" sz="2000">
                <a:solidFill>
                  <a:schemeClr val="dk1"/>
                </a:solidFill>
              </a:rPr>
              <a:t>Elementary School Hands-On Activity </a:t>
            </a:r>
            <a:endParaRPr sz="2000">
              <a:solidFill>
                <a:schemeClr val="dk1"/>
              </a:solidFill>
            </a:endParaRPr>
          </a:p>
          <a:p>
            <a:pPr lvl="1" indent="-431789">
              <a:buClr>
                <a:schemeClr val="dk1"/>
              </a:buClr>
              <a:buSzPts val="1500"/>
            </a:pPr>
            <a:r>
              <a:rPr lang="en" sz="2000" u="sng">
                <a:solidFill>
                  <a:schemeClr val="hlink"/>
                </a:solidFill>
                <a:hlinkClick r:id="rId3"/>
              </a:rPr>
              <a:t>First ScratchJr Project</a:t>
            </a:r>
            <a:endParaRPr sz="2000">
              <a:solidFill>
                <a:schemeClr val="dk1"/>
              </a:solidFill>
            </a:endParaRPr>
          </a:p>
          <a:p>
            <a:pPr lvl="2" indent="-431789">
              <a:buClr>
                <a:schemeClr val="dk1"/>
              </a:buClr>
              <a:buSzPts val="1500"/>
            </a:pPr>
            <a:r>
              <a:rPr lang="en" sz="2000">
                <a:solidFill>
                  <a:schemeClr val="dk1"/>
                </a:solidFill>
              </a:rPr>
              <a:t>Activity 1: First ScratchJr Project Walk-through</a:t>
            </a:r>
            <a:endParaRPr sz="2000">
              <a:solidFill>
                <a:schemeClr val="dk1"/>
              </a:solidFill>
            </a:endParaRPr>
          </a:p>
          <a:p>
            <a:pPr lvl="2" indent="-431789">
              <a:buClr>
                <a:schemeClr val="dk1"/>
              </a:buClr>
              <a:buSzPts val="1500"/>
            </a:pPr>
            <a:r>
              <a:rPr lang="en" sz="2000">
                <a:solidFill>
                  <a:schemeClr val="dk1"/>
                </a:solidFill>
              </a:rPr>
              <a:t>Activity 2: ScratchJr Create Your Own Story Project</a:t>
            </a:r>
            <a:endParaRPr sz="2000">
              <a:solidFill>
                <a:schemeClr val="dk1"/>
              </a:solidFill>
            </a:endParaRPr>
          </a:p>
          <a:p>
            <a:pPr indent="-431789">
              <a:buClr>
                <a:schemeClr val="dk1"/>
              </a:buClr>
              <a:buSzPts val="1500"/>
            </a:pPr>
            <a:r>
              <a:rPr lang="en" sz="2000">
                <a:solidFill>
                  <a:schemeClr val="dk1"/>
                </a:solidFill>
              </a:rPr>
              <a:t>Break </a:t>
            </a:r>
            <a:endParaRPr sz="2000">
              <a:solidFill>
                <a:schemeClr val="dk1"/>
              </a:solidFill>
            </a:endParaRPr>
          </a:p>
        </p:txBody>
      </p:sp>
      <p:sp>
        <p:nvSpPr>
          <p:cNvPr id="113" name="Google Shape;113;p21"/>
          <p:cNvSpPr txBox="1">
            <a:spLocks noGrp="1"/>
          </p:cNvSpPr>
          <p:nvPr>
            <p:ph type="body" idx="2"/>
          </p:nvPr>
        </p:nvSpPr>
        <p:spPr>
          <a:xfrm>
            <a:off x="6232433" y="1480333"/>
            <a:ext cx="5544000" cy="4555200"/>
          </a:xfrm>
          <a:prstGeom prst="rect">
            <a:avLst/>
          </a:prstGeom>
        </p:spPr>
        <p:txBody>
          <a:bodyPr spcFirstLastPara="1" vert="horz" wrap="square" lIns="121900" tIns="121900" rIns="121900" bIns="121900" numCol="1" anchor="t" anchorCtr="0" compatLnSpc="1">
            <a:prstTxWarp prst="textNoShape">
              <a:avLst/>
            </a:prstTxWarp>
            <a:noAutofit/>
          </a:bodyPr>
          <a:lstStyle/>
          <a:p>
            <a:pPr indent="-431789">
              <a:buClr>
                <a:schemeClr val="dk1"/>
              </a:buClr>
              <a:buSzPts val="1500"/>
            </a:pPr>
            <a:r>
              <a:rPr lang="en" sz="2000" dirty="0">
                <a:solidFill>
                  <a:schemeClr val="dk1"/>
                </a:solidFill>
              </a:rPr>
              <a:t>Overview of Scratch</a:t>
            </a:r>
            <a:endParaRPr sz="2000" dirty="0">
              <a:solidFill>
                <a:schemeClr val="dk1"/>
              </a:solidFill>
            </a:endParaRPr>
          </a:p>
          <a:p>
            <a:pPr lvl="1" indent="-431789">
              <a:buClr>
                <a:schemeClr val="dk1"/>
              </a:buClr>
              <a:buSzPts val="1500"/>
            </a:pPr>
            <a:r>
              <a:rPr lang="en" sz="2000" dirty="0">
                <a:solidFill>
                  <a:schemeClr val="dk1"/>
                </a:solidFill>
              </a:rPr>
              <a:t>Benefits of using Scratch </a:t>
            </a:r>
            <a:endParaRPr sz="2000" dirty="0">
              <a:solidFill>
                <a:schemeClr val="dk1"/>
              </a:solidFill>
            </a:endParaRPr>
          </a:p>
          <a:p>
            <a:pPr indent="-431789">
              <a:buClr>
                <a:schemeClr val="dk1"/>
              </a:buClr>
              <a:buSzPts val="1500"/>
            </a:pPr>
            <a:r>
              <a:rPr lang="en" sz="2000" dirty="0">
                <a:solidFill>
                  <a:schemeClr val="dk1"/>
                </a:solidFill>
              </a:rPr>
              <a:t>Middle &amp; High School	Hands-On Activity</a:t>
            </a:r>
            <a:endParaRPr sz="2000" dirty="0">
              <a:solidFill>
                <a:schemeClr val="dk1"/>
              </a:solidFill>
            </a:endParaRPr>
          </a:p>
          <a:p>
            <a:pPr lvl="1" indent="-431789">
              <a:buClr>
                <a:schemeClr val="dk1"/>
              </a:buClr>
              <a:buSzPts val="1500"/>
            </a:pPr>
            <a:r>
              <a:rPr lang="en" sz="2000" u="sng" dirty="0">
                <a:solidFill>
                  <a:srgbClr val="2F5597"/>
                </a:solidFill>
                <a:hlinkClick r:id="rId4">
                  <a:extLst>
                    <a:ext uri="{A12FA001-AC4F-418D-AE19-62706E023703}">
                      <ahyp:hlinkClr xmlns:ahyp="http://schemas.microsoft.com/office/drawing/2018/hyperlinkcolor" val="tx"/>
                    </a:ext>
                  </a:extLst>
                </a:hlinkClick>
              </a:rPr>
              <a:t>Scratch Olympics</a:t>
            </a:r>
            <a:endParaRPr sz="2000" dirty="0">
              <a:solidFill>
                <a:srgbClr val="2F5597"/>
              </a:solidFill>
            </a:endParaRPr>
          </a:p>
          <a:p>
            <a:pPr lvl="2" indent="-431789">
              <a:buClr>
                <a:schemeClr val="dk1"/>
              </a:buClr>
              <a:buSzPts val="1500"/>
            </a:pPr>
            <a:r>
              <a:rPr lang="en" sz="2000" dirty="0">
                <a:solidFill>
                  <a:schemeClr val="dk1"/>
                </a:solidFill>
              </a:rPr>
              <a:t>Part I: Background</a:t>
            </a:r>
            <a:endParaRPr sz="2000" dirty="0">
              <a:solidFill>
                <a:schemeClr val="dk1"/>
              </a:solidFill>
            </a:endParaRPr>
          </a:p>
          <a:p>
            <a:pPr lvl="2" indent="-431789">
              <a:buClr>
                <a:schemeClr val="dk1"/>
              </a:buClr>
              <a:buSzPts val="1500"/>
            </a:pPr>
            <a:r>
              <a:rPr lang="en" sz="2000" dirty="0">
                <a:solidFill>
                  <a:schemeClr val="dk1"/>
                </a:solidFill>
              </a:rPr>
              <a:t>Part II: Sprites and Props</a:t>
            </a:r>
            <a:endParaRPr sz="2000" dirty="0">
              <a:solidFill>
                <a:schemeClr val="dk1"/>
              </a:solidFill>
            </a:endParaRPr>
          </a:p>
          <a:p>
            <a:pPr lvl="2" indent="-431789">
              <a:buClr>
                <a:schemeClr val="dk1"/>
              </a:buClr>
              <a:buSzPts val="1500"/>
            </a:pPr>
            <a:r>
              <a:rPr lang="en" sz="2000" dirty="0">
                <a:solidFill>
                  <a:schemeClr val="dk1"/>
                </a:solidFill>
              </a:rPr>
              <a:t>Part III: Microbit Integration*</a:t>
            </a:r>
            <a:endParaRPr sz="2000" dirty="0">
              <a:solidFill>
                <a:schemeClr val="dk1"/>
              </a:solidFill>
            </a:endParaRPr>
          </a:p>
          <a:p>
            <a:pPr lvl="2" indent="-431789">
              <a:buClr>
                <a:schemeClr val="dk1"/>
              </a:buClr>
              <a:buSzPts val="1500"/>
            </a:pPr>
            <a:r>
              <a:rPr lang="en" sz="2000" dirty="0">
                <a:solidFill>
                  <a:schemeClr val="dk1"/>
                </a:solidFill>
              </a:rPr>
              <a:t>Part IV: Gymnastics</a:t>
            </a:r>
            <a:endParaRPr sz="2000" dirty="0">
              <a:solidFill>
                <a:schemeClr val="dk1"/>
              </a:solidFill>
            </a:endParaRPr>
          </a:p>
          <a:p>
            <a:pPr lvl="2" indent="-431789">
              <a:buClr>
                <a:schemeClr val="dk1"/>
              </a:buClr>
              <a:buSzPts val="1500"/>
            </a:pPr>
            <a:r>
              <a:rPr lang="en" sz="2000" dirty="0">
                <a:solidFill>
                  <a:schemeClr val="dk1"/>
                </a:solidFill>
              </a:rPr>
              <a:t>Part V: Gymnastics</a:t>
            </a:r>
            <a:endParaRPr sz="2000" dirty="0">
              <a:solidFill>
                <a:schemeClr val="dk1"/>
              </a:solidFill>
            </a:endParaRPr>
          </a:p>
          <a:p>
            <a:pPr indent="-431789">
              <a:buClr>
                <a:schemeClr val="dk1"/>
              </a:buClr>
              <a:buSzPts val="1500"/>
            </a:pPr>
            <a:r>
              <a:rPr lang="en" sz="2000" dirty="0">
                <a:solidFill>
                  <a:schemeClr val="dk1"/>
                </a:solidFill>
              </a:rPr>
              <a:t>Taking it a step further</a:t>
            </a:r>
            <a:endParaRPr sz="2000" dirty="0">
              <a:solidFill>
                <a:schemeClr val="dk1"/>
              </a:solidFill>
            </a:endParaRPr>
          </a:p>
          <a:p>
            <a:pPr lvl="1" indent="-431789">
              <a:buClr>
                <a:schemeClr val="dk1"/>
              </a:buClr>
              <a:buSzPts val="1500"/>
            </a:pPr>
            <a:r>
              <a:rPr lang="en" sz="2000" dirty="0">
                <a:solidFill>
                  <a:schemeClr val="dk1"/>
                </a:solidFill>
              </a:rPr>
              <a:t>Resources for coding </a:t>
            </a:r>
            <a:endParaRPr sz="2000" dirty="0">
              <a:solidFill>
                <a:schemeClr val="dk1"/>
              </a:solidFill>
            </a:endParaRPr>
          </a:p>
          <a:p>
            <a:pPr indent="-431789">
              <a:buClr>
                <a:schemeClr val="dk1"/>
              </a:buClr>
              <a:buSzPts val="1500"/>
            </a:pPr>
            <a:r>
              <a:rPr lang="en" sz="2000" dirty="0">
                <a:solidFill>
                  <a:schemeClr val="dk1"/>
                </a:solidFill>
              </a:rPr>
              <a:t>Reflection </a:t>
            </a:r>
            <a:endParaRPr sz="2000" dirty="0">
              <a:solidFill>
                <a:schemeClr val="dk1"/>
              </a:solidFill>
            </a:endParaRPr>
          </a:p>
          <a:p>
            <a:pPr indent="-431789">
              <a:buClr>
                <a:schemeClr val="dk1"/>
              </a:buClr>
              <a:buSzPts val="1500"/>
            </a:pPr>
            <a:r>
              <a:rPr lang="en" sz="2000" dirty="0">
                <a:solidFill>
                  <a:schemeClr val="dk1"/>
                </a:solidFill>
              </a:rPr>
              <a:t>Closing  </a:t>
            </a:r>
            <a:endParaRPr sz="2000"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a:t>Benefits of using Scratch</a:t>
            </a:r>
            <a:endParaRPr/>
          </a:p>
        </p:txBody>
      </p:sp>
      <p:sp>
        <p:nvSpPr>
          <p:cNvPr id="269" name="Google Shape;269;p41"/>
          <p:cNvSpPr txBox="1">
            <a:spLocks noGrp="1"/>
          </p:cNvSpPr>
          <p:nvPr>
            <p:ph type="body" idx="1"/>
          </p:nvPr>
        </p:nvSpPr>
        <p:spPr>
          <a:xfrm>
            <a:off x="415600" y="1536633"/>
            <a:ext cx="5167200" cy="4555200"/>
          </a:xfrm>
          <a:prstGeom prst="rect">
            <a:avLst/>
          </a:prstGeom>
        </p:spPr>
        <p:txBody>
          <a:bodyPr spcFirstLastPara="1" vert="horz" wrap="square" lIns="121900" tIns="121900" rIns="121900" bIns="121900" numCol="1" anchor="t" anchorCtr="0" compatLnSpc="1">
            <a:prstTxWarp prst="textNoShape">
              <a:avLst/>
            </a:prstTxWarp>
            <a:noAutofit/>
          </a:bodyPr>
          <a:lstStyle/>
          <a:p>
            <a:pPr indent="-406390">
              <a:lnSpc>
                <a:spcPct val="150000"/>
              </a:lnSpc>
              <a:buClr>
                <a:srgbClr val="222222"/>
              </a:buClr>
              <a:buSzPts val="1200"/>
              <a:buFont typeface="Lato"/>
              <a:buChar char="●"/>
            </a:pPr>
            <a:r>
              <a:rPr lang="en" sz="1600">
                <a:solidFill>
                  <a:srgbClr val="222222"/>
                </a:solidFill>
                <a:latin typeface="Lato"/>
                <a:ea typeface="Lato"/>
                <a:cs typeface="Lato"/>
                <a:sym typeface="Lato"/>
              </a:rPr>
              <a:t>can easily integrated into different subjects</a:t>
            </a:r>
            <a:br>
              <a:rPr lang="en" sz="1600">
                <a:solidFill>
                  <a:srgbClr val="222222"/>
                </a:solidFill>
                <a:latin typeface="Lato"/>
                <a:ea typeface="Lato"/>
                <a:cs typeface="Lato"/>
                <a:sym typeface="Lato"/>
              </a:rPr>
            </a:br>
            <a:r>
              <a:rPr lang="en" sz="1333">
                <a:solidFill>
                  <a:srgbClr val="222222"/>
                </a:solidFill>
                <a:latin typeface="Lato"/>
                <a:ea typeface="Lato"/>
                <a:cs typeface="Lato"/>
                <a:sym typeface="Lato"/>
              </a:rPr>
              <a:t> “</a:t>
            </a:r>
            <a:r>
              <a:rPr lang="en" sz="1333">
                <a:solidFill>
                  <a:srgbClr val="222222"/>
                </a:solidFill>
                <a:highlight>
                  <a:srgbClr val="FFFFFF"/>
                </a:highlight>
                <a:latin typeface="Lato"/>
                <a:ea typeface="Lato"/>
                <a:cs typeface="Lato"/>
                <a:sym typeface="Lato"/>
              </a:rPr>
              <a:t>tackle meaningful projects that express understanding of novels, historical events, and math and science concepts while also reinforcing coding and computational thinking skills”</a:t>
            </a:r>
            <a:endParaRPr sz="1333">
              <a:solidFill>
                <a:srgbClr val="222222"/>
              </a:solidFill>
              <a:latin typeface="Lato"/>
              <a:ea typeface="Lato"/>
              <a:cs typeface="Lato"/>
              <a:sym typeface="Lato"/>
            </a:endParaRPr>
          </a:p>
          <a:p>
            <a:pPr indent="-389457">
              <a:lnSpc>
                <a:spcPct val="150000"/>
              </a:lnSpc>
              <a:buClr>
                <a:srgbClr val="222222"/>
              </a:buClr>
              <a:buSzPts val="1000"/>
              <a:buFont typeface="Lato"/>
              <a:buChar char="●"/>
            </a:pPr>
            <a:r>
              <a:rPr lang="en" sz="1600">
                <a:solidFill>
                  <a:srgbClr val="222222"/>
                </a:solidFill>
                <a:latin typeface="Lato"/>
                <a:ea typeface="Lato"/>
                <a:cs typeface="Lato"/>
                <a:sym typeface="Lato"/>
              </a:rPr>
              <a:t> draws students of all types into coding </a:t>
            </a:r>
            <a:endParaRPr sz="1600">
              <a:solidFill>
                <a:srgbClr val="222222"/>
              </a:solidFill>
              <a:latin typeface="Lato"/>
              <a:ea typeface="Lato"/>
              <a:cs typeface="Lato"/>
              <a:sym typeface="Lato"/>
            </a:endParaRPr>
          </a:p>
          <a:p>
            <a:pPr indent="-406390">
              <a:buClr>
                <a:srgbClr val="222222"/>
              </a:buClr>
              <a:buSzPts val="1200"/>
              <a:buFont typeface="Lato"/>
              <a:buChar char="●"/>
            </a:pPr>
            <a:r>
              <a:rPr lang="en" sz="1600">
                <a:solidFill>
                  <a:srgbClr val="222222"/>
                </a:solidFill>
                <a:highlight>
                  <a:srgbClr val="FFFFFF"/>
                </a:highlight>
                <a:latin typeface="Lato"/>
                <a:ea typeface="Lato"/>
                <a:cs typeface="Lato"/>
                <a:sym typeface="Lato"/>
              </a:rPr>
              <a:t>teaches all the essential concepts of coding</a:t>
            </a:r>
            <a:br>
              <a:rPr lang="en" sz="1600">
                <a:solidFill>
                  <a:srgbClr val="222222"/>
                </a:solidFill>
                <a:highlight>
                  <a:srgbClr val="FFFFFF"/>
                </a:highlight>
                <a:latin typeface="Lato"/>
                <a:ea typeface="Lato"/>
                <a:cs typeface="Lato"/>
                <a:sym typeface="Lato"/>
              </a:rPr>
            </a:br>
            <a:endParaRPr sz="1600">
              <a:solidFill>
                <a:srgbClr val="222222"/>
              </a:solidFill>
              <a:latin typeface="Lato"/>
              <a:ea typeface="Lato"/>
              <a:cs typeface="Lato"/>
              <a:sym typeface="Lato"/>
            </a:endParaRPr>
          </a:p>
          <a:p>
            <a:pPr indent="-406390">
              <a:lnSpc>
                <a:spcPct val="150000"/>
              </a:lnSpc>
              <a:buClr>
                <a:srgbClr val="222222"/>
              </a:buClr>
              <a:buSzPts val="1200"/>
              <a:buFont typeface="Lato"/>
              <a:buChar char="●"/>
            </a:pPr>
            <a:r>
              <a:rPr lang="en" sz="1600">
                <a:solidFill>
                  <a:srgbClr val="222222"/>
                </a:solidFill>
                <a:latin typeface="Lato"/>
                <a:ea typeface="Lato"/>
                <a:cs typeface="Lato"/>
                <a:sym typeface="Lato"/>
              </a:rPr>
              <a:t>massive community for support and resources, </a:t>
            </a:r>
            <a:endParaRPr sz="1600">
              <a:solidFill>
                <a:srgbClr val="222222"/>
              </a:solidFill>
              <a:latin typeface="Lato"/>
              <a:ea typeface="Lato"/>
              <a:cs typeface="Lato"/>
              <a:sym typeface="Lato"/>
            </a:endParaRPr>
          </a:p>
          <a:p>
            <a:pPr indent="-406390">
              <a:lnSpc>
                <a:spcPct val="150000"/>
              </a:lnSpc>
              <a:buClr>
                <a:srgbClr val="222222"/>
              </a:buClr>
              <a:buSzPts val="1200"/>
              <a:buFont typeface="Lato"/>
              <a:buChar char="●"/>
            </a:pPr>
            <a:r>
              <a:rPr lang="en" sz="1600">
                <a:solidFill>
                  <a:srgbClr val="222222"/>
                </a:solidFill>
                <a:latin typeface="Lato"/>
                <a:ea typeface="Lato"/>
                <a:cs typeface="Lato"/>
                <a:sym typeface="Lato"/>
              </a:rPr>
              <a:t>lays a foundation for future learning</a:t>
            </a:r>
            <a:br>
              <a:rPr lang="en" sz="1600">
                <a:solidFill>
                  <a:srgbClr val="222222"/>
                </a:solidFill>
                <a:latin typeface="Lato"/>
                <a:ea typeface="Lato"/>
                <a:cs typeface="Lato"/>
                <a:sym typeface="Lato"/>
              </a:rPr>
            </a:br>
            <a:r>
              <a:rPr lang="en" sz="1467">
                <a:solidFill>
                  <a:srgbClr val="222222"/>
                </a:solidFill>
                <a:latin typeface="Lato"/>
                <a:ea typeface="Lato"/>
                <a:cs typeface="Lato"/>
                <a:sym typeface="Lato"/>
              </a:rPr>
              <a:t>“</a:t>
            </a:r>
            <a:r>
              <a:rPr lang="en" sz="1467">
                <a:solidFill>
                  <a:srgbClr val="222222"/>
                </a:solidFill>
                <a:highlight>
                  <a:srgbClr val="FFFFFF"/>
                </a:highlight>
                <a:latin typeface="Lato"/>
                <a:ea typeface="Lato"/>
                <a:cs typeface="Lato"/>
                <a:sym typeface="Lato"/>
              </a:rPr>
              <a:t>removes the obstacles that beginners often find so difficult (syntax, terminology, etc.) “</a:t>
            </a:r>
            <a:endParaRPr sz="1467">
              <a:solidFill>
                <a:srgbClr val="222222"/>
              </a:solidFill>
              <a:latin typeface="Lato"/>
              <a:ea typeface="Lato"/>
              <a:cs typeface="Lato"/>
              <a:sym typeface="Lato"/>
            </a:endParaRPr>
          </a:p>
        </p:txBody>
      </p:sp>
      <p:sp>
        <p:nvSpPr>
          <p:cNvPr id="270" name="Google Shape;270;p41"/>
          <p:cNvSpPr txBox="1"/>
          <p:nvPr/>
        </p:nvSpPr>
        <p:spPr>
          <a:xfrm>
            <a:off x="415600" y="5845632"/>
            <a:ext cx="11421981" cy="492402"/>
          </a:xfrm>
          <a:prstGeom prst="rect">
            <a:avLst/>
          </a:prstGeom>
          <a:noFill/>
          <a:ln>
            <a:noFill/>
          </a:ln>
        </p:spPr>
        <p:txBody>
          <a:bodyPr spcFirstLastPara="1" wrap="square" lIns="121900" tIns="121900" rIns="121900" bIns="121900" anchor="t" anchorCtr="0">
            <a:spAutoFit/>
          </a:bodyPr>
          <a:lstStyle/>
          <a:p>
            <a:pPr>
              <a:spcBef>
                <a:spcPts val="0"/>
              </a:spcBef>
              <a:spcAft>
                <a:spcPts val="0"/>
              </a:spcAft>
            </a:pPr>
            <a:r>
              <a:rPr lang="en" sz="1600" dirty="0"/>
              <a:t>Source: https://www.commonsense.org/education/reviews/scratch</a:t>
            </a:r>
            <a:endParaRPr sz="1600" dirty="0"/>
          </a:p>
        </p:txBody>
      </p:sp>
      <p:pic>
        <p:nvPicPr>
          <p:cNvPr id="271" name="Google Shape;271;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582801" y="1356967"/>
            <a:ext cx="6484767" cy="4053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dirty="0"/>
              <a:t>6 - 12 Project 					 </a:t>
            </a:r>
            <a:r>
              <a:rPr lang="en" u="sng" dirty="0">
                <a:solidFill>
                  <a:schemeClr val="hlink"/>
                </a:solidFill>
              </a:rPr>
              <a:t>Scratch Olympics</a:t>
            </a:r>
            <a:r>
              <a:rPr lang="en" dirty="0"/>
              <a:t> </a:t>
            </a:r>
            <a:endParaRPr dirty="0"/>
          </a:p>
        </p:txBody>
      </p:sp>
      <p:sp>
        <p:nvSpPr>
          <p:cNvPr id="277" name="Google Shape;277;p42"/>
          <p:cNvSpPr txBox="1">
            <a:spLocks noGrp="1"/>
          </p:cNvSpPr>
          <p:nvPr>
            <p:ph type="body" idx="2"/>
          </p:nvPr>
        </p:nvSpPr>
        <p:spPr>
          <a:xfrm>
            <a:off x="6443200" y="1536633"/>
            <a:ext cx="5333200" cy="45552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buNone/>
            </a:pPr>
            <a:r>
              <a:rPr lang="en" sz="2533" dirty="0">
                <a:solidFill>
                  <a:schemeClr val="dk1"/>
                </a:solidFill>
              </a:rPr>
              <a:t>Part 1: Background</a:t>
            </a:r>
            <a:endParaRPr sz="2533" dirty="0">
              <a:solidFill>
                <a:schemeClr val="dk1"/>
              </a:solidFill>
            </a:endParaRPr>
          </a:p>
          <a:p>
            <a:pPr marL="0" indent="0">
              <a:spcBef>
                <a:spcPts val="1600"/>
              </a:spcBef>
              <a:buNone/>
            </a:pPr>
            <a:r>
              <a:rPr lang="en" sz="2533" dirty="0">
                <a:solidFill>
                  <a:schemeClr val="dk1"/>
                </a:solidFill>
              </a:rPr>
              <a:t>Part II: Sprites and Props</a:t>
            </a:r>
            <a:endParaRPr sz="2533" dirty="0">
              <a:solidFill>
                <a:schemeClr val="dk1"/>
              </a:solidFill>
            </a:endParaRPr>
          </a:p>
          <a:p>
            <a:pPr marL="0" indent="0">
              <a:lnSpc>
                <a:spcPct val="115000"/>
              </a:lnSpc>
              <a:spcBef>
                <a:spcPts val="1600"/>
              </a:spcBef>
              <a:buNone/>
            </a:pPr>
            <a:r>
              <a:rPr lang="en" sz="2533" dirty="0">
                <a:solidFill>
                  <a:schemeClr val="dk1"/>
                </a:solidFill>
              </a:rPr>
              <a:t>Part III: Microbit Integration *</a:t>
            </a:r>
            <a:endParaRPr sz="2533" dirty="0">
              <a:solidFill>
                <a:schemeClr val="dk1"/>
              </a:solidFill>
            </a:endParaRPr>
          </a:p>
          <a:p>
            <a:pPr marL="0" indent="0">
              <a:spcBef>
                <a:spcPts val="1600"/>
              </a:spcBef>
              <a:buClr>
                <a:schemeClr val="dk1"/>
              </a:buClr>
              <a:buSzPts val="1100"/>
              <a:buNone/>
            </a:pPr>
            <a:r>
              <a:rPr lang="en" sz="2533" dirty="0">
                <a:solidFill>
                  <a:schemeClr val="dk1"/>
                </a:solidFill>
              </a:rPr>
              <a:t>Part IV: Gymnastics</a:t>
            </a:r>
            <a:endParaRPr sz="2533" dirty="0">
              <a:solidFill>
                <a:schemeClr val="dk1"/>
              </a:solidFill>
            </a:endParaRPr>
          </a:p>
          <a:p>
            <a:pPr marL="0" indent="0">
              <a:lnSpc>
                <a:spcPct val="115000"/>
              </a:lnSpc>
              <a:spcBef>
                <a:spcPts val="1600"/>
              </a:spcBef>
              <a:spcAft>
                <a:spcPts val="1600"/>
              </a:spcAft>
              <a:buNone/>
            </a:pPr>
            <a:r>
              <a:rPr lang="en" sz="2533" dirty="0">
                <a:solidFill>
                  <a:schemeClr val="dk1"/>
                </a:solidFill>
              </a:rPr>
              <a:t>Part V: Artistic Gymnastics</a:t>
            </a:r>
            <a:endParaRPr sz="2133" dirty="0">
              <a:solidFill>
                <a:schemeClr val="dk1"/>
              </a:solidFill>
            </a:endParaRPr>
          </a:p>
        </p:txBody>
      </p:sp>
      <p:pic>
        <p:nvPicPr>
          <p:cNvPr id="278" name="Google Shape;278;p42">
            <a:extLst>
              <a:ext uri="{C183D7F6-B498-43B3-948B-1728B52AA6E4}">
                <adec:decorative xmlns:adec="http://schemas.microsoft.com/office/drawing/2017/decorative" val="1"/>
              </a:ext>
            </a:extLst>
          </p:cNvPr>
          <p:cNvPicPr preferRelativeResize="0"/>
          <p:nvPr/>
        </p:nvPicPr>
        <p:blipFill rotWithShape="1">
          <a:blip r:embed="rId3">
            <a:alphaModFix/>
          </a:blip>
          <a:srcRect l="15538" r="22602"/>
          <a:stretch/>
        </p:blipFill>
        <p:spPr>
          <a:xfrm>
            <a:off x="924434" y="1654201"/>
            <a:ext cx="4788265" cy="435053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3"/>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numCol="1" anchor="ctr" anchorCtr="0" compatLnSpc="1">
            <a:prstTxWarp prst="textNoShape">
              <a:avLst/>
            </a:prstTxWarp>
            <a:normAutofit/>
          </a:bodyPr>
          <a:lstStyle/>
          <a:p>
            <a:r>
              <a:rPr lang="en"/>
              <a:t>Taking it a step further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4"/>
          <p:cNvSpPr txBox="1">
            <a:spLocks noGrp="1"/>
          </p:cNvSpPr>
          <p:nvPr>
            <p:ph type="title"/>
          </p:nvPr>
        </p:nvSpPr>
        <p:spPr>
          <a:xfrm>
            <a:off x="6007167" y="567730"/>
            <a:ext cx="5112400"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lgn="l"/>
            <a:r>
              <a:rPr lang="en" sz="3200" dirty="0">
                <a:solidFill>
                  <a:srgbClr val="000000"/>
                </a:solidFill>
              </a:rPr>
              <a:t>Next Steps: Bringing CS to Your Classroom</a:t>
            </a:r>
            <a:endParaRPr sz="3200" dirty="0">
              <a:solidFill>
                <a:srgbClr val="000000"/>
              </a:solidFill>
            </a:endParaRPr>
          </a:p>
        </p:txBody>
      </p:sp>
      <p:sp>
        <p:nvSpPr>
          <p:cNvPr id="289" name="Google Shape;289;p44"/>
          <p:cNvSpPr txBox="1">
            <a:spLocks noGrp="1"/>
          </p:cNvSpPr>
          <p:nvPr>
            <p:ph type="body" idx="2"/>
          </p:nvPr>
        </p:nvSpPr>
        <p:spPr>
          <a:xfrm>
            <a:off x="6167347" y="2103663"/>
            <a:ext cx="5333200" cy="3612614"/>
          </a:xfrm>
          <a:prstGeom prst="rect">
            <a:avLst/>
          </a:prstGeom>
        </p:spPr>
        <p:txBody>
          <a:bodyPr spcFirstLastPara="1" vert="horz" wrap="square" lIns="121900" tIns="121900" rIns="121900" bIns="121900" numCol="1" anchor="t" anchorCtr="0" compatLnSpc="1">
            <a:prstTxWarp prst="textNoShape">
              <a:avLst/>
            </a:prstTxWarp>
            <a:noAutofit/>
          </a:bodyPr>
          <a:lstStyle/>
          <a:p>
            <a:pPr>
              <a:buClr>
                <a:srgbClr val="000000"/>
              </a:buClr>
            </a:pPr>
            <a:r>
              <a:rPr lang="en" dirty="0">
                <a:solidFill>
                  <a:srgbClr val="000000"/>
                </a:solidFill>
              </a:rPr>
              <a:t>Start small: Incorporate one CS lesson or activity</a:t>
            </a:r>
            <a:endParaRPr dirty="0">
              <a:solidFill>
                <a:srgbClr val="000000"/>
              </a:solidFill>
            </a:endParaRPr>
          </a:p>
          <a:p>
            <a:pPr>
              <a:buClr>
                <a:srgbClr val="000000"/>
              </a:buClr>
            </a:pPr>
            <a:r>
              <a:rPr lang="en" dirty="0">
                <a:solidFill>
                  <a:srgbClr val="000000"/>
                </a:solidFill>
              </a:rPr>
              <a:t>Explore free online CS resources and curricula</a:t>
            </a:r>
            <a:endParaRPr dirty="0">
              <a:solidFill>
                <a:srgbClr val="000000"/>
              </a:solidFill>
            </a:endParaRPr>
          </a:p>
          <a:p>
            <a:pPr>
              <a:buClr>
                <a:srgbClr val="000000"/>
              </a:buClr>
            </a:pPr>
            <a:r>
              <a:rPr lang="en" dirty="0">
                <a:solidFill>
                  <a:srgbClr val="000000"/>
                </a:solidFill>
              </a:rPr>
              <a:t>Collaborate with colleagues to develop CS integration ideas</a:t>
            </a:r>
            <a:endParaRPr dirty="0">
              <a:solidFill>
                <a:srgbClr val="000000"/>
              </a:solidFill>
            </a:endParaRPr>
          </a:p>
          <a:p>
            <a:pPr>
              <a:buClr>
                <a:srgbClr val="000000"/>
              </a:buClr>
            </a:pPr>
            <a:r>
              <a:rPr lang="en" dirty="0">
                <a:solidFill>
                  <a:srgbClr val="000000"/>
                </a:solidFill>
              </a:rPr>
              <a:t>Advocate for CS education in your school or district</a:t>
            </a:r>
            <a:endParaRPr dirty="0">
              <a:solidFill>
                <a:srgbClr val="000000"/>
              </a:solidFill>
            </a:endParaRPr>
          </a:p>
          <a:p>
            <a:pPr>
              <a:buClr>
                <a:srgbClr val="000000"/>
              </a:buClr>
            </a:pPr>
            <a:r>
              <a:rPr lang="en" dirty="0">
                <a:solidFill>
                  <a:srgbClr val="000000"/>
                </a:solidFill>
              </a:rPr>
              <a:t>Continue your own CS learning journey</a:t>
            </a:r>
            <a:endParaRPr dirty="0">
              <a:solidFill>
                <a:srgbClr val="000000"/>
              </a:solidFill>
            </a:endParaRPr>
          </a:p>
          <a:p>
            <a:pPr>
              <a:buClr>
                <a:srgbClr val="000000"/>
              </a:buClr>
            </a:pPr>
            <a:r>
              <a:rPr lang="en" dirty="0">
                <a:solidFill>
                  <a:srgbClr val="000000"/>
                </a:solidFill>
              </a:rPr>
              <a:t>What's one action you'll take to bring more CS to your students?</a:t>
            </a:r>
            <a:endParaRPr dirty="0">
              <a:solidFill>
                <a:srgbClr val="000000"/>
              </a:solidFill>
            </a:endParaRPr>
          </a:p>
        </p:txBody>
      </p:sp>
      <p:pic>
        <p:nvPicPr>
          <p:cNvPr id="290" name="Google Shape;290;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09600" y="1731529"/>
            <a:ext cx="4876800" cy="248054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5"/>
          <p:cNvSpPr txBox="1">
            <a:spLocks noGrp="1"/>
          </p:cNvSpPr>
          <p:nvPr>
            <p:ph type="title"/>
          </p:nvPr>
        </p:nvSpPr>
        <p:spPr>
          <a:xfrm>
            <a:off x="415600" y="514533"/>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a:t>Additional Scratch Resources</a:t>
            </a:r>
            <a:endParaRPr/>
          </a:p>
        </p:txBody>
      </p:sp>
      <p:sp>
        <p:nvSpPr>
          <p:cNvPr id="296" name="Google Shape;296;p45"/>
          <p:cNvSpPr txBox="1">
            <a:spLocks noGrp="1"/>
          </p:cNvSpPr>
          <p:nvPr>
            <p:ph type="body" idx="1"/>
          </p:nvPr>
        </p:nvSpPr>
        <p:spPr>
          <a:xfrm>
            <a:off x="140167" y="1278133"/>
            <a:ext cx="11876800" cy="4898400"/>
          </a:xfrm>
          <a:prstGeom prst="rect">
            <a:avLst/>
          </a:prstGeom>
        </p:spPr>
        <p:txBody>
          <a:bodyPr spcFirstLastPara="1" vert="horz" wrap="square" lIns="121900" tIns="121900" rIns="121900" bIns="121900" numCol="1" anchor="t" anchorCtr="0" compatLnSpc="1">
            <a:prstTxWarp prst="textNoShape">
              <a:avLst/>
            </a:prstTxWarp>
            <a:normAutofit/>
          </a:bodyPr>
          <a:lstStyle/>
          <a:p>
            <a:r>
              <a:rPr lang="en" sz="2400" dirty="0"/>
              <a:t>Explore for FREE</a:t>
            </a:r>
            <a:endParaRPr sz="2400" dirty="0"/>
          </a:p>
          <a:p>
            <a:pPr lvl="1"/>
            <a:r>
              <a:rPr lang="en" sz="1800" u="sng" dirty="0">
                <a:solidFill>
                  <a:schemeClr val="hlink"/>
                </a:solidFill>
                <a:hlinkClick r:id="rId3"/>
              </a:rPr>
              <a:t>Scratch Educator Meetups</a:t>
            </a:r>
            <a:r>
              <a:rPr lang="en" sz="1800" dirty="0"/>
              <a:t> </a:t>
            </a:r>
            <a:endParaRPr sz="1800" dirty="0"/>
          </a:p>
          <a:p>
            <a:pPr lvl="1"/>
            <a:r>
              <a:rPr lang="en" sz="1800" u="sng" dirty="0">
                <a:solidFill>
                  <a:schemeClr val="hlink"/>
                </a:solidFill>
                <a:hlinkClick r:id="rId4"/>
              </a:rPr>
              <a:t>Creative Computing Guide</a:t>
            </a:r>
            <a:r>
              <a:rPr lang="en" sz="1800" dirty="0"/>
              <a:t> designed by the Creative Computing Lab at the Harvard Graduate School of Education</a:t>
            </a:r>
            <a:endParaRPr sz="1800" dirty="0"/>
          </a:p>
          <a:p>
            <a:pPr lvl="1"/>
            <a:r>
              <a:rPr lang="en" sz="1800" u="sng" dirty="0">
                <a:solidFill>
                  <a:schemeClr val="hlink"/>
                </a:solidFill>
                <a:hlinkClick r:id="rId5"/>
              </a:rPr>
              <a:t>Educators Resources</a:t>
            </a:r>
            <a:r>
              <a:rPr lang="en" sz="1800" dirty="0"/>
              <a:t> by the Scratch Foundation</a:t>
            </a:r>
            <a:endParaRPr sz="1800" dirty="0"/>
          </a:p>
          <a:p>
            <a:pPr lvl="1"/>
            <a:r>
              <a:rPr lang="en" sz="1800" u="sng" dirty="0">
                <a:solidFill>
                  <a:schemeClr val="hlink"/>
                </a:solidFill>
                <a:hlinkClick r:id="rId6"/>
              </a:rPr>
              <a:t>Coding As Another Language (CAL) curriculum</a:t>
            </a:r>
            <a:r>
              <a:rPr lang="en" sz="1800" dirty="0"/>
              <a:t> </a:t>
            </a:r>
            <a:r>
              <a:rPr lang="en" sz="1800" dirty="0">
                <a:solidFill>
                  <a:schemeClr val="dk1"/>
                </a:solidFill>
              </a:rPr>
              <a:t>by Prof. Marina Umaschi Bers and </a:t>
            </a:r>
            <a:r>
              <a:rPr lang="en" sz="1800" dirty="0">
                <a:solidFill>
                  <a:schemeClr val="dk1"/>
                </a:solidFill>
                <a:highlight>
                  <a:srgbClr val="FFFFFF"/>
                </a:highlight>
              </a:rPr>
              <a:t>her DevTech Research Group</a:t>
            </a:r>
            <a:endParaRPr sz="1800" dirty="0">
              <a:solidFill>
                <a:schemeClr val="dk1"/>
              </a:solidFill>
            </a:endParaRPr>
          </a:p>
          <a:p>
            <a:pPr lvl="1"/>
            <a:r>
              <a:rPr lang="en" sz="1800" u="sng" dirty="0">
                <a:solidFill>
                  <a:schemeClr val="hlink"/>
                </a:solidFill>
                <a:hlinkClick r:id="rId7"/>
              </a:rPr>
              <a:t>CS First curriculum</a:t>
            </a:r>
            <a:r>
              <a:rPr lang="en" sz="1800" dirty="0"/>
              <a:t> by Google</a:t>
            </a:r>
            <a:endParaRPr sz="1800" dirty="0"/>
          </a:p>
          <a:p>
            <a:pPr lvl="1"/>
            <a:r>
              <a:rPr lang="en" sz="1800" u="sng" dirty="0">
                <a:solidFill>
                  <a:schemeClr val="hlink"/>
                </a:solidFill>
                <a:hlinkClick r:id="rId8"/>
              </a:rPr>
              <a:t>Code Club</a:t>
            </a:r>
            <a:r>
              <a:rPr lang="en" sz="1800" dirty="0"/>
              <a:t> hosted by the Raspberry Pi Foundation</a:t>
            </a:r>
            <a:br>
              <a:rPr lang="en" sz="1800" dirty="0"/>
            </a:br>
            <a:endParaRPr sz="1800" dirty="0"/>
          </a:p>
          <a:p>
            <a:r>
              <a:rPr lang="en" sz="2400" dirty="0"/>
              <a:t>Brainstorm ways to bring Scratch to your school or community.</a:t>
            </a:r>
            <a:endParaRPr sz="2400" dirty="0"/>
          </a:p>
          <a:p>
            <a:pPr lvl="1"/>
            <a:r>
              <a:rPr lang="en" sz="1800" dirty="0"/>
              <a:t>After-school club</a:t>
            </a:r>
            <a:endParaRPr sz="1800" dirty="0"/>
          </a:p>
          <a:p>
            <a:pPr lvl="1"/>
            <a:r>
              <a:rPr lang="en" sz="1800" dirty="0"/>
              <a:t>Summer Camp</a:t>
            </a:r>
            <a:endParaRPr sz="1800" dirty="0"/>
          </a:p>
          <a:p>
            <a:pPr lvl="1"/>
            <a:r>
              <a:rPr lang="en" sz="1800" dirty="0"/>
              <a:t>Integration into core subjects classes</a:t>
            </a:r>
            <a:endParaRPr sz="1800" dirty="0"/>
          </a:p>
          <a:p>
            <a:pPr lvl="1"/>
            <a:r>
              <a:rPr lang="en" sz="1800" dirty="0"/>
              <a:t>Standalone Instructional Unit </a:t>
            </a:r>
            <a:endParaRPr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Autofit/>
          </a:bodyPr>
          <a:lstStyle/>
          <a:p>
            <a:r>
              <a:rPr lang="en">
                <a:solidFill>
                  <a:srgbClr val="000000"/>
                </a:solidFill>
              </a:rPr>
              <a:t>Staying Current with CS Trends</a:t>
            </a:r>
            <a:endParaRPr>
              <a:solidFill>
                <a:srgbClr val="000000"/>
              </a:solidFill>
            </a:endParaRPr>
          </a:p>
        </p:txBody>
      </p:sp>
      <p:sp>
        <p:nvSpPr>
          <p:cNvPr id="339" name="Google Shape;339;p48"/>
          <p:cNvSpPr txBox="1">
            <a:spLocks noGrp="1"/>
          </p:cNvSpPr>
          <p:nvPr>
            <p:ph type="body" idx="1"/>
          </p:nvPr>
        </p:nvSpPr>
        <p:spPr>
          <a:xfrm>
            <a:off x="353260" y="1536633"/>
            <a:ext cx="9656800" cy="4555200"/>
          </a:xfrm>
          <a:prstGeom prst="rect">
            <a:avLst/>
          </a:prstGeom>
        </p:spPr>
        <p:txBody>
          <a:bodyPr spcFirstLastPara="1" vert="horz" wrap="square" lIns="121900" tIns="121900" rIns="121900" bIns="121900" numCol="1" anchor="t" anchorCtr="0" compatLnSpc="1">
            <a:prstTxWarp prst="textNoShape">
              <a:avLst/>
            </a:prstTxWarp>
            <a:noAutofit/>
          </a:bodyPr>
          <a:lstStyle/>
          <a:p>
            <a:pPr>
              <a:buClr>
                <a:srgbClr val="000000"/>
              </a:buClr>
            </a:pPr>
            <a:r>
              <a:rPr lang="en">
                <a:solidFill>
                  <a:srgbClr val="000000"/>
                </a:solidFill>
              </a:rPr>
              <a:t>Join professional CS educator networks</a:t>
            </a:r>
            <a:endParaRPr>
              <a:solidFill>
                <a:srgbClr val="000000"/>
              </a:solidFill>
            </a:endParaRPr>
          </a:p>
          <a:p>
            <a:pPr>
              <a:buClr>
                <a:srgbClr val="000000"/>
              </a:buClr>
            </a:pPr>
            <a:r>
              <a:rPr lang="en">
                <a:solidFill>
                  <a:srgbClr val="000000"/>
                </a:solidFill>
              </a:rPr>
              <a:t>Attend CS education conferences and workshops</a:t>
            </a:r>
            <a:endParaRPr>
              <a:solidFill>
                <a:srgbClr val="000000"/>
              </a:solidFill>
            </a:endParaRPr>
          </a:p>
          <a:p>
            <a:pPr>
              <a:buClr>
                <a:srgbClr val="000000"/>
              </a:buClr>
            </a:pPr>
            <a:r>
              <a:rPr lang="en">
                <a:solidFill>
                  <a:srgbClr val="000000"/>
                </a:solidFill>
              </a:rPr>
              <a:t>Follow CS education blogs and social media</a:t>
            </a:r>
            <a:endParaRPr>
              <a:solidFill>
                <a:srgbClr val="000000"/>
              </a:solidFill>
            </a:endParaRPr>
          </a:p>
          <a:p>
            <a:pPr>
              <a:buClr>
                <a:srgbClr val="000000"/>
              </a:buClr>
            </a:pPr>
            <a:r>
              <a:rPr lang="en">
                <a:solidFill>
                  <a:srgbClr val="000000"/>
                </a:solidFill>
              </a:rPr>
              <a:t>Participate in online CS courses and webinars</a:t>
            </a:r>
            <a:endParaRPr>
              <a:solidFill>
                <a:srgbClr val="000000"/>
              </a:solidFill>
            </a:endParaRPr>
          </a:p>
          <a:p>
            <a:pPr>
              <a:buClr>
                <a:srgbClr val="000000"/>
              </a:buClr>
            </a:pPr>
            <a:r>
              <a:rPr lang="en">
                <a:solidFill>
                  <a:srgbClr val="000000"/>
                </a:solidFill>
              </a:rPr>
              <a:t>Collaborate with local tech companies or universities</a:t>
            </a:r>
            <a:endParaRPr>
              <a:solidFill>
                <a:srgbClr val="000000"/>
              </a:solidFill>
            </a:endParaRPr>
          </a:p>
          <a:p>
            <a:pPr>
              <a:buClr>
                <a:srgbClr val="000000"/>
              </a:buClr>
            </a:pPr>
            <a:r>
              <a:rPr lang="en">
                <a:solidFill>
                  <a:srgbClr val="000000"/>
                </a:solidFill>
              </a:rPr>
              <a:t>What resources have you found helpful for professional development in CS?</a:t>
            </a:r>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a:t>Let’s Reflect</a:t>
            </a:r>
            <a:endParaRPr/>
          </a:p>
        </p:txBody>
      </p:sp>
      <p:pic>
        <p:nvPicPr>
          <p:cNvPr id="364" name="Google Shape;364;p51">
            <a:extLst>
              <a:ext uri="{C183D7F6-B498-43B3-948B-1728B52AA6E4}">
                <adec:decorative xmlns:adec="http://schemas.microsoft.com/office/drawing/2017/decorative" val="1"/>
              </a:ext>
            </a:extLst>
          </p:cNvPr>
          <p:cNvPicPr preferRelativeResize="0"/>
          <p:nvPr/>
        </p:nvPicPr>
        <p:blipFill rotWithShape="1">
          <a:blip r:embed="rId3">
            <a:alphaModFix/>
          </a:blip>
          <a:srcRect l="49780" t="10391" r="20194" b="74295"/>
          <a:stretch/>
        </p:blipFill>
        <p:spPr>
          <a:xfrm>
            <a:off x="8344534" y="593365"/>
            <a:ext cx="1416133" cy="1107135"/>
          </a:xfrm>
          <a:prstGeom prst="rect">
            <a:avLst/>
          </a:prstGeom>
          <a:noFill/>
          <a:ln>
            <a:noFill/>
          </a:ln>
        </p:spPr>
      </p:pic>
      <p:pic>
        <p:nvPicPr>
          <p:cNvPr id="365" name="Google Shape;365;p5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180870" y="428500"/>
            <a:ext cx="3830263" cy="1198733"/>
          </a:xfrm>
          <a:prstGeom prst="rect">
            <a:avLst/>
          </a:prstGeom>
          <a:noFill/>
          <a:ln>
            <a:noFill/>
          </a:ln>
        </p:spPr>
      </p:pic>
      <p:sp>
        <p:nvSpPr>
          <p:cNvPr id="366" name="Google Shape;366;p51"/>
          <p:cNvSpPr txBox="1">
            <a:spLocks noGrp="1"/>
          </p:cNvSpPr>
          <p:nvPr>
            <p:ph type="body" idx="1"/>
          </p:nvPr>
        </p:nvSpPr>
        <p:spPr>
          <a:xfrm>
            <a:off x="415600" y="1899533"/>
            <a:ext cx="11360800" cy="4192400"/>
          </a:xfrm>
          <a:prstGeom prst="rect">
            <a:avLst/>
          </a:prstGeom>
        </p:spPr>
        <p:txBody>
          <a:bodyPr spcFirstLastPara="1" vert="horz" wrap="square" lIns="121900" tIns="121900" rIns="121900" bIns="121900" numCol="1" anchor="t" anchorCtr="0" compatLnSpc="1">
            <a:prstTxWarp prst="textNoShape">
              <a:avLst/>
            </a:prstTxWarp>
            <a:normAutofit/>
          </a:bodyPr>
          <a:lstStyle/>
          <a:p>
            <a:pPr indent="0">
              <a:spcBef>
                <a:spcPts val="1600"/>
              </a:spcBef>
              <a:buNone/>
            </a:pPr>
            <a:endParaRPr sz="2600" i="1" dirty="0">
              <a:solidFill>
                <a:schemeClr val="dk1"/>
              </a:solidFill>
            </a:endParaRPr>
          </a:p>
          <a:p>
            <a:pPr indent="-423323">
              <a:spcBef>
                <a:spcPts val="1600"/>
              </a:spcBef>
              <a:buClr>
                <a:schemeClr val="dk1"/>
              </a:buClr>
              <a:buSzPts val="1400"/>
            </a:pPr>
            <a:r>
              <a:rPr lang="en" sz="2600" i="1" dirty="0">
                <a:solidFill>
                  <a:schemeClr val="dk1"/>
                </a:solidFill>
              </a:rPr>
              <a:t>How could you use Scratch as a tools to teach foundation skills?</a:t>
            </a:r>
            <a:endParaRPr sz="2600" i="1" dirty="0">
              <a:solidFill>
                <a:schemeClr val="dk1"/>
              </a:solidFill>
            </a:endParaRPr>
          </a:p>
          <a:p>
            <a:pPr indent="-423323">
              <a:buClr>
                <a:schemeClr val="dk1"/>
              </a:buClr>
              <a:buSzPts val="1400"/>
            </a:pPr>
            <a:r>
              <a:rPr lang="en" sz="2600" i="1" dirty="0">
                <a:solidFill>
                  <a:schemeClr val="dk1"/>
                </a:solidFill>
              </a:rPr>
              <a:t>Why use it (pros/cons)? Difficulty level?</a:t>
            </a:r>
            <a:endParaRPr sz="2600" i="1" dirty="0">
              <a:solidFill>
                <a:schemeClr val="dk1"/>
              </a:solidFill>
            </a:endParaRPr>
          </a:p>
          <a:p>
            <a:pPr indent="-423323">
              <a:buClr>
                <a:schemeClr val="dk1"/>
              </a:buClr>
              <a:buSzPts val="1400"/>
            </a:pPr>
            <a:r>
              <a:rPr lang="en" sz="2600" i="1" dirty="0">
                <a:solidFill>
                  <a:schemeClr val="dk1"/>
                </a:solidFill>
              </a:rPr>
              <a:t>What students learn when they use?</a:t>
            </a:r>
            <a:endParaRPr sz="2600" i="1" dirty="0">
              <a:solidFill>
                <a:schemeClr val="dk1"/>
              </a:solidFill>
            </a:endParaRPr>
          </a:p>
          <a:p>
            <a:pPr indent="-423323">
              <a:buClr>
                <a:schemeClr val="dk1"/>
              </a:buClr>
              <a:buSzPts val="1400"/>
            </a:pPr>
            <a:r>
              <a:rPr lang="en" sz="2600" i="1" dirty="0">
                <a:solidFill>
                  <a:schemeClr val="dk1"/>
                </a:solidFill>
              </a:rPr>
              <a:t>How might you explore connecting CS with real world or your classroom?</a:t>
            </a:r>
            <a:endParaRPr sz="2600" i="1" dirty="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2"/>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numCol="1" anchor="ctr" anchorCtr="0" compatLnSpc="1">
            <a:prstTxWarp prst="textNoShape">
              <a:avLst/>
            </a:prstTxWarp>
            <a:normAutofit/>
          </a:bodyPr>
          <a:lstStyle/>
          <a:p>
            <a:r>
              <a:rPr lang="en"/>
              <a:t>End of the Day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3"/>
          <p:cNvSpPr txBox="1">
            <a:spLocks noGrp="1"/>
          </p:cNvSpPr>
          <p:nvPr>
            <p:ph type="title"/>
          </p:nvPr>
        </p:nvSpPr>
        <p:spPr>
          <a:xfrm>
            <a:off x="415600" y="740800"/>
            <a:ext cx="3744000" cy="1007600"/>
          </a:xfrm>
          <a:prstGeom prst="rect">
            <a:avLst/>
          </a:prstGeom>
        </p:spPr>
        <p:txBody>
          <a:bodyPr spcFirstLastPara="1" vert="horz" wrap="square" lIns="121900" tIns="121900" rIns="121900" bIns="121900" numCol="1" anchor="b" anchorCtr="0" compatLnSpc="1">
            <a:prstTxWarp prst="textNoShape">
              <a:avLst/>
            </a:prstTxWarp>
            <a:normAutofit/>
          </a:bodyPr>
          <a:lstStyle/>
          <a:p>
            <a:pPr algn="l"/>
            <a:r>
              <a:rPr lang="en"/>
              <a:t>Closing Survey</a:t>
            </a:r>
            <a:endParaRPr/>
          </a:p>
        </p:txBody>
      </p:sp>
      <p:sp>
        <p:nvSpPr>
          <p:cNvPr id="377" name="Google Shape;377;p53"/>
          <p:cNvSpPr txBox="1">
            <a:spLocks noGrp="1"/>
          </p:cNvSpPr>
          <p:nvPr>
            <p:ph type="body" idx="1"/>
          </p:nvPr>
        </p:nvSpPr>
        <p:spPr>
          <a:xfrm>
            <a:off x="415600" y="1852800"/>
            <a:ext cx="3744000" cy="4239200"/>
          </a:xfrm>
          <a:prstGeom prst="rect">
            <a:avLst/>
          </a:prstGeom>
        </p:spPr>
        <p:txBody>
          <a:bodyPr spcFirstLastPara="1" vert="horz" wrap="square" lIns="121900" tIns="121900" rIns="121900" bIns="121900" numCol="1" anchor="t" anchorCtr="0" compatLnSpc="1">
            <a:prstTxWarp prst="textNoShape">
              <a:avLst/>
            </a:prstTxWarp>
            <a:normAutofit/>
          </a:bodyPr>
          <a:lstStyle/>
          <a:p>
            <a:pPr marL="0" indent="0">
              <a:spcBef>
                <a:spcPts val="1600"/>
              </a:spcBef>
              <a:spcAft>
                <a:spcPts val="1600"/>
              </a:spcAft>
              <a:buNone/>
            </a:pPr>
            <a:br>
              <a:rPr lang="en" sz="2267"/>
            </a:br>
            <a:br>
              <a:rPr lang="en" sz="2267"/>
            </a:br>
            <a:br>
              <a:rPr lang="en" sz="2267"/>
            </a:br>
            <a:r>
              <a:rPr lang="en" sz="2267"/>
              <a:t>Please stay a few minutes for a picture!</a:t>
            </a:r>
            <a:endParaRPr sz="2267"/>
          </a:p>
        </p:txBody>
      </p:sp>
      <p:sp>
        <p:nvSpPr>
          <p:cNvPr id="378" name="Google Shape;378;p53"/>
          <p:cNvSpPr txBox="1"/>
          <p:nvPr/>
        </p:nvSpPr>
        <p:spPr>
          <a:xfrm>
            <a:off x="5489200" y="5156567"/>
            <a:ext cx="5281600" cy="935600"/>
          </a:xfrm>
          <a:prstGeom prst="rect">
            <a:avLst/>
          </a:prstGeom>
          <a:noFill/>
          <a:ln>
            <a:noFill/>
          </a:ln>
        </p:spPr>
        <p:txBody>
          <a:bodyPr spcFirstLastPara="1" wrap="square" lIns="121900" tIns="121900" rIns="121900" bIns="121900" anchor="t" anchorCtr="0">
            <a:noAutofit/>
          </a:bodyPr>
          <a:lstStyle/>
          <a:p>
            <a:pPr>
              <a:spcBef>
                <a:spcPts val="0"/>
              </a:spcBef>
              <a:spcAft>
                <a:spcPts val="0"/>
              </a:spcAft>
            </a:pPr>
            <a:r>
              <a:rPr lang="en">
                <a:solidFill>
                  <a:schemeClr val="dk2"/>
                </a:solidFill>
              </a:rPr>
              <a:t>bit.ly link to survey</a:t>
            </a:r>
            <a:endParaRPr>
              <a:solidFill>
                <a:schemeClr val="dk2"/>
              </a:solidFill>
            </a:endParaRPr>
          </a:p>
        </p:txBody>
      </p:sp>
      <p:sp>
        <p:nvSpPr>
          <p:cNvPr id="379" name="Google Shape;379;p53"/>
          <p:cNvSpPr/>
          <p:nvPr/>
        </p:nvSpPr>
        <p:spPr>
          <a:xfrm>
            <a:off x="5342800" y="854833"/>
            <a:ext cx="4515600" cy="4099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spcBef>
                <a:spcPts val="0"/>
              </a:spcBef>
              <a:spcAft>
                <a:spcPts val="0"/>
              </a:spcAft>
            </a:pPr>
            <a:r>
              <a:rPr lang="en" sz="3200"/>
              <a:t>QR Code for Survey</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numCol="1" anchor="ctr" anchorCtr="0" compatLnSpc="1">
            <a:prstTxWarp prst="textNoShape">
              <a:avLst/>
            </a:prstTxWarp>
            <a:normAutofit/>
          </a:bodyPr>
          <a:lstStyle/>
          <a:p>
            <a:r>
              <a:rPr lang="en"/>
              <a:t>Introductions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rmAutofit fontScale="90000"/>
          </a:bodyPr>
          <a:lstStyle/>
          <a:p>
            <a:pPr algn="l"/>
            <a:r>
              <a:rPr lang="en"/>
              <a:t>Introduce Yourself to the Class</a:t>
            </a:r>
            <a:endParaRPr/>
          </a:p>
        </p:txBody>
      </p:sp>
      <p:sp>
        <p:nvSpPr>
          <p:cNvPr id="136" name="Google Shape;136;p24"/>
          <p:cNvSpPr txBox="1">
            <a:spLocks noGrp="1"/>
          </p:cNvSpPr>
          <p:nvPr>
            <p:ph type="body" idx="1"/>
          </p:nvPr>
        </p:nvSpPr>
        <p:spPr>
          <a:xfrm>
            <a:off x="962233" y="1536633"/>
            <a:ext cx="10814000" cy="4555200"/>
          </a:xfrm>
          <a:prstGeom prst="rect">
            <a:avLst/>
          </a:prstGeom>
        </p:spPr>
        <p:txBody>
          <a:bodyPr spcFirstLastPara="1" vert="horz" wrap="square" lIns="121900" tIns="121900" rIns="121900" bIns="121900" numCol="1" anchor="t" anchorCtr="0" compatLnSpc="1">
            <a:prstTxWarp prst="textNoShape">
              <a:avLst/>
            </a:prstTxWarp>
            <a:normAutofit/>
          </a:bodyPr>
          <a:lstStyle/>
          <a:p>
            <a:pPr indent="-474121">
              <a:lnSpc>
                <a:spcPct val="115000"/>
              </a:lnSpc>
              <a:buClr>
                <a:schemeClr val="dk1"/>
              </a:buClr>
              <a:buSzPts val="2000"/>
            </a:pPr>
            <a:r>
              <a:rPr lang="en" sz="2667">
                <a:solidFill>
                  <a:schemeClr val="dk1"/>
                </a:solidFill>
              </a:rPr>
              <a:t>Name</a:t>
            </a:r>
            <a:endParaRPr sz="2667">
              <a:solidFill>
                <a:schemeClr val="dk1"/>
              </a:solidFill>
            </a:endParaRPr>
          </a:p>
          <a:p>
            <a:pPr indent="-474121">
              <a:lnSpc>
                <a:spcPct val="115000"/>
              </a:lnSpc>
              <a:buClr>
                <a:schemeClr val="dk1"/>
              </a:buClr>
              <a:buSzPts val="2000"/>
            </a:pPr>
            <a:r>
              <a:rPr lang="en" sz="2667">
                <a:solidFill>
                  <a:schemeClr val="dk1"/>
                </a:solidFill>
              </a:rPr>
              <a:t>Are you a teacher or a parent</a:t>
            </a:r>
            <a:endParaRPr sz="2667">
              <a:solidFill>
                <a:schemeClr val="dk1"/>
              </a:solidFill>
            </a:endParaRPr>
          </a:p>
          <a:p>
            <a:pPr lvl="1" indent="-474121">
              <a:lnSpc>
                <a:spcPct val="115000"/>
              </a:lnSpc>
              <a:buClr>
                <a:schemeClr val="dk1"/>
              </a:buClr>
              <a:buSzPts val="2000"/>
            </a:pPr>
            <a:r>
              <a:rPr lang="en" sz="2667">
                <a:solidFill>
                  <a:schemeClr val="dk1"/>
                </a:solidFill>
              </a:rPr>
              <a:t>(If teacher, grade/subject, school, and district) </a:t>
            </a:r>
            <a:endParaRPr sz="2667">
              <a:solidFill>
                <a:schemeClr val="dk1"/>
              </a:solidFill>
            </a:endParaRPr>
          </a:p>
          <a:p>
            <a:pPr lvl="1" indent="-474121">
              <a:lnSpc>
                <a:spcPct val="115000"/>
              </a:lnSpc>
              <a:buClr>
                <a:schemeClr val="dk1"/>
              </a:buClr>
              <a:buSzPts val="2000"/>
            </a:pPr>
            <a:r>
              <a:rPr lang="en" sz="2667">
                <a:solidFill>
                  <a:schemeClr val="dk1"/>
                </a:solidFill>
              </a:rPr>
              <a:t>If parent, grade and school of child</a:t>
            </a:r>
            <a:endParaRPr sz="2667">
              <a:solidFill>
                <a:schemeClr val="dk1"/>
              </a:solidFill>
            </a:endParaRPr>
          </a:p>
          <a:p>
            <a:pPr lvl="1" indent="-474121">
              <a:lnSpc>
                <a:spcPct val="115000"/>
              </a:lnSpc>
              <a:buClr>
                <a:schemeClr val="dk1"/>
              </a:buClr>
              <a:buSzPts val="2000"/>
            </a:pPr>
            <a:r>
              <a:rPr lang="en" sz="2667">
                <a:solidFill>
                  <a:schemeClr val="dk1"/>
                </a:solidFill>
              </a:rPr>
              <a:t>If both, share both</a:t>
            </a:r>
            <a:endParaRPr sz="2667">
              <a:solidFill>
                <a:schemeClr val="dk1"/>
              </a:solidFill>
            </a:endParaRPr>
          </a:p>
          <a:p>
            <a:pPr indent="-474121">
              <a:lnSpc>
                <a:spcPct val="115000"/>
              </a:lnSpc>
              <a:buClr>
                <a:schemeClr val="dk1"/>
              </a:buClr>
              <a:buSzPts val="2000"/>
            </a:pPr>
            <a:r>
              <a:rPr lang="en" sz="2667">
                <a:solidFill>
                  <a:schemeClr val="dk1"/>
                </a:solidFill>
              </a:rPr>
              <a:t>Why did you come today?</a:t>
            </a:r>
            <a:endParaRPr sz="2667">
              <a:solidFill>
                <a:schemeClr val="dk1"/>
              </a:solidFill>
            </a:endParaRPr>
          </a:p>
          <a:p>
            <a:pPr indent="-474121">
              <a:lnSpc>
                <a:spcPct val="115000"/>
              </a:lnSpc>
              <a:buClr>
                <a:schemeClr val="dk1"/>
              </a:buClr>
              <a:buSzPts val="2000"/>
            </a:pPr>
            <a:r>
              <a:rPr lang="en" sz="2667">
                <a:solidFill>
                  <a:schemeClr val="dk1"/>
                </a:solidFill>
              </a:rPr>
              <a:t>How can we help our students </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numCol="1" anchor="ctr" anchorCtr="0" compatLnSpc="1">
            <a:prstTxWarp prst="textNoShape">
              <a:avLst/>
            </a:prstTxWarp>
            <a:normAutofit fontScale="90000"/>
          </a:bodyPr>
          <a:lstStyle/>
          <a:p>
            <a:r>
              <a:rPr lang="en"/>
              <a:t>Tennessee Computer Science Legislation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aphicFrame>
        <p:nvGraphicFramePr>
          <p:cNvPr id="146" name="Google Shape;146;p26"/>
          <p:cNvGraphicFramePr/>
          <p:nvPr>
            <p:extLst>
              <p:ext uri="{D42A27DB-BD31-4B8C-83A1-F6EECF244321}">
                <p14:modId xmlns:p14="http://schemas.microsoft.com/office/powerpoint/2010/main" val="1416755994"/>
              </p:ext>
            </p:extLst>
          </p:nvPr>
        </p:nvGraphicFramePr>
        <p:xfrm>
          <a:off x="326301" y="186133"/>
          <a:ext cx="11131795" cy="6194354"/>
        </p:xfrm>
        <a:graphic>
          <a:graphicData uri="http://schemas.openxmlformats.org/drawingml/2006/table">
            <a:tbl>
              <a:tblPr>
                <a:noFill/>
              </a:tblPr>
              <a:tblGrid>
                <a:gridCol w="1368132">
                  <a:extLst>
                    <a:ext uri="{9D8B030D-6E8A-4147-A177-3AD203B41FA5}">
                      <a16:colId xmlns:a16="http://schemas.microsoft.com/office/drawing/2014/main" val="20000"/>
                    </a:ext>
                  </a:extLst>
                </a:gridCol>
                <a:gridCol w="9763663">
                  <a:extLst>
                    <a:ext uri="{9D8B030D-6E8A-4147-A177-3AD203B41FA5}">
                      <a16:colId xmlns:a16="http://schemas.microsoft.com/office/drawing/2014/main" val="20001"/>
                    </a:ext>
                  </a:extLst>
                </a:gridCol>
              </a:tblGrid>
              <a:tr h="685449">
                <a:tc>
                  <a:txBody>
                    <a:bodyPr/>
                    <a:lstStyle/>
                    <a:p>
                      <a:pPr marL="0" lvl="0" indent="0" algn="l" rtl="0">
                        <a:spcBef>
                          <a:spcPts val="0"/>
                        </a:spcBef>
                        <a:spcAft>
                          <a:spcPts val="0"/>
                        </a:spcAft>
                        <a:buNone/>
                      </a:pPr>
                      <a:r>
                        <a:rPr lang="en" sz="1400" b="1" dirty="0"/>
                        <a:t>July 2017</a:t>
                      </a:r>
                      <a:endParaRPr sz="1400" b="1" dirty="0"/>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400" dirty="0"/>
                        <a:t>Tennessee State Board of Education recently gave final approval to the implementation of the first state-approved set of computer science standards for grades, K-8 which will be incorporated in classrooms in the fall of 2019.</a:t>
                      </a:r>
                      <a:endParaRPr sz="1400" dirty="0"/>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29001">
                <a:tc>
                  <a:txBody>
                    <a:bodyPr/>
                    <a:lstStyle/>
                    <a:p>
                      <a:pPr marL="0" lvl="0" indent="0" algn="l" rtl="0">
                        <a:spcBef>
                          <a:spcPts val="0"/>
                        </a:spcBef>
                        <a:spcAft>
                          <a:spcPts val="0"/>
                        </a:spcAft>
                        <a:buNone/>
                      </a:pPr>
                      <a:r>
                        <a:rPr lang="en" sz="1400" b="1"/>
                        <a:t>February 2022</a:t>
                      </a:r>
                      <a:endParaRPr sz="1400" b="1"/>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400" dirty="0"/>
                        <a:t>Chapter 979 of the Public Acts of 2022, filed for introduction to ensured all public elementary, middle, and high school students have access to computer science (CS) coursework and resources. It also provides teachers with a no-cost route to earn an additional CS endorsement and offers both teachers and schools incentives to participate in high-quality CS professional development.</a:t>
                      </a:r>
                      <a:endParaRPr sz="1400" dirty="0"/>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63673">
                <a:tc>
                  <a:txBody>
                    <a:bodyPr/>
                    <a:lstStyle/>
                    <a:p>
                      <a:pPr marL="0" lvl="0" indent="0" algn="l" rtl="0">
                        <a:spcBef>
                          <a:spcPts val="0"/>
                        </a:spcBef>
                        <a:spcAft>
                          <a:spcPts val="0"/>
                        </a:spcAft>
                        <a:buNone/>
                      </a:pPr>
                      <a:r>
                        <a:rPr lang="en" sz="1400" b="1"/>
                        <a:t>April 2022</a:t>
                      </a:r>
                      <a:endParaRPr sz="1400" b="1"/>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400" dirty="0"/>
                        <a:t>Chapter 979 of the Public Acts of 2022, signed by Governor.</a:t>
                      </a:r>
                      <a:endParaRPr sz="1400" dirty="0"/>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63673">
                <a:tc>
                  <a:txBody>
                    <a:bodyPr/>
                    <a:lstStyle/>
                    <a:p>
                      <a:pPr marL="0" lvl="0" indent="0" algn="l" rtl="0">
                        <a:spcBef>
                          <a:spcPts val="0"/>
                        </a:spcBef>
                        <a:spcAft>
                          <a:spcPts val="0"/>
                        </a:spcAft>
                        <a:buNone/>
                      </a:pPr>
                      <a:r>
                        <a:rPr lang="en" sz="1400" b="1"/>
                        <a:t>Fall 2022</a:t>
                      </a:r>
                      <a:endParaRPr sz="1400" b="1"/>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400" dirty="0"/>
                        <a:t>Computer Science Endorsement Pathway rollout</a:t>
                      </a:r>
                      <a:endParaRPr sz="1400" dirty="0"/>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63673">
                <a:tc rowSpan="2">
                  <a:txBody>
                    <a:bodyPr/>
                    <a:lstStyle/>
                    <a:p>
                      <a:pPr marL="0" lvl="0" indent="0" algn="l" rtl="0">
                        <a:spcBef>
                          <a:spcPts val="0"/>
                        </a:spcBef>
                        <a:spcAft>
                          <a:spcPts val="0"/>
                        </a:spcAft>
                        <a:buNone/>
                      </a:pPr>
                      <a:r>
                        <a:rPr lang="en" sz="1400" b="1"/>
                        <a:t>Fall 2023</a:t>
                      </a:r>
                      <a:endParaRPr sz="1400" b="1"/>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400" dirty="0"/>
                        <a:t>Professional development on new standards, course materials, and resources</a:t>
                      </a:r>
                      <a:endParaRPr sz="1400" dirty="0"/>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63673">
                <a:tc vMerge="1">
                  <a:txBody>
                    <a:bodyPr/>
                    <a:lstStyle/>
                    <a:p>
                      <a:endParaRPr lang="en-US"/>
                    </a:p>
                  </a:txBody>
                  <a:tcPr/>
                </a:tc>
                <a:tc>
                  <a:txBody>
                    <a:bodyPr/>
                    <a:lstStyle/>
                    <a:p>
                      <a:pPr marL="0" lvl="0" indent="0" algn="l" rtl="0">
                        <a:spcBef>
                          <a:spcPts val="0"/>
                        </a:spcBef>
                        <a:spcAft>
                          <a:spcPts val="0"/>
                        </a:spcAft>
                        <a:buNone/>
                      </a:pPr>
                      <a:r>
                        <a:rPr lang="en" sz="1400" dirty="0"/>
                        <a:t>Computer Science standards for K - 12 available</a:t>
                      </a:r>
                      <a:endParaRPr sz="1400" dirty="0"/>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63673">
                <a:tc rowSpan="4">
                  <a:txBody>
                    <a:bodyPr/>
                    <a:lstStyle/>
                    <a:p>
                      <a:pPr marL="0" lvl="0" indent="0" algn="l" rtl="0">
                        <a:spcBef>
                          <a:spcPts val="0"/>
                        </a:spcBef>
                        <a:spcAft>
                          <a:spcPts val="0"/>
                        </a:spcAft>
                        <a:buNone/>
                      </a:pPr>
                      <a:r>
                        <a:rPr lang="en" sz="1400" b="1"/>
                        <a:t>Fall 2024</a:t>
                      </a:r>
                      <a:endParaRPr sz="1400" b="1"/>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400" dirty="0"/>
                        <a:t>Middle and high school educators must have a Computer Science endorsement to teach courses</a:t>
                      </a:r>
                      <a:endParaRPr sz="1400" dirty="0"/>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63673">
                <a:tc vMerge="1">
                  <a:txBody>
                    <a:bodyPr/>
                    <a:lstStyle/>
                    <a:p>
                      <a:endParaRPr lang="en-US"/>
                    </a:p>
                  </a:txBody>
                  <a:tcPr/>
                </a:tc>
                <a:tc>
                  <a:txBody>
                    <a:bodyPr/>
                    <a:lstStyle/>
                    <a:p>
                      <a:pPr marL="0" lvl="0" indent="0" algn="l" rtl="0">
                        <a:spcBef>
                          <a:spcPts val="0"/>
                        </a:spcBef>
                        <a:spcAft>
                          <a:spcPts val="0"/>
                        </a:spcAft>
                        <a:buNone/>
                      </a:pPr>
                      <a:r>
                        <a:rPr lang="en" sz="1400" dirty="0"/>
                        <a:t>Elementary school integration requirement begins</a:t>
                      </a:r>
                      <a:endParaRPr sz="1400" dirty="0"/>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63673">
                <a:tc vMerge="1">
                  <a:txBody>
                    <a:bodyPr/>
                    <a:lstStyle/>
                    <a:p>
                      <a:endParaRPr lang="en-US"/>
                    </a:p>
                  </a:txBody>
                  <a:tcPr/>
                </a:tc>
                <a:tc>
                  <a:txBody>
                    <a:bodyPr/>
                    <a:lstStyle/>
                    <a:p>
                      <a:pPr marL="0" lvl="0" indent="0" algn="l" rtl="0">
                        <a:spcBef>
                          <a:spcPts val="0"/>
                        </a:spcBef>
                        <a:spcAft>
                          <a:spcPts val="0"/>
                        </a:spcAft>
                        <a:buNone/>
                      </a:pPr>
                      <a:r>
                        <a:rPr lang="en" sz="1400" dirty="0"/>
                        <a:t>Middle school course requirement begins</a:t>
                      </a:r>
                      <a:endParaRPr sz="1400" dirty="0"/>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463673">
                <a:tc vMerge="1">
                  <a:txBody>
                    <a:bodyPr/>
                    <a:lstStyle/>
                    <a:p>
                      <a:endParaRPr lang="en-US"/>
                    </a:p>
                  </a:txBody>
                  <a:tcPr/>
                </a:tc>
                <a:tc>
                  <a:txBody>
                    <a:bodyPr/>
                    <a:lstStyle/>
                    <a:p>
                      <a:pPr marL="0" lvl="0" indent="0" algn="l" rtl="0">
                        <a:spcBef>
                          <a:spcPts val="0"/>
                        </a:spcBef>
                        <a:spcAft>
                          <a:spcPts val="0"/>
                        </a:spcAft>
                        <a:buNone/>
                      </a:pPr>
                      <a:r>
                        <a:rPr lang="en" sz="1400" dirty="0"/>
                        <a:t>Incoming freshman cohort high school course graduation requirement begins</a:t>
                      </a:r>
                      <a:endParaRPr sz="1400" dirty="0"/>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665288">
                <a:tc>
                  <a:txBody>
                    <a:bodyPr/>
                    <a:lstStyle/>
                    <a:p>
                      <a:pPr marL="0" lvl="0" indent="0" algn="l" rtl="0">
                        <a:spcBef>
                          <a:spcPts val="0"/>
                        </a:spcBef>
                        <a:spcAft>
                          <a:spcPts val="0"/>
                        </a:spcAft>
                        <a:buNone/>
                      </a:pPr>
                      <a:r>
                        <a:rPr lang="en" sz="1400" b="1"/>
                        <a:t>Class of 2028</a:t>
                      </a:r>
                      <a:endParaRPr sz="1400" b="1"/>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400" dirty="0"/>
                        <a:t>The first cohort of high school students who completed the computer science course graduation requirement will graduate from high school </a:t>
                      </a:r>
                      <a:endParaRPr sz="1400" dirty="0"/>
                    </a:p>
                  </a:txBody>
                  <a:tcPr marL="121900" marR="121900" marT="121900" marB="1219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anchor="t" anchorCtr="0" compatLnSpc="1">
            <a:prstTxWarp prst="textNoShape">
              <a:avLst/>
            </a:prstTxWarp>
            <a:noAutofit/>
          </a:bodyPr>
          <a:lstStyle/>
          <a:p>
            <a:pPr algn="l">
              <a:spcBef>
                <a:spcPts val="0"/>
              </a:spcBef>
              <a:spcAft>
                <a:spcPts val="0"/>
              </a:spcAft>
              <a:buSzPts val="990"/>
            </a:pPr>
            <a:r>
              <a:rPr lang="en" sz="3627"/>
              <a:t>What does this mean for teachers?</a:t>
            </a:r>
            <a:endParaRPr sz="3627"/>
          </a:p>
        </p:txBody>
      </p:sp>
      <p:sp>
        <p:nvSpPr>
          <p:cNvPr id="152" name="Google Shape;152;p27"/>
          <p:cNvSpPr txBox="1"/>
          <p:nvPr/>
        </p:nvSpPr>
        <p:spPr>
          <a:xfrm>
            <a:off x="859633" y="2435567"/>
            <a:ext cx="2568400" cy="2681206"/>
          </a:xfrm>
          <a:prstGeom prst="rect">
            <a:avLst/>
          </a:prstGeom>
          <a:noFill/>
          <a:ln>
            <a:noFill/>
          </a:ln>
        </p:spPr>
        <p:txBody>
          <a:bodyPr spcFirstLastPara="1" wrap="square" lIns="121900" tIns="121900" rIns="121900" bIns="121900" anchor="t" anchorCtr="0">
            <a:spAutoFit/>
          </a:bodyPr>
          <a:lstStyle/>
          <a:p>
            <a:pPr marL="609585" indent="-440256">
              <a:lnSpc>
                <a:spcPct val="115000"/>
              </a:lnSpc>
              <a:spcBef>
                <a:spcPts val="1600"/>
              </a:spcBef>
              <a:spcAft>
                <a:spcPts val="0"/>
              </a:spcAft>
              <a:buSzPts val="1600"/>
              <a:buChar char="●"/>
            </a:pPr>
            <a:r>
              <a:rPr lang="en" sz="1800" dirty="0"/>
              <a:t>Integration in current curricula to expose students to CS before MS and HS.</a:t>
            </a:r>
            <a:endParaRPr sz="1800" dirty="0"/>
          </a:p>
        </p:txBody>
      </p:sp>
      <p:sp>
        <p:nvSpPr>
          <p:cNvPr id="153" name="Google Shape;153;p27"/>
          <p:cNvSpPr txBox="1"/>
          <p:nvPr/>
        </p:nvSpPr>
        <p:spPr>
          <a:xfrm>
            <a:off x="859633" y="1511967"/>
            <a:ext cx="3354000" cy="1034025"/>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spcAft>
                <a:spcPts val="1600"/>
              </a:spcAft>
            </a:pPr>
            <a:r>
              <a:rPr lang="en" sz="2133" b="1">
                <a:solidFill>
                  <a:schemeClr val="dk1"/>
                </a:solidFill>
              </a:rPr>
              <a:t>Elementary</a:t>
            </a:r>
            <a:endParaRPr sz="2133" b="1"/>
          </a:p>
        </p:txBody>
      </p:sp>
      <p:sp>
        <p:nvSpPr>
          <p:cNvPr id="154" name="Google Shape;154;p27"/>
          <p:cNvSpPr txBox="1"/>
          <p:nvPr/>
        </p:nvSpPr>
        <p:spPr>
          <a:xfrm>
            <a:off x="4213633" y="1511951"/>
            <a:ext cx="4000000" cy="1034025"/>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spcAft>
                <a:spcPts val="1600"/>
              </a:spcAft>
            </a:pPr>
            <a:r>
              <a:rPr lang="en" sz="2133" b="1"/>
              <a:t>Middle School</a:t>
            </a:r>
            <a:endParaRPr sz="2133" b="1"/>
          </a:p>
        </p:txBody>
      </p:sp>
      <p:sp>
        <p:nvSpPr>
          <p:cNvPr id="155" name="Google Shape;155;p27"/>
          <p:cNvSpPr txBox="1"/>
          <p:nvPr/>
        </p:nvSpPr>
        <p:spPr>
          <a:xfrm>
            <a:off x="8070567" y="1542767"/>
            <a:ext cx="4000000" cy="1034025"/>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spcAft>
                <a:spcPts val="1600"/>
              </a:spcAft>
            </a:pPr>
            <a:r>
              <a:rPr lang="en" sz="2133" b="1"/>
              <a:t>High School</a:t>
            </a:r>
            <a:endParaRPr sz="2133" b="1"/>
          </a:p>
        </p:txBody>
      </p:sp>
      <p:sp>
        <p:nvSpPr>
          <p:cNvPr id="156" name="Google Shape;156;p27"/>
          <p:cNvSpPr txBox="1"/>
          <p:nvPr/>
        </p:nvSpPr>
        <p:spPr>
          <a:xfrm>
            <a:off x="4143400" y="2435567"/>
            <a:ext cx="3183200" cy="2044109"/>
          </a:xfrm>
          <a:prstGeom prst="rect">
            <a:avLst/>
          </a:prstGeom>
          <a:noFill/>
          <a:ln>
            <a:noFill/>
          </a:ln>
        </p:spPr>
        <p:txBody>
          <a:bodyPr spcFirstLastPara="1" wrap="square" lIns="121900" tIns="121900" rIns="121900" bIns="121900" anchor="t" anchorCtr="0">
            <a:spAutoFit/>
          </a:bodyPr>
          <a:lstStyle/>
          <a:p>
            <a:pPr marL="609585" indent="-440256">
              <a:lnSpc>
                <a:spcPct val="115000"/>
              </a:lnSpc>
              <a:spcBef>
                <a:spcPts val="1600"/>
              </a:spcBef>
              <a:spcAft>
                <a:spcPts val="0"/>
              </a:spcAft>
              <a:buClr>
                <a:schemeClr val="dk1"/>
              </a:buClr>
              <a:buSzPts val="1600"/>
              <a:buChar char="●"/>
            </a:pPr>
            <a:r>
              <a:rPr lang="en" sz="1800" dirty="0">
                <a:solidFill>
                  <a:schemeClr val="dk1"/>
                </a:solidFill>
              </a:rPr>
              <a:t>One Grading Period</a:t>
            </a:r>
            <a:endParaRPr sz="1800" dirty="0">
              <a:solidFill>
                <a:schemeClr val="dk1"/>
              </a:solidFill>
            </a:endParaRPr>
          </a:p>
          <a:p>
            <a:pPr marL="609585" indent="-440256">
              <a:lnSpc>
                <a:spcPct val="115000"/>
              </a:lnSpc>
              <a:spcBef>
                <a:spcPts val="0"/>
              </a:spcBef>
              <a:spcAft>
                <a:spcPts val="0"/>
              </a:spcAft>
              <a:buClr>
                <a:schemeClr val="dk1"/>
              </a:buClr>
              <a:buSzPts val="1600"/>
              <a:buChar char="●"/>
            </a:pPr>
            <a:r>
              <a:rPr lang="en" sz="1800" dirty="0">
                <a:solidFill>
                  <a:schemeClr val="dk1"/>
                </a:solidFill>
              </a:rPr>
              <a:t>Starting with the entering cohort for the middle school 2024-25</a:t>
            </a:r>
            <a:endParaRPr sz="1800" dirty="0">
              <a:solidFill>
                <a:schemeClr val="dk1"/>
              </a:solidFill>
            </a:endParaRPr>
          </a:p>
        </p:txBody>
      </p:sp>
      <p:sp>
        <p:nvSpPr>
          <p:cNvPr id="157" name="Google Shape;157;p27"/>
          <p:cNvSpPr txBox="1"/>
          <p:nvPr/>
        </p:nvSpPr>
        <p:spPr>
          <a:xfrm>
            <a:off x="7994700" y="2262167"/>
            <a:ext cx="2825200" cy="3636853"/>
          </a:xfrm>
          <a:prstGeom prst="rect">
            <a:avLst/>
          </a:prstGeom>
          <a:noFill/>
          <a:ln>
            <a:noFill/>
          </a:ln>
        </p:spPr>
        <p:txBody>
          <a:bodyPr spcFirstLastPara="1" wrap="square" lIns="121900" tIns="121900" rIns="121900" bIns="121900" anchor="t" anchorCtr="0">
            <a:spAutoFit/>
          </a:bodyPr>
          <a:lstStyle/>
          <a:p>
            <a:pPr marL="609585" indent="-440256">
              <a:lnSpc>
                <a:spcPct val="115000"/>
              </a:lnSpc>
              <a:spcBef>
                <a:spcPts val="1600"/>
              </a:spcBef>
              <a:spcAft>
                <a:spcPts val="0"/>
              </a:spcAft>
              <a:buClr>
                <a:schemeClr val="dk1"/>
              </a:buClr>
              <a:buSzPts val="1600"/>
              <a:buChar char="●"/>
            </a:pPr>
            <a:r>
              <a:rPr lang="en" sz="1800" dirty="0">
                <a:solidFill>
                  <a:schemeClr val="dk1"/>
                </a:solidFill>
              </a:rPr>
              <a:t>One School Year (1 credit)</a:t>
            </a:r>
            <a:endParaRPr sz="1800" dirty="0">
              <a:solidFill>
                <a:schemeClr val="dk1"/>
              </a:solidFill>
            </a:endParaRPr>
          </a:p>
          <a:p>
            <a:pPr marL="609585" indent="-440256">
              <a:lnSpc>
                <a:spcPct val="115000"/>
              </a:lnSpc>
              <a:spcBef>
                <a:spcPts val="0"/>
              </a:spcBef>
              <a:spcAft>
                <a:spcPts val="0"/>
              </a:spcAft>
              <a:buClr>
                <a:schemeClr val="dk1"/>
              </a:buClr>
              <a:buSzPts val="1600"/>
              <a:buChar char="●"/>
            </a:pPr>
            <a:r>
              <a:rPr lang="en" sz="1800" dirty="0">
                <a:solidFill>
                  <a:schemeClr val="dk1"/>
                </a:solidFill>
              </a:rPr>
              <a:t>Starting with the freshman cohort of the 2024-25</a:t>
            </a:r>
            <a:endParaRPr sz="1800" dirty="0">
              <a:solidFill>
                <a:schemeClr val="dk1"/>
              </a:solidFill>
            </a:endParaRPr>
          </a:p>
          <a:p>
            <a:pPr marL="609585" indent="-440256">
              <a:lnSpc>
                <a:spcPct val="115000"/>
              </a:lnSpc>
              <a:spcBef>
                <a:spcPts val="0"/>
              </a:spcBef>
              <a:spcAft>
                <a:spcPts val="0"/>
              </a:spcAft>
              <a:buClr>
                <a:schemeClr val="dk1"/>
              </a:buClr>
              <a:buSzPts val="1600"/>
              <a:buChar char="●"/>
            </a:pPr>
            <a:r>
              <a:rPr lang="en" sz="1800" dirty="0">
                <a:solidFill>
                  <a:schemeClr val="dk1"/>
                </a:solidFill>
              </a:rPr>
              <a:t>Can be counted as either a third-lab science or a fourth-credit math</a:t>
            </a:r>
            <a:endParaRPr sz="1800" dirty="0">
              <a:solidFill>
                <a:schemeClr val="dk1"/>
              </a:solidFill>
            </a:endParaRPr>
          </a:p>
        </p:txBody>
      </p:sp>
      <p:sp>
        <p:nvSpPr>
          <p:cNvPr id="158" name="Google Shape;158;p27"/>
          <p:cNvSpPr txBox="1"/>
          <p:nvPr/>
        </p:nvSpPr>
        <p:spPr>
          <a:xfrm>
            <a:off x="757733" y="5442366"/>
            <a:ext cx="7188000" cy="1010493"/>
          </a:xfrm>
          <a:prstGeom prst="rect">
            <a:avLst/>
          </a:prstGeom>
          <a:noFill/>
          <a:ln>
            <a:noFill/>
          </a:ln>
        </p:spPr>
        <p:txBody>
          <a:bodyPr spcFirstLastPara="1" wrap="square" lIns="121900" tIns="121900" rIns="121900" bIns="121900" anchor="t" anchorCtr="0">
            <a:spAutoFit/>
          </a:bodyPr>
          <a:lstStyle/>
          <a:p>
            <a:pPr algn="ctr">
              <a:lnSpc>
                <a:spcPct val="115000"/>
              </a:lnSpc>
              <a:spcBef>
                <a:spcPts val="1600"/>
              </a:spcBef>
              <a:spcAft>
                <a:spcPts val="1600"/>
              </a:spcAft>
            </a:pPr>
            <a:r>
              <a:rPr lang="en" sz="2000" b="1" dirty="0"/>
              <a:t>*Opportunity for integration across subjects.*</a:t>
            </a:r>
            <a:endParaRPr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415600" y="2867800"/>
            <a:ext cx="11360800" cy="1122400"/>
          </a:xfrm>
          <a:prstGeom prst="rect">
            <a:avLst/>
          </a:prstGeom>
        </p:spPr>
        <p:txBody>
          <a:bodyPr spcFirstLastPara="1" vert="horz" wrap="square" lIns="121900" tIns="121900" rIns="121900" bIns="121900" numCol="1" anchor="ctr" anchorCtr="0" compatLnSpc="1">
            <a:prstTxWarp prst="textNoShape">
              <a:avLst/>
            </a:prstTxWarp>
            <a:normAutofit fontScale="90000"/>
          </a:bodyPr>
          <a:lstStyle/>
          <a:p>
            <a:r>
              <a:rPr lang="en"/>
              <a:t>Overview of Computer Science and Computational Thinking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9"/>
          <p:cNvSpPr txBox="1">
            <a:spLocks noGrp="1"/>
          </p:cNvSpPr>
          <p:nvPr>
            <p:ph type="title"/>
          </p:nvPr>
        </p:nvSpPr>
        <p:spPr>
          <a:xfrm>
            <a:off x="646233" y="548633"/>
            <a:ext cx="3949600" cy="5431600"/>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algn="l">
              <a:lnSpc>
                <a:spcPct val="90000"/>
              </a:lnSpc>
              <a:spcBef>
                <a:spcPts val="0"/>
              </a:spcBef>
              <a:spcAft>
                <a:spcPts val="0"/>
              </a:spcAft>
              <a:buClr>
                <a:schemeClr val="dk1"/>
              </a:buClr>
              <a:buSzPts val="4100"/>
            </a:pPr>
            <a:r>
              <a:rPr lang="en" sz="5467"/>
              <a:t>Computer Science</a:t>
            </a:r>
            <a:endParaRPr/>
          </a:p>
        </p:txBody>
      </p:sp>
      <p:sp>
        <p:nvSpPr>
          <p:cNvPr id="171" name="Google Shape;171;p29"/>
          <p:cNvSpPr/>
          <p:nvPr/>
        </p:nvSpPr>
        <p:spPr>
          <a:xfrm rot="5400000">
            <a:off x="2543983" y="3258715"/>
            <a:ext cx="4480560" cy="18288"/>
          </a:xfrm>
          <a:custGeom>
            <a:avLst/>
            <a:gdLst/>
            <a:ahLst/>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33" tIns="45700" rIns="91433" bIns="45700" anchor="ctr" anchorCtr="0">
            <a:noAutofit/>
          </a:bodyPr>
          <a:lstStyle/>
          <a:p>
            <a:pPr algn="ctr">
              <a:spcBef>
                <a:spcPts val="0"/>
              </a:spcBef>
              <a:spcAft>
                <a:spcPts val="0"/>
              </a:spcAft>
              <a:buClr>
                <a:srgbClr val="000000"/>
              </a:buClr>
              <a:buSzPts val="1400"/>
            </a:pPr>
            <a:endParaRPr sz="1867">
              <a:solidFill>
                <a:schemeClr val="lt1"/>
              </a:solidFill>
              <a:latin typeface="Calibri"/>
              <a:ea typeface="Calibri"/>
              <a:cs typeface="Calibri"/>
              <a:sym typeface="Calibri"/>
            </a:endParaRPr>
          </a:p>
        </p:txBody>
      </p:sp>
      <p:sp>
        <p:nvSpPr>
          <p:cNvPr id="172" name="Google Shape;172;p29"/>
          <p:cNvSpPr txBox="1">
            <a:spLocks noGrp="1"/>
          </p:cNvSpPr>
          <p:nvPr>
            <p:ph type="body" idx="1"/>
          </p:nvPr>
        </p:nvSpPr>
        <p:spPr>
          <a:xfrm>
            <a:off x="5126417" y="552091"/>
            <a:ext cx="6224400" cy="5431600"/>
          </a:xfrm>
          <a:prstGeom prst="rect">
            <a:avLst/>
          </a:prstGeom>
          <a:noFill/>
          <a:ln>
            <a:noFill/>
          </a:ln>
        </p:spPr>
        <p:txBody>
          <a:bodyPr spcFirstLastPara="1" vert="horz" wrap="square" lIns="91433" tIns="45700" rIns="91433" bIns="45700" numCol="1" anchor="ctr" anchorCtr="0" compatLnSpc="1">
            <a:prstTxWarp prst="textNoShape">
              <a:avLst/>
            </a:prstTxWarp>
            <a:normAutofit/>
          </a:bodyPr>
          <a:lstStyle/>
          <a:p>
            <a:pPr marL="237061" indent="-228594">
              <a:lnSpc>
                <a:spcPct val="90000"/>
              </a:lnSpc>
              <a:spcBef>
                <a:spcPts val="0"/>
              </a:spcBef>
              <a:spcAft>
                <a:spcPts val="0"/>
              </a:spcAft>
              <a:buClr>
                <a:schemeClr val="dk1"/>
              </a:buClr>
              <a:buSzPts val="2100"/>
            </a:pPr>
            <a:r>
              <a:rPr lang="en" dirty="0"/>
              <a:t>General Definition</a:t>
            </a:r>
            <a:endParaRPr dirty="0"/>
          </a:p>
          <a:p>
            <a:pPr marL="694249" lvl="1" indent="-228594">
              <a:lnSpc>
                <a:spcPct val="90000"/>
              </a:lnSpc>
              <a:spcBef>
                <a:spcPts val="533"/>
              </a:spcBef>
              <a:spcAft>
                <a:spcPts val="0"/>
              </a:spcAft>
              <a:buClr>
                <a:schemeClr val="dk1"/>
              </a:buClr>
              <a:buSzPts val="2100"/>
              <a:buChar char="•"/>
            </a:pPr>
            <a:r>
              <a:rPr lang="en" dirty="0"/>
              <a:t>“the study of computers and </a:t>
            </a:r>
            <a:r>
              <a:rPr lang="en" b="1" dirty="0"/>
              <a:t>algorithmic processes</a:t>
            </a:r>
            <a:r>
              <a:rPr lang="en" dirty="0"/>
              <a:t>, including their </a:t>
            </a:r>
            <a:r>
              <a:rPr lang="en" b="1" dirty="0"/>
              <a:t>principles</a:t>
            </a:r>
            <a:r>
              <a:rPr lang="en" dirty="0"/>
              <a:t>, their </a:t>
            </a:r>
            <a:r>
              <a:rPr lang="en" b="1" dirty="0"/>
              <a:t>hardware </a:t>
            </a:r>
            <a:r>
              <a:rPr lang="en" dirty="0"/>
              <a:t>and </a:t>
            </a:r>
            <a:r>
              <a:rPr lang="en" b="1" dirty="0"/>
              <a:t>software designs</a:t>
            </a:r>
            <a:r>
              <a:rPr lang="en" dirty="0"/>
              <a:t>, their </a:t>
            </a:r>
            <a:r>
              <a:rPr lang="en" b="1" dirty="0"/>
              <a:t>applications</a:t>
            </a:r>
            <a:r>
              <a:rPr lang="en" dirty="0"/>
              <a:t>, and their </a:t>
            </a:r>
            <a:r>
              <a:rPr lang="en" b="1" dirty="0"/>
              <a:t>impact</a:t>
            </a:r>
            <a:r>
              <a:rPr lang="en" dirty="0"/>
              <a:t> on society” 				Tucker et al., 2003</a:t>
            </a:r>
            <a:endParaRPr dirty="0"/>
          </a:p>
          <a:p>
            <a:pPr marL="0" indent="0">
              <a:lnSpc>
                <a:spcPct val="90000"/>
              </a:lnSpc>
              <a:spcBef>
                <a:spcPts val="1067"/>
              </a:spcBef>
              <a:spcAft>
                <a:spcPts val="0"/>
              </a:spcAft>
              <a:buClr>
                <a:schemeClr val="dk1"/>
              </a:buClr>
              <a:buSzPts val="2100"/>
              <a:buNone/>
            </a:pPr>
            <a:endParaRPr dirty="0"/>
          </a:p>
          <a:p>
            <a:pPr marL="237061" indent="-228594">
              <a:lnSpc>
                <a:spcPct val="90000"/>
              </a:lnSpc>
              <a:spcBef>
                <a:spcPts val="1067"/>
              </a:spcBef>
              <a:spcAft>
                <a:spcPts val="0"/>
              </a:spcAft>
              <a:buClr>
                <a:schemeClr val="dk1"/>
              </a:buClr>
              <a:buSzPts val="2100"/>
            </a:pPr>
            <a:r>
              <a:rPr lang="en" dirty="0"/>
              <a:t>Shorter Definition</a:t>
            </a:r>
            <a:endParaRPr dirty="0"/>
          </a:p>
          <a:p>
            <a:pPr marL="694249" lvl="1" indent="-228594">
              <a:lnSpc>
                <a:spcPct val="90000"/>
              </a:lnSpc>
              <a:spcBef>
                <a:spcPts val="533"/>
              </a:spcBef>
              <a:spcAft>
                <a:spcPts val="0"/>
              </a:spcAft>
              <a:buClr>
                <a:schemeClr val="dk1"/>
              </a:buClr>
              <a:buSzPts val="2100"/>
              <a:buChar char="•"/>
            </a:pPr>
            <a:r>
              <a:rPr lang="en" dirty="0"/>
              <a:t>the formal academic study of computers and processes</a:t>
            </a:r>
            <a:endParaRPr dirty="0"/>
          </a:p>
        </p:txBody>
      </p:sp>
    </p:spTree>
  </p:cSld>
  <p:clrMapOvr>
    <a:masterClrMapping/>
  </p:clrMapOvr>
</p:sld>
</file>

<file path=ppt/theme/theme1.xml><?xml version="1.0" encoding="utf-8"?>
<a:theme xmlns:a="http://schemas.openxmlformats.org/drawingml/2006/main" name="Default Design">
  <a:themeElements>
    <a:clrScheme name="JTILT">
      <a:dk1>
        <a:srgbClr val="000000"/>
      </a:dk1>
      <a:lt1>
        <a:srgbClr val="FFFFFF"/>
      </a:lt1>
      <a:dk2>
        <a:srgbClr val="000000"/>
      </a:dk2>
      <a:lt2>
        <a:srgbClr val="808080"/>
      </a:lt2>
      <a:accent1>
        <a:srgbClr val="B8E08C"/>
      </a:accent1>
      <a:accent2>
        <a:srgbClr val="2F5597"/>
      </a:accent2>
      <a:accent3>
        <a:srgbClr val="FFFFFF"/>
      </a:accent3>
      <a:accent4>
        <a:srgbClr val="FFF2CC"/>
      </a:accent4>
      <a:accent5>
        <a:srgbClr val="FFE599"/>
      </a:accent5>
      <a:accent6>
        <a:srgbClr val="000000"/>
      </a:accent6>
      <a:hlink>
        <a:srgbClr val="2F5597"/>
      </a:hlink>
      <a:folHlink>
        <a:srgbClr val="2F5597"/>
      </a:folHlink>
    </a:clrScheme>
    <a:fontScheme name="JTILT">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JTILTPresentation-Template" id="{AB281015-E3EF-4CA4-ACFF-7A0CCAB593D3}" vid="{736C4559-1246-4482-B1DD-9EFED0333CF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JTILTPresentation-Template-OTH</Template>
  <TotalTime>41</TotalTime>
  <Words>1651</Words>
  <Application>Microsoft Office PowerPoint</Application>
  <PresentationFormat>Widescreen</PresentationFormat>
  <Paragraphs>222</Paragraphs>
  <Slides>28</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Calibri</vt:lpstr>
      <vt:lpstr>Comic Sans MS</vt:lpstr>
      <vt:lpstr>Lato</vt:lpstr>
      <vt:lpstr>Merriweather</vt:lpstr>
      <vt:lpstr>Noto Sans Symbols</vt:lpstr>
      <vt:lpstr>Nunito</vt:lpstr>
      <vt:lpstr>Open Sans</vt:lpstr>
      <vt:lpstr>Roboto</vt:lpstr>
      <vt:lpstr>Roboto Black</vt:lpstr>
      <vt:lpstr>Times New Roman</vt:lpstr>
      <vt:lpstr>Verdana</vt:lpstr>
      <vt:lpstr>Default Design</vt:lpstr>
      <vt:lpstr>Scratch Day for Educators and Caregivers</vt:lpstr>
      <vt:lpstr>Agenda</vt:lpstr>
      <vt:lpstr>Introductions</vt:lpstr>
      <vt:lpstr>Introduce Yourself to the Class</vt:lpstr>
      <vt:lpstr>Tennessee Computer Science Legislation</vt:lpstr>
      <vt:lpstr>PowerPoint Presentation</vt:lpstr>
      <vt:lpstr>What does this mean for teachers?</vt:lpstr>
      <vt:lpstr>Overview of Computer Science and Computational Thinking</vt:lpstr>
      <vt:lpstr>Computer Science</vt:lpstr>
      <vt:lpstr>teaches important, transferable skills</vt:lpstr>
      <vt:lpstr>Computational Thinking</vt:lpstr>
      <vt:lpstr>Seeing the “Big Picture” of Computer Science</vt:lpstr>
      <vt:lpstr>Overview of Scratch Jr.</vt:lpstr>
      <vt:lpstr>Scratch Jr.</vt:lpstr>
      <vt:lpstr>Benefits of using Scratch Jr.</vt:lpstr>
      <vt:lpstr>K-5 Project       First Project</vt:lpstr>
      <vt:lpstr>Break Time</vt:lpstr>
      <vt:lpstr>Overview of Scratch</vt:lpstr>
      <vt:lpstr>PowerPoint Presentation</vt:lpstr>
      <vt:lpstr>Benefits of using Scratch</vt:lpstr>
      <vt:lpstr>6 - 12 Project       Scratch Olympics </vt:lpstr>
      <vt:lpstr>Taking it a step further</vt:lpstr>
      <vt:lpstr>Next Steps: Bringing CS to Your Classroom</vt:lpstr>
      <vt:lpstr>Additional Scratch Resources</vt:lpstr>
      <vt:lpstr>Staying Current with CS Trends</vt:lpstr>
      <vt:lpstr>Let’s Reflect</vt:lpstr>
      <vt:lpstr>End of the Day</vt:lpstr>
      <vt:lpstr>Closing Survey</vt:lpstr>
    </vt:vector>
  </TitlesOfParts>
  <Company>The University of Memphis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Integrating Instructional Software into Teaching and Learning</dc:subject>
  <dc:creator>Craig Erschel Shepherd (cshphrd2)</dc:creator>
  <cp:lastModifiedBy>Craig Erschel Shepherd (cshphrd2)</cp:lastModifiedBy>
  <cp:revision>7</cp:revision>
  <dcterms:created xsi:type="dcterms:W3CDTF">2024-09-10T15:41:43Z</dcterms:created>
  <dcterms:modified xsi:type="dcterms:W3CDTF">2025-06-10T16:48:50Z</dcterms:modified>
</cp:coreProperties>
</file>