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0B783C-CE66-43CC-A1F2-AE7C6EE4B6EF}">
          <p14:sldIdLst>
            <p14:sldId id="256"/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Presentation Contents" id="{4AABBEC6-4A8C-4A7F-A749-6BED348544C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08C"/>
    <a:srgbClr val="2F5597"/>
    <a:srgbClr val="595959"/>
    <a:srgbClr val="FF0000"/>
    <a:srgbClr val="CC9900"/>
    <a:srgbClr val="663300"/>
    <a:srgbClr val="006600"/>
    <a:srgbClr val="990000"/>
    <a:srgbClr val="00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3" autoAdjust="0"/>
    <p:restoredTop sz="91329" autoAdjust="0"/>
  </p:normalViewPr>
  <p:slideViewPr>
    <p:cSldViewPr snapToGrid="0" showGuides="1">
      <p:cViewPr varScale="1">
        <p:scale>
          <a:sx n="83" d="100"/>
          <a:sy n="83" d="100"/>
        </p:scale>
        <p:origin x="216" y="35"/>
      </p:cViewPr>
      <p:guideLst>
        <p:guide orient="horz" pos="4319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54D9C12-C77C-44B5-A4B6-550B204C29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794E248-9E8C-443A-A5ED-3F797AF9CC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3F807E8F-6973-4907-A2A9-0016C1976F7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BE14ACE5-F3A1-44D5-A056-A5EADFD2C8D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2B9D48F8-701B-40D8-B658-5D61D9E7B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4A6B60-46F5-44FD-91EA-C6001B68C5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3195FFD-7637-4C12-9641-4DC81A95556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B94D00D-C45E-44AC-BBC9-BB7161F66FA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8C99408-3AA3-49C2-A275-BEB167CA67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E1259C95-AE49-459E-B2EE-D26ED3BBEB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1ED5B40-1D5B-4B3A-8EE7-056D8C983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4B22A6BE-9336-4166-AE8C-1C58964F57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2A6BE-9336-4166-AE8C-1C58964F57D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35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400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2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3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57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38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87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8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03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76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86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343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40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68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creativecommons.org/licenses/by-nc-sa/4.0/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journals.uwyo.edu/index.php/jtilt/index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>
            <a:extLst>
              <a:ext uri="{FF2B5EF4-FFF2-40B4-BE49-F238E27FC236}">
                <a16:creationId xmlns:a16="http://schemas.microsoft.com/office/drawing/2014/main" id="{C8C1C049-F093-489D-90F9-FF3503ADD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74638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0270379C-98BA-456F-9A8F-BAB630A6F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DB6455-0209-2065-F6CC-30EB9832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95" y="6437165"/>
            <a:ext cx="12186805" cy="0"/>
          </a:xfrm>
          <a:prstGeom prst="line">
            <a:avLst/>
          </a:prstGeom>
          <a:ln w="57150">
            <a:solidFill>
              <a:srgbClr val="B8E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C493F0C-13A0-FB5C-3D8D-286241BDE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4" y="6477002"/>
            <a:ext cx="12186805" cy="380998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000" u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Technology-Integrated Lessons and Teaching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4(1).</a:t>
            </a:r>
          </a:p>
        </p:txBody>
      </p:sp>
      <p:pic>
        <p:nvPicPr>
          <p:cNvPr id="7" name="Picture 6">
            <a:hlinkClick r:id="rId15"/>
            <a:extLst>
              <a:ext uri="{FF2B5EF4-FFF2-40B4-BE49-F238E27FC236}">
                <a16:creationId xmlns:a16="http://schemas.microsoft.com/office/drawing/2014/main" id="{BCE05341-DD77-EB2C-106C-FE0D7F70D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25" y="109242"/>
            <a:ext cx="868680" cy="493395"/>
          </a:xfrm>
          <a:prstGeom prst="rect">
            <a:avLst/>
          </a:prstGeom>
        </p:spPr>
      </p:pic>
      <p:pic>
        <p:nvPicPr>
          <p:cNvPr id="8" name="Picture 7" descr="Creative Commons, Attribution, Non-Commercial, Share Alike icon.">
            <a:hlinkClick r:id="rId17"/>
            <a:extLst>
              <a:ext uri="{FF2B5EF4-FFF2-40B4-BE49-F238E27FC236}">
                <a16:creationId xmlns:a16="http://schemas.microsoft.com/office/drawing/2014/main" id="{B1D746F0-1DEE-FF75-477C-ADEF8F836C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503" y="6526535"/>
            <a:ext cx="808202" cy="27604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F5597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1.jpe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jpeg"/><Relationship Id="rId5" Type="http://schemas.microsoft.com/office/2007/relationships/media" Target="../media/media3.mp4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026A-A2AF-6151-9112-44E3AFB14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Scratch Jr. Introduction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68BCF-2B23-E02C-D2AA-4639DF1A6452}"/>
              </a:ext>
            </a:extLst>
          </p:cNvPr>
          <p:cNvSpPr txBox="1"/>
          <p:nvPr/>
        </p:nvSpPr>
        <p:spPr>
          <a:xfrm>
            <a:off x="5108381" y="3600451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Elexis Allen</a:t>
            </a:r>
          </a:p>
        </p:txBody>
      </p:sp>
    </p:spTree>
    <p:extLst>
      <p:ext uri="{BB962C8B-B14F-4D97-AF65-F5344CB8AC3E}">
        <p14:creationId xmlns:p14="http://schemas.microsoft.com/office/powerpoint/2010/main" val="54586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47014" y="1253169"/>
            <a:ext cx="9097973" cy="5126368"/>
          </a:xfrm>
          <a:custGeom>
            <a:avLst/>
            <a:gdLst/>
            <a:ahLst/>
            <a:cxnLst/>
            <a:rect l="l" t="t" r="r" b="b"/>
            <a:pathLst>
              <a:path w="13646959" h="8379542">
                <a:moveTo>
                  <a:pt x="0" y="0"/>
                </a:moveTo>
                <a:lnTo>
                  <a:pt x="13646958" y="0"/>
                </a:lnTo>
                <a:lnTo>
                  <a:pt x="13646958" y="8379542"/>
                </a:lnTo>
                <a:lnTo>
                  <a:pt x="0" y="8379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COMMANDS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57817" y="1269445"/>
            <a:ext cx="9076367" cy="5062243"/>
          </a:xfrm>
          <a:custGeom>
            <a:avLst/>
            <a:gdLst/>
            <a:ahLst/>
            <a:cxnLst/>
            <a:rect l="l" t="t" r="r" b="b"/>
            <a:pathLst>
              <a:path w="13614550" h="8387022">
                <a:moveTo>
                  <a:pt x="0" y="0"/>
                </a:moveTo>
                <a:lnTo>
                  <a:pt x="13614550" y="0"/>
                </a:lnTo>
                <a:lnTo>
                  <a:pt x="13614550" y="8387022"/>
                </a:lnTo>
                <a:lnTo>
                  <a:pt x="0" y="8387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COMMANDS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81094" y="1263860"/>
            <a:ext cx="9029813" cy="5083778"/>
          </a:xfrm>
          <a:custGeom>
            <a:avLst/>
            <a:gdLst/>
            <a:ahLst/>
            <a:cxnLst/>
            <a:rect l="l" t="t" r="r" b="b"/>
            <a:pathLst>
              <a:path w="13544719" h="8391212">
                <a:moveTo>
                  <a:pt x="0" y="0"/>
                </a:moveTo>
                <a:lnTo>
                  <a:pt x="13544720" y="0"/>
                </a:lnTo>
                <a:lnTo>
                  <a:pt x="13544720" y="8391212"/>
                </a:lnTo>
                <a:lnTo>
                  <a:pt x="0" y="839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0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COMMANDS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1162" y="1271103"/>
            <a:ext cx="9149676" cy="5081850"/>
          </a:xfrm>
          <a:custGeom>
            <a:avLst/>
            <a:gdLst/>
            <a:ahLst/>
            <a:cxnLst/>
            <a:rect l="l" t="t" r="r" b="b"/>
            <a:pathLst>
              <a:path w="13724514" h="8384535">
                <a:moveTo>
                  <a:pt x="0" y="0"/>
                </a:moveTo>
                <a:lnTo>
                  <a:pt x="13724514" y="0"/>
                </a:lnTo>
                <a:lnTo>
                  <a:pt x="13724514" y="8384536"/>
                </a:lnTo>
                <a:lnTo>
                  <a:pt x="0" y="838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99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COMMANDS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19876" y="1413028"/>
            <a:ext cx="8752249" cy="4955874"/>
          </a:xfrm>
          <a:custGeom>
            <a:avLst/>
            <a:gdLst/>
            <a:ahLst/>
            <a:cxnLst/>
            <a:rect l="l" t="t" r="r" b="b"/>
            <a:pathLst>
              <a:path w="13128374" h="8171649">
                <a:moveTo>
                  <a:pt x="0" y="0"/>
                </a:moveTo>
                <a:lnTo>
                  <a:pt x="13128374" y="0"/>
                </a:lnTo>
                <a:lnTo>
                  <a:pt x="13128374" y="8171649"/>
                </a:lnTo>
                <a:lnTo>
                  <a:pt x="0" y="8171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1" b="-99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COMMANDS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9662" y="2192866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CHARACTERS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31" y="702802"/>
            <a:ext cx="12197531" cy="5698000"/>
          </a:xfrm>
          <a:custGeom>
            <a:avLst/>
            <a:gdLst/>
            <a:ahLst/>
            <a:cxnLst/>
            <a:rect l="l" t="t" r="r" b="b"/>
            <a:pathLst>
              <a:path w="18296297" h="9279641">
                <a:moveTo>
                  <a:pt x="0" y="0"/>
                </a:moveTo>
                <a:lnTo>
                  <a:pt x="18296297" y="0"/>
                </a:lnTo>
                <a:lnTo>
                  <a:pt x="18296297" y="9279642"/>
                </a:lnTo>
                <a:lnTo>
                  <a:pt x="0" y="9279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0" t="-7092" r="-1034" b="-15180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92170"/>
            <a:ext cx="12197531" cy="5698000"/>
          </a:xfrm>
          <a:custGeom>
            <a:avLst/>
            <a:gdLst/>
            <a:ahLst/>
            <a:cxnLst/>
            <a:rect l="l" t="t" r="r" b="b"/>
            <a:pathLst>
              <a:path w="18296297" h="9279641">
                <a:moveTo>
                  <a:pt x="0" y="0"/>
                </a:moveTo>
                <a:lnTo>
                  <a:pt x="18296297" y="0"/>
                </a:lnTo>
                <a:lnTo>
                  <a:pt x="18296297" y="9279642"/>
                </a:lnTo>
                <a:lnTo>
                  <a:pt x="0" y="9279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0" t="-7092" r="-1034" b="-151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1525265" y="2017750"/>
            <a:ext cx="1052707" cy="1052707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04897"/>
            <a:ext cx="12192000" cy="4997182"/>
          </a:xfrm>
          <a:custGeom>
            <a:avLst/>
            <a:gdLst/>
            <a:ahLst/>
            <a:cxnLst/>
            <a:rect l="l" t="t" r="r" b="b"/>
            <a:pathLst>
              <a:path w="18288000" h="8756124">
                <a:moveTo>
                  <a:pt x="0" y="0"/>
                </a:moveTo>
                <a:lnTo>
                  <a:pt x="18288000" y="0"/>
                </a:lnTo>
                <a:lnTo>
                  <a:pt x="18288000" y="8756124"/>
                </a:lnTo>
                <a:lnTo>
                  <a:pt x="0" y="8756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8" t="-9471" r="-21" b="-2862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7608113" y="2282787"/>
            <a:ext cx="1111782" cy="801687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0599864" y="1446574"/>
            <a:ext cx="525099" cy="757293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106154" y="1953802"/>
            <a:ext cx="285551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88566" y="1953802"/>
            <a:ext cx="301923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91323"/>
            <a:ext cx="12192000" cy="5624416"/>
          </a:xfrm>
          <a:custGeom>
            <a:avLst/>
            <a:gdLst/>
            <a:ahLst/>
            <a:cxnLst/>
            <a:rect l="l" t="t" r="r" b="b"/>
            <a:pathLst>
              <a:path w="18288000" h="9106165">
                <a:moveTo>
                  <a:pt x="0" y="0"/>
                </a:moveTo>
                <a:lnTo>
                  <a:pt x="18288000" y="0"/>
                </a:lnTo>
                <a:lnTo>
                  <a:pt x="18288000" y="9106164"/>
                </a:lnTo>
                <a:lnTo>
                  <a:pt x="0" y="9106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" t="-6816" b="-1526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H="1" flipV="1">
            <a:off x="1902986" y="1175462"/>
            <a:ext cx="1315870" cy="69457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222" y="651915"/>
            <a:ext cx="8428936" cy="2313702"/>
          </a:xfrm>
          <a:custGeom>
            <a:avLst/>
            <a:gdLst/>
            <a:ahLst/>
            <a:cxnLst/>
            <a:rect l="l" t="t" r="r" b="b"/>
            <a:pathLst>
              <a:path w="12643404" h="3470553">
                <a:moveTo>
                  <a:pt x="0" y="0"/>
                </a:moveTo>
                <a:lnTo>
                  <a:pt x="12643404" y="0"/>
                </a:lnTo>
                <a:lnTo>
                  <a:pt x="12643404" y="3470552"/>
                </a:lnTo>
                <a:lnTo>
                  <a:pt x="0" y="3470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68376" y="3502136"/>
            <a:ext cx="7731205" cy="218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7"/>
              </a:lnSpc>
            </a:pPr>
            <a:r>
              <a:rPr lang="en-US" sz="8054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SCRATCH JR FIRST PROJECT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99340"/>
            <a:ext cx="12192000" cy="5589815"/>
          </a:xfrm>
          <a:custGeom>
            <a:avLst/>
            <a:gdLst/>
            <a:ahLst/>
            <a:cxnLst/>
            <a:rect l="l" t="t" r="r" b="b"/>
            <a:pathLst>
              <a:path w="18288000" h="9162422">
                <a:moveTo>
                  <a:pt x="0" y="0"/>
                </a:moveTo>
                <a:lnTo>
                  <a:pt x="18288000" y="0"/>
                </a:lnTo>
                <a:lnTo>
                  <a:pt x="18288000" y="9162422"/>
                </a:lnTo>
                <a:lnTo>
                  <a:pt x="0" y="9162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37" b="-155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5514" y="3005749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BACKGROUND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4191"/>
            <a:ext cx="12192000" cy="5590286"/>
          </a:xfrm>
          <a:custGeom>
            <a:avLst/>
            <a:gdLst/>
            <a:ahLst/>
            <a:cxnLst/>
            <a:rect l="l" t="t" r="r" b="b"/>
            <a:pathLst>
              <a:path w="18288000" h="9100038">
                <a:moveTo>
                  <a:pt x="0" y="0"/>
                </a:moveTo>
                <a:lnTo>
                  <a:pt x="18288000" y="0"/>
                </a:lnTo>
                <a:lnTo>
                  <a:pt x="18288000" y="9100038"/>
                </a:lnTo>
                <a:lnTo>
                  <a:pt x="0" y="9100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5" t="-7411" r="-175" b="-159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5085617" y="1025583"/>
            <a:ext cx="686943" cy="817984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1531"/>
            <a:ext cx="12192000" cy="4593483"/>
          </a:xfrm>
          <a:custGeom>
            <a:avLst/>
            <a:gdLst/>
            <a:ahLst/>
            <a:cxnLst/>
            <a:rect l="l" t="t" r="r" b="b"/>
            <a:pathLst>
              <a:path w="18288000" h="8996362">
                <a:moveTo>
                  <a:pt x="0" y="0"/>
                </a:moveTo>
                <a:lnTo>
                  <a:pt x="18288000" y="0"/>
                </a:lnTo>
                <a:lnTo>
                  <a:pt x="18288000" y="8996362"/>
                </a:lnTo>
                <a:lnTo>
                  <a:pt x="0" y="899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276" r="-414" b="-39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972386" y="4779295"/>
            <a:ext cx="931492" cy="757293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0222013" y="999570"/>
            <a:ext cx="949939" cy="615679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31" y="710001"/>
            <a:ext cx="12197531" cy="5563208"/>
          </a:xfrm>
          <a:custGeom>
            <a:avLst/>
            <a:gdLst/>
            <a:ahLst/>
            <a:cxnLst/>
            <a:rect l="l" t="t" r="r" b="b"/>
            <a:pathLst>
              <a:path w="18296297" h="8935098">
                <a:moveTo>
                  <a:pt x="0" y="0"/>
                </a:moveTo>
                <a:lnTo>
                  <a:pt x="18296297" y="0"/>
                </a:lnTo>
                <a:lnTo>
                  <a:pt x="18296297" y="8935098"/>
                </a:lnTo>
                <a:lnTo>
                  <a:pt x="0" y="8935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" t="-8993" b="-144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8279" y="2543042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SHRINK CHARACTER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6450"/>
            <a:ext cx="12192000" cy="5597391"/>
          </a:xfrm>
          <a:custGeom>
            <a:avLst/>
            <a:gdLst/>
            <a:ahLst/>
            <a:cxnLst/>
            <a:rect l="l" t="t" r="r" b="b"/>
            <a:pathLst>
              <a:path w="18288000" h="8996362">
                <a:moveTo>
                  <a:pt x="0" y="0"/>
                </a:moveTo>
                <a:lnTo>
                  <a:pt x="18288000" y="0"/>
                </a:lnTo>
                <a:lnTo>
                  <a:pt x="18288000" y="8996362"/>
                </a:lnTo>
                <a:lnTo>
                  <a:pt x="0" y="899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" t="-8434" b="-14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311092" y="4923242"/>
            <a:ext cx="749418" cy="797753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 flipV="1">
            <a:off x="3464155" y="4896841"/>
            <a:ext cx="648266" cy="828055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02163" y="5677575"/>
            <a:ext cx="285551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06917" y="5677575"/>
            <a:ext cx="301923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6017"/>
            <a:ext cx="12192000" cy="5657567"/>
          </a:xfrm>
          <a:custGeom>
            <a:avLst/>
            <a:gdLst/>
            <a:ahLst/>
            <a:cxnLst/>
            <a:rect l="l" t="t" r="r" b="b"/>
            <a:pathLst>
              <a:path w="18288000" h="9149973">
                <a:moveTo>
                  <a:pt x="0" y="0"/>
                </a:moveTo>
                <a:lnTo>
                  <a:pt x="18288000" y="0"/>
                </a:lnTo>
                <a:lnTo>
                  <a:pt x="18288000" y="9149973"/>
                </a:lnTo>
                <a:lnTo>
                  <a:pt x="0" y="9149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6" t="-6809" b="-151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384125" y="4900619"/>
            <a:ext cx="80030" cy="628537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98041"/>
            <a:ext cx="12192000" cy="5589837"/>
          </a:xfrm>
          <a:custGeom>
            <a:avLst/>
            <a:gdLst/>
            <a:ahLst/>
            <a:cxnLst/>
            <a:rect l="l" t="t" r="r" b="b"/>
            <a:pathLst>
              <a:path w="18288000" h="9061596">
                <a:moveTo>
                  <a:pt x="0" y="0"/>
                </a:moveTo>
                <a:lnTo>
                  <a:pt x="18288000" y="0"/>
                </a:lnTo>
                <a:lnTo>
                  <a:pt x="18288000" y="9061596"/>
                </a:lnTo>
                <a:lnTo>
                  <a:pt x="0" y="9061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79" r="-1142" b="-160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>
            <a:off x="4536368" y="5041003"/>
            <a:ext cx="385270" cy="591068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 flipV="1">
            <a:off x="8299678" y="951614"/>
            <a:ext cx="749418" cy="509050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090899" y="4933451"/>
            <a:ext cx="285551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81207" y="1101750"/>
            <a:ext cx="301923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" y="697497"/>
            <a:ext cx="12197531" cy="5612926"/>
          </a:xfrm>
          <a:custGeom>
            <a:avLst/>
            <a:gdLst/>
            <a:ahLst/>
            <a:cxnLst/>
            <a:rect l="l" t="t" r="r" b="b"/>
            <a:pathLst>
              <a:path w="18296297" h="8944101">
                <a:moveTo>
                  <a:pt x="0" y="0"/>
                </a:moveTo>
                <a:lnTo>
                  <a:pt x="18296297" y="0"/>
                </a:lnTo>
                <a:lnTo>
                  <a:pt x="18296297" y="8944100"/>
                </a:lnTo>
                <a:lnTo>
                  <a:pt x="0" y="894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0" t="-8537" r="-377" b="-14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535969" y="5241139"/>
            <a:ext cx="285551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72658" y="693124"/>
            <a:ext cx="301923" cy="7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8" name="AutoShape 8"/>
          <p:cNvSpPr/>
          <p:nvPr/>
        </p:nvSpPr>
        <p:spPr>
          <a:xfrm flipH="1">
            <a:off x="4121000" y="5970968"/>
            <a:ext cx="1557744" cy="60739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 flipV="1">
            <a:off x="8281832" y="1012765"/>
            <a:ext cx="1376561" cy="354846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618675" y="2518505"/>
            <a:ext cx="4084339" cy="1930779"/>
          </a:xfrm>
          <a:custGeom>
            <a:avLst/>
            <a:gdLst/>
            <a:ahLst/>
            <a:cxnLst/>
            <a:rect l="l" t="t" r="r" b="b"/>
            <a:pathLst>
              <a:path w="6126508" h="2896168">
                <a:moveTo>
                  <a:pt x="0" y="0"/>
                </a:moveTo>
                <a:lnTo>
                  <a:pt x="6126508" y="0"/>
                </a:lnTo>
                <a:lnTo>
                  <a:pt x="6126508" y="2896167"/>
                </a:lnTo>
                <a:lnTo>
                  <a:pt x="0" y="2896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9828" y="3532788"/>
            <a:ext cx="5337569" cy="2780342"/>
          </a:xfrm>
          <a:custGeom>
            <a:avLst/>
            <a:gdLst/>
            <a:ahLst/>
            <a:cxnLst/>
            <a:rect l="l" t="t" r="r" b="b"/>
            <a:pathLst>
              <a:path w="8006354" h="4170513">
                <a:moveTo>
                  <a:pt x="0" y="0"/>
                </a:moveTo>
                <a:lnTo>
                  <a:pt x="8006354" y="0"/>
                </a:lnTo>
                <a:lnTo>
                  <a:pt x="8006354" y="4170513"/>
                </a:lnTo>
                <a:lnTo>
                  <a:pt x="0" y="4170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217402" y="4842847"/>
            <a:ext cx="2997333" cy="1418595"/>
          </a:xfrm>
          <a:custGeom>
            <a:avLst/>
            <a:gdLst/>
            <a:ahLst/>
            <a:cxnLst/>
            <a:rect l="l" t="t" r="r" b="b"/>
            <a:pathLst>
              <a:path w="6114633" h="2127892">
                <a:moveTo>
                  <a:pt x="0" y="0"/>
                </a:moveTo>
                <a:lnTo>
                  <a:pt x="6114633" y="0"/>
                </a:lnTo>
                <a:lnTo>
                  <a:pt x="6114633" y="2127892"/>
                </a:lnTo>
                <a:lnTo>
                  <a:pt x="0" y="2127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00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229828" y="1279777"/>
            <a:ext cx="1375169" cy="1776322"/>
          </a:xfrm>
          <a:custGeom>
            <a:avLst/>
            <a:gdLst/>
            <a:ahLst/>
            <a:cxnLst/>
            <a:rect l="l" t="t" r="r" b="b"/>
            <a:pathLst>
              <a:path w="2062754" h="2664483">
                <a:moveTo>
                  <a:pt x="0" y="0"/>
                </a:moveTo>
                <a:lnTo>
                  <a:pt x="2062754" y="0"/>
                </a:lnTo>
                <a:lnTo>
                  <a:pt x="2062754" y="2664483"/>
                </a:lnTo>
                <a:lnTo>
                  <a:pt x="0" y="2664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WHAT IS SCRATCH JR.?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056" y="2147226"/>
            <a:ext cx="921544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PROGRAMMING LANGUAGE!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0384" y="4342432"/>
            <a:ext cx="921544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STORYTELLING!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043974" y="3087849"/>
            <a:ext cx="9735707" cy="3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7"/>
              </a:lnSpc>
            </a:pPr>
            <a:r>
              <a:rPr lang="en-US" sz="2959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VIDEO GAMES!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65982" y="2651964"/>
            <a:ext cx="921544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FUN</a:t>
            </a:r>
            <a:r>
              <a:rPr lang="en-US" sz="2801" dirty="0">
                <a:solidFill>
                  <a:srgbClr val="FFFAEF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37174" y="1938566"/>
            <a:ext cx="572685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69"/>
              </a:lnSpc>
            </a:pPr>
            <a:r>
              <a:rPr lang="en-US" sz="2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BLOCK CODING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85514" y="2543042"/>
            <a:ext cx="921544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ADD ANOTHER CHARACTER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87586"/>
            <a:ext cx="12192000" cy="5702577"/>
          </a:xfrm>
          <a:custGeom>
            <a:avLst/>
            <a:gdLst/>
            <a:ahLst/>
            <a:cxnLst/>
            <a:rect l="l" t="t" r="r" b="b"/>
            <a:pathLst>
              <a:path w="18288000" h="9239449">
                <a:moveTo>
                  <a:pt x="0" y="0"/>
                </a:moveTo>
                <a:lnTo>
                  <a:pt x="18288000" y="0"/>
                </a:lnTo>
                <a:lnTo>
                  <a:pt x="18288000" y="9239449"/>
                </a:lnTo>
                <a:lnTo>
                  <a:pt x="0" y="923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" t="-7648" r="-1294" b="-1504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700214"/>
            <a:ext cx="12192000" cy="5674003"/>
          </a:xfrm>
          <a:custGeom>
            <a:avLst/>
            <a:gdLst/>
            <a:ahLst/>
            <a:cxnLst/>
            <a:rect l="l" t="t" r="r" b="b"/>
            <a:pathLst>
              <a:path w="18288000" h="9040247">
                <a:moveTo>
                  <a:pt x="0" y="0"/>
                </a:moveTo>
                <a:lnTo>
                  <a:pt x="18288000" y="0"/>
                </a:lnTo>
                <a:lnTo>
                  <a:pt x="18288000" y="9040247"/>
                </a:lnTo>
                <a:lnTo>
                  <a:pt x="0" y="90402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" r="-414" b="-1350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97340"/>
            <a:ext cx="12192000" cy="5591817"/>
          </a:xfrm>
          <a:custGeom>
            <a:avLst/>
            <a:gdLst/>
            <a:ahLst/>
            <a:cxnLst/>
            <a:rect l="l" t="t" r="r" b="b"/>
            <a:pathLst>
              <a:path w="18288000" h="9104078">
                <a:moveTo>
                  <a:pt x="0" y="0"/>
                </a:moveTo>
                <a:lnTo>
                  <a:pt x="18288000" y="0"/>
                </a:lnTo>
                <a:lnTo>
                  <a:pt x="18288000" y="9104078"/>
                </a:lnTo>
                <a:lnTo>
                  <a:pt x="0" y="9104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" t="-7842" b="-1491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392978"/>
            <a:ext cx="12192000" cy="6051933"/>
          </a:xfrm>
          <a:custGeom>
            <a:avLst/>
            <a:gdLst/>
            <a:ahLst/>
            <a:cxnLst/>
            <a:rect l="l" t="t" r="r" b="b"/>
            <a:pathLst>
              <a:path w="18288000" h="9077899">
                <a:moveTo>
                  <a:pt x="0" y="0"/>
                </a:moveTo>
                <a:lnTo>
                  <a:pt x="18288000" y="0"/>
                </a:lnTo>
                <a:lnTo>
                  <a:pt x="18288000" y="9077898"/>
                </a:lnTo>
                <a:lnTo>
                  <a:pt x="0" y="907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6" t="-6862" r="-416" b="-73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>
            <a:off x="4242383" y="5640183"/>
            <a:ext cx="1557744" cy="60739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47357" y="2297684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POSITION CHARACTERS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95167"/>
            <a:ext cx="12192000" cy="5641833"/>
          </a:xfrm>
          <a:custGeom>
            <a:avLst/>
            <a:gdLst/>
            <a:ahLst/>
            <a:cxnLst/>
            <a:rect l="l" t="t" r="r" b="b"/>
            <a:pathLst>
              <a:path w="18288000" h="9121966">
                <a:moveTo>
                  <a:pt x="0" y="0"/>
                </a:moveTo>
                <a:lnTo>
                  <a:pt x="18288000" y="0"/>
                </a:lnTo>
                <a:lnTo>
                  <a:pt x="18288000" y="9121966"/>
                </a:lnTo>
                <a:lnTo>
                  <a:pt x="0" y="9121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" t="-7881" r="-657" b="-1462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47357" y="2297684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CLICK ON CHARACTER 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94505"/>
            <a:ext cx="12192000" cy="5589334"/>
          </a:xfrm>
          <a:custGeom>
            <a:avLst/>
            <a:gdLst/>
            <a:ahLst/>
            <a:cxnLst/>
            <a:rect l="l" t="t" r="r" b="b"/>
            <a:pathLst>
              <a:path w="18288000" h="9014819">
                <a:moveTo>
                  <a:pt x="0" y="0"/>
                </a:moveTo>
                <a:lnTo>
                  <a:pt x="18288000" y="0"/>
                </a:lnTo>
                <a:lnTo>
                  <a:pt x="18288000" y="9014819"/>
                </a:lnTo>
                <a:lnTo>
                  <a:pt x="0" y="901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" t="-8100" b="-14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645881" y="5028985"/>
            <a:ext cx="666451" cy="679695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H="1" flipV="1">
            <a:off x="4629181" y="4985698"/>
            <a:ext cx="1456721" cy="339847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 flipV="1">
            <a:off x="4892624" y="6033610"/>
            <a:ext cx="1456721" cy="339847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74008" y="5718817"/>
            <a:ext cx="258763" cy="65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2002" y="4992489"/>
            <a:ext cx="273645" cy="65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37722" y="5827190"/>
            <a:ext cx="290215" cy="65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99258"/>
            <a:ext cx="12192000" cy="5611163"/>
          </a:xfrm>
          <a:custGeom>
            <a:avLst/>
            <a:gdLst/>
            <a:ahLst/>
            <a:cxnLst/>
            <a:rect l="l" t="t" r="r" b="b"/>
            <a:pathLst>
              <a:path w="18288000" h="9144000">
                <a:moveTo>
                  <a:pt x="0" y="0"/>
                </a:moveTo>
                <a:lnTo>
                  <a:pt x="18288000" y="0"/>
                </a:lnTo>
                <a:lnTo>
                  <a:pt x="18288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" t="-7383" r="-415" b="-1549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614469" y="5615455"/>
            <a:ext cx="258763" cy="65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63658" y="4850566"/>
            <a:ext cx="273645" cy="65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92771" y="6098883"/>
            <a:ext cx="290215" cy="65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  <p:sp>
        <p:nvSpPr>
          <p:cNvPr id="7" name="AutoShape 7"/>
          <p:cNvSpPr/>
          <p:nvPr/>
        </p:nvSpPr>
        <p:spPr>
          <a:xfrm flipH="1" flipV="1">
            <a:off x="736277" y="4971642"/>
            <a:ext cx="648528" cy="849679"/>
          </a:xfrm>
          <a:prstGeom prst="line">
            <a:avLst/>
          </a:prstGeom>
          <a:ln w="1905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 flipV="1">
            <a:off x="3488064" y="4971643"/>
            <a:ext cx="1558897" cy="424839"/>
          </a:xfrm>
          <a:prstGeom prst="line">
            <a:avLst/>
          </a:prstGeom>
          <a:ln w="1905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 flipV="1">
            <a:off x="5217178" y="6262807"/>
            <a:ext cx="1558897" cy="424839"/>
          </a:xfrm>
          <a:prstGeom prst="line">
            <a:avLst/>
          </a:prstGeom>
          <a:ln w="1905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 flipV="1">
            <a:off x="8183564" y="1050092"/>
            <a:ext cx="1558897" cy="424839"/>
          </a:xfrm>
          <a:prstGeom prst="line">
            <a:avLst/>
          </a:prstGeom>
          <a:ln w="1905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734822" y="1625707"/>
            <a:ext cx="305495" cy="65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0" y="760180"/>
            <a:ext cx="6096000" cy="2819400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0" y="3579580"/>
            <a:ext cx="6096000" cy="2819400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6096000" y="760180"/>
            <a:ext cx="6096000" cy="2819400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6096000" y="3579580"/>
            <a:ext cx="6096000" cy="2819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5366" y="231953"/>
            <a:ext cx="10698621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</a:pPr>
            <a:r>
              <a:rPr lang="en-US" sz="26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PROJECTS FROM CUBCODERS JUST LIKE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47357" y="2297684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WHAT HAPPENED?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88279" y="1634149"/>
            <a:ext cx="9215442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CLICK ON 2ND CHARACTER AND ADD CODE!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47357" y="2297684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WHO WON YOUR RACE?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5531" y="1817007"/>
            <a:ext cx="12192000" cy="3740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endParaRPr sz="1600" dirty="0"/>
          </a:p>
          <a:p>
            <a:pPr algn="ctr">
              <a:lnSpc>
                <a:spcPts val="5089"/>
              </a:lnSpc>
            </a:pPr>
            <a:r>
              <a:rPr lang="en-US" sz="4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CREATE YOUR OWN STORY!</a:t>
            </a:r>
          </a:p>
          <a:p>
            <a:pPr algn="ctr">
              <a:lnSpc>
                <a:spcPts val="5089"/>
              </a:lnSpc>
            </a:pPr>
            <a:endParaRPr lang="en-US" sz="4801" dirty="0">
              <a:solidFill>
                <a:srgbClr val="FFFAEF"/>
              </a:solidFill>
              <a:latin typeface="CS Gordon Serif"/>
              <a:ea typeface="CS Gordon Serif"/>
              <a:cs typeface="CS Gordon Serif"/>
              <a:sym typeface="CS Gordon Serif"/>
            </a:endParaRPr>
          </a:p>
          <a:p>
            <a:pPr algn="ctr">
              <a:lnSpc>
                <a:spcPts val="5089"/>
              </a:lnSpc>
            </a:pPr>
            <a:endParaRPr lang="en-US" sz="4801" dirty="0">
              <a:solidFill>
                <a:srgbClr val="FFFAEF"/>
              </a:solidFill>
              <a:latin typeface="CS Gordon Serif"/>
              <a:ea typeface="CS Gordon Serif"/>
              <a:cs typeface="CS Gordon Serif"/>
              <a:sym typeface="CS Gordon Serif"/>
            </a:endParaRPr>
          </a:p>
          <a:p>
            <a:pPr algn="ctr">
              <a:lnSpc>
                <a:spcPts val="7209"/>
              </a:lnSpc>
            </a:pPr>
            <a:endParaRPr lang="en-US" sz="4801" dirty="0">
              <a:solidFill>
                <a:srgbClr val="FFFAEF"/>
              </a:solidFill>
              <a:latin typeface="CS Gordon Serif"/>
              <a:ea typeface="CS Gordon Serif"/>
              <a:cs typeface="CS Gordon Serif"/>
              <a:sym typeface="CS Gordon Serif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5531" y="63500"/>
            <a:ext cx="12192000" cy="553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9"/>
              </a:lnSpc>
            </a:pPr>
            <a:r>
              <a:rPr lang="en-US" sz="4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REQUIREMENTS</a:t>
            </a:r>
          </a:p>
          <a:p>
            <a:pPr algn="ctr">
              <a:lnSpc>
                <a:spcPts val="5089"/>
              </a:lnSpc>
            </a:pPr>
            <a:endParaRPr lang="en-US" sz="4801" dirty="0">
              <a:solidFill>
                <a:schemeClr val="accent2"/>
              </a:solidFill>
              <a:latin typeface="CS Gordon Serif"/>
              <a:ea typeface="CS Gordon Serif"/>
              <a:cs typeface="CS Gordon Serif"/>
              <a:sym typeface="CS Gordon Serif"/>
            </a:endParaRPr>
          </a:p>
          <a:p>
            <a:pPr marL="1036621" lvl="1" indent="-518311">
              <a:lnSpc>
                <a:spcPct val="200000"/>
              </a:lnSpc>
              <a:buFont typeface="Arial"/>
              <a:buChar char="•"/>
            </a:pPr>
            <a:r>
              <a:rPr lang="en-US" sz="4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ATLEAST 3 CHARACTERS</a:t>
            </a:r>
          </a:p>
          <a:p>
            <a:pPr marL="1036621" lvl="1" indent="-518311">
              <a:lnSpc>
                <a:spcPct val="200000"/>
              </a:lnSpc>
              <a:buFont typeface="Arial"/>
              <a:buChar char="•"/>
            </a:pPr>
            <a:r>
              <a:rPr lang="en-US" sz="4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3 ACTIONS PER CHARACTER</a:t>
            </a:r>
          </a:p>
          <a:p>
            <a:pPr marL="1036621" lvl="1" indent="-518311">
              <a:lnSpc>
                <a:spcPct val="200000"/>
              </a:lnSpc>
              <a:buFont typeface="Arial"/>
              <a:buChar char="•"/>
            </a:pPr>
            <a:r>
              <a:rPr lang="en-US" sz="4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3 PAGES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9662" y="2192866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LET’S SCRATCH!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9662" y="2192866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COMMANDS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16" y="962247"/>
            <a:ext cx="9760690" cy="4721237"/>
          </a:xfrm>
          <a:custGeom>
            <a:avLst/>
            <a:gdLst/>
            <a:ahLst/>
            <a:cxnLst/>
            <a:rect l="l" t="t" r="r" b="b"/>
            <a:pathLst>
              <a:path w="17179577" h="8585800">
                <a:moveTo>
                  <a:pt x="0" y="0"/>
                </a:moveTo>
                <a:lnTo>
                  <a:pt x="17179576" y="0"/>
                </a:lnTo>
                <a:lnTo>
                  <a:pt x="17179576" y="8585800"/>
                </a:lnTo>
                <a:lnTo>
                  <a:pt x="0" y="85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21" t="-30842" r="-10558" b="-93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START HERE</a:t>
            </a:r>
          </a:p>
        </p:txBody>
      </p:sp>
      <p:sp>
        <p:nvSpPr>
          <p:cNvPr id="4" name="AutoShape 4"/>
          <p:cNvSpPr/>
          <p:nvPr/>
        </p:nvSpPr>
        <p:spPr>
          <a:xfrm>
            <a:off x="2405215" y="3294258"/>
            <a:ext cx="1111782" cy="801687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4776" y="665018"/>
            <a:ext cx="11062447" cy="4601339"/>
          </a:xfrm>
          <a:custGeom>
            <a:avLst/>
            <a:gdLst/>
            <a:ahLst/>
            <a:cxnLst/>
            <a:rect l="l" t="t" r="r" b="b"/>
            <a:pathLst>
              <a:path w="18288000" h="9039746">
                <a:moveTo>
                  <a:pt x="0" y="0"/>
                </a:moveTo>
                <a:lnTo>
                  <a:pt x="18288000" y="0"/>
                </a:lnTo>
                <a:lnTo>
                  <a:pt x="18288000" y="9039746"/>
                </a:lnTo>
                <a:lnTo>
                  <a:pt x="0" y="9039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9" t="-7665" r="1" b="-2871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H="1" flipV="1">
            <a:off x="1822065" y="2906360"/>
            <a:ext cx="425731" cy="1045281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54657" y="1262858"/>
            <a:ext cx="9001044" cy="5047566"/>
          </a:xfrm>
          <a:custGeom>
            <a:avLst/>
            <a:gdLst/>
            <a:ahLst/>
            <a:cxnLst/>
            <a:rect l="l" t="t" r="r" b="b"/>
            <a:pathLst>
              <a:path w="13501566" h="8396905">
                <a:moveTo>
                  <a:pt x="0" y="0"/>
                </a:moveTo>
                <a:lnTo>
                  <a:pt x="13501566" y="0"/>
                </a:lnTo>
                <a:lnTo>
                  <a:pt x="13501566" y="8396905"/>
                </a:lnTo>
                <a:lnTo>
                  <a:pt x="0" y="839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4" t="-107" r="-910" b="-1101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488279" y="88900"/>
            <a:ext cx="92154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6801" dirty="0">
                <a:solidFill>
                  <a:schemeClr val="accent2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COMMANDS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JTI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8C"/>
      </a:accent1>
      <a:accent2>
        <a:srgbClr val="2F5597"/>
      </a:accent2>
      <a:accent3>
        <a:srgbClr val="FFFFFF"/>
      </a:accent3>
      <a:accent4>
        <a:srgbClr val="FFF2CC"/>
      </a:accent4>
      <a:accent5>
        <a:srgbClr val="FFE599"/>
      </a:accent5>
      <a:accent6>
        <a:srgbClr val="000000"/>
      </a:accent6>
      <a:hlink>
        <a:srgbClr val="2F5597"/>
      </a:hlink>
      <a:folHlink>
        <a:srgbClr val="2F5597"/>
      </a:folHlink>
    </a:clrScheme>
    <a:fontScheme name="JTIL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TILTPresentation-Template" id="{AB281015-E3EF-4CA4-ACFF-7A0CCAB593D3}" vid="{736C4559-1246-4482-B1DD-9EFED0333CF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JTILTPresentation-Template-OTH</Template>
  <TotalTime>226</TotalTime>
  <Words>107</Words>
  <Application>Microsoft Office PowerPoint</Application>
  <PresentationFormat>Widescreen</PresentationFormat>
  <Paragraphs>52</Paragraphs>
  <Slides>44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Canva Sans Bold</vt:lpstr>
      <vt:lpstr>Comic Sans MS</vt:lpstr>
      <vt:lpstr>CS Gordon Serif</vt:lpstr>
      <vt:lpstr>Roboto</vt:lpstr>
      <vt:lpstr>Roboto Black</vt:lpstr>
      <vt:lpstr>Times New Roman</vt:lpstr>
      <vt:lpstr>Verdana</vt:lpstr>
      <vt:lpstr>Default Design</vt:lpstr>
      <vt:lpstr>Scratch Jr. Introduction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Memphis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Integrating Instructional Software into Teaching and Learning</dc:subject>
  <dc:creator>Craig Erschel Shepherd (cshphrd2)</dc:creator>
  <cp:lastModifiedBy>Craig Erschel Shepherd (cshphrd2)</cp:lastModifiedBy>
  <cp:revision>23</cp:revision>
  <dcterms:created xsi:type="dcterms:W3CDTF">2024-09-10T15:41:43Z</dcterms:created>
  <dcterms:modified xsi:type="dcterms:W3CDTF">2025-06-10T17:40:01Z</dcterms:modified>
</cp:coreProperties>
</file>