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8"/>
  </p:notesMasterIdLst>
  <p:handoutMasterIdLst>
    <p:handoutMasterId r:id="rId59"/>
  </p:handoutMasterIdLst>
  <p:sldIdLst>
    <p:sldId id="256" r:id="rId2"/>
    <p:sldId id="260" r:id="rId3"/>
    <p:sldId id="261" r:id="rId4"/>
    <p:sldId id="262" r:id="rId5"/>
    <p:sldId id="264" r:id="rId6"/>
    <p:sldId id="265" r:id="rId7"/>
    <p:sldId id="266" r:id="rId8"/>
    <p:sldId id="268" r:id="rId9"/>
    <p:sldId id="269" r:id="rId10"/>
    <p:sldId id="270" r:id="rId11"/>
    <p:sldId id="271" r:id="rId12"/>
    <p:sldId id="274"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72" r:id="rId49"/>
    <p:sldId id="316" r:id="rId50"/>
    <p:sldId id="357" r:id="rId51"/>
    <p:sldId id="317" r:id="rId52"/>
    <p:sldId id="313" r:id="rId53"/>
    <p:sldId id="319" r:id="rId54"/>
    <p:sldId id="373" r:id="rId55"/>
    <p:sldId id="363" r:id="rId56"/>
    <p:sldId id="371" r:id="rId57"/>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panose="030F0702030302020204" pitchFamily="66"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Comic Sans MS" panose="030F0702030302020204" pitchFamily="66"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Comic Sans MS" panose="030F0702030302020204" pitchFamily="66"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Comic Sans MS" panose="030F0702030302020204" pitchFamily="66"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Comic Sans MS" panose="030F0702030302020204" pitchFamily="66"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omic Sans MS" panose="030F0702030302020204" pitchFamily="66"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omic Sans MS" panose="030F0702030302020204" pitchFamily="66"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omic Sans MS" panose="030F0702030302020204" pitchFamily="66"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omic Sans MS" panose="030F0702030302020204" pitchFamily="66"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4B0B783C-CE66-43CC-A1F2-AE7C6EE4B6EF}">
          <p14:sldIdLst>
            <p14:sldId id="256"/>
          </p14:sldIdLst>
        </p14:section>
        <p14:section name="Presentation Contents" id="{4AABBEC6-4A8C-4A7F-A749-6BED348544CB}">
          <p14:sldIdLst>
            <p14:sldId id="260"/>
            <p14:sldId id="261"/>
            <p14:sldId id="262"/>
            <p14:sldId id="264"/>
            <p14:sldId id="265"/>
            <p14:sldId id="266"/>
            <p14:sldId id="268"/>
            <p14:sldId id="269"/>
            <p14:sldId id="270"/>
            <p14:sldId id="271"/>
            <p14:sldId id="274"/>
            <p14:sldId id="277"/>
            <p14:sldId id="278"/>
            <p14:sldId id="279"/>
            <p14:sldId id="280"/>
            <p14:sldId id="281"/>
            <p14:sldId id="282"/>
            <p14:sldId id="283"/>
            <p14:sldId id="284"/>
            <p14:sldId id="285"/>
            <p14:sldId id="286"/>
            <p14:sldId id="287"/>
            <p14:sldId id="288"/>
            <p14:sldId id="289"/>
            <p14:sldId id="290"/>
            <p14:sldId id="291"/>
            <p14:sldId id="292"/>
            <p14:sldId id="293"/>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72"/>
            <p14:sldId id="316"/>
            <p14:sldId id="357"/>
            <p14:sldId id="317"/>
            <p14:sldId id="313"/>
            <p14:sldId id="319"/>
            <p14:sldId id="373"/>
            <p14:sldId id="363"/>
            <p14:sldId id="371"/>
          </p14:sldIdLst>
        </p14:section>
      </p14:sectionLst>
    </p:ext>
    <p:ext uri="{EFAFB233-063F-42B5-8137-9DF3F51BA10A}">
      <p15:sldGuideLst xmlns:p15="http://schemas.microsoft.com/office/powerpoint/2012/main">
        <p15:guide id="1" orient="horz" pos="4319">
          <p15:clr>
            <a:srgbClr val="A4A3A4"/>
          </p15:clr>
        </p15:guide>
        <p15:guide id="2" pos="76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595959"/>
    <a:srgbClr val="B8E08C"/>
    <a:srgbClr val="FF0000"/>
    <a:srgbClr val="CC9900"/>
    <a:srgbClr val="663300"/>
    <a:srgbClr val="006600"/>
    <a:srgbClr val="990000"/>
    <a:srgbClr val="0033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38" autoAdjust="0"/>
    <p:restoredTop sz="91269" autoAdjust="0"/>
  </p:normalViewPr>
  <p:slideViewPr>
    <p:cSldViewPr snapToGrid="0" showGuides="1">
      <p:cViewPr varScale="1">
        <p:scale>
          <a:sx n="85" d="100"/>
          <a:sy n="85" d="100"/>
        </p:scale>
        <p:origin x="112" y="45"/>
      </p:cViewPr>
      <p:guideLst>
        <p:guide orient="horz" pos="4319"/>
        <p:guide pos="76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C54D9C12-C77C-44B5-A4B6-550B204C29C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en-US"/>
          </a:p>
        </p:txBody>
      </p:sp>
      <p:sp>
        <p:nvSpPr>
          <p:cNvPr id="89091" name="Rectangle 3">
            <a:extLst>
              <a:ext uri="{FF2B5EF4-FFF2-40B4-BE49-F238E27FC236}">
                <a16:creationId xmlns:a16="http://schemas.microsoft.com/office/drawing/2014/main" id="{9794E248-9E8C-443A-A5ED-3F797AF9CCF3}"/>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anose="02020603050405020304" pitchFamily="18" charset="0"/>
              </a:defRPr>
            </a:lvl1pPr>
          </a:lstStyle>
          <a:p>
            <a:pPr>
              <a:defRPr/>
            </a:pPr>
            <a:endParaRPr lang="en-US" altLang="en-US"/>
          </a:p>
        </p:txBody>
      </p:sp>
      <p:sp>
        <p:nvSpPr>
          <p:cNvPr id="89092" name="Rectangle 4">
            <a:extLst>
              <a:ext uri="{FF2B5EF4-FFF2-40B4-BE49-F238E27FC236}">
                <a16:creationId xmlns:a16="http://schemas.microsoft.com/office/drawing/2014/main" id="{3F807E8F-6973-4907-A2A9-0016C1976F78}"/>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en-US"/>
          </a:p>
        </p:txBody>
      </p:sp>
      <p:sp>
        <p:nvSpPr>
          <p:cNvPr id="89093" name="Rectangle 5">
            <a:extLst>
              <a:ext uri="{FF2B5EF4-FFF2-40B4-BE49-F238E27FC236}">
                <a16:creationId xmlns:a16="http://schemas.microsoft.com/office/drawing/2014/main" id="{BE14ACE5-F3A1-44D5-A056-A5EADFD2C8D4}"/>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fld id="{2B9D48F8-701B-40D8-B658-5D61D9E7BD24}"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54A6B60-46F5-44FD-91EA-C6001B68C5E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en-US"/>
          </a:p>
        </p:txBody>
      </p:sp>
      <p:sp>
        <p:nvSpPr>
          <p:cNvPr id="5123" name="Rectangle 3">
            <a:extLst>
              <a:ext uri="{FF2B5EF4-FFF2-40B4-BE49-F238E27FC236}">
                <a16:creationId xmlns:a16="http://schemas.microsoft.com/office/drawing/2014/main" id="{03195FFD-7637-4C12-9641-4DC81A95556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anose="02020603050405020304" pitchFamily="18" charset="0"/>
              </a:defRPr>
            </a:lvl1pPr>
          </a:lstStyle>
          <a:p>
            <a:pPr>
              <a:defRPr/>
            </a:pPr>
            <a:endParaRPr lang="en-US" altLang="en-US"/>
          </a:p>
        </p:txBody>
      </p:sp>
      <p:sp>
        <p:nvSpPr>
          <p:cNvPr id="15364" name="Rectangle 4">
            <a:extLst>
              <a:ext uri="{FF2B5EF4-FFF2-40B4-BE49-F238E27FC236}">
                <a16:creationId xmlns:a16="http://schemas.microsoft.com/office/drawing/2014/main" id="{7B94D00D-C45E-44AC-BBC9-BB7161F66FA4}"/>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E8C99408-3AA3-49C2-A275-BEB167CA671A}"/>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E1259C95-AE49-459E-B2EE-D26ED3BBEBD1}"/>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en-US"/>
          </a:p>
        </p:txBody>
      </p:sp>
      <p:sp>
        <p:nvSpPr>
          <p:cNvPr id="5127" name="Rectangle 7">
            <a:extLst>
              <a:ext uri="{FF2B5EF4-FFF2-40B4-BE49-F238E27FC236}">
                <a16:creationId xmlns:a16="http://schemas.microsoft.com/office/drawing/2014/main" id="{71ED5B40-1D5B-4B3A-8EE7-056D8C983385}"/>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fld id="{4B22A6BE-9336-4166-AE8C-1C58964F57D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fecacb8dbd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gfecacb8dbd_0_2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gfecacb8dbd_0_2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8badc040b4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18badc040b4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g18badc040b4_0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5bfb13cb5f_0_5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15bfb13cb5f_0_5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4" name="Google Shape;274;g15bfb13cb5f_0_5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5bfb13cb5f_0_5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15bfb13cb5f_0_5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g15bfb13cb5f_0_5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5bfb13cb5f_0_5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15bfb13cb5f_0_5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g15bfb13cb5f_0_5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5bfb13cb5f_0_6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15bfb13cb5f_0_6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g15bfb13cb5f_0_6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5bfb13cb5f_0_6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15bfb13cb5f_0_6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g15bfb13cb5f_0_6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5c38bae9c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15c38bae9c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1" name="Google Shape;351;g15c38bae9c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5d4c17257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15d4c17257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g15d4c17257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8fa3ae8e94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g18fa3ae8e94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5bfb13cb5f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g15bfb13cb5f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g15bfb13cb5f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8fa3ae8e94_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18fa3ae8e94_1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g18fa3ae8e94_1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233e71e4b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9" name="Google Shape;429;g2233e71e4b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fecacb8dbd_0_15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gfecacb8dbd_0_15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1" name="Google Shape;481;gfecacb8dbd_0_15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27b5d1e47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227b5d1e47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g227b5d1e47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27b5d1e47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227b5d1e475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4" name="Google Shape;504;g227b5d1e475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27b5d1e475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227b5d1e475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2" name="Google Shape;512;g227b5d1e475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c823d0f18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2c823d0f18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0" name="Google Shape;520;g2c823d0f18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c823d0f184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2c823d0f184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0" name="Google Shape;530;g2c823d0f184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27be7dfe88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227be7dfe88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8" name="Google Shape;558;g227be7dfe88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0" name="Google Shape;57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7" name="Google Shape;5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5bfb13cb5f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15bfb13cb5f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g15bfb13cb5f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602" name="Google Shape;60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0" name="Google Shape;61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9" name="Google Shape;61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c65a9dda74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5" name="Google Shape;645;g2c65a9dda7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2" name="Google Shape;65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9" name="Google Shape;66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a:extLst>
            <a:ext uri="{FF2B5EF4-FFF2-40B4-BE49-F238E27FC236}">
              <a16:creationId xmlns:a16="http://schemas.microsoft.com/office/drawing/2014/main" id="{876D607B-E566-3ED1-381A-3F414FC5AD8B}"/>
            </a:ext>
          </a:extLst>
        </p:cNvPr>
        <p:cNvGrpSpPr/>
        <p:nvPr/>
      </p:nvGrpSpPr>
      <p:grpSpPr>
        <a:xfrm>
          <a:off x="0" y="0"/>
          <a:ext cx="0" cy="0"/>
          <a:chOff x="0" y="0"/>
          <a:chExt cx="0" cy="0"/>
        </a:xfrm>
      </p:grpSpPr>
      <p:sp>
        <p:nvSpPr>
          <p:cNvPr id="886" name="Google Shape;886;g1553790532d_0_50:notes">
            <a:extLst>
              <a:ext uri="{FF2B5EF4-FFF2-40B4-BE49-F238E27FC236}">
                <a16:creationId xmlns:a16="http://schemas.microsoft.com/office/drawing/2014/main" id="{29F0F988-86CE-9BBB-84EC-3977033022E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g1553790532d_0_50:notes">
            <a:extLst>
              <a:ext uri="{FF2B5EF4-FFF2-40B4-BE49-F238E27FC236}">
                <a16:creationId xmlns:a16="http://schemas.microsoft.com/office/drawing/2014/main" id="{9EDA6605-EA4D-D92F-88F8-BBE6977D9CD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8" name="Google Shape;888;g1553790532d_0_50:notes">
            <a:extLst>
              <a:ext uri="{FF2B5EF4-FFF2-40B4-BE49-F238E27FC236}">
                <a16:creationId xmlns:a16="http://schemas.microsoft.com/office/drawing/2014/main" id="{B3CF334F-0488-61D5-4659-C9159E909E1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extLst>
      <p:ext uri="{BB962C8B-B14F-4D97-AF65-F5344CB8AC3E}">
        <p14:creationId xmlns:p14="http://schemas.microsoft.com/office/powerpoint/2010/main" val="2689392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553790532d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g1553790532d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9" name="Google Shape;1189;g1553790532d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56c9ea6a8b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156c9ea6a8b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g156c9ea6a8b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5" name="Google Shape;725;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51</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b9eebf76d2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2b9eebf76d2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5" name="Google Shape;615;g2b9eebf76d2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1624091015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g1624091015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7" name="Google Shape;747;g1624091015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a:extLst>
            <a:ext uri="{FF2B5EF4-FFF2-40B4-BE49-F238E27FC236}">
              <a16:creationId xmlns:a16="http://schemas.microsoft.com/office/drawing/2014/main" id="{79CC18AF-9170-ABE4-8D08-27D19AB263A1}"/>
            </a:ext>
          </a:extLst>
        </p:cNvPr>
        <p:cNvGrpSpPr/>
        <p:nvPr/>
      </p:nvGrpSpPr>
      <p:grpSpPr>
        <a:xfrm>
          <a:off x="0" y="0"/>
          <a:ext cx="0" cy="0"/>
          <a:chOff x="0" y="0"/>
          <a:chExt cx="0" cy="0"/>
        </a:xfrm>
      </p:grpSpPr>
      <p:sp>
        <p:nvSpPr>
          <p:cNvPr id="886" name="Google Shape;886;g1553790532d_0_50:notes">
            <a:extLst>
              <a:ext uri="{FF2B5EF4-FFF2-40B4-BE49-F238E27FC236}">
                <a16:creationId xmlns:a16="http://schemas.microsoft.com/office/drawing/2014/main" id="{634A5119-7D3B-2DDD-09D2-9F05FDA477E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g1553790532d_0_50:notes">
            <a:extLst>
              <a:ext uri="{FF2B5EF4-FFF2-40B4-BE49-F238E27FC236}">
                <a16:creationId xmlns:a16="http://schemas.microsoft.com/office/drawing/2014/main" id="{39B87724-A8D8-2BE7-9229-B40E61E089E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8" name="Google Shape;888;g1553790532d_0_50:notes">
            <a:extLst>
              <a:ext uri="{FF2B5EF4-FFF2-40B4-BE49-F238E27FC236}">
                <a16:creationId xmlns:a16="http://schemas.microsoft.com/office/drawing/2014/main" id="{1C27F046-ED96-6190-C114-E020F3A9E03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extLst>
      <p:ext uri="{BB962C8B-B14F-4D97-AF65-F5344CB8AC3E}">
        <p14:creationId xmlns:p14="http://schemas.microsoft.com/office/powerpoint/2010/main" val="32748888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1553790532d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5" name="Google Shape;1255;g1553790532d_0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6" name="Google Shape;1256;g1553790532d_0_1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a:extLst>
            <a:ext uri="{FF2B5EF4-FFF2-40B4-BE49-F238E27FC236}">
              <a16:creationId xmlns:a16="http://schemas.microsoft.com/office/drawing/2014/main" id="{0F0888CD-7295-C004-A510-2A5F8F4A5305}"/>
            </a:ext>
          </a:extLst>
        </p:cNvPr>
        <p:cNvGrpSpPr/>
        <p:nvPr/>
      </p:nvGrpSpPr>
      <p:grpSpPr>
        <a:xfrm>
          <a:off x="0" y="0"/>
          <a:ext cx="0" cy="0"/>
          <a:chOff x="0" y="0"/>
          <a:chExt cx="0" cy="0"/>
        </a:xfrm>
      </p:grpSpPr>
      <p:sp>
        <p:nvSpPr>
          <p:cNvPr id="1254" name="Google Shape;1254;g1553790532d_0_120:notes">
            <a:extLst>
              <a:ext uri="{FF2B5EF4-FFF2-40B4-BE49-F238E27FC236}">
                <a16:creationId xmlns:a16="http://schemas.microsoft.com/office/drawing/2014/main" id="{8839172F-F53C-D806-373E-DC8FE2EB733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5" name="Google Shape;1255;g1553790532d_0_120:notes">
            <a:extLst>
              <a:ext uri="{FF2B5EF4-FFF2-40B4-BE49-F238E27FC236}">
                <a16:creationId xmlns:a16="http://schemas.microsoft.com/office/drawing/2014/main" id="{07D1221F-F012-1776-A20A-DF609ECDD3B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6" name="Google Shape;1256;g1553790532d_0_120:notes">
            <a:extLst>
              <a:ext uri="{FF2B5EF4-FFF2-40B4-BE49-F238E27FC236}">
                <a16:creationId xmlns:a16="http://schemas.microsoft.com/office/drawing/2014/main" id="{8B4FE96A-8276-5C72-7E93-529BD44A378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extLst>
      <p:ext uri="{BB962C8B-B14F-4D97-AF65-F5344CB8AC3E}">
        <p14:creationId xmlns:p14="http://schemas.microsoft.com/office/powerpoint/2010/main" val="2542739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8badc040b4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g18badc040b4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g18badc040b4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8badc040b4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18badc040b4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g18badc040b4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8badc040b4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18badc040b4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g18badc040b4_0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c4dce4757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2c4dce4757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g2c4dce4757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sz="4400">
                <a:solidFill>
                  <a:srgbClr val="2F5597"/>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7905214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5597"/>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6347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2F5597"/>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578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274638"/>
            <a:ext cx="10058400" cy="1143000"/>
          </a:xfrm>
        </p:spPr>
        <p:txBody>
          <a:bodyPr/>
          <a:lstStyle>
            <a:lvl1pPr>
              <a:defRPr>
                <a:solidFill>
                  <a:srgbClr val="2F5597"/>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3885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274638"/>
            <a:ext cx="10058400" cy="1143000"/>
          </a:xfrm>
        </p:spPr>
        <p:txBody>
          <a:bodyPr/>
          <a:lstStyle>
            <a:lvl1pPr>
              <a:defRPr>
                <a:solidFill>
                  <a:srgbClr val="2F5597"/>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4875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5597"/>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8072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2F5597"/>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160399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5597"/>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27646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solidFill>
                  <a:srgbClr val="2F5597"/>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68619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5597"/>
                </a:solidFill>
              </a:defRPr>
            </a:lvl1pPr>
          </a:lstStyle>
          <a:p>
            <a:r>
              <a:rPr lang="en-US"/>
              <a:t>Click to edit Master title style</a:t>
            </a:r>
            <a:endParaRPr lang="en-US" dirty="0"/>
          </a:p>
        </p:txBody>
      </p:sp>
    </p:spTree>
    <p:extLst>
      <p:ext uri="{BB962C8B-B14F-4D97-AF65-F5344CB8AC3E}">
        <p14:creationId xmlns:p14="http://schemas.microsoft.com/office/powerpoint/2010/main" val="29958472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3439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2F5597"/>
                </a:solidFill>
              </a:defRPr>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664030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2F5597"/>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06888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creativecommons.org/licenses/by-nc-sa/4.0/" TargetMode="Externa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journals.uwyo.edu/index.php/jtilt/index"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4">
            <a:extLst>
              <a:ext uri="{FF2B5EF4-FFF2-40B4-BE49-F238E27FC236}">
                <a16:creationId xmlns:a16="http://schemas.microsoft.com/office/drawing/2014/main" id="{C8C1C049-F093-489D-90F9-FF3503ADDF19}"/>
              </a:ext>
            </a:extLst>
          </p:cNvPr>
          <p:cNvSpPr>
            <a:spLocks noGrp="1" noChangeArrowheads="1"/>
          </p:cNvSpPr>
          <p:nvPr>
            <p:ph type="title"/>
          </p:nvPr>
        </p:nvSpPr>
        <p:spPr bwMode="auto">
          <a:xfrm>
            <a:off x="1016000" y="274638"/>
            <a:ext cx="1005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Rectangle 15">
            <a:extLst>
              <a:ext uri="{FF2B5EF4-FFF2-40B4-BE49-F238E27FC236}">
                <a16:creationId xmlns:a16="http://schemas.microsoft.com/office/drawing/2014/main" id="{0270379C-98BA-456F-9A8F-BAB630A6FC15}"/>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5" name="Straight Connector 4">
            <a:extLst>
              <a:ext uri="{FF2B5EF4-FFF2-40B4-BE49-F238E27FC236}">
                <a16:creationId xmlns:a16="http://schemas.microsoft.com/office/drawing/2014/main" id="{A1DB6455-0209-2065-F6CC-30EB98328600}"/>
              </a:ext>
              <a:ext uri="{C183D7F6-B498-43B3-948B-1728B52AA6E4}">
                <adec:decorative xmlns:adec="http://schemas.microsoft.com/office/drawing/2017/decorative" val="1"/>
              </a:ext>
            </a:extLst>
          </p:cNvPr>
          <p:cNvCxnSpPr>
            <a:cxnSpLocks/>
          </p:cNvCxnSpPr>
          <p:nvPr userDrawn="1"/>
        </p:nvCxnSpPr>
        <p:spPr>
          <a:xfrm>
            <a:off x="5195" y="6437165"/>
            <a:ext cx="12186805" cy="0"/>
          </a:xfrm>
          <a:prstGeom prst="line">
            <a:avLst/>
          </a:prstGeom>
          <a:ln w="57150">
            <a:solidFill>
              <a:srgbClr val="B8E08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C493F0C-13A0-FB5C-3D8D-286241BDE092}"/>
              </a:ext>
              <a:ext uri="{C183D7F6-B498-43B3-948B-1728B52AA6E4}">
                <adec:decorative xmlns:adec="http://schemas.microsoft.com/office/drawing/2017/decorative" val="1"/>
              </a:ext>
            </a:extLst>
          </p:cNvPr>
          <p:cNvSpPr/>
          <p:nvPr userDrawn="1"/>
        </p:nvSpPr>
        <p:spPr>
          <a:xfrm>
            <a:off x="5194" y="6477002"/>
            <a:ext cx="12186805" cy="380998"/>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000" u="none" dirty="0">
                <a:solidFill>
                  <a:schemeClr val="bg1"/>
                </a:solidFill>
                <a:latin typeface="Roboto" panose="02000000000000000000" pitchFamily="2" charset="0"/>
                <a:ea typeface="Roboto" panose="02000000000000000000" pitchFamily="2" charset="0"/>
                <a:hlinkClick r:id="rId15">
                  <a:extLst>
                    <a:ext uri="{A12FA001-AC4F-418D-AE19-62706E023703}">
                      <ahyp:hlinkClr xmlns:ahyp="http://schemas.microsoft.com/office/drawing/2018/hyperlinkcolor" val="tx"/>
                    </a:ext>
                  </a:extLst>
                </a:hlinkClick>
              </a:rPr>
              <a:t>Journal of Technology-Integrated Lessons and Teaching</a:t>
            </a:r>
            <a:r>
              <a:rPr lang="en-US" sz="1000" dirty="0">
                <a:solidFill>
                  <a:schemeClr val="bg1"/>
                </a:solidFill>
                <a:latin typeface="Roboto" panose="02000000000000000000" pitchFamily="2" charset="0"/>
                <a:ea typeface="Roboto" panose="02000000000000000000" pitchFamily="2" charset="0"/>
              </a:rPr>
              <a:t>, X(X).</a:t>
            </a:r>
          </a:p>
        </p:txBody>
      </p:sp>
      <p:pic>
        <p:nvPicPr>
          <p:cNvPr id="7" name="Picture 6">
            <a:hlinkClick r:id="rId15"/>
            <a:extLst>
              <a:ext uri="{FF2B5EF4-FFF2-40B4-BE49-F238E27FC236}">
                <a16:creationId xmlns:a16="http://schemas.microsoft.com/office/drawing/2014/main" id="{BCE05341-DD77-EB2C-106C-FE0D7F70D446}"/>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250025" y="109242"/>
            <a:ext cx="868680" cy="493395"/>
          </a:xfrm>
          <a:prstGeom prst="rect">
            <a:avLst/>
          </a:prstGeom>
        </p:spPr>
      </p:pic>
      <p:pic>
        <p:nvPicPr>
          <p:cNvPr id="8" name="Picture 7" descr="Creative Commons, Attribution, Non-Commercial, Share Alike icon.">
            <a:hlinkClick r:id="rId17"/>
            <a:extLst>
              <a:ext uri="{FF2B5EF4-FFF2-40B4-BE49-F238E27FC236}">
                <a16:creationId xmlns:a16="http://schemas.microsoft.com/office/drawing/2014/main" id="{B1D746F0-1DEE-FF75-477C-ADEF8F836C99}"/>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1310503" y="6526535"/>
            <a:ext cx="808202" cy="276046"/>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Lst>
  <p:hf hdr="0" ftr="0" dt="0"/>
  <p:txStyles>
    <p:titleStyle>
      <a:lvl1pPr algn="ctr" rtl="0" eaLnBrk="1" fontAlgn="base" hangingPunct="1">
        <a:spcBef>
          <a:spcPct val="0"/>
        </a:spcBef>
        <a:spcAft>
          <a:spcPct val="0"/>
        </a:spcAft>
        <a:defRPr sz="3600">
          <a:solidFill>
            <a:srgbClr val="2F5597"/>
          </a:solidFill>
          <a:latin typeface="+mj-lt"/>
          <a:ea typeface="MS PGothic" panose="020B0600070205080204" pitchFamily="34" charset="-128"/>
          <a:cs typeface="ＭＳ Ｐゴシック" pitchFamily="-112" charset="-128"/>
        </a:defRPr>
      </a:lvl1pPr>
      <a:lvl2pPr algn="ctr" rtl="0" eaLnBrk="1" fontAlgn="base" hangingPunct="1">
        <a:spcBef>
          <a:spcPct val="0"/>
        </a:spcBef>
        <a:spcAft>
          <a:spcPct val="0"/>
        </a:spcAft>
        <a:defRPr sz="3600">
          <a:solidFill>
            <a:schemeClr val="tx2"/>
          </a:solidFill>
          <a:latin typeface="Verdana" pitchFamily="34" charset="0"/>
          <a:ea typeface="MS PGothic" panose="020B0600070205080204" pitchFamily="34" charset="-128"/>
          <a:cs typeface="ＭＳ Ｐゴシック" pitchFamily="-112" charset="-128"/>
        </a:defRPr>
      </a:lvl2pPr>
      <a:lvl3pPr algn="ctr" rtl="0" eaLnBrk="1" fontAlgn="base" hangingPunct="1">
        <a:spcBef>
          <a:spcPct val="0"/>
        </a:spcBef>
        <a:spcAft>
          <a:spcPct val="0"/>
        </a:spcAft>
        <a:defRPr sz="3600">
          <a:solidFill>
            <a:schemeClr val="tx2"/>
          </a:solidFill>
          <a:latin typeface="Verdana" pitchFamily="34" charset="0"/>
          <a:ea typeface="MS PGothic" panose="020B0600070205080204" pitchFamily="34" charset="-128"/>
          <a:cs typeface="ＭＳ Ｐゴシック" pitchFamily="-112" charset="-128"/>
        </a:defRPr>
      </a:lvl3pPr>
      <a:lvl4pPr algn="ctr" rtl="0" eaLnBrk="1" fontAlgn="base" hangingPunct="1">
        <a:spcBef>
          <a:spcPct val="0"/>
        </a:spcBef>
        <a:spcAft>
          <a:spcPct val="0"/>
        </a:spcAft>
        <a:defRPr sz="3600">
          <a:solidFill>
            <a:schemeClr val="tx2"/>
          </a:solidFill>
          <a:latin typeface="Verdana" pitchFamily="34" charset="0"/>
          <a:ea typeface="MS PGothic" panose="020B0600070205080204" pitchFamily="34" charset="-128"/>
          <a:cs typeface="ＭＳ Ｐゴシック" pitchFamily="-112" charset="-128"/>
        </a:defRPr>
      </a:lvl4pPr>
      <a:lvl5pPr algn="ctr" rtl="0" eaLnBrk="1" fontAlgn="base" hangingPunct="1">
        <a:spcBef>
          <a:spcPct val="0"/>
        </a:spcBef>
        <a:spcAft>
          <a:spcPct val="0"/>
        </a:spcAft>
        <a:defRPr sz="3600">
          <a:solidFill>
            <a:schemeClr val="tx2"/>
          </a:solidFill>
          <a:latin typeface="Verdana" pitchFamily="34" charset="0"/>
          <a:ea typeface="MS PGothic" panose="020B0600070205080204" pitchFamily="34" charset="-128"/>
          <a:cs typeface="ＭＳ Ｐゴシック" pitchFamily="-112" charset="-128"/>
        </a:defRPr>
      </a:lvl5pPr>
      <a:lvl6pPr marL="457200" algn="ctr" rtl="0" eaLnBrk="1" fontAlgn="base" hangingPunct="1">
        <a:spcBef>
          <a:spcPct val="0"/>
        </a:spcBef>
        <a:spcAft>
          <a:spcPct val="0"/>
        </a:spcAft>
        <a:defRPr sz="3600">
          <a:solidFill>
            <a:schemeClr val="tx2"/>
          </a:solidFill>
          <a:latin typeface="Verdana" pitchFamily="34" charset="0"/>
        </a:defRPr>
      </a:lvl6pPr>
      <a:lvl7pPr marL="914400" algn="ctr" rtl="0" eaLnBrk="1" fontAlgn="base" hangingPunct="1">
        <a:spcBef>
          <a:spcPct val="0"/>
        </a:spcBef>
        <a:spcAft>
          <a:spcPct val="0"/>
        </a:spcAft>
        <a:defRPr sz="3600">
          <a:solidFill>
            <a:schemeClr val="tx2"/>
          </a:solidFill>
          <a:latin typeface="Verdana" pitchFamily="34" charset="0"/>
        </a:defRPr>
      </a:lvl7pPr>
      <a:lvl8pPr marL="1371600" algn="ctr" rtl="0" eaLnBrk="1" fontAlgn="base" hangingPunct="1">
        <a:spcBef>
          <a:spcPct val="0"/>
        </a:spcBef>
        <a:spcAft>
          <a:spcPct val="0"/>
        </a:spcAft>
        <a:defRPr sz="3600">
          <a:solidFill>
            <a:schemeClr val="tx2"/>
          </a:solidFill>
          <a:latin typeface="Verdana" pitchFamily="34" charset="0"/>
        </a:defRPr>
      </a:lvl8pPr>
      <a:lvl9pPr marL="1828800" algn="ctr" rtl="0" eaLnBrk="1" fontAlgn="base" hangingPunct="1">
        <a:spcBef>
          <a:spcPct val="0"/>
        </a:spcBef>
        <a:spcAft>
          <a:spcPct val="0"/>
        </a:spcAft>
        <a:defRPr sz="3600">
          <a:solidFill>
            <a:schemeClr val="tx2"/>
          </a:solidFill>
          <a:latin typeface="Verdan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S PGothic" panose="020B0600070205080204" pitchFamily="34" charset="-128"/>
          <a:cs typeface="ＭＳ Ｐゴシック" pitchFamily="-112" charset="-128"/>
        </a:defRPr>
      </a:lvl1pPr>
      <a:lvl2pPr marL="742950" indent="-285750" algn="l" rtl="0" eaLnBrk="1" fontAlgn="base" hangingPunct="1">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1" fontAlgn="base" hangingPunct="1">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1" fontAlgn="base" hangingPunct="1">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1" fontAlgn="base" hangingPunct="1">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rive.google.com/file/d/1R2RJroZCXUMXs3GlVuzHUVtJVcQGstYn/view?usp=sharin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hyperlink" Target="http://drive.google.com/file/d/1R2RJroZCXUMXs3GlVuzHUVtJVcQGstYn/view"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rive.google.com/file/d/1-bkWeqLQ9kC79F6kwdrOs71OVx60ep7W/view?usp=sharin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drive.google.com/file/d/1-bkWeqLQ9kC79F6kwdrOs71OVx60ep7W/vie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drive.google.com/file/d/1R2RJroZCXUMXs3GlVuzHUVtJVcQGstYn/view?usp=sharin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hyperlink" Target="http://drive.google.com/file/d/1R2RJroZCXUMXs3GlVuzHUVtJVcQGstYn/view"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drive.google.com/file/d/1HTYxKr0Nr31vKFsKpgDBbS111VFSfIsM/view"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drive.google.com/file/d/1HTYxKr0Nr31vKFsKpgDBbS111VFSfIsM/view"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5.xml.rels><?xml version="1.0" encoding="UTF-8" standalone="yes"?>
<Relationships xmlns="http://schemas.openxmlformats.org/package/2006/relationships"><Relationship Id="rId3" Type="http://schemas.openxmlformats.org/officeDocument/2006/relationships/hyperlink" Target="http://drive.google.com/file/d/1HTYxKr0Nr31vKFsKpgDBbS111VFSfIsM/view"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SSgvBqRyIjY"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farmfreshwv.com/wv-farm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https://nces.ed.gov/programs/edge/Economic/NeighborhoodPoverty"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tinyurl.com/schoolpovertyindicator"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3026A-A2AF-6151-9112-44E3AFB14F9D}"/>
              </a:ext>
            </a:extLst>
          </p:cNvPr>
          <p:cNvSpPr>
            <a:spLocks noGrp="1"/>
          </p:cNvSpPr>
          <p:nvPr>
            <p:ph type="ctrTitle"/>
          </p:nvPr>
        </p:nvSpPr>
        <p:spPr/>
        <p:txBody>
          <a:bodyPr/>
          <a:lstStyle/>
          <a:p>
            <a:r>
              <a:rPr lang="en-US"/>
              <a:t>Session III: Sustain </a:t>
            </a:r>
            <a:r>
              <a:rPr lang="en-US" dirty="0"/>
              <a:t>Food</a:t>
            </a:r>
          </a:p>
        </p:txBody>
      </p:sp>
      <p:sp>
        <p:nvSpPr>
          <p:cNvPr id="3" name="Subtitle 2">
            <a:extLst>
              <a:ext uri="{FF2B5EF4-FFF2-40B4-BE49-F238E27FC236}">
                <a16:creationId xmlns:a16="http://schemas.microsoft.com/office/drawing/2014/main" id="{90A7B3BC-E72C-C501-735D-04F3C219E24F}"/>
              </a:ext>
            </a:extLst>
          </p:cNvPr>
          <p:cNvSpPr>
            <a:spLocks noGrp="1"/>
          </p:cNvSpPr>
          <p:nvPr>
            <p:ph type="subTitle" idx="1"/>
          </p:nvPr>
        </p:nvSpPr>
        <p:spPr/>
        <p:txBody>
          <a:bodyPr/>
          <a:lstStyle/>
          <a:p>
            <a:r>
              <a:rPr lang="en-US" sz="18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Ugur Kale</a:t>
            </a:r>
            <a:r>
              <a:rPr lang="en-US" sz="1800" baseline="300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1</a:t>
            </a:r>
            <a:r>
              <a:rPr lang="en-US" sz="18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 and Yuahnua Wang</a:t>
            </a:r>
            <a:r>
              <a:rPr lang="en-US" sz="1800" baseline="300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2</a:t>
            </a:r>
            <a:br>
              <a:rPr lang="en-US" sz="18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br>
            <a:r>
              <a:rPr lang="en-US" sz="1800" baseline="300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1</a:t>
            </a:r>
            <a:r>
              <a:rPr lang="en-US" sz="18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Indiana University, </a:t>
            </a:r>
            <a:r>
              <a:rPr lang="en-US" sz="1800" baseline="300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2</a:t>
            </a:r>
            <a:r>
              <a:rPr lang="en-US" sz="18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West Virginia University</a:t>
            </a:r>
            <a:endParaRPr lang="en-US" dirty="0"/>
          </a:p>
        </p:txBody>
      </p:sp>
    </p:spTree>
    <p:extLst>
      <p:ext uri="{BB962C8B-B14F-4D97-AF65-F5344CB8AC3E}">
        <p14:creationId xmlns:p14="http://schemas.microsoft.com/office/powerpoint/2010/main" val="545864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2c4dce47573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From last year</a:t>
            </a:r>
            <a:endParaRPr/>
          </a:p>
        </p:txBody>
      </p:sp>
      <p:sp>
        <p:nvSpPr>
          <p:cNvPr id="240" name="Google Shape;240;g2c4dce47573_0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241" name="Google Shape;241;g2c4dce47573_0_0"/>
          <p:cNvPicPr preferRelativeResize="0"/>
          <p:nvPr/>
        </p:nvPicPr>
        <p:blipFill rotWithShape="1">
          <a:blip r:embed="rId3">
            <a:alphaModFix/>
          </a:blip>
          <a:srcRect/>
          <a:stretch/>
        </p:blipFill>
        <p:spPr>
          <a:xfrm>
            <a:off x="76368" y="0"/>
            <a:ext cx="12039263" cy="6857999"/>
          </a:xfrm>
          <a:prstGeom prst="rect">
            <a:avLst/>
          </a:prstGeom>
          <a:noFill/>
          <a:ln>
            <a:noFill/>
          </a:ln>
        </p:spPr>
      </p:pic>
      <p:sp>
        <p:nvSpPr>
          <p:cNvPr id="242" name="Google Shape;242;g2c4dce47573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200"/>
                <a:buFont typeface="Arial"/>
                <a:buNone/>
              </a:pPr>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18badc040b4_0_7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Local farms central to food access</a:t>
            </a:r>
            <a:endParaRPr dirty="0"/>
          </a:p>
        </p:txBody>
      </p:sp>
      <p:sp>
        <p:nvSpPr>
          <p:cNvPr id="250" name="Google Shape;250;g18badc040b4_0_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200"/>
                <a:buFont typeface="Arial"/>
                <a:buNone/>
              </a:pPr>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15bfb13cb5f_0_577"/>
          <p:cNvSpPr/>
          <p:nvPr/>
        </p:nvSpPr>
        <p:spPr>
          <a:xfrm>
            <a:off x="5242560" y="5772526"/>
            <a:ext cx="6625248" cy="42107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1" i="1" dirty="0">
                <a:latin typeface="+mn-lt"/>
              </a:rPr>
              <a:t>Caption</a:t>
            </a:r>
            <a:r>
              <a:rPr lang="en-US" sz="1200" dirty="0">
                <a:latin typeface="+mn-lt"/>
              </a:rPr>
              <a:t>: Aerial view of a tractor systematically plowing a field, showcasing an agricultural task</a:t>
            </a:r>
            <a:endParaRPr sz="1200" b="0" i="0" u="none" strike="noStrike" cap="none" dirty="0">
              <a:solidFill>
                <a:schemeClr val="lt1"/>
              </a:solidFill>
              <a:latin typeface="+mn-lt"/>
              <a:ea typeface="Arial"/>
              <a:cs typeface="Arial"/>
              <a:sym typeface="Arial"/>
            </a:endParaRPr>
          </a:p>
        </p:txBody>
      </p:sp>
      <p:sp>
        <p:nvSpPr>
          <p:cNvPr id="277" name="Google Shape;277;g15bfb13cb5f_0_577"/>
          <p:cNvSpPr txBox="1">
            <a:spLocks noGrp="1"/>
          </p:cNvSpPr>
          <p:nvPr>
            <p:ph type="title"/>
          </p:nvPr>
        </p:nvSpPr>
        <p:spPr>
          <a:xfrm>
            <a:off x="640080" y="325369"/>
            <a:ext cx="4368600" cy="1956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800"/>
              <a:buNone/>
            </a:pPr>
            <a:r>
              <a:rPr lang="en-US" sz="5400"/>
              <a:t>Agricultural Robots?</a:t>
            </a:r>
            <a:endParaRPr/>
          </a:p>
        </p:txBody>
      </p:sp>
      <p:sp>
        <p:nvSpPr>
          <p:cNvPr id="278" name="Google Shape;278;g15bfb13cb5f_0_577"/>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9" name="Google Shape;279;g15bfb13cb5f_0_577"/>
          <p:cNvSpPr txBox="1">
            <a:spLocks noGrp="1"/>
          </p:cNvSpPr>
          <p:nvPr>
            <p:ph type="body" idx="1"/>
          </p:nvPr>
        </p:nvSpPr>
        <p:spPr>
          <a:xfrm>
            <a:off x="640080" y="2872899"/>
            <a:ext cx="4243500" cy="3320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600"/>
              </a:spcAft>
              <a:buClr>
                <a:schemeClr val="dk1"/>
              </a:buClr>
              <a:buSzPts val="1100"/>
              <a:buFont typeface="Arial"/>
              <a:buNone/>
            </a:pPr>
            <a:r>
              <a:rPr lang="en-US" sz="2200" dirty="0"/>
              <a:t>In order to make farming more sustainable, agricultural robots have been explored as one of the methods as they can automate various dull tasks such as picking, harvesting, weeding, spraying, or monitoring for farmers.</a:t>
            </a:r>
            <a:endParaRPr dirty="0"/>
          </a:p>
        </p:txBody>
      </p:sp>
      <p:sp>
        <p:nvSpPr>
          <p:cNvPr id="281" name="Google Shape;281;g15bfb13cb5f_0_5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12</a:t>
            </a:fld>
            <a:endParaRPr/>
          </a:p>
        </p:txBody>
      </p:sp>
      <p:pic>
        <p:nvPicPr>
          <p:cNvPr id="3" name="Picture 2" descr="Aerial view of tractor over dirt">
            <a:extLst>
              <a:ext uri="{FF2B5EF4-FFF2-40B4-BE49-F238E27FC236}">
                <a16:creationId xmlns:a16="http://schemas.microsoft.com/office/drawing/2014/main" id="{240D0C55-5BF0-4323-4834-2A2F0FC2F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560" y="1459394"/>
            <a:ext cx="6625248" cy="438663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15bfb13cb5f_0_588"/>
          <p:cNvSpPr txBox="1">
            <a:spLocks noGrp="1"/>
          </p:cNvSpPr>
          <p:nvPr>
            <p:ph type="title"/>
          </p:nvPr>
        </p:nvSpPr>
        <p:spPr>
          <a:xfrm>
            <a:off x="481625"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Feasible?</a:t>
            </a:r>
            <a:endParaRPr dirty="0"/>
          </a:p>
        </p:txBody>
      </p:sp>
      <p:sp>
        <p:nvSpPr>
          <p:cNvPr id="312" name="Google Shape;312;g15bfb13cb5f_0_588"/>
          <p:cNvSpPr txBox="1">
            <a:spLocks noGrp="1"/>
          </p:cNvSpPr>
          <p:nvPr>
            <p:ph type="body" idx="1"/>
          </p:nvPr>
        </p:nvSpPr>
        <p:spPr>
          <a:xfrm>
            <a:off x="481625" y="1690825"/>
            <a:ext cx="5461974"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sz="2700" dirty="0"/>
              <a:t>Experimenting with such robots may not be feasible due to their high cost.</a:t>
            </a:r>
            <a:endParaRPr sz="2700" dirty="0"/>
          </a:p>
          <a:p>
            <a:pPr marL="0" lvl="0" indent="0" algn="l" rtl="0">
              <a:lnSpc>
                <a:spcPct val="100000"/>
              </a:lnSpc>
              <a:spcBef>
                <a:spcPts val="0"/>
              </a:spcBef>
              <a:spcAft>
                <a:spcPts val="0"/>
              </a:spcAft>
              <a:buSzPts val="1800"/>
              <a:buNone/>
            </a:pPr>
            <a:endParaRPr sz="2700" dirty="0"/>
          </a:p>
        </p:txBody>
      </p:sp>
      <p:sp>
        <p:nvSpPr>
          <p:cNvPr id="313" name="Google Shape;313;g15bfb13cb5f_0_5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13</a:t>
            </a:fld>
            <a:endParaRPr/>
          </a:p>
        </p:txBody>
      </p:sp>
      <p:pic>
        <p:nvPicPr>
          <p:cNvPr id="3" name="Picture 2" descr="Two cute robots">
            <a:extLst>
              <a:ext uri="{FF2B5EF4-FFF2-40B4-BE49-F238E27FC236}">
                <a16:creationId xmlns:a16="http://schemas.microsoft.com/office/drawing/2014/main" id="{364AC0E6-B2A3-A604-BEB5-0E411BC13144}"/>
              </a:ext>
            </a:extLst>
          </p:cNvPr>
          <p:cNvPicPr>
            <a:picLocks noChangeAspect="1"/>
          </p:cNvPicPr>
          <p:nvPr/>
        </p:nvPicPr>
        <p:blipFill>
          <a:blip r:embed="rId3">
            <a:extLst>
              <a:ext uri="{28A0092B-C50C-407E-A947-70E740481C1C}">
                <a14:useLocalDpi xmlns:a14="http://schemas.microsoft.com/office/drawing/2010/main" val="0"/>
              </a:ext>
            </a:extLst>
          </a:blip>
          <a:srcRect l="25804"/>
          <a:stretch/>
        </p:blipFill>
        <p:spPr>
          <a:xfrm>
            <a:off x="5943600" y="1690825"/>
            <a:ext cx="5766775" cy="4371975"/>
          </a:xfrm>
          <a:prstGeom prst="rect">
            <a:avLst/>
          </a:prstGeom>
        </p:spPr>
      </p:pic>
      <p:sp>
        <p:nvSpPr>
          <p:cNvPr id="4" name="Google Shape;276;g15bfb13cb5f_0_577">
            <a:extLst>
              <a:ext uri="{FF2B5EF4-FFF2-40B4-BE49-F238E27FC236}">
                <a16:creationId xmlns:a16="http://schemas.microsoft.com/office/drawing/2014/main" id="{E83367F4-FB9E-0997-92A9-38F962F64F00}"/>
              </a:ext>
            </a:extLst>
          </p:cNvPr>
          <p:cNvSpPr/>
          <p:nvPr/>
        </p:nvSpPr>
        <p:spPr>
          <a:xfrm>
            <a:off x="5943599" y="6001587"/>
            <a:ext cx="5766776" cy="365101"/>
          </a:xfrm>
          <a:prstGeom prst="rect">
            <a:avLst/>
          </a:prstGeom>
          <a:noFill/>
          <a:ln>
            <a:noFill/>
          </a:ln>
        </p:spPr>
        <p:txBody>
          <a:bodyPr spcFirstLastPara="1" wrap="square" lIns="91425" tIns="45700" rIns="91425" bIns="45700" anchor="ctr" anchorCtr="0">
            <a:noAutofit/>
          </a:bodyPr>
          <a:lstStyle/>
          <a:p>
            <a:pPr algn="ctr">
              <a:spcBef>
                <a:spcPts val="0"/>
              </a:spcBef>
              <a:spcAft>
                <a:spcPts val="0"/>
              </a:spcAft>
              <a:buClr>
                <a:srgbClr val="000000"/>
              </a:buClr>
              <a:buSzPts val="1400"/>
            </a:pPr>
            <a:r>
              <a:rPr lang="en-US" sz="1200" b="1" i="1" dirty="0">
                <a:latin typeface="+mn-lt"/>
              </a:rPr>
              <a:t>Caption: </a:t>
            </a:r>
            <a:r>
              <a:rPr lang="en-US" sz="1200" dirty="0">
                <a:latin typeface="+mn-lt"/>
              </a:rPr>
              <a:t>Displaying two visually appealing and charming robots</a:t>
            </a:r>
            <a:endParaRPr sz="1200" b="0" i="0" u="none" strike="noStrike" cap="none" dirty="0">
              <a:solidFill>
                <a:schemeClr val="lt1"/>
              </a:solidFill>
              <a:latin typeface="+mn-lt"/>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15bfb13cb5f_0_59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Model Agricultural Robots instead?</a:t>
            </a:r>
            <a:endParaRPr/>
          </a:p>
        </p:txBody>
      </p:sp>
      <p:sp>
        <p:nvSpPr>
          <p:cNvPr id="320" name="Google Shape;320;g15bfb13cb5f_0_595"/>
          <p:cNvSpPr txBox="1">
            <a:spLocks noGrp="1"/>
          </p:cNvSpPr>
          <p:nvPr>
            <p:ph type="body" idx="1"/>
          </p:nvPr>
        </p:nvSpPr>
        <p:spPr>
          <a:xfrm>
            <a:off x="1162170" y="1690825"/>
            <a:ext cx="8375968"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sz="2700" dirty="0"/>
              <a:t>Accessible programming platforms such as Minecraft (a 3D virtual space where users develop structures via manipulating blocks) has been explored to model a variety of robotics tasks </a:t>
            </a:r>
            <a:endParaRPr sz="2700" dirty="0"/>
          </a:p>
          <a:p>
            <a:pPr marL="0" lvl="0" indent="0" algn="l" rtl="0">
              <a:lnSpc>
                <a:spcPct val="100000"/>
              </a:lnSpc>
              <a:spcBef>
                <a:spcPts val="0"/>
              </a:spcBef>
              <a:spcAft>
                <a:spcPts val="0"/>
              </a:spcAft>
              <a:buSzPts val="1800"/>
              <a:buNone/>
            </a:pPr>
            <a:endParaRPr sz="2700" dirty="0"/>
          </a:p>
        </p:txBody>
      </p:sp>
      <p:sp>
        <p:nvSpPr>
          <p:cNvPr id="324" name="Google Shape;324;g15bfb13cb5f_0_59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14</a:t>
            </a:fld>
            <a:endParaRPr>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15bfb13cb5f_0_610"/>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31" name="Google Shape;331;g15bfb13cb5f_0_610" descr="minecraft interface with coding options"/>
          <p:cNvPicPr preferRelativeResize="0"/>
          <p:nvPr/>
        </p:nvPicPr>
        <p:blipFill rotWithShape="1">
          <a:blip r:embed="rId3">
            <a:alphaModFix/>
          </a:blip>
          <a:srcRect l="4640" t="23391" r="4448"/>
          <a:stretch/>
        </p:blipFill>
        <p:spPr>
          <a:xfrm>
            <a:off x="20" y="10"/>
            <a:ext cx="12191981" cy="6857990"/>
          </a:xfrm>
          <a:prstGeom prst="rect">
            <a:avLst/>
          </a:prstGeom>
          <a:noFill/>
          <a:ln>
            <a:noFill/>
          </a:ln>
        </p:spPr>
      </p:pic>
      <p:sp>
        <p:nvSpPr>
          <p:cNvPr id="332" name="Google Shape;332;g15bfb13cb5f_0_610"/>
          <p:cNvSpPr/>
          <p:nvPr/>
        </p:nvSpPr>
        <p:spPr>
          <a:xfrm rot="-5400000">
            <a:off x="3799868" y="-1534136"/>
            <a:ext cx="4592270" cy="12192001"/>
          </a:xfrm>
          <a:prstGeom prst="rect">
            <a:avLst/>
          </a:prstGeom>
          <a:gradFill>
            <a:gsLst>
              <a:gs pos="0">
                <a:srgbClr val="000000">
                  <a:alpha val="0"/>
                </a:srgbClr>
              </a:gs>
              <a:gs pos="21000">
                <a:srgbClr val="000000">
                  <a:alpha val="27450"/>
                </a:srgbClr>
              </a:gs>
              <a:gs pos="35000">
                <a:srgbClr val="000000">
                  <a:alpha val="43529"/>
                </a:srgbClr>
              </a:gs>
              <a:gs pos="100000">
                <a:srgbClr val="000000">
                  <a:alpha val="87450"/>
                </a:srgbClr>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3" name="Google Shape;333;g15bfb13cb5f_0_610"/>
          <p:cNvSpPr txBox="1">
            <a:spLocks noGrp="1"/>
          </p:cNvSpPr>
          <p:nvPr>
            <p:ph type="title"/>
          </p:nvPr>
        </p:nvSpPr>
        <p:spPr>
          <a:xfrm>
            <a:off x="404553" y="3091928"/>
            <a:ext cx="9078600" cy="238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800"/>
              <a:buNone/>
            </a:pPr>
            <a:r>
              <a:rPr lang="en-US" sz="6600">
                <a:solidFill>
                  <a:schemeClr val="lt1"/>
                </a:solidFill>
                <a:latin typeface="Arial"/>
                <a:ea typeface="Arial"/>
                <a:cs typeface="Arial"/>
                <a:sym typeface="Arial"/>
              </a:rPr>
              <a:t>Minecraft Education with Coding! </a:t>
            </a:r>
            <a:endParaRPr/>
          </a:p>
        </p:txBody>
      </p:sp>
      <p:sp>
        <p:nvSpPr>
          <p:cNvPr id="334" name="Google Shape;334;g15bfb13cb5f_0_610"/>
          <p:cNvSpPr/>
          <p:nvPr/>
        </p:nvSpPr>
        <p:spPr>
          <a:xfrm>
            <a:off x="0" y="5575039"/>
            <a:ext cx="9785897"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5" name="Google Shape;335;g15bfb13cb5f_0_610"/>
          <p:cNvSpPr txBox="1">
            <a:spLocks noGrp="1"/>
          </p:cNvSpPr>
          <p:nvPr>
            <p:ph type="body" idx="1"/>
          </p:nvPr>
        </p:nvSpPr>
        <p:spPr>
          <a:xfrm>
            <a:off x="404553" y="5624945"/>
            <a:ext cx="9078600" cy="59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1800"/>
              <a:buNone/>
            </a:pPr>
            <a:r>
              <a:rPr lang="en-US" sz="2400">
                <a:solidFill>
                  <a:schemeClr val="lt1"/>
                </a:solidFill>
                <a:latin typeface="Arial"/>
                <a:ea typeface="Arial"/>
                <a:cs typeface="Arial"/>
                <a:sym typeface="Arial"/>
              </a:rPr>
              <a:t>Snapshot</a:t>
            </a:r>
            <a:endParaRPr/>
          </a:p>
        </p:txBody>
      </p:sp>
      <p:sp>
        <p:nvSpPr>
          <p:cNvPr id="336" name="Google Shape;336;g15bfb13cb5f_0_6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7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5" name="Picture 4" descr="Fresh green vegetables">
            <a:extLst>
              <a:ext uri="{FF2B5EF4-FFF2-40B4-BE49-F238E27FC236}">
                <a16:creationId xmlns:a16="http://schemas.microsoft.com/office/drawing/2014/main" id="{486E38CE-4072-5AC5-42AC-00420BE83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 y="-1"/>
            <a:ext cx="8092964" cy="6474371"/>
          </a:xfrm>
          <a:prstGeom prst="rect">
            <a:avLst/>
          </a:prstGeom>
        </p:spPr>
      </p:pic>
      <p:sp>
        <p:nvSpPr>
          <p:cNvPr id="343" name="Google Shape;343;g15bfb13cb5f_0_622"/>
          <p:cNvSpPr/>
          <p:nvPr/>
        </p:nvSpPr>
        <p:spPr>
          <a:xfrm flipH="1">
            <a:off x="5711927" y="-1"/>
            <a:ext cx="6480073" cy="6858002"/>
          </a:xfrm>
          <a:custGeom>
            <a:avLst/>
            <a:gdLst/>
            <a:ahLst/>
            <a:cxnLst/>
            <a:rect l="l" t="t" r="r" b="b"/>
            <a:pathLst>
              <a:path w="6480073" h="6858002" extrusionOk="0">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4" name="Google Shape;344;g15bfb13cb5f_0_622"/>
          <p:cNvSpPr/>
          <p:nvPr/>
        </p:nvSpPr>
        <p:spPr>
          <a:xfrm flipH="1">
            <a:off x="5942784" y="0"/>
            <a:ext cx="6249216" cy="6858001"/>
          </a:xfrm>
          <a:custGeom>
            <a:avLst/>
            <a:gdLst/>
            <a:ahLst/>
            <a:cxnLst/>
            <a:rect l="l" t="t" r="r" b="b"/>
            <a:pathLst>
              <a:path w="6249216" h="6858001" extrusionOk="0">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5" name="Google Shape;345;g15bfb13cb5f_0_622"/>
          <p:cNvSpPr txBox="1">
            <a:spLocks noGrp="1"/>
          </p:cNvSpPr>
          <p:nvPr>
            <p:ph type="title"/>
          </p:nvPr>
        </p:nvSpPr>
        <p:spPr>
          <a:xfrm>
            <a:off x="6801436" y="1396289"/>
            <a:ext cx="4820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solidFill>
                  <a:schemeClr val="bg1"/>
                </a:solidFill>
              </a:rPr>
              <a:t>An Example Guiding Question</a:t>
            </a:r>
            <a:endParaRPr dirty="0">
              <a:solidFill>
                <a:schemeClr val="bg1"/>
              </a:solidFill>
            </a:endParaRPr>
          </a:p>
        </p:txBody>
      </p:sp>
      <p:sp>
        <p:nvSpPr>
          <p:cNvPr id="346" name="Google Shape;346;g15bfb13cb5f_0_622"/>
          <p:cNvSpPr txBox="1">
            <a:spLocks noGrp="1"/>
          </p:cNvSpPr>
          <p:nvPr>
            <p:ph type="body" idx="1"/>
          </p:nvPr>
        </p:nvSpPr>
        <p:spPr>
          <a:xfrm>
            <a:off x="6801435" y="2871982"/>
            <a:ext cx="4820100" cy="3181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100"/>
              <a:buFont typeface="Arial"/>
              <a:buNone/>
            </a:pPr>
            <a:r>
              <a:rPr lang="en-US" sz="1800" i="1" dirty="0">
                <a:highlight>
                  <a:srgbClr val="FFFF00"/>
                </a:highlight>
                <a:latin typeface="Arial"/>
                <a:ea typeface="Arial"/>
                <a:cs typeface="Arial"/>
                <a:sym typeface="Arial"/>
              </a:rPr>
              <a:t>A large number of cucumber seeds need be planted in a family-owned farm but it takes a lot of work for the family to prepare the soil and plant the seeds in a short amount of time. </a:t>
            </a:r>
            <a:endParaRPr dirty="0"/>
          </a:p>
          <a:p>
            <a:pPr marL="0" lvl="0" indent="0" algn="l" rtl="0">
              <a:lnSpc>
                <a:spcPct val="90000"/>
              </a:lnSpc>
              <a:spcBef>
                <a:spcPts val="600"/>
              </a:spcBef>
              <a:spcAft>
                <a:spcPts val="0"/>
              </a:spcAft>
              <a:buClr>
                <a:schemeClr val="dk1"/>
              </a:buClr>
              <a:buSzPts val="1100"/>
              <a:buFont typeface="Arial"/>
              <a:buNone/>
            </a:pPr>
            <a:endParaRPr sz="1800" i="1" dirty="0">
              <a:highlight>
                <a:srgbClr val="FFFF00"/>
              </a:highlight>
              <a:latin typeface="Arial"/>
              <a:ea typeface="Arial"/>
              <a:cs typeface="Arial"/>
              <a:sym typeface="Arial"/>
            </a:endParaRPr>
          </a:p>
          <a:p>
            <a:pPr marL="0" lvl="0" indent="0" algn="l" rtl="0">
              <a:lnSpc>
                <a:spcPct val="90000"/>
              </a:lnSpc>
              <a:spcBef>
                <a:spcPts val="600"/>
              </a:spcBef>
              <a:spcAft>
                <a:spcPts val="0"/>
              </a:spcAft>
              <a:buClr>
                <a:schemeClr val="dk1"/>
              </a:buClr>
              <a:buSzPts val="1100"/>
              <a:buFont typeface="Arial"/>
              <a:buNone/>
            </a:pPr>
            <a:r>
              <a:rPr lang="en-US" sz="1800" i="1" dirty="0">
                <a:highlight>
                  <a:srgbClr val="FFFF00"/>
                </a:highlight>
                <a:latin typeface="Arial"/>
                <a:ea typeface="Arial"/>
                <a:cs typeface="Arial"/>
                <a:sym typeface="Arial"/>
              </a:rPr>
              <a:t>Can we automate these tasks such that they are more efficiently completed </a:t>
            </a:r>
            <a:endParaRPr dirty="0"/>
          </a:p>
          <a:p>
            <a:pPr marL="457200" lvl="0" indent="-342900" algn="l" rtl="0">
              <a:lnSpc>
                <a:spcPct val="90000"/>
              </a:lnSpc>
              <a:spcBef>
                <a:spcPts val="600"/>
              </a:spcBef>
              <a:spcAft>
                <a:spcPts val="0"/>
              </a:spcAft>
              <a:buSzPts val="1800"/>
              <a:buFont typeface="Arial"/>
              <a:buAutoNum type="arabicPeriod"/>
            </a:pPr>
            <a:r>
              <a:rPr lang="en-US" sz="1800" i="1" dirty="0">
                <a:highlight>
                  <a:srgbClr val="FFFF00"/>
                </a:highlight>
                <a:latin typeface="Arial"/>
                <a:ea typeface="Arial"/>
                <a:cs typeface="Arial"/>
                <a:sym typeface="Arial"/>
              </a:rPr>
              <a:t>for a planting area with a specified size as well as </a:t>
            </a:r>
            <a:endParaRPr dirty="0"/>
          </a:p>
          <a:p>
            <a:pPr marL="457200" lvl="0" indent="-342900" algn="l" rtl="0">
              <a:lnSpc>
                <a:spcPct val="90000"/>
              </a:lnSpc>
              <a:spcBef>
                <a:spcPts val="600"/>
              </a:spcBef>
              <a:spcAft>
                <a:spcPts val="600"/>
              </a:spcAft>
              <a:buSzPts val="1800"/>
              <a:buFont typeface="Arial"/>
              <a:buAutoNum type="arabicPeriod"/>
            </a:pPr>
            <a:r>
              <a:rPr lang="en-US" sz="1800" i="1" dirty="0">
                <a:highlight>
                  <a:srgbClr val="FFFF00"/>
                </a:highlight>
                <a:latin typeface="Arial"/>
                <a:ea typeface="Arial"/>
                <a:cs typeface="Arial"/>
                <a:sym typeface="Arial"/>
              </a:rPr>
              <a:t>for a planting area with any size</a:t>
            </a:r>
            <a:r>
              <a:rPr lang="en-US" sz="1800" dirty="0">
                <a:highlight>
                  <a:srgbClr val="FFFF00"/>
                </a:highlight>
                <a:latin typeface="Arial"/>
                <a:ea typeface="Arial"/>
                <a:cs typeface="Arial"/>
                <a:sym typeface="Arial"/>
              </a:rPr>
              <a:t>?</a:t>
            </a:r>
            <a:endParaRPr sz="1800" dirty="0">
              <a:highlight>
                <a:srgbClr val="FFFF00"/>
              </a:highlight>
            </a:endParaRPr>
          </a:p>
        </p:txBody>
      </p:sp>
      <p:sp>
        <p:nvSpPr>
          <p:cNvPr id="347" name="Google Shape;347;g15bfb13cb5f_0_6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15c38bae9c6_0_0"/>
          <p:cNvSpPr txBox="1">
            <a:spLocks noGrp="1"/>
          </p:cNvSpPr>
          <p:nvPr>
            <p:ph type="title"/>
          </p:nvPr>
        </p:nvSpPr>
        <p:spPr>
          <a:xfrm>
            <a:off x="838200" y="1522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u="sng" dirty="0">
                <a:solidFill>
                  <a:schemeClr val="hlink"/>
                </a:solidFill>
                <a:hlinkClick r:id="rId3"/>
              </a:rPr>
              <a:t>Let’s see how it</a:t>
            </a:r>
            <a:r>
              <a:rPr lang="en-US" dirty="0"/>
              <a:t> looks when it is automated</a:t>
            </a:r>
            <a:endParaRPr dirty="0"/>
          </a:p>
        </p:txBody>
      </p:sp>
      <p:pic>
        <p:nvPicPr>
          <p:cNvPr id="354" name="Google Shape;354;g15c38bae9c6_0_0" descr="A video of automated task in minecraft">
            <a:hlinkClick r:id="rId4"/>
          </p:cNvPr>
          <p:cNvPicPr preferRelativeResize="0"/>
          <p:nvPr/>
        </p:nvPicPr>
        <p:blipFill rotWithShape="1">
          <a:blip r:embed="rId5">
            <a:alphaModFix/>
          </a:blip>
          <a:srcRect/>
          <a:stretch/>
        </p:blipFill>
        <p:spPr>
          <a:xfrm>
            <a:off x="3640287" y="1076024"/>
            <a:ext cx="6858000" cy="5143500"/>
          </a:xfrm>
          <a:prstGeom prst="rect">
            <a:avLst/>
          </a:prstGeom>
          <a:noFill/>
          <a:ln>
            <a:noFill/>
          </a:ln>
        </p:spPr>
      </p:pic>
      <p:sp>
        <p:nvSpPr>
          <p:cNvPr id="355" name="Google Shape;355;g15c38bae9c6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17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10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15d4c172571_0_0"/>
          <p:cNvSpPr txBox="1">
            <a:spLocks noGrp="1"/>
          </p:cNvSpPr>
          <p:nvPr>
            <p:ph type="title"/>
          </p:nvPr>
        </p:nvSpPr>
        <p:spPr>
          <a:xfrm>
            <a:off x="838200" y="-16827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Can you think about the algorithm used?</a:t>
            </a:r>
            <a:endParaRPr/>
          </a:p>
        </p:txBody>
      </p:sp>
      <p:sp>
        <p:nvSpPr>
          <p:cNvPr id="362" name="Google Shape;362;g15d4c172571_0_0"/>
          <p:cNvSpPr/>
          <p:nvPr/>
        </p:nvSpPr>
        <p:spPr>
          <a:xfrm>
            <a:off x="2468881" y="936171"/>
            <a:ext cx="45719" cy="45719"/>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aphicFrame>
        <p:nvGraphicFramePr>
          <p:cNvPr id="363" name="Google Shape;363;g15d4c172571_0_0"/>
          <p:cNvGraphicFramePr/>
          <p:nvPr/>
        </p:nvGraphicFramePr>
        <p:xfrm>
          <a:off x="1117600" y="1295401"/>
          <a:ext cx="7884900" cy="5075100"/>
        </p:xfrm>
        <a:graphic>
          <a:graphicData uri="http://schemas.openxmlformats.org/drawingml/2006/table">
            <a:tbl>
              <a:tblPr firstRow="1" bandRow="1">
                <a:noFill/>
              </a:tblPr>
              <a:tblGrid>
                <a:gridCol w="876100">
                  <a:extLst>
                    <a:ext uri="{9D8B030D-6E8A-4147-A177-3AD203B41FA5}">
                      <a16:colId xmlns:a16="http://schemas.microsoft.com/office/drawing/2014/main" val="20000"/>
                    </a:ext>
                  </a:extLst>
                </a:gridCol>
                <a:gridCol w="876100">
                  <a:extLst>
                    <a:ext uri="{9D8B030D-6E8A-4147-A177-3AD203B41FA5}">
                      <a16:colId xmlns:a16="http://schemas.microsoft.com/office/drawing/2014/main" val="20001"/>
                    </a:ext>
                  </a:extLst>
                </a:gridCol>
                <a:gridCol w="876100">
                  <a:extLst>
                    <a:ext uri="{9D8B030D-6E8A-4147-A177-3AD203B41FA5}">
                      <a16:colId xmlns:a16="http://schemas.microsoft.com/office/drawing/2014/main" val="20002"/>
                    </a:ext>
                  </a:extLst>
                </a:gridCol>
                <a:gridCol w="876100">
                  <a:extLst>
                    <a:ext uri="{9D8B030D-6E8A-4147-A177-3AD203B41FA5}">
                      <a16:colId xmlns:a16="http://schemas.microsoft.com/office/drawing/2014/main" val="20003"/>
                    </a:ext>
                  </a:extLst>
                </a:gridCol>
                <a:gridCol w="876100">
                  <a:extLst>
                    <a:ext uri="{9D8B030D-6E8A-4147-A177-3AD203B41FA5}">
                      <a16:colId xmlns:a16="http://schemas.microsoft.com/office/drawing/2014/main" val="20004"/>
                    </a:ext>
                  </a:extLst>
                </a:gridCol>
                <a:gridCol w="876100">
                  <a:extLst>
                    <a:ext uri="{9D8B030D-6E8A-4147-A177-3AD203B41FA5}">
                      <a16:colId xmlns:a16="http://schemas.microsoft.com/office/drawing/2014/main" val="20005"/>
                    </a:ext>
                  </a:extLst>
                </a:gridCol>
                <a:gridCol w="876100">
                  <a:extLst>
                    <a:ext uri="{9D8B030D-6E8A-4147-A177-3AD203B41FA5}">
                      <a16:colId xmlns:a16="http://schemas.microsoft.com/office/drawing/2014/main" val="20006"/>
                    </a:ext>
                  </a:extLst>
                </a:gridCol>
                <a:gridCol w="876100">
                  <a:extLst>
                    <a:ext uri="{9D8B030D-6E8A-4147-A177-3AD203B41FA5}">
                      <a16:colId xmlns:a16="http://schemas.microsoft.com/office/drawing/2014/main" val="20007"/>
                    </a:ext>
                  </a:extLst>
                </a:gridCol>
                <a:gridCol w="876100">
                  <a:extLst>
                    <a:ext uri="{9D8B030D-6E8A-4147-A177-3AD203B41FA5}">
                      <a16:colId xmlns:a16="http://schemas.microsoft.com/office/drawing/2014/main" val="20008"/>
                    </a:ext>
                  </a:extLst>
                </a:gridCol>
              </a:tblGrid>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0"/>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1"/>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2"/>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3"/>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4"/>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5"/>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6"/>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7"/>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tc>
                <a:extLst>
                  <a:ext uri="{0D108BD9-81ED-4DB2-BD59-A6C34878D82A}">
                    <a16:rowId xmlns:a16="http://schemas.microsoft.com/office/drawing/2014/main" val="10008"/>
                  </a:ext>
                </a:extLst>
              </a:tr>
            </a:tbl>
          </a:graphicData>
        </a:graphic>
      </p:graphicFrame>
      <p:sp>
        <p:nvSpPr>
          <p:cNvPr id="364" name="Google Shape;364;g15d4c172571_0_0"/>
          <p:cNvSpPr/>
          <p:nvPr/>
        </p:nvSpPr>
        <p:spPr>
          <a:xfrm>
            <a:off x="5985854" y="1458686"/>
            <a:ext cx="2570317" cy="4691743"/>
          </a:xfrm>
          <a:custGeom>
            <a:avLst/>
            <a:gdLst/>
            <a:ahLst/>
            <a:cxnLst/>
            <a:rect l="l" t="t" r="r" b="b"/>
            <a:pathLst>
              <a:path w="2570317" h="4691743" extrusionOk="0">
                <a:moveTo>
                  <a:pt x="2537660" y="4180114"/>
                </a:moveTo>
                <a:cubicBezTo>
                  <a:pt x="2541289" y="4143828"/>
                  <a:pt x="2543137" y="4107320"/>
                  <a:pt x="2548546" y="4071257"/>
                </a:cubicBezTo>
                <a:cubicBezTo>
                  <a:pt x="2554035" y="4034662"/>
                  <a:pt x="2570317" y="3962400"/>
                  <a:pt x="2570317" y="3962400"/>
                </a:cubicBezTo>
                <a:cubicBezTo>
                  <a:pt x="2566689" y="3846286"/>
                  <a:pt x="2565876" y="3730049"/>
                  <a:pt x="2559432" y="3614057"/>
                </a:cubicBezTo>
                <a:cubicBezTo>
                  <a:pt x="2558602" y="3599119"/>
                  <a:pt x="2549144" y="3585463"/>
                  <a:pt x="2548546" y="3570514"/>
                </a:cubicBezTo>
                <a:cubicBezTo>
                  <a:pt x="2498440" y="2317892"/>
                  <a:pt x="2568408" y="3679006"/>
                  <a:pt x="2526775" y="2721428"/>
                </a:cubicBezTo>
                <a:cubicBezTo>
                  <a:pt x="2522109" y="2614097"/>
                  <a:pt x="2514643" y="2561389"/>
                  <a:pt x="2505003" y="2460171"/>
                </a:cubicBezTo>
                <a:cubicBezTo>
                  <a:pt x="2501203" y="2420273"/>
                  <a:pt x="2497746" y="2380342"/>
                  <a:pt x="2494117" y="2340428"/>
                </a:cubicBezTo>
                <a:cubicBezTo>
                  <a:pt x="2497746" y="2075542"/>
                  <a:pt x="2498984" y="1810613"/>
                  <a:pt x="2505003" y="1545771"/>
                </a:cubicBezTo>
                <a:cubicBezTo>
                  <a:pt x="2506242" y="1491236"/>
                  <a:pt x="2512777" y="1436946"/>
                  <a:pt x="2515889" y="1382485"/>
                </a:cubicBezTo>
                <a:cubicBezTo>
                  <a:pt x="2520034" y="1309941"/>
                  <a:pt x="2523146" y="1237342"/>
                  <a:pt x="2526775" y="1164771"/>
                </a:cubicBezTo>
                <a:cubicBezTo>
                  <a:pt x="2523146" y="899885"/>
                  <a:pt x="2522858" y="634933"/>
                  <a:pt x="2515889" y="370114"/>
                </a:cubicBezTo>
                <a:cubicBezTo>
                  <a:pt x="2515587" y="358643"/>
                  <a:pt x="2507583" y="348638"/>
                  <a:pt x="2505003" y="337457"/>
                </a:cubicBezTo>
                <a:cubicBezTo>
                  <a:pt x="2495298" y="295404"/>
                  <a:pt x="2488580" y="217562"/>
                  <a:pt x="2461460" y="174171"/>
                </a:cubicBezTo>
                <a:cubicBezTo>
                  <a:pt x="2453301" y="161116"/>
                  <a:pt x="2438658" y="153341"/>
                  <a:pt x="2428803" y="141514"/>
                </a:cubicBezTo>
                <a:cubicBezTo>
                  <a:pt x="2390927" y="96063"/>
                  <a:pt x="2427986" y="115842"/>
                  <a:pt x="2374375" y="97971"/>
                </a:cubicBezTo>
                <a:cubicBezTo>
                  <a:pt x="2367118" y="90714"/>
                  <a:pt x="2361783" y="80790"/>
                  <a:pt x="2352603" y="76200"/>
                </a:cubicBezTo>
                <a:cubicBezTo>
                  <a:pt x="2332077" y="65937"/>
                  <a:pt x="2287289" y="54428"/>
                  <a:pt x="2287289" y="54428"/>
                </a:cubicBezTo>
                <a:cubicBezTo>
                  <a:pt x="2207460" y="58057"/>
                  <a:pt x="2127460" y="58941"/>
                  <a:pt x="2047803" y="65314"/>
                </a:cubicBezTo>
                <a:cubicBezTo>
                  <a:pt x="2036365" y="66229"/>
                  <a:pt x="2025177" y="70627"/>
                  <a:pt x="2015146" y="76200"/>
                </a:cubicBezTo>
                <a:cubicBezTo>
                  <a:pt x="1922923" y="127436"/>
                  <a:pt x="1973723" y="100454"/>
                  <a:pt x="1917175" y="163285"/>
                </a:cubicBezTo>
                <a:cubicBezTo>
                  <a:pt x="1896578" y="186171"/>
                  <a:pt x="1868939" y="202981"/>
                  <a:pt x="1851860" y="228600"/>
                </a:cubicBezTo>
                <a:cubicBezTo>
                  <a:pt x="1844603" y="239486"/>
                  <a:pt x="1838464" y="251206"/>
                  <a:pt x="1830089" y="261257"/>
                </a:cubicBezTo>
                <a:cubicBezTo>
                  <a:pt x="1820234" y="273084"/>
                  <a:pt x="1806883" y="281762"/>
                  <a:pt x="1797432" y="293914"/>
                </a:cubicBezTo>
                <a:cubicBezTo>
                  <a:pt x="1781368" y="314568"/>
                  <a:pt x="1762164" y="334405"/>
                  <a:pt x="1753889" y="359228"/>
                </a:cubicBezTo>
                <a:cubicBezTo>
                  <a:pt x="1739757" y="401621"/>
                  <a:pt x="1751117" y="383771"/>
                  <a:pt x="1721232" y="413657"/>
                </a:cubicBezTo>
                <a:cubicBezTo>
                  <a:pt x="1714240" y="441623"/>
                  <a:pt x="1702915" y="483991"/>
                  <a:pt x="1699460" y="511628"/>
                </a:cubicBezTo>
                <a:cubicBezTo>
                  <a:pt x="1694489" y="551397"/>
                  <a:pt x="1695164" y="591837"/>
                  <a:pt x="1688575" y="631371"/>
                </a:cubicBezTo>
                <a:cubicBezTo>
                  <a:pt x="1684232" y="657428"/>
                  <a:pt x="1674060" y="682171"/>
                  <a:pt x="1666803" y="707571"/>
                </a:cubicBezTo>
                <a:cubicBezTo>
                  <a:pt x="1663174" y="758371"/>
                  <a:pt x="1660985" y="809294"/>
                  <a:pt x="1655917" y="859971"/>
                </a:cubicBezTo>
                <a:cubicBezTo>
                  <a:pt x="1653721" y="881933"/>
                  <a:pt x="1649100" y="903591"/>
                  <a:pt x="1645032" y="925285"/>
                </a:cubicBezTo>
                <a:cubicBezTo>
                  <a:pt x="1605882" y="1134086"/>
                  <a:pt x="1637126" y="950940"/>
                  <a:pt x="1612375" y="1099457"/>
                </a:cubicBezTo>
                <a:cubicBezTo>
                  <a:pt x="1605118" y="1197428"/>
                  <a:pt x="1589276" y="1295140"/>
                  <a:pt x="1590603" y="1393371"/>
                </a:cubicBezTo>
                <a:cubicBezTo>
                  <a:pt x="1596429" y="1824509"/>
                  <a:pt x="1594776" y="2118615"/>
                  <a:pt x="1612375" y="2514600"/>
                </a:cubicBezTo>
                <a:cubicBezTo>
                  <a:pt x="1614958" y="2572713"/>
                  <a:pt x="1619632" y="2630714"/>
                  <a:pt x="1623260" y="2688771"/>
                </a:cubicBezTo>
                <a:cubicBezTo>
                  <a:pt x="1619632" y="3142342"/>
                  <a:pt x="1618343" y="3595938"/>
                  <a:pt x="1612375" y="4049485"/>
                </a:cubicBezTo>
                <a:cubicBezTo>
                  <a:pt x="1611085" y="4147515"/>
                  <a:pt x="1606642" y="4245497"/>
                  <a:pt x="1601489" y="4343400"/>
                </a:cubicBezTo>
                <a:cubicBezTo>
                  <a:pt x="1600971" y="4353235"/>
                  <a:pt x="1596150" y="4501140"/>
                  <a:pt x="1568832" y="4528457"/>
                </a:cubicBezTo>
                <a:lnTo>
                  <a:pt x="1547060" y="4550228"/>
                </a:lnTo>
                <a:cubicBezTo>
                  <a:pt x="1539803" y="4564742"/>
                  <a:pt x="1534290" y="4580269"/>
                  <a:pt x="1525289" y="4593771"/>
                </a:cubicBezTo>
                <a:cubicBezTo>
                  <a:pt x="1507380" y="4620635"/>
                  <a:pt x="1488448" y="4621044"/>
                  <a:pt x="1459975" y="4637314"/>
                </a:cubicBezTo>
                <a:cubicBezTo>
                  <a:pt x="1448616" y="4643805"/>
                  <a:pt x="1439019" y="4653234"/>
                  <a:pt x="1427317" y="4659085"/>
                </a:cubicBezTo>
                <a:cubicBezTo>
                  <a:pt x="1392282" y="4676602"/>
                  <a:pt x="1341353" y="4675227"/>
                  <a:pt x="1307575" y="4680857"/>
                </a:cubicBezTo>
                <a:cubicBezTo>
                  <a:pt x="1292818" y="4683317"/>
                  <a:pt x="1278546" y="4688114"/>
                  <a:pt x="1264032" y="4691743"/>
                </a:cubicBezTo>
                <a:cubicBezTo>
                  <a:pt x="1216860" y="4688114"/>
                  <a:pt x="1169504" y="4686385"/>
                  <a:pt x="1122517" y="4680857"/>
                </a:cubicBezTo>
                <a:cubicBezTo>
                  <a:pt x="1107659" y="4679109"/>
                  <a:pt x="1092356" y="4676662"/>
                  <a:pt x="1078975" y="4669971"/>
                </a:cubicBezTo>
                <a:cubicBezTo>
                  <a:pt x="1042120" y="4651543"/>
                  <a:pt x="1007882" y="4625130"/>
                  <a:pt x="981003" y="4593771"/>
                </a:cubicBezTo>
                <a:cubicBezTo>
                  <a:pt x="926994" y="4530760"/>
                  <a:pt x="973178" y="4566783"/>
                  <a:pt x="915689" y="4528457"/>
                </a:cubicBezTo>
                <a:cubicBezTo>
                  <a:pt x="908432" y="4513943"/>
                  <a:pt x="901968" y="4499003"/>
                  <a:pt x="893917" y="4484914"/>
                </a:cubicBezTo>
                <a:cubicBezTo>
                  <a:pt x="887426" y="4473555"/>
                  <a:pt x="877300" y="4464282"/>
                  <a:pt x="872146" y="4452257"/>
                </a:cubicBezTo>
                <a:cubicBezTo>
                  <a:pt x="866253" y="4438506"/>
                  <a:pt x="865991" y="4422907"/>
                  <a:pt x="861260" y="4408714"/>
                </a:cubicBezTo>
                <a:cubicBezTo>
                  <a:pt x="855081" y="4390176"/>
                  <a:pt x="846350" y="4372581"/>
                  <a:pt x="839489" y="4354285"/>
                </a:cubicBezTo>
                <a:cubicBezTo>
                  <a:pt x="835460" y="4343541"/>
                  <a:pt x="832632" y="4332372"/>
                  <a:pt x="828603" y="4321628"/>
                </a:cubicBezTo>
                <a:cubicBezTo>
                  <a:pt x="821742" y="4303332"/>
                  <a:pt x="814089" y="4285343"/>
                  <a:pt x="806832" y="4267200"/>
                </a:cubicBezTo>
                <a:cubicBezTo>
                  <a:pt x="803203" y="4241800"/>
                  <a:pt x="800978" y="4216160"/>
                  <a:pt x="795946" y="4191000"/>
                </a:cubicBezTo>
                <a:cubicBezTo>
                  <a:pt x="793696" y="4179748"/>
                  <a:pt x="785436" y="4169811"/>
                  <a:pt x="785060" y="4158343"/>
                </a:cubicBezTo>
                <a:cubicBezTo>
                  <a:pt x="778163" y="3947967"/>
                  <a:pt x="777803" y="3737428"/>
                  <a:pt x="774175" y="3526971"/>
                </a:cubicBezTo>
                <a:cubicBezTo>
                  <a:pt x="777803" y="3320142"/>
                  <a:pt x="775062" y="3113104"/>
                  <a:pt x="785060" y="2906485"/>
                </a:cubicBezTo>
                <a:cubicBezTo>
                  <a:pt x="786004" y="2886967"/>
                  <a:pt x="802438" y="2871097"/>
                  <a:pt x="806832" y="2852057"/>
                </a:cubicBezTo>
                <a:cubicBezTo>
                  <a:pt x="813410" y="2823552"/>
                  <a:pt x="813851" y="2793969"/>
                  <a:pt x="817717" y="2764971"/>
                </a:cubicBezTo>
                <a:cubicBezTo>
                  <a:pt x="821108" y="2739538"/>
                  <a:pt x="824974" y="2714171"/>
                  <a:pt x="828603" y="2688771"/>
                </a:cubicBezTo>
                <a:cubicBezTo>
                  <a:pt x="845004" y="2426357"/>
                  <a:pt x="850375" y="2377437"/>
                  <a:pt x="850375" y="2035628"/>
                </a:cubicBezTo>
                <a:cubicBezTo>
                  <a:pt x="850375" y="1440531"/>
                  <a:pt x="846408" y="845428"/>
                  <a:pt x="839489" y="250371"/>
                </a:cubicBezTo>
                <a:cubicBezTo>
                  <a:pt x="839453" y="247316"/>
                  <a:pt x="833040" y="153613"/>
                  <a:pt x="817717" y="130628"/>
                </a:cubicBezTo>
                <a:cubicBezTo>
                  <a:pt x="809178" y="117819"/>
                  <a:pt x="794915" y="109798"/>
                  <a:pt x="785060" y="97971"/>
                </a:cubicBezTo>
                <a:cubicBezTo>
                  <a:pt x="742990" y="47487"/>
                  <a:pt x="788355" y="72405"/>
                  <a:pt x="708860" y="32657"/>
                </a:cubicBezTo>
                <a:cubicBezTo>
                  <a:pt x="691459" y="23957"/>
                  <a:pt x="648937" y="15536"/>
                  <a:pt x="632660" y="10885"/>
                </a:cubicBezTo>
                <a:cubicBezTo>
                  <a:pt x="621627" y="7733"/>
                  <a:pt x="610889" y="3628"/>
                  <a:pt x="600003" y="0"/>
                </a:cubicBezTo>
                <a:cubicBezTo>
                  <a:pt x="527432" y="3628"/>
                  <a:pt x="454678" y="4590"/>
                  <a:pt x="382289" y="10885"/>
                </a:cubicBezTo>
                <a:cubicBezTo>
                  <a:pt x="370858" y="11879"/>
                  <a:pt x="360973" y="20026"/>
                  <a:pt x="349632" y="21771"/>
                </a:cubicBezTo>
                <a:cubicBezTo>
                  <a:pt x="313589" y="27316"/>
                  <a:pt x="276922" y="27837"/>
                  <a:pt x="240775" y="32657"/>
                </a:cubicBezTo>
                <a:cubicBezTo>
                  <a:pt x="211168" y="36605"/>
                  <a:pt x="172362" y="47039"/>
                  <a:pt x="142803" y="54428"/>
                </a:cubicBezTo>
                <a:cubicBezTo>
                  <a:pt x="135546" y="61685"/>
                  <a:pt x="129571" y="70507"/>
                  <a:pt x="121032" y="76200"/>
                </a:cubicBezTo>
                <a:cubicBezTo>
                  <a:pt x="107530" y="85201"/>
                  <a:pt x="89810" y="87410"/>
                  <a:pt x="77489" y="97971"/>
                </a:cubicBezTo>
                <a:cubicBezTo>
                  <a:pt x="63714" y="109778"/>
                  <a:pt x="56447" y="127576"/>
                  <a:pt x="44832" y="141514"/>
                </a:cubicBezTo>
                <a:cubicBezTo>
                  <a:pt x="38262" y="149398"/>
                  <a:pt x="30317" y="156028"/>
                  <a:pt x="23060" y="163285"/>
                </a:cubicBezTo>
                <a:cubicBezTo>
                  <a:pt x="18331" y="182203"/>
                  <a:pt x="1947" y="244810"/>
                  <a:pt x="1289" y="261257"/>
                </a:cubicBezTo>
                <a:cubicBezTo>
                  <a:pt x="-1612" y="333770"/>
                  <a:pt x="1289" y="406400"/>
                  <a:pt x="1289" y="478971"/>
                </a:cubicBezTo>
              </a:path>
            </a:pathLst>
          </a:custGeom>
          <a:no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365" name="Google Shape;365;g15d4c172571_0_0"/>
          <p:cNvCxnSpPr>
            <a:stCxn id="364" idx="77"/>
          </p:cNvCxnSpPr>
          <p:nvPr/>
        </p:nvCxnSpPr>
        <p:spPr>
          <a:xfrm flipH="1">
            <a:off x="5985943" y="1937657"/>
            <a:ext cx="1200" cy="402900"/>
          </a:xfrm>
          <a:prstGeom prst="straightConnector1">
            <a:avLst/>
          </a:prstGeom>
          <a:noFill/>
          <a:ln w="9525" cap="flat" cmpd="sng">
            <a:solidFill>
              <a:srgbClr val="3E6EC2"/>
            </a:solidFill>
            <a:prstDash val="solid"/>
            <a:round/>
            <a:headEnd type="none" w="sm" len="sm"/>
            <a:tailEnd type="triangle" w="med" len="med"/>
          </a:ln>
        </p:spPr>
      </p:cxnSp>
      <p:cxnSp>
        <p:nvCxnSpPr>
          <p:cNvPr id="366" name="Google Shape;366;g15d4c172571_0_0"/>
          <p:cNvCxnSpPr/>
          <p:nvPr/>
        </p:nvCxnSpPr>
        <p:spPr>
          <a:xfrm rot="10800000" flipH="1">
            <a:off x="8512138" y="5551718"/>
            <a:ext cx="11375" cy="195944"/>
          </a:xfrm>
          <a:prstGeom prst="straightConnector1">
            <a:avLst/>
          </a:prstGeom>
          <a:noFill/>
          <a:ln w="9525" cap="flat" cmpd="sng">
            <a:solidFill>
              <a:srgbClr val="3E6EC2"/>
            </a:solidFill>
            <a:prstDash val="solid"/>
            <a:round/>
            <a:headEnd type="none" w="sm" len="sm"/>
            <a:tailEnd type="triangle" w="med" len="med"/>
          </a:ln>
        </p:spPr>
      </p:cxnSp>
      <p:sp>
        <p:nvSpPr>
          <p:cNvPr id="367" name="Google Shape;367;g15d4c172571_0_0"/>
          <p:cNvSpPr txBox="1"/>
          <p:nvPr/>
        </p:nvSpPr>
        <p:spPr>
          <a:xfrm>
            <a:off x="9699172" y="2885401"/>
            <a:ext cx="90281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9 X 9</a:t>
            </a:r>
            <a:endParaRPr sz="1400" b="0" i="0" u="none" strike="noStrike" cap="none">
              <a:solidFill>
                <a:srgbClr val="000000"/>
              </a:solidFill>
              <a:latin typeface="Arial"/>
              <a:ea typeface="Arial"/>
              <a:cs typeface="Arial"/>
              <a:sym typeface="Arial"/>
            </a:endParaRPr>
          </a:p>
        </p:txBody>
      </p:sp>
      <p:pic>
        <p:nvPicPr>
          <p:cNvPr id="368" name="Google Shape;368;g15d4c172571_0_0" descr="A picture containing furniture, seat, chair&#10;&#10;Description automatically generated"/>
          <p:cNvPicPr preferRelativeResize="0"/>
          <p:nvPr/>
        </p:nvPicPr>
        <p:blipFill rotWithShape="1">
          <a:blip r:embed="rId3">
            <a:alphaModFix/>
          </a:blip>
          <a:srcRect/>
          <a:stretch/>
        </p:blipFill>
        <p:spPr>
          <a:xfrm>
            <a:off x="8292092" y="5845629"/>
            <a:ext cx="710389" cy="524845"/>
          </a:xfrm>
          <a:prstGeom prst="rect">
            <a:avLst/>
          </a:prstGeom>
          <a:noFill/>
          <a:ln>
            <a:noFill/>
          </a:ln>
        </p:spPr>
      </p:pic>
      <p:sp>
        <p:nvSpPr>
          <p:cNvPr id="369" name="Google Shape;369;g15d4c172571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Let’s get in the world!</a:t>
            </a:r>
            <a:endParaRPr/>
          </a:p>
        </p:txBody>
      </p:sp>
      <p:sp>
        <p:nvSpPr>
          <p:cNvPr id="375" name="Google Shape;375;p1"/>
          <p:cNvSpPr txBox="1">
            <a:spLocks noGrp="1"/>
          </p:cNvSpPr>
          <p:nvPr>
            <p:ph type="body" idx="1"/>
          </p:nvPr>
        </p:nvSpPr>
        <p:spPr>
          <a:xfrm>
            <a:off x="838200" y="1281341"/>
            <a:ext cx="10515600" cy="43512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US"/>
              <a:t>A join code and a link to be generated </a:t>
            </a:r>
            <a:endParaRPr/>
          </a:p>
          <a:p>
            <a:pPr marL="457200" lvl="0" indent="-228600" algn="l" rtl="0">
              <a:lnSpc>
                <a:spcPct val="90000"/>
              </a:lnSpc>
              <a:spcBef>
                <a:spcPts val="1000"/>
              </a:spcBef>
              <a:spcAft>
                <a:spcPts val="0"/>
              </a:spcAft>
              <a:buClr>
                <a:schemeClr val="dk1"/>
              </a:buClr>
              <a:buSzPts val="1800"/>
              <a:buNone/>
            </a:pPr>
            <a:endParaRPr/>
          </a:p>
          <a:p>
            <a:pPr marL="457200" lvl="0" indent="-342900" algn="l" rtl="0">
              <a:lnSpc>
                <a:spcPct val="90000"/>
              </a:lnSpc>
              <a:spcBef>
                <a:spcPts val="1000"/>
              </a:spcBef>
              <a:spcAft>
                <a:spcPts val="0"/>
              </a:spcAft>
              <a:buClr>
                <a:schemeClr val="dk1"/>
              </a:buClr>
              <a:buSzPts val="1800"/>
              <a:buChar char="•"/>
            </a:pPr>
            <a:r>
              <a:rPr lang="en-US"/>
              <a:t>Use the link in your browser</a:t>
            </a:r>
            <a:endParaRPr/>
          </a:p>
          <a:p>
            <a:pPr marL="571500" lvl="1" indent="0" algn="l" rtl="0">
              <a:lnSpc>
                <a:spcPct val="90000"/>
              </a:lnSpc>
              <a:spcBef>
                <a:spcPts val="500"/>
              </a:spcBef>
              <a:spcAft>
                <a:spcPts val="0"/>
              </a:spcAft>
              <a:buSzPts val="1800"/>
              <a:buNone/>
            </a:pPr>
            <a:endParaRPr/>
          </a:p>
          <a:p>
            <a:pPr marL="571500" lvl="1" indent="0" algn="l" rtl="0">
              <a:lnSpc>
                <a:spcPct val="90000"/>
              </a:lnSpc>
              <a:spcBef>
                <a:spcPts val="500"/>
              </a:spcBef>
              <a:spcAft>
                <a:spcPts val="0"/>
              </a:spcAft>
              <a:buSzPts val="1800"/>
              <a:buNone/>
            </a:pPr>
            <a:endParaRPr/>
          </a:p>
          <a:p>
            <a:pPr marL="571500" lvl="1" indent="0" algn="l" rtl="0">
              <a:lnSpc>
                <a:spcPct val="90000"/>
              </a:lnSpc>
              <a:spcBef>
                <a:spcPts val="500"/>
              </a:spcBef>
              <a:spcAft>
                <a:spcPts val="0"/>
              </a:spcAft>
              <a:buSzPts val="1800"/>
              <a:buNone/>
            </a:pPr>
            <a:r>
              <a:rPr lang="en-US"/>
              <a:t> </a:t>
            </a:r>
            <a:endParaRPr/>
          </a:p>
          <a:p>
            <a:pPr marL="571500" lvl="1" indent="0" algn="l" rtl="0">
              <a:lnSpc>
                <a:spcPct val="90000"/>
              </a:lnSpc>
              <a:spcBef>
                <a:spcPts val="500"/>
              </a:spcBef>
              <a:spcAft>
                <a:spcPts val="0"/>
              </a:spcAft>
              <a:buSzPts val="1800"/>
              <a:buNone/>
            </a:pPr>
            <a:r>
              <a:rPr lang="en-US"/>
              <a:t>OR </a:t>
            </a:r>
            <a:endParaRPr/>
          </a:p>
          <a:p>
            <a:pPr marL="457200" lvl="0" indent="-342900" algn="l" rtl="0">
              <a:lnSpc>
                <a:spcPct val="90000"/>
              </a:lnSpc>
              <a:spcBef>
                <a:spcPts val="1000"/>
              </a:spcBef>
              <a:spcAft>
                <a:spcPts val="0"/>
              </a:spcAft>
              <a:buClr>
                <a:schemeClr val="dk1"/>
              </a:buClr>
              <a:buSzPts val="1800"/>
              <a:buChar char="•"/>
            </a:pPr>
            <a:r>
              <a:rPr lang="en-US" b="1"/>
              <a:t>use the code in Minecraft Education to join the world.</a:t>
            </a:r>
            <a:r>
              <a:rPr lang="en-US"/>
              <a:t> </a:t>
            </a:r>
            <a:endParaRPr/>
          </a:p>
          <a:p>
            <a:pPr marL="457200" lvl="0" indent="-228600" algn="l" rtl="0">
              <a:lnSpc>
                <a:spcPct val="90000"/>
              </a:lnSpc>
              <a:spcBef>
                <a:spcPts val="1000"/>
              </a:spcBef>
              <a:spcAft>
                <a:spcPts val="0"/>
              </a:spcAft>
              <a:buClr>
                <a:schemeClr val="dk1"/>
              </a:buClr>
              <a:buSzPts val="1800"/>
              <a:buNone/>
            </a:pPr>
            <a:endParaRPr/>
          </a:p>
        </p:txBody>
      </p:sp>
      <p:pic>
        <p:nvPicPr>
          <p:cNvPr id="376" name="Google Shape;376;p1" descr="Graphical user interface, text, application&#10;&#10;Description automatically generated"/>
          <p:cNvPicPr preferRelativeResize="0"/>
          <p:nvPr/>
        </p:nvPicPr>
        <p:blipFill rotWithShape="1">
          <a:blip r:embed="rId3">
            <a:alphaModFix/>
          </a:blip>
          <a:srcRect/>
          <a:stretch/>
        </p:blipFill>
        <p:spPr>
          <a:xfrm>
            <a:off x="1583850" y="2977640"/>
            <a:ext cx="6382468" cy="551005"/>
          </a:xfrm>
          <a:prstGeom prst="rect">
            <a:avLst/>
          </a:prstGeom>
          <a:noFill/>
          <a:ln>
            <a:noFill/>
          </a:ln>
        </p:spPr>
      </p:pic>
      <p:sp>
        <p:nvSpPr>
          <p:cNvPr id="377" name="Google Shape;377;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fecacb8dbd_0_24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r>
              <a:rPr lang="en-US" dirty="0"/>
              <a:t>Introduction (Day 1)</a:t>
            </a:r>
            <a:endParaRPr dirty="0"/>
          </a:p>
        </p:txBody>
      </p:sp>
      <p:sp>
        <p:nvSpPr>
          <p:cNvPr id="114" name="Google Shape;114;gfecacb8dbd_0_2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200"/>
                <a:buFont typeface="Arial"/>
                <a:buNone/>
              </a:pPr>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18fa3ae8e94_1_0"/>
          <p:cNvSpPr txBox="1">
            <a:spLocks noGrp="1"/>
          </p:cNvSpPr>
          <p:nvPr>
            <p:ph type="title"/>
          </p:nvPr>
        </p:nvSpPr>
        <p:spPr>
          <a:xfrm>
            <a:off x="53550" y="82675"/>
            <a:ext cx="4724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Use the code to Join</a:t>
            </a:r>
            <a:endParaRPr/>
          </a:p>
        </p:txBody>
      </p:sp>
      <p:pic>
        <p:nvPicPr>
          <p:cNvPr id="383" name="Google Shape;383;g18fa3ae8e94_1_0" descr="Graphical user interface, website&#10;&#10;Description automatically generated"/>
          <p:cNvPicPr preferRelativeResize="0"/>
          <p:nvPr/>
        </p:nvPicPr>
        <p:blipFill rotWithShape="1">
          <a:blip r:embed="rId3">
            <a:alphaModFix/>
          </a:blip>
          <a:srcRect/>
          <a:stretch/>
        </p:blipFill>
        <p:spPr>
          <a:xfrm>
            <a:off x="7823255" y="4075246"/>
            <a:ext cx="4206604" cy="1554615"/>
          </a:xfrm>
          <a:prstGeom prst="rect">
            <a:avLst/>
          </a:prstGeom>
          <a:noFill/>
          <a:ln>
            <a:noFill/>
          </a:ln>
        </p:spPr>
      </p:pic>
      <p:pic>
        <p:nvPicPr>
          <p:cNvPr id="384" name="Google Shape;384;g18fa3ae8e94_1_0"/>
          <p:cNvPicPr preferRelativeResize="0"/>
          <p:nvPr/>
        </p:nvPicPr>
        <p:blipFill rotWithShape="1">
          <a:blip r:embed="rId4">
            <a:alphaModFix/>
          </a:blip>
          <a:srcRect/>
          <a:stretch/>
        </p:blipFill>
        <p:spPr>
          <a:xfrm>
            <a:off x="5781225" y="82666"/>
            <a:ext cx="781829" cy="920659"/>
          </a:xfrm>
          <a:prstGeom prst="rect">
            <a:avLst/>
          </a:prstGeom>
          <a:noFill/>
          <a:ln>
            <a:noFill/>
          </a:ln>
        </p:spPr>
      </p:pic>
      <p:pic>
        <p:nvPicPr>
          <p:cNvPr id="385" name="Google Shape;385;g18fa3ae8e94_1_0"/>
          <p:cNvPicPr preferRelativeResize="0"/>
          <p:nvPr/>
        </p:nvPicPr>
        <p:blipFill rotWithShape="1">
          <a:blip r:embed="rId5">
            <a:alphaModFix/>
          </a:blip>
          <a:srcRect/>
          <a:stretch/>
        </p:blipFill>
        <p:spPr>
          <a:xfrm>
            <a:off x="5610213" y="1281338"/>
            <a:ext cx="6581775" cy="1857375"/>
          </a:xfrm>
          <a:prstGeom prst="rect">
            <a:avLst/>
          </a:prstGeom>
          <a:noFill/>
          <a:ln>
            <a:noFill/>
          </a:ln>
        </p:spPr>
      </p:pic>
      <p:pic>
        <p:nvPicPr>
          <p:cNvPr id="386" name="Google Shape;386;g18fa3ae8e94_1_0"/>
          <p:cNvPicPr preferRelativeResize="0"/>
          <p:nvPr/>
        </p:nvPicPr>
        <p:blipFill rotWithShape="1">
          <a:blip r:embed="rId6">
            <a:alphaModFix/>
          </a:blip>
          <a:srcRect/>
          <a:stretch/>
        </p:blipFill>
        <p:spPr>
          <a:xfrm>
            <a:off x="120030" y="2808181"/>
            <a:ext cx="5223749" cy="3315001"/>
          </a:xfrm>
          <a:prstGeom prst="rect">
            <a:avLst/>
          </a:prstGeom>
          <a:noFill/>
          <a:ln>
            <a:noFill/>
          </a:ln>
        </p:spPr>
      </p:pic>
      <p:sp>
        <p:nvSpPr>
          <p:cNvPr id="387" name="Google Shape;387;g18fa3ae8e94_1_0"/>
          <p:cNvSpPr txBox="1"/>
          <p:nvPr/>
        </p:nvSpPr>
        <p:spPr>
          <a:xfrm>
            <a:off x="6609050" y="82675"/>
            <a:ext cx="2484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1-Launch MineCraft Education</a:t>
            </a:r>
            <a:endParaRPr sz="1400" b="0" i="0" u="none" strike="noStrike" cap="none">
              <a:solidFill>
                <a:srgbClr val="000000"/>
              </a:solidFill>
              <a:latin typeface="Calibri"/>
              <a:ea typeface="Calibri"/>
              <a:cs typeface="Calibri"/>
              <a:sym typeface="Calibri"/>
            </a:endParaRPr>
          </a:p>
        </p:txBody>
      </p:sp>
      <p:sp>
        <p:nvSpPr>
          <p:cNvPr id="388" name="Google Shape;388;g18fa3ae8e94_1_0"/>
          <p:cNvSpPr txBox="1"/>
          <p:nvPr/>
        </p:nvSpPr>
        <p:spPr>
          <a:xfrm>
            <a:off x="7827750" y="818500"/>
            <a:ext cx="2484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2-Click Play</a:t>
            </a:r>
            <a:endParaRPr sz="1400" b="0" i="0" u="none" strike="noStrike" cap="none">
              <a:solidFill>
                <a:srgbClr val="000000"/>
              </a:solidFill>
              <a:latin typeface="Calibri"/>
              <a:ea typeface="Calibri"/>
              <a:cs typeface="Calibri"/>
              <a:sym typeface="Calibri"/>
            </a:endParaRPr>
          </a:p>
        </p:txBody>
      </p:sp>
      <p:sp>
        <p:nvSpPr>
          <p:cNvPr id="389" name="Google Shape;389;g18fa3ae8e94_1_0"/>
          <p:cNvSpPr txBox="1"/>
          <p:nvPr/>
        </p:nvSpPr>
        <p:spPr>
          <a:xfrm>
            <a:off x="7823250" y="3691050"/>
            <a:ext cx="2484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3-Click Join World</a:t>
            </a:r>
            <a:endParaRPr sz="1400" b="0" i="0" u="none" strike="noStrike" cap="none">
              <a:solidFill>
                <a:srgbClr val="000000"/>
              </a:solidFill>
              <a:latin typeface="Calibri"/>
              <a:ea typeface="Calibri"/>
              <a:cs typeface="Calibri"/>
              <a:sym typeface="Calibri"/>
            </a:endParaRPr>
          </a:p>
        </p:txBody>
      </p:sp>
      <p:sp>
        <p:nvSpPr>
          <p:cNvPr id="390" name="Google Shape;390;g18fa3ae8e94_1_0"/>
          <p:cNvSpPr txBox="1"/>
          <p:nvPr/>
        </p:nvSpPr>
        <p:spPr>
          <a:xfrm>
            <a:off x="2573850" y="2210025"/>
            <a:ext cx="2484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4-Enter the Code (given) to join</a:t>
            </a:r>
            <a:endParaRPr sz="1400" b="0" i="0" u="none" strike="noStrike" cap="none" dirty="0">
              <a:solidFill>
                <a:srgbClr val="000000"/>
              </a:solidFill>
              <a:latin typeface="Calibri"/>
              <a:ea typeface="Calibri"/>
              <a:cs typeface="Calibri"/>
              <a:sym typeface="Calibri"/>
            </a:endParaRPr>
          </a:p>
        </p:txBody>
      </p:sp>
      <p:cxnSp>
        <p:nvCxnSpPr>
          <p:cNvPr id="391" name="Google Shape;391;g18fa3ae8e94_1_0"/>
          <p:cNvCxnSpPr>
            <a:stCxn id="387" idx="1"/>
            <a:endCxn id="388" idx="1"/>
          </p:cNvCxnSpPr>
          <p:nvPr/>
        </p:nvCxnSpPr>
        <p:spPr>
          <a:xfrm>
            <a:off x="6609050" y="282775"/>
            <a:ext cx="1218600" cy="735900"/>
          </a:xfrm>
          <a:prstGeom prst="straightConnector1">
            <a:avLst/>
          </a:prstGeom>
          <a:noFill/>
          <a:ln w="9525" cap="flat" cmpd="sng">
            <a:solidFill>
              <a:schemeClr val="dk2"/>
            </a:solidFill>
            <a:prstDash val="solid"/>
            <a:round/>
            <a:headEnd type="none" w="sm" len="sm"/>
            <a:tailEnd type="triangle" w="med" len="med"/>
          </a:ln>
        </p:spPr>
      </p:cxnSp>
      <p:cxnSp>
        <p:nvCxnSpPr>
          <p:cNvPr id="392" name="Google Shape;392;g18fa3ae8e94_1_0"/>
          <p:cNvCxnSpPr>
            <a:stCxn id="388" idx="1"/>
            <a:endCxn id="389" idx="1"/>
          </p:cNvCxnSpPr>
          <p:nvPr/>
        </p:nvCxnSpPr>
        <p:spPr>
          <a:xfrm flipH="1">
            <a:off x="7823250" y="1018600"/>
            <a:ext cx="4500" cy="2872500"/>
          </a:xfrm>
          <a:prstGeom prst="straightConnector1">
            <a:avLst/>
          </a:prstGeom>
          <a:noFill/>
          <a:ln w="9525" cap="flat" cmpd="sng">
            <a:solidFill>
              <a:schemeClr val="dk2"/>
            </a:solidFill>
            <a:prstDash val="solid"/>
            <a:round/>
            <a:headEnd type="none" w="sm" len="sm"/>
            <a:tailEnd type="triangle" w="med" len="med"/>
          </a:ln>
        </p:spPr>
      </p:cxnSp>
      <p:cxnSp>
        <p:nvCxnSpPr>
          <p:cNvPr id="393" name="Google Shape;393;g18fa3ae8e94_1_0"/>
          <p:cNvCxnSpPr>
            <a:stCxn id="389" idx="1"/>
            <a:endCxn id="390" idx="3"/>
          </p:cNvCxnSpPr>
          <p:nvPr/>
        </p:nvCxnSpPr>
        <p:spPr>
          <a:xfrm flipH="1" flipV="1">
            <a:off x="5058450" y="2410125"/>
            <a:ext cx="2764800" cy="1481025"/>
          </a:xfrm>
          <a:prstGeom prst="straightConnector1">
            <a:avLst/>
          </a:prstGeom>
          <a:noFill/>
          <a:ln w="9525" cap="flat" cmpd="sng">
            <a:solidFill>
              <a:schemeClr val="dk2"/>
            </a:solidFill>
            <a:prstDash val="solid"/>
            <a:round/>
            <a:headEnd type="none" w="sm" len="sm"/>
            <a:tailEnd type="triangle" w="med" len="med"/>
          </a:ln>
        </p:spPr>
      </p:cxnSp>
      <p:sp>
        <p:nvSpPr>
          <p:cNvPr id="394" name="Google Shape;394;g18fa3ae8e94_1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18fa3ae8e94_1_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If unable to join</a:t>
            </a:r>
            <a:endParaRPr/>
          </a:p>
        </p:txBody>
      </p:sp>
      <p:sp>
        <p:nvSpPr>
          <p:cNvPr id="401" name="Google Shape;401;g18fa3ae8e94_1_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a:t>Just create a new world</a:t>
            </a:r>
            <a:endParaRPr/>
          </a:p>
          <a:p>
            <a:pPr marL="0" lvl="0" indent="0" algn="l" rtl="0">
              <a:lnSpc>
                <a:spcPct val="90000"/>
              </a:lnSpc>
              <a:spcBef>
                <a:spcPts val="1000"/>
              </a:spcBef>
              <a:spcAft>
                <a:spcPts val="0"/>
              </a:spcAft>
              <a:buSzPts val="1800"/>
              <a:buNone/>
            </a:pPr>
            <a:endParaRPr/>
          </a:p>
          <a:p>
            <a:pPr marL="457200" lvl="0" indent="-342900" algn="l" rtl="0">
              <a:lnSpc>
                <a:spcPct val="90000"/>
              </a:lnSpc>
              <a:spcBef>
                <a:spcPts val="1000"/>
              </a:spcBef>
              <a:spcAft>
                <a:spcPts val="0"/>
              </a:spcAft>
              <a:buSzPts val="1800"/>
              <a:buAutoNum type="arabicPeriod"/>
            </a:pPr>
            <a:r>
              <a:rPr lang="en-US"/>
              <a:t>Play</a:t>
            </a:r>
            <a:endParaRPr/>
          </a:p>
          <a:p>
            <a:pPr marL="457200" lvl="0" indent="-342900" algn="l" rtl="0">
              <a:lnSpc>
                <a:spcPct val="90000"/>
              </a:lnSpc>
              <a:spcBef>
                <a:spcPts val="0"/>
              </a:spcBef>
              <a:spcAft>
                <a:spcPts val="0"/>
              </a:spcAft>
              <a:buSzPts val="1800"/>
              <a:buAutoNum type="arabicPeriod"/>
            </a:pPr>
            <a:r>
              <a:rPr lang="en-US"/>
              <a:t>Create New</a:t>
            </a:r>
            <a:endParaRPr/>
          </a:p>
          <a:p>
            <a:pPr marL="457200" lvl="0" indent="-342900" algn="l" rtl="0">
              <a:lnSpc>
                <a:spcPct val="90000"/>
              </a:lnSpc>
              <a:spcBef>
                <a:spcPts val="0"/>
              </a:spcBef>
              <a:spcAft>
                <a:spcPts val="0"/>
              </a:spcAft>
              <a:buSzPts val="1800"/>
              <a:buAutoNum type="arabicPeriod"/>
            </a:pPr>
            <a:r>
              <a:rPr lang="en-US"/>
              <a:t>Templates</a:t>
            </a:r>
            <a:endParaRPr/>
          </a:p>
          <a:p>
            <a:pPr marL="457200" lvl="0" indent="-342900" algn="l" rtl="0">
              <a:lnSpc>
                <a:spcPct val="90000"/>
              </a:lnSpc>
              <a:spcBef>
                <a:spcPts val="0"/>
              </a:spcBef>
              <a:spcAft>
                <a:spcPts val="0"/>
              </a:spcAft>
              <a:buSzPts val="1800"/>
              <a:buAutoNum type="arabicPeriod"/>
            </a:pPr>
            <a:r>
              <a:rPr lang="en-US"/>
              <a:t>Block of Grass</a:t>
            </a:r>
            <a:endParaRPr/>
          </a:p>
        </p:txBody>
      </p:sp>
      <p:sp>
        <p:nvSpPr>
          <p:cNvPr id="402" name="Google Shape;402;g18fa3ae8e94_1_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200"/>
                <a:buFont typeface="Arial"/>
                <a:buNone/>
              </a:pPr>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
          <p:cNvSpPr txBox="1">
            <a:spLocks noGrp="1"/>
          </p:cNvSpPr>
          <p:nvPr>
            <p:ph type="title"/>
          </p:nvPr>
        </p:nvSpPr>
        <p:spPr>
          <a:xfrm>
            <a:off x="7464614" y="1783959"/>
            <a:ext cx="4087200" cy="2889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800"/>
              <a:buNone/>
            </a:pPr>
            <a:r>
              <a:rPr lang="en-US" sz="5400">
                <a:solidFill>
                  <a:schemeClr val="lt1"/>
                </a:solidFill>
                <a:latin typeface="Arial"/>
                <a:ea typeface="Arial"/>
                <a:cs typeface="Arial"/>
                <a:sym typeface="Arial"/>
              </a:rPr>
              <a:t>First, explore the world (5min)</a:t>
            </a:r>
            <a:endParaRPr/>
          </a:p>
        </p:txBody>
      </p:sp>
      <p:sp>
        <p:nvSpPr>
          <p:cNvPr id="408" name="Google Shape;408;p2"/>
          <p:cNvSpPr/>
          <p:nvPr/>
        </p:nvSpPr>
        <p:spPr>
          <a:xfrm rot="10800000">
            <a:off x="0" y="0"/>
            <a:ext cx="6465479" cy="6168606"/>
          </a:xfrm>
          <a:custGeom>
            <a:avLst/>
            <a:gdLst/>
            <a:ahLst/>
            <a:cxnLst/>
            <a:rect l="l" t="t" r="r" b="b"/>
            <a:pathLst>
              <a:path w="7188051" h="6858000" extrusionOk="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09" name="Google Shape;409;p2" descr="A picture containing green&#10;&#10;Description automatically generated"/>
          <p:cNvPicPr preferRelativeResize="0"/>
          <p:nvPr/>
        </p:nvPicPr>
        <p:blipFill rotWithShape="1">
          <a:blip r:embed="rId3">
            <a:alphaModFix/>
          </a:blip>
          <a:srcRect l="12361" r="9491" b="-1"/>
          <a:stretch/>
        </p:blipFill>
        <p:spPr>
          <a:xfrm>
            <a:off x="1" y="10"/>
            <a:ext cx="6321971" cy="6168606"/>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
        <p:nvSpPr>
          <p:cNvPr id="410" name="Google Shape;410;p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22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07"/>
                                        </p:tgtEl>
                                        <p:attrNameLst>
                                          <p:attrName>style.visibility</p:attrName>
                                        </p:attrNameLst>
                                      </p:cBhvr>
                                      <p:to>
                                        <p:strVal val="visible"/>
                                      </p:to>
                                    </p:set>
                                    <p:animEffect transition="in" filter="fade">
                                      <p:cBhvr>
                                        <p:cTn id="7" dur="4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
          <p:cNvSpPr txBox="1">
            <a:spLocks noGrp="1"/>
          </p:cNvSpPr>
          <p:nvPr>
            <p:ph type="title"/>
          </p:nvPr>
        </p:nvSpPr>
        <p:spPr>
          <a:xfrm>
            <a:off x="838199" y="365125"/>
            <a:ext cx="11060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u="sng" dirty="0">
                <a:solidFill>
                  <a:schemeClr val="hlink"/>
                </a:solidFill>
                <a:hlinkClick r:id="rId3"/>
              </a:rPr>
              <a:t>Practice placing and destroying</a:t>
            </a:r>
            <a:r>
              <a:rPr lang="en-US" dirty="0"/>
              <a:t> blocks (5min)</a:t>
            </a:r>
            <a:endParaRPr dirty="0"/>
          </a:p>
        </p:txBody>
      </p:sp>
      <p:sp>
        <p:nvSpPr>
          <p:cNvPr id="416" name="Google Shape;416;p3"/>
          <p:cNvSpPr txBox="1"/>
          <p:nvPr/>
        </p:nvSpPr>
        <p:spPr>
          <a:xfrm>
            <a:off x="8054546" y="2487458"/>
            <a:ext cx="35829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Right click to place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Left click to destroy</a:t>
            </a:r>
            <a:endParaRPr sz="1400" b="0" i="0" u="none" strike="noStrike" cap="none">
              <a:solidFill>
                <a:srgbClr val="000000"/>
              </a:solidFill>
              <a:latin typeface="Arial"/>
              <a:ea typeface="Arial"/>
              <a:cs typeface="Arial"/>
              <a:sym typeface="Arial"/>
            </a:endParaRPr>
          </a:p>
        </p:txBody>
      </p:sp>
      <p:pic>
        <p:nvPicPr>
          <p:cNvPr id="417" name="Google Shape;417;p3" descr="A video displaying how to display and destryo blocks in minecraft interface">
            <a:hlinkClick r:id="rId4"/>
          </p:cNvPr>
          <p:cNvPicPr preferRelativeResize="0"/>
          <p:nvPr/>
        </p:nvPicPr>
        <p:blipFill rotWithShape="1">
          <a:blip r:embed="rId5">
            <a:alphaModFix/>
          </a:blip>
          <a:srcRect/>
          <a:stretch/>
        </p:blipFill>
        <p:spPr>
          <a:xfrm>
            <a:off x="1034717" y="1690825"/>
            <a:ext cx="6205475" cy="4654100"/>
          </a:xfrm>
          <a:prstGeom prst="rect">
            <a:avLst/>
          </a:prstGeom>
          <a:noFill/>
          <a:ln>
            <a:noFill/>
          </a:ln>
        </p:spPr>
      </p:pic>
      <p:sp>
        <p:nvSpPr>
          <p:cNvPr id="418" name="Google Shape;418;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23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7"/>
                                        </p:tgtEl>
                                        <p:attrNameLst>
                                          <p:attrName>style.visibility</p:attrName>
                                        </p:attrNameLst>
                                      </p:cBhvr>
                                      <p:to>
                                        <p:strVal val="visible"/>
                                      </p:to>
                                    </p:set>
                                    <p:animEffect transition="in" filter="fade">
                                      <p:cBhvr>
                                        <p:cTn id="7" dur="1000"/>
                                        <p:tgtEl>
                                          <p:spTgt spid="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
          <p:cNvSpPr txBox="1">
            <a:spLocks noGrp="1"/>
          </p:cNvSpPr>
          <p:nvPr>
            <p:ph type="title"/>
          </p:nvPr>
        </p:nvSpPr>
        <p:spPr>
          <a:xfrm>
            <a:off x="838199" y="365125"/>
            <a:ext cx="11060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Launch </a:t>
            </a:r>
            <a:r>
              <a:rPr lang="en-US" dirty="0" err="1"/>
              <a:t>Codebuilder</a:t>
            </a:r>
            <a:endParaRPr dirty="0"/>
          </a:p>
        </p:txBody>
      </p:sp>
      <p:sp>
        <p:nvSpPr>
          <p:cNvPr id="424" name="Google Shape;424;p4"/>
          <p:cNvSpPr txBox="1"/>
          <p:nvPr/>
        </p:nvSpPr>
        <p:spPr>
          <a:xfrm>
            <a:off x="8817417" y="3167390"/>
            <a:ext cx="176202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Click “C”</a:t>
            </a:r>
            <a:endParaRPr sz="1400" b="0" i="0" u="none" strike="noStrike" cap="none">
              <a:solidFill>
                <a:srgbClr val="000000"/>
              </a:solidFill>
              <a:latin typeface="Arial"/>
              <a:ea typeface="Arial"/>
              <a:cs typeface="Arial"/>
              <a:sym typeface="Arial"/>
            </a:endParaRPr>
          </a:p>
        </p:txBody>
      </p:sp>
      <p:pic>
        <p:nvPicPr>
          <p:cNvPr id="425" name="Google Shape;425;p4" descr="Snapshot of makecode witinin minecraft interface for coding"/>
          <p:cNvPicPr preferRelativeResize="0"/>
          <p:nvPr/>
        </p:nvPicPr>
        <p:blipFill rotWithShape="1">
          <a:blip r:embed="rId3">
            <a:alphaModFix/>
          </a:blip>
          <a:srcRect/>
          <a:stretch/>
        </p:blipFill>
        <p:spPr>
          <a:xfrm>
            <a:off x="838199" y="1498092"/>
            <a:ext cx="5257801" cy="4495800"/>
          </a:xfrm>
          <a:prstGeom prst="rect">
            <a:avLst/>
          </a:prstGeom>
          <a:noFill/>
          <a:ln>
            <a:noFill/>
          </a:ln>
        </p:spPr>
      </p:pic>
      <p:sp>
        <p:nvSpPr>
          <p:cNvPr id="426" name="Google Shape;426;p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2233e71e4bc_0_0"/>
          <p:cNvSpPr txBox="1">
            <a:spLocks noGrp="1"/>
          </p:cNvSpPr>
          <p:nvPr>
            <p:ph type="title"/>
          </p:nvPr>
        </p:nvSpPr>
        <p:spPr>
          <a:xfrm>
            <a:off x="82062" y="283063"/>
            <a:ext cx="13516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4000" dirty="0"/>
              <a:t> Practice </a:t>
            </a:r>
            <a:r>
              <a:rPr lang="en-US" sz="4000" b="1" dirty="0"/>
              <a:t>on chat command </a:t>
            </a:r>
            <a:r>
              <a:rPr lang="en-US" sz="4000" dirty="0"/>
              <a:t>for the agent</a:t>
            </a:r>
            <a:endParaRPr sz="4000" dirty="0"/>
          </a:p>
        </p:txBody>
      </p:sp>
      <p:sp>
        <p:nvSpPr>
          <p:cNvPr id="432" name="Google Shape;432;g2233e71e4bc_0_0"/>
          <p:cNvSpPr txBox="1"/>
          <p:nvPr/>
        </p:nvSpPr>
        <p:spPr>
          <a:xfrm>
            <a:off x="7393701" y="1874728"/>
            <a:ext cx="4280400" cy="4402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To turn left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To turn right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To move forward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To move backward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To teleport to a location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To teleport to the player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To place a block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To destroy a block</a:t>
            </a:r>
            <a:endParaRPr sz="1400" b="0" i="0" u="none" strike="noStrike" cap="none">
              <a:solidFill>
                <a:srgbClr val="000000"/>
              </a:solidFill>
              <a:latin typeface="Arial"/>
              <a:ea typeface="Arial"/>
              <a:cs typeface="Arial"/>
              <a:sym typeface="Arial"/>
            </a:endParaRPr>
          </a:p>
        </p:txBody>
      </p:sp>
      <p:pic>
        <p:nvPicPr>
          <p:cNvPr id="433" name="Google Shape;433;g2233e71e4bc_0_0" descr="Snapshot of makecode witinin minecraft interface for coding"/>
          <p:cNvPicPr preferRelativeResize="0"/>
          <p:nvPr/>
        </p:nvPicPr>
        <p:blipFill rotWithShape="1">
          <a:blip r:embed="rId3">
            <a:alphaModFix/>
          </a:blip>
          <a:srcRect/>
          <a:stretch/>
        </p:blipFill>
        <p:spPr>
          <a:xfrm>
            <a:off x="838199" y="1498091"/>
            <a:ext cx="5546835" cy="4742944"/>
          </a:xfrm>
          <a:prstGeom prst="rect">
            <a:avLst/>
          </a:prstGeom>
          <a:noFill/>
          <a:ln>
            <a:noFill/>
          </a:ln>
        </p:spPr>
      </p:pic>
      <p:sp>
        <p:nvSpPr>
          <p:cNvPr id="434" name="Google Shape;434;g2233e71e4bc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7"/>
          <p:cNvSpPr txBox="1">
            <a:spLocks noGrp="1"/>
          </p:cNvSpPr>
          <p:nvPr>
            <p:ph type="title"/>
          </p:nvPr>
        </p:nvSpPr>
        <p:spPr>
          <a:xfrm>
            <a:off x="82062" y="283063"/>
            <a:ext cx="13516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4000" b="1" dirty="0"/>
              <a:t>on chat command -&gt;</a:t>
            </a:r>
            <a:r>
              <a:rPr lang="en-US" sz="4000" dirty="0"/>
              <a:t> Teleport</a:t>
            </a:r>
            <a:endParaRPr sz="4000" dirty="0"/>
          </a:p>
        </p:txBody>
      </p:sp>
      <p:sp>
        <p:nvSpPr>
          <p:cNvPr id="440" name="Google Shape;440;p7"/>
          <p:cNvSpPr txBox="1"/>
          <p:nvPr/>
        </p:nvSpPr>
        <p:spPr>
          <a:xfrm>
            <a:off x="7393701" y="1874728"/>
            <a:ext cx="4280339"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To teleport to the player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To teleport to a location</a:t>
            </a:r>
            <a:endParaRPr sz="1400" b="0" i="0" u="none" strike="noStrike" cap="none">
              <a:solidFill>
                <a:srgbClr val="000000"/>
              </a:solidFill>
              <a:latin typeface="Arial"/>
              <a:ea typeface="Arial"/>
              <a:cs typeface="Arial"/>
              <a:sym typeface="Arial"/>
            </a:endParaRPr>
          </a:p>
        </p:txBody>
      </p:sp>
      <p:pic>
        <p:nvPicPr>
          <p:cNvPr id="441" name="Google Shape;441;p7" descr="Commands for teleporting "/>
          <p:cNvPicPr preferRelativeResize="0"/>
          <p:nvPr/>
        </p:nvPicPr>
        <p:blipFill rotWithShape="1">
          <a:blip r:embed="rId3">
            <a:alphaModFix/>
          </a:blip>
          <a:srcRect/>
          <a:stretch/>
        </p:blipFill>
        <p:spPr>
          <a:xfrm>
            <a:off x="82061" y="1716435"/>
            <a:ext cx="7338277" cy="3172088"/>
          </a:xfrm>
          <a:prstGeom prst="rect">
            <a:avLst/>
          </a:prstGeom>
          <a:noFill/>
          <a:ln>
            <a:noFill/>
          </a:ln>
        </p:spPr>
      </p:pic>
      <p:sp>
        <p:nvSpPr>
          <p:cNvPr id="442" name="Google Shape;442;p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
          <p:cNvSpPr txBox="1">
            <a:spLocks noGrp="1"/>
          </p:cNvSpPr>
          <p:nvPr>
            <p:ph type="title"/>
          </p:nvPr>
        </p:nvSpPr>
        <p:spPr>
          <a:xfrm>
            <a:off x="82062" y="-217681"/>
            <a:ext cx="13516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4000" b="1"/>
              <a:t>on chat command </a:t>
            </a:r>
            <a:r>
              <a:rPr lang="en-US" sz="4000"/>
              <a:t>🡪 Navigate</a:t>
            </a:r>
            <a:endParaRPr sz="4000"/>
          </a:p>
        </p:txBody>
      </p:sp>
      <p:sp>
        <p:nvSpPr>
          <p:cNvPr id="448" name="Google Shape;448;p6"/>
          <p:cNvSpPr txBox="1"/>
          <p:nvPr/>
        </p:nvSpPr>
        <p:spPr>
          <a:xfrm>
            <a:off x="8689217" y="3605556"/>
            <a:ext cx="241925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To turn right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a:t>
            </a:r>
            <a:r>
              <a:rPr lang="en-US" sz="2800" b="1" i="1" u="none" strike="noStrike" cap="none">
                <a:solidFill>
                  <a:srgbClr val="000000"/>
                </a:solidFill>
                <a:latin typeface="Arial"/>
                <a:ea typeface="Arial"/>
                <a:cs typeface="Arial"/>
                <a:sym typeface="Arial"/>
              </a:rPr>
              <a:t>num 1 </a:t>
            </a:r>
            <a:r>
              <a:rPr lang="en-US" sz="2800" b="1" i="0" u="none" strike="noStrike" cap="none">
                <a:solidFill>
                  <a:srgbClr val="000000"/>
                </a:solidFill>
                <a:latin typeface="Arial"/>
                <a:ea typeface="Arial"/>
                <a:cs typeface="Arial"/>
                <a:sym typeface="Arial"/>
              </a:rPr>
              <a:t>time)</a:t>
            </a:r>
            <a:endParaRPr sz="1400" b="0" i="0" u="none" strike="noStrike" cap="none">
              <a:solidFill>
                <a:srgbClr val="000000"/>
              </a:solidFill>
              <a:latin typeface="Arial"/>
              <a:ea typeface="Arial"/>
              <a:cs typeface="Arial"/>
              <a:sym typeface="Arial"/>
            </a:endParaRPr>
          </a:p>
        </p:txBody>
      </p:sp>
      <p:pic>
        <p:nvPicPr>
          <p:cNvPr id="449" name="Google Shape;449;p6" descr="Commands for navigating"/>
          <p:cNvPicPr preferRelativeResize="0"/>
          <p:nvPr/>
        </p:nvPicPr>
        <p:blipFill rotWithShape="1">
          <a:blip r:embed="rId3">
            <a:alphaModFix/>
          </a:blip>
          <a:srcRect/>
          <a:stretch/>
        </p:blipFill>
        <p:spPr>
          <a:xfrm>
            <a:off x="2722406" y="1558074"/>
            <a:ext cx="5517900" cy="4094964"/>
          </a:xfrm>
          <a:prstGeom prst="rect">
            <a:avLst/>
          </a:prstGeom>
          <a:noFill/>
          <a:ln>
            <a:noFill/>
          </a:ln>
        </p:spPr>
      </p:pic>
      <p:sp>
        <p:nvSpPr>
          <p:cNvPr id="450" name="Google Shape;450;p6"/>
          <p:cNvSpPr txBox="1"/>
          <p:nvPr/>
        </p:nvSpPr>
        <p:spPr>
          <a:xfrm>
            <a:off x="2963333" y="5918939"/>
            <a:ext cx="575991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000000"/>
                </a:solidFill>
                <a:latin typeface="Arial"/>
                <a:ea typeface="Arial"/>
                <a:cs typeface="Arial"/>
                <a:sym typeface="Arial"/>
              </a:rPr>
              <a:t>To move backward (</a:t>
            </a:r>
            <a:r>
              <a:rPr lang="en-US" sz="2800" b="1" i="1" u="none" strike="noStrike" cap="none" dirty="0">
                <a:solidFill>
                  <a:srgbClr val="000000"/>
                </a:solidFill>
                <a:latin typeface="Arial"/>
                <a:ea typeface="Arial"/>
                <a:cs typeface="Arial"/>
                <a:sym typeface="Arial"/>
              </a:rPr>
              <a:t>num1</a:t>
            </a:r>
            <a:r>
              <a:rPr lang="en-US" sz="2800" b="1" i="0" u="none" strike="noStrike" cap="none" dirty="0">
                <a:solidFill>
                  <a:srgbClr val="000000"/>
                </a:solidFill>
                <a:latin typeface="Arial"/>
                <a:ea typeface="Arial"/>
                <a:cs typeface="Arial"/>
                <a:sym typeface="Arial"/>
              </a:rPr>
              <a:t> steps)</a:t>
            </a:r>
            <a:endParaRPr sz="1400" b="0" i="0" u="none" strike="noStrike" cap="none" dirty="0">
              <a:solidFill>
                <a:srgbClr val="000000"/>
              </a:solidFill>
              <a:latin typeface="Arial"/>
              <a:ea typeface="Arial"/>
              <a:cs typeface="Arial"/>
              <a:sym typeface="Arial"/>
            </a:endParaRPr>
          </a:p>
        </p:txBody>
      </p:sp>
      <p:sp>
        <p:nvSpPr>
          <p:cNvPr id="451" name="Google Shape;451;p6"/>
          <p:cNvSpPr txBox="1"/>
          <p:nvPr/>
        </p:nvSpPr>
        <p:spPr>
          <a:xfrm>
            <a:off x="82062" y="3605556"/>
            <a:ext cx="23214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To turn left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a:t>
            </a:r>
            <a:r>
              <a:rPr lang="en-US" sz="2800" b="1" i="1" u="none" strike="noStrike" cap="none">
                <a:solidFill>
                  <a:srgbClr val="000000"/>
                </a:solidFill>
                <a:latin typeface="Arial"/>
                <a:ea typeface="Arial"/>
                <a:cs typeface="Arial"/>
                <a:sym typeface="Arial"/>
              </a:rPr>
              <a:t>num 1 </a:t>
            </a:r>
            <a:r>
              <a:rPr lang="en-US" sz="2800" b="1" i="0" u="none" strike="noStrike" cap="none">
                <a:solidFill>
                  <a:srgbClr val="000000"/>
                </a:solidFill>
                <a:latin typeface="Arial"/>
                <a:ea typeface="Arial"/>
                <a:cs typeface="Arial"/>
                <a:sym typeface="Arial"/>
              </a:rPr>
              <a:t>time)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000000"/>
              </a:solidFill>
              <a:latin typeface="Arial"/>
              <a:ea typeface="Arial"/>
              <a:cs typeface="Arial"/>
              <a:sym typeface="Arial"/>
            </a:endParaRPr>
          </a:p>
        </p:txBody>
      </p:sp>
      <p:sp>
        <p:nvSpPr>
          <p:cNvPr id="452" name="Google Shape;452;p6"/>
          <p:cNvSpPr txBox="1"/>
          <p:nvPr/>
        </p:nvSpPr>
        <p:spPr>
          <a:xfrm>
            <a:off x="2963333" y="943083"/>
            <a:ext cx="551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To move forward (</a:t>
            </a:r>
            <a:r>
              <a:rPr lang="en-US" sz="2800" b="1" i="1" u="none" strike="noStrike" cap="none">
                <a:solidFill>
                  <a:srgbClr val="000000"/>
                </a:solidFill>
                <a:latin typeface="Arial"/>
                <a:ea typeface="Arial"/>
                <a:cs typeface="Arial"/>
                <a:sym typeface="Arial"/>
              </a:rPr>
              <a:t>num 1 </a:t>
            </a:r>
            <a:r>
              <a:rPr lang="en-US" sz="2800" b="1" i="0" u="none" strike="noStrike" cap="none">
                <a:solidFill>
                  <a:srgbClr val="000000"/>
                </a:solidFill>
                <a:latin typeface="Arial"/>
                <a:ea typeface="Arial"/>
                <a:cs typeface="Arial"/>
                <a:sym typeface="Arial"/>
              </a:rPr>
              <a:t>steps)</a:t>
            </a:r>
            <a:endParaRPr sz="1400" b="0" i="0" u="none" strike="noStrike" cap="none">
              <a:solidFill>
                <a:srgbClr val="000000"/>
              </a:solidFill>
              <a:latin typeface="Arial"/>
              <a:ea typeface="Arial"/>
              <a:cs typeface="Arial"/>
              <a:sym typeface="Arial"/>
            </a:endParaRPr>
          </a:p>
        </p:txBody>
      </p:sp>
      <p:sp>
        <p:nvSpPr>
          <p:cNvPr id="453" name="Google Shape;453;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8" descr="Commands for interacting with blocks"/>
          <p:cNvSpPr txBox="1">
            <a:spLocks noGrp="1"/>
          </p:cNvSpPr>
          <p:nvPr>
            <p:ph type="title"/>
          </p:nvPr>
        </p:nvSpPr>
        <p:spPr>
          <a:xfrm>
            <a:off x="82062" y="283063"/>
            <a:ext cx="13516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4000" b="1" dirty="0"/>
              <a:t>on chat command -&gt;</a:t>
            </a:r>
            <a:r>
              <a:rPr lang="en-US" sz="4000" dirty="0"/>
              <a:t> Interact with blocks</a:t>
            </a:r>
            <a:endParaRPr sz="4000" dirty="0"/>
          </a:p>
        </p:txBody>
      </p:sp>
      <p:sp>
        <p:nvSpPr>
          <p:cNvPr id="459" name="Google Shape;459;p8"/>
          <p:cNvSpPr txBox="1"/>
          <p:nvPr/>
        </p:nvSpPr>
        <p:spPr>
          <a:xfrm>
            <a:off x="8608695" y="1760529"/>
            <a:ext cx="3361818"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To destroy a block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In a direction </a:t>
            </a:r>
            <a:endParaRPr sz="1400" b="0" i="0" u="none" strike="noStrike" cap="none">
              <a:solidFill>
                <a:srgbClr val="000000"/>
              </a:solidFill>
              <a:latin typeface="Arial"/>
              <a:ea typeface="Arial"/>
              <a:cs typeface="Arial"/>
              <a:sym typeface="Arial"/>
            </a:endParaRPr>
          </a:p>
        </p:txBody>
      </p:sp>
      <p:pic>
        <p:nvPicPr>
          <p:cNvPr id="460" name="Google Shape;460;p8" descr="commands for interacting with blocks"/>
          <p:cNvPicPr preferRelativeResize="0"/>
          <p:nvPr/>
        </p:nvPicPr>
        <p:blipFill rotWithShape="1">
          <a:blip r:embed="rId3">
            <a:alphaModFix/>
          </a:blip>
          <a:srcRect/>
          <a:stretch/>
        </p:blipFill>
        <p:spPr>
          <a:xfrm>
            <a:off x="6207669" y="1760530"/>
            <a:ext cx="2372448" cy="2438611"/>
          </a:xfrm>
          <a:prstGeom prst="rect">
            <a:avLst/>
          </a:prstGeom>
          <a:noFill/>
          <a:ln>
            <a:noFill/>
          </a:ln>
        </p:spPr>
      </p:pic>
      <p:pic>
        <p:nvPicPr>
          <p:cNvPr id="461" name="Google Shape;461;p8" descr="commands for interacting with blocks"/>
          <p:cNvPicPr preferRelativeResize="0"/>
          <p:nvPr/>
        </p:nvPicPr>
        <p:blipFill rotWithShape="1">
          <a:blip r:embed="rId4">
            <a:alphaModFix/>
          </a:blip>
          <a:srcRect/>
          <a:stretch/>
        </p:blipFill>
        <p:spPr>
          <a:xfrm>
            <a:off x="3110210" y="1760530"/>
            <a:ext cx="2133785" cy="2438611"/>
          </a:xfrm>
          <a:prstGeom prst="rect">
            <a:avLst/>
          </a:prstGeom>
          <a:noFill/>
          <a:ln>
            <a:noFill/>
          </a:ln>
        </p:spPr>
      </p:pic>
      <p:sp>
        <p:nvSpPr>
          <p:cNvPr id="462" name="Google Shape;462;p8"/>
          <p:cNvSpPr txBox="1"/>
          <p:nvPr/>
        </p:nvSpPr>
        <p:spPr>
          <a:xfrm>
            <a:off x="128303" y="1760530"/>
            <a:ext cx="2981907"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To place a block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In a direction</a:t>
            </a:r>
            <a:endParaRPr sz="1400" b="0" i="0" u="none" strike="noStrike" cap="none">
              <a:solidFill>
                <a:srgbClr val="000000"/>
              </a:solidFill>
              <a:latin typeface="Arial"/>
              <a:ea typeface="Arial"/>
              <a:cs typeface="Arial"/>
              <a:sym typeface="Arial"/>
            </a:endParaRPr>
          </a:p>
        </p:txBody>
      </p:sp>
      <p:sp>
        <p:nvSpPr>
          <p:cNvPr id="463" name="Google Shape;463;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9"/>
          <p:cNvSpPr txBox="1">
            <a:spLocks noGrp="1"/>
          </p:cNvSpPr>
          <p:nvPr>
            <p:ph type="title"/>
          </p:nvPr>
        </p:nvSpPr>
        <p:spPr>
          <a:xfrm>
            <a:off x="82062" y="283063"/>
            <a:ext cx="13516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4000" b="1" dirty="0"/>
              <a:t>on chat command -&gt;</a:t>
            </a:r>
            <a:r>
              <a:rPr lang="en-US" sz="4000" dirty="0"/>
              <a:t> Try anything and any combination</a:t>
            </a:r>
            <a:endParaRPr sz="3600" dirty="0"/>
          </a:p>
        </p:txBody>
      </p:sp>
      <p:sp>
        <p:nvSpPr>
          <p:cNvPr id="469" name="Google Shape;469;p9"/>
          <p:cNvSpPr txBox="1"/>
          <p:nvPr/>
        </p:nvSpPr>
        <p:spPr>
          <a:xfrm>
            <a:off x="2759529" y="3329540"/>
            <a:ext cx="6868884"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000000"/>
                </a:solidFill>
                <a:latin typeface="Arial"/>
                <a:ea typeface="Arial"/>
                <a:cs typeface="Arial"/>
                <a:sym typeface="Arial"/>
              </a:rPr>
              <a:t>(until the end of the class)</a:t>
            </a:r>
            <a:endParaRPr sz="4400" b="0" i="0" u="none" strike="noStrike" cap="none">
              <a:solidFill>
                <a:srgbClr val="000000"/>
              </a:solidFill>
              <a:latin typeface="Arial"/>
              <a:ea typeface="Arial"/>
              <a:cs typeface="Arial"/>
              <a:sym typeface="Arial"/>
            </a:endParaRPr>
          </a:p>
        </p:txBody>
      </p:sp>
      <p:sp>
        <p:nvSpPr>
          <p:cNvPr id="470" name="Google Shape;470;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15bfb13cb5f_0_12"/>
          <p:cNvSpPr txBox="1">
            <a:spLocks noGrp="1"/>
          </p:cNvSpPr>
          <p:nvPr>
            <p:ph type="title"/>
          </p:nvPr>
        </p:nvSpPr>
        <p:spPr>
          <a:xfrm>
            <a:off x="801511" y="1772747"/>
            <a:ext cx="10035822" cy="1325700"/>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SzPts val="1800"/>
              <a:buNone/>
            </a:pPr>
            <a:r>
              <a:rPr lang="en-US" sz="4200" dirty="0"/>
              <a:t>Sustaining Food for Accessing Local and Healthy Food </a:t>
            </a:r>
            <a:endParaRPr sz="4200" dirty="0"/>
          </a:p>
        </p:txBody>
      </p:sp>
      <p:sp>
        <p:nvSpPr>
          <p:cNvPr id="123" name="Google Shape;123;g15bfb13cb5f_0_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fecacb8dbd_0_156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r>
              <a:rPr lang="en-US" dirty="0"/>
              <a:t>Demonstration (Day 2)</a:t>
            </a:r>
            <a:endParaRPr dirty="0"/>
          </a:p>
        </p:txBody>
      </p:sp>
      <p:sp>
        <p:nvSpPr>
          <p:cNvPr id="485" name="Google Shape;485;gfecacb8dbd_0_156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200"/>
                <a:buFont typeface="Arial"/>
                <a:buNone/>
              </a:pPr>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227b5d1e475_0_0"/>
          <p:cNvSpPr txBox="1">
            <a:spLocks noGrp="1"/>
          </p:cNvSpPr>
          <p:nvPr>
            <p:ph type="title"/>
          </p:nvPr>
        </p:nvSpPr>
        <p:spPr>
          <a:xfrm>
            <a:off x="838200" y="1522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u="sng">
                <a:solidFill>
                  <a:schemeClr val="hlink"/>
                </a:solidFill>
                <a:hlinkClick r:id="rId3"/>
              </a:rPr>
              <a:t>Let’s see how it</a:t>
            </a:r>
            <a:r>
              <a:rPr lang="en-US"/>
              <a:t> looks when it is automated</a:t>
            </a:r>
            <a:endParaRPr/>
          </a:p>
        </p:txBody>
      </p:sp>
      <p:pic>
        <p:nvPicPr>
          <p:cNvPr id="492" name="Google Shape;492;g227b5d1e475_0_0" descr="A video of automated task in minecraft">
            <a:hlinkClick r:id="rId4"/>
          </p:cNvPr>
          <p:cNvPicPr preferRelativeResize="0"/>
          <p:nvPr/>
        </p:nvPicPr>
        <p:blipFill rotWithShape="1">
          <a:blip r:embed="rId5">
            <a:alphaModFix/>
          </a:blip>
          <a:srcRect/>
          <a:stretch/>
        </p:blipFill>
        <p:spPr>
          <a:xfrm>
            <a:off x="4193628" y="1291608"/>
            <a:ext cx="6230964" cy="4673223"/>
          </a:xfrm>
          <a:prstGeom prst="rect">
            <a:avLst/>
          </a:prstGeom>
          <a:noFill/>
          <a:ln>
            <a:noFill/>
          </a:ln>
        </p:spPr>
      </p:pic>
      <p:sp>
        <p:nvSpPr>
          <p:cNvPr id="493" name="Google Shape;493;g227b5d1e475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31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2"/>
                                        </p:tgtEl>
                                        <p:attrNameLst>
                                          <p:attrName>style.visibility</p:attrName>
                                        </p:attrNameLst>
                                      </p:cBhvr>
                                      <p:to>
                                        <p:strVal val="visible"/>
                                      </p:to>
                                    </p:set>
                                    <p:animEffect transition="in" filter="fade">
                                      <p:cBhvr>
                                        <p:cTn id="7" dur="10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11"/>
          <p:cNvSpPr txBox="1">
            <a:spLocks noGrp="1"/>
          </p:cNvSpPr>
          <p:nvPr>
            <p:ph type="title"/>
          </p:nvPr>
        </p:nvSpPr>
        <p:spPr>
          <a:xfrm>
            <a:off x="838199" y="365125"/>
            <a:ext cx="11060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First, let’s make an area!</a:t>
            </a:r>
            <a:endParaRPr/>
          </a:p>
        </p:txBody>
      </p:sp>
      <p:pic>
        <p:nvPicPr>
          <p:cNvPr id="499" name="Google Shape;499;p11" descr="A video of an area within minecraft world">
            <a:hlinkClick r:id="rId3"/>
          </p:cNvPr>
          <p:cNvPicPr preferRelativeResize="0"/>
          <p:nvPr/>
        </p:nvPicPr>
        <p:blipFill rotWithShape="1">
          <a:blip r:embed="rId4">
            <a:alphaModFix/>
          </a:blip>
          <a:srcRect l="12865" r="33931" b="45629"/>
          <a:stretch/>
        </p:blipFill>
        <p:spPr>
          <a:xfrm>
            <a:off x="3601927" y="1509656"/>
            <a:ext cx="6015039" cy="4610225"/>
          </a:xfrm>
          <a:prstGeom prst="rect">
            <a:avLst/>
          </a:prstGeom>
          <a:noFill/>
          <a:ln>
            <a:noFill/>
          </a:ln>
        </p:spPr>
      </p:pic>
      <p:sp>
        <p:nvSpPr>
          <p:cNvPr id="500" name="Google Shape;500;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227b5d1e475_0_7"/>
          <p:cNvSpPr txBox="1">
            <a:spLocks noGrp="1"/>
          </p:cNvSpPr>
          <p:nvPr>
            <p:ph type="title"/>
          </p:nvPr>
        </p:nvSpPr>
        <p:spPr>
          <a:xfrm>
            <a:off x="188869" y="979487"/>
            <a:ext cx="4682676" cy="3178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500" b="1" dirty="0"/>
              <a:t>This can be automated too </a:t>
            </a:r>
            <a:br>
              <a:rPr lang="en-US" sz="3500" b="1" dirty="0"/>
            </a:br>
            <a:r>
              <a:rPr lang="en-US" sz="3500" b="1" dirty="0"/>
              <a:t>but for now, just make it by block by block</a:t>
            </a:r>
            <a:endParaRPr sz="3500" b="1" dirty="0"/>
          </a:p>
        </p:txBody>
      </p:sp>
      <p:pic>
        <p:nvPicPr>
          <p:cNvPr id="507" name="Google Shape;507;g227b5d1e475_0_7" descr="A screenshot of the area being built"/>
          <p:cNvPicPr preferRelativeResize="0"/>
          <p:nvPr/>
        </p:nvPicPr>
        <p:blipFill rotWithShape="1">
          <a:blip r:embed="rId3">
            <a:alphaModFix/>
          </a:blip>
          <a:srcRect/>
          <a:stretch/>
        </p:blipFill>
        <p:spPr>
          <a:xfrm>
            <a:off x="5496760" y="238943"/>
            <a:ext cx="5663217" cy="5878513"/>
          </a:xfrm>
          <a:prstGeom prst="rect">
            <a:avLst/>
          </a:prstGeom>
          <a:noFill/>
          <a:ln>
            <a:noFill/>
          </a:ln>
        </p:spPr>
      </p:pic>
      <p:sp>
        <p:nvSpPr>
          <p:cNvPr id="508" name="Google Shape;508;g227b5d1e475_0_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33</a:t>
            </a:fld>
            <a:endParaRPr>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227b5d1e475_0_24"/>
          <p:cNvSpPr txBox="1">
            <a:spLocks noGrp="1"/>
          </p:cNvSpPr>
          <p:nvPr>
            <p:ph type="title"/>
          </p:nvPr>
        </p:nvSpPr>
        <p:spPr>
          <a:xfrm>
            <a:off x="699700" y="365125"/>
            <a:ext cx="11263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500" b="1"/>
              <a:t>Now can you automate your agent to move inside the area?</a:t>
            </a:r>
            <a:endParaRPr sz="3500" b="1"/>
          </a:p>
        </p:txBody>
      </p:sp>
      <p:pic>
        <p:nvPicPr>
          <p:cNvPr id="515" name="Google Shape;515;g227b5d1e475_0_24" title="moveinarea.mp4">
            <a:hlinkClick r:id="rId3"/>
          </p:cNvPr>
          <p:cNvPicPr preferRelativeResize="0"/>
          <p:nvPr/>
        </p:nvPicPr>
        <p:blipFill rotWithShape="1">
          <a:blip r:embed="rId4">
            <a:alphaModFix/>
          </a:blip>
          <a:srcRect/>
          <a:stretch/>
        </p:blipFill>
        <p:spPr>
          <a:xfrm>
            <a:off x="3071796" y="1301100"/>
            <a:ext cx="6740326" cy="5055250"/>
          </a:xfrm>
          <a:prstGeom prst="rect">
            <a:avLst/>
          </a:prstGeom>
          <a:noFill/>
          <a:ln>
            <a:noFill/>
          </a:ln>
        </p:spPr>
      </p:pic>
      <p:sp>
        <p:nvSpPr>
          <p:cNvPr id="516" name="Google Shape;516;g227b5d1e475_0_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2c823d0f184_0_0"/>
          <p:cNvSpPr txBox="1">
            <a:spLocks noGrp="1"/>
          </p:cNvSpPr>
          <p:nvPr>
            <p:ph type="title"/>
          </p:nvPr>
        </p:nvSpPr>
        <p:spPr>
          <a:xfrm>
            <a:off x="64039" y="136550"/>
            <a:ext cx="13196888"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4000" b="1"/>
              <a:t>It helps if you determine where agent should start</a:t>
            </a:r>
            <a:endParaRPr sz="4000" b="1"/>
          </a:p>
        </p:txBody>
      </p:sp>
      <p:sp>
        <p:nvSpPr>
          <p:cNvPr id="523" name="Google Shape;523;g2c823d0f184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200"/>
                <a:buFont typeface="Arial"/>
                <a:buNone/>
              </a:pPr>
              <a:t>35</a:t>
            </a:fld>
            <a:endParaRPr/>
          </a:p>
        </p:txBody>
      </p:sp>
      <p:pic>
        <p:nvPicPr>
          <p:cNvPr id="524" name="Google Shape;524;g2c823d0f184_0_0" descr="A video of automated task in minecraft">
            <a:hlinkClick r:id="rId3"/>
          </p:cNvPr>
          <p:cNvPicPr preferRelativeResize="0"/>
          <p:nvPr/>
        </p:nvPicPr>
        <p:blipFill rotWithShape="1">
          <a:blip r:embed="rId4">
            <a:alphaModFix/>
          </a:blip>
          <a:srcRect l="12863" r="33932" b="45628"/>
          <a:stretch/>
        </p:blipFill>
        <p:spPr>
          <a:xfrm>
            <a:off x="761584" y="1252602"/>
            <a:ext cx="6015039" cy="4610225"/>
          </a:xfrm>
          <a:prstGeom prst="rect">
            <a:avLst/>
          </a:prstGeom>
          <a:noFill/>
          <a:ln>
            <a:noFill/>
          </a:ln>
        </p:spPr>
      </p:pic>
      <p:sp>
        <p:nvSpPr>
          <p:cNvPr id="525" name="Google Shape;525;g2c823d0f184_0_0"/>
          <p:cNvSpPr txBox="1"/>
          <p:nvPr/>
        </p:nvSpPr>
        <p:spPr>
          <a:xfrm>
            <a:off x="7980504" y="4128101"/>
            <a:ext cx="42114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For instance, you may wish that the agent always starts at the right bottom corner!</a:t>
            </a:r>
            <a:endParaRPr sz="2800" b="0" i="0" u="none" strike="noStrike" cap="none">
              <a:solidFill>
                <a:schemeClr val="dk1"/>
              </a:solidFill>
              <a:latin typeface="Calibri"/>
              <a:ea typeface="Calibri"/>
              <a:cs typeface="Calibri"/>
              <a:sym typeface="Calibri"/>
            </a:endParaRPr>
          </a:p>
        </p:txBody>
      </p:sp>
      <p:sp>
        <p:nvSpPr>
          <p:cNvPr id="526" name="Google Shape;526;g2c823d0f184_0_0"/>
          <p:cNvSpPr/>
          <p:nvPr/>
        </p:nvSpPr>
        <p:spPr>
          <a:xfrm rot="5400000">
            <a:off x="6241002" y="3865896"/>
            <a:ext cx="842962" cy="2636042"/>
          </a:xfrm>
          <a:prstGeom prst="downArrow">
            <a:avLst>
              <a:gd name="adj1" fmla="val 50000"/>
              <a:gd name="adj2" fmla="val 50000"/>
            </a:avLst>
          </a:prstGeom>
          <a:solidFill>
            <a:schemeClr val="accent1"/>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2c823d0f184_0_8"/>
          <p:cNvSpPr txBox="1">
            <a:spLocks noGrp="1"/>
          </p:cNvSpPr>
          <p:nvPr>
            <p:ph type="body" idx="1"/>
          </p:nvPr>
        </p:nvSpPr>
        <p:spPr>
          <a:xfrm>
            <a:off x="419100" y="911220"/>
            <a:ext cx="113538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b="1"/>
              <a:t>You can use the following command </a:t>
            </a:r>
            <a:r>
              <a:rPr lang="en-US"/>
              <a:t>so that agent follows you (while you walk). This way, navigate to a location of your choice (e.g., right bottom corner of your field) and agent will be there! </a:t>
            </a:r>
            <a:endParaRPr/>
          </a:p>
        </p:txBody>
      </p:sp>
      <p:sp>
        <p:nvSpPr>
          <p:cNvPr id="533" name="Google Shape;533;g2c823d0f184_0_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36</a:t>
            </a:fld>
            <a:endParaRPr/>
          </a:p>
        </p:txBody>
      </p:sp>
      <p:pic>
        <p:nvPicPr>
          <p:cNvPr id="534" name="Google Shape;534;g2c823d0f184_0_8" descr="Snapshot of a command foe teleportation"/>
          <p:cNvPicPr preferRelativeResize="0"/>
          <p:nvPr/>
        </p:nvPicPr>
        <p:blipFill rotWithShape="1">
          <a:blip r:embed="rId3">
            <a:alphaModFix/>
          </a:blip>
          <a:srcRect/>
          <a:stretch/>
        </p:blipFill>
        <p:spPr>
          <a:xfrm>
            <a:off x="2281237" y="2686045"/>
            <a:ext cx="5257800" cy="2438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25"/>
          <p:cNvSpPr txBox="1">
            <a:spLocks noGrp="1"/>
          </p:cNvSpPr>
          <p:nvPr>
            <p:ph type="title"/>
          </p:nvPr>
        </p:nvSpPr>
        <p:spPr>
          <a:xfrm>
            <a:off x="128473" y="-35993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2800" b="1"/>
              <a:t>You can also teleport the agent to the location of your choice</a:t>
            </a:r>
            <a:endParaRPr sz="2800" b="1"/>
          </a:p>
        </p:txBody>
      </p:sp>
      <p:sp>
        <p:nvSpPr>
          <p:cNvPr id="541" name="Google Shape;541;p25"/>
          <p:cNvSpPr txBox="1">
            <a:spLocks noGrp="1"/>
          </p:cNvSpPr>
          <p:nvPr>
            <p:ph type="body" idx="1"/>
          </p:nvPr>
        </p:nvSpPr>
        <p:spPr>
          <a:xfrm>
            <a:off x="373063" y="634846"/>
            <a:ext cx="10515600" cy="102610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sz="2000" b="1"/>
              <a:t>First</a:t>
            </a:r>
            <a:r>
              <a:rPr lang="en-US" sz="2000"/>
              <a:t>, identify the coordinates of the location of your choice by going there and reading it from the screen on the left top part:</a:t>
            </a:r>
            <a:endParaRPr sz="2000"/>
          </a:p>
        </p:txBody>
      </p:sp>
      <p:sp>
        <p:nvSpPr>
          <p:cNvPr id="542" name="Google Shape;542;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37</a:t>
            </a:fld>
            <a:endParaRPr/>
          </a:p>
        </p:txBody>
      </p:sp>
      <p:sp>
        <p:nvSpPr>
          <p:cNvPr id="549" name="Google Shape;549;p25"/>
          <p:cNvSpPr txBox="1"/>
          <p:nvPr/>
        </p:nvSpPr>
        <p:spPr>
          <a:xfrm>
            <a:off x="373063" y="3629553"/>
            <a:ext cx="11156950" cy="124580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1800"/>
              <a:buFont typeface="Arial"/>
              <a:buNone/>
            </a:pPr>
            <a:r>
              <a:rPr lang="en-US" sz="2000" b="1" i="0" u="none" strike="noStrike" cap="none">
                <a:solidFill>
                  <a:schemeClr val="dk1"/>
                </a:solidFill>
                <a:latin typeface="Calibri"/>
                <a:ea typeface="Calibri"/>
                <a:cs typeface="Calibri"/>
                <a:sym typeface="Calibri"/>
              </a:rPr>
              <a:t>Second</a:t>
            </a:r>
            <a:r>
              <a:rPr lang="en-US" sz="2000" b="0" i="0" u="none" strike="noStrike" cap="none">
                <a:solidFill>
                  <a:schemeClr val="dk1"/>
                </a:solidFill>
                <a:latin typeface="Calibri"/>
                <a:ea typeface="Calibri"/>
                <a:cs typeface="Calibri"/>
                <a:sym typeface="Calibri"/>
              </a:rPr>
              <a:t>, use the following command, enter the coordinates, and adjust the facing so that agent teleports to that location, facing the direction you want. </a:t>
            </a:r>
            <a:endParaRPr/>
          </a:p>
        </p:txBody>
      </p:sp>
      <p:sp>
        <p:nvSpPr>
          <p:cNvPr id="551" name="Google Shape;551;p25"/>
          <p:cNvSpPr/>
          <p:nvPr/>
        </p:nvSpPr>
        <p:spPr>
          <a:xfrm rot="-2773615">
            <a:off x="2848298" y="4384820"/>
            <a:ext cx="283055" cy="1024367"/>
          </a:xfrm>
          <a:prstGeom prst="downArrow">
            <a:avLst>
              <a:gd name="adj1" fmla="val 50000"/>
              <a:gd name="adj2" fmla="val 50000"/>
            </a:avLst>
          </a:prstGeom>
          <a:solidFill>
            <a:srgbClr val="0078D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 name="Group 1" descr="Snapshots of minecraft interface for teleportation to a location">
            <a:extLst>
              <a:ext uri="{FF2B5EF4-FFF2-40B4-BE49-F238E27FC236}">
                <a16:creationId xmlns:a16="http://schemas.microsoft.com/office/drawing/2014/main" id="{EF68B263-62F0-951D-678F-B0028C370BE3}"/>
              </a:ext>
            </a:extLst>
          </p:cNvPr>
          <p:cNvGrpSpPr/>
          <p:nvPr/>
        </p:nvGrpSpPr>
        <p:grpSpPr>
          <a:xfrm>
            <a:off x="685690" y="1412900"/>
            <a:ext cx="9579720" cy="4894633"/>
            <a:chOff x="685690" y="1412900"/>
            <a:chExt cx="9579720" cy="4894633"/>
          </a:xfrm>
        </p:grpSpPr>
        <p:grpSp>
          <p:nvGrpSpPr>
            <p:cNvPr id="543" name="Google Shape;543;p25"/>
            <p:cNvGrpSpPr/>
            <p:nvPr/>
          </p:nvGrpSpPr>
          <p:grpSpPr>
            <a:xfrm>
              <a:off x="685690" y="1412900"/>
              <a:ext cx="9579720" cy="2318975"/>
              <a:chOff x="685690" y="1412900"/>
              <a:chExt cx="10963854" cy="2654034"/>
            </a:xfrm>
          </p:grpSpPr>
          <p:pic>
            <p:nvPicPr>
              <p:cNvPr id="544" name="Google Shape;544;p25" descr="A number on a screen&#10;&#10;Description automatically generated"/>
              <p:cNvPicPr preferRelativeResize="0"/>
              <p:nvPr/>
            </p:nvPicPr>
            <p:blipFill rotWithShape="1">
              <a:blip r:embed="rId3">
                <a:alphaModFix/>
              </a:blip>
              <a:srcRect/>
              <a:stretch/>
            </p:blipFill>
            <p:spPr>
              <a:xfrm>
                <a:off x="685690" y="1412900"/>
                <a:ext cx="2946400" cy="431800"/>
              </a:xfrm>
              <a:prstGeom prst="rect">
                <a:avLst/>
              </a:prstGeom>
              <a:noFill/>
              <a:ln>
                <a:noFill/>
              </a:ln>
            </p:spPr>
          </p:pic>
          <p:pic>
            <p:nvPicPr>
              <p:cNvPr id="545" name="Google Shape;545;p25" descr="A white brick in a corner&#10;&#10;Description automatically generated"/>
              <p:cNvPicPr preferRelativeResize="0"/>
              <p:nvPr/>
            </p:nvPicPr>
            <p:blipFill rotWithShape="1">
              <a:blip r:embed="rId4">
                <a:alphaModFix/>
              </a:blip>
              <a:srcRect/>
              <a:stretch/>
            </p:blipFill>
            <p:spPr>
              <a:xfrm>
                <a:off x="8978933" y="1487765"/>
                <a:ext cx="2670611" cy="2379933"/>
              </a:xfrm>
              <a:prstGeom prst="rect">
                <a:avLst/>
              </a:prstGeom>
              <a:noFill/>
              <a:ln>
                <a:noFill/>
              </a:ln>
            </p:spPr>
          </p:pic>
          <p:pic>
            <p:nvPicPr>
              <p:cNvPr id="546" name="Google Shape;546;p25" descr="A screenshot of a video game&#10;&#10;Description automatically generated"/>
              <p:cNvPicPr preferRelativeResize="0"/>
              <p:nvPr/>
            </p:nvPicPr>
            <p:blipFill rotWithShape="1">
              <a:blip r:embed="rId5">
                <a:alphaModFix/>
              </a:blip>
              <a:srcRect t="14628" b="-5739"/>
              <a:stretch/>
            </p:blipFill>
            <p:spPr>
              <a:xfrm>
                <a:off x="4483652" y="1494328"/>
                <a:ext cx="4146003" cy="2572606"/>
              </a:xfrm>
              <a:prstGeom prst="rect">
                <a:avLst/>
              </a:prstGeom>
              <a:noFill/>
              <a:ln>
                <a:noFill/>
              </a:ln>
            </p:spPr>
          </p:pic>
          <p:sp>
            <p:nvSpPr>
              <p:cNvPr id="547" name="Google Shape;547;p25"/>
              <p:cNvSpPr/>
              <p:nvPr/>
            </p:nvSpPr>
            <p:spPr>
              <a:xfrm rot="5400000">
                <a:off x="3808512" y="1090543"/>
                <a:ext cx="352782" cy="997497"/>
              </a:xfrm>
              <a:prstGeom prst="downArrow">
                <a:avLst>
                  <a:gd name="adj1" fmla="val 50000"/>
                  <a:gd name="adj2" fmla="val 50000"/>
                </a:avLst>
              </a:prstGeom>
              <a:solidFill>
                <a:schemeClr val="accent1"/>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8" name="Google Shape;548;p25"/>
              <p:cNvSpPr/>
              <p:nvPr/>
            </p:nvSpPr>
            <p:spPr>
              <a:xfrm rot="5400000">
                <a:off x="8556302" y="1524297"/>
                <a:ext cx="352782" cy="3071260"/>
              </a:xfrm>
              <a:prstGeom prst="downArrow">
                <a:avLst>
                  <a:gd name="adj1" fmla="val 50000"/>
                  <a:gd name="adj2" fmla="val 50000"/>
                </a:avLst>
              </a:prstGeom>
              <a:solidFill>
                <a:schemeClr val="accent1"/>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550" name="Google Shape;550;p25" descr="A screenshot of a computer&#10;&#10;Description automatically generated"/>
            <p:cNvPicPr preferRelativeResize="0"/>
            <p:nvPr/>
          </p:nvPicPr>
          <p:blipFill rotWithShape="1">
            <a:blip r:embed="rId6">
              <a:alphaModFix/>
            </a:blip>
            <a:srcRect/>
            <a:stretch/>
          </p:blipFill>
          <p:spPr>
            <a:xfrm>
              <a:off x="1360487" y="4345340"/>
              <a:ext cx="5954713" cy="1962193"/>
            </a:xfrm>
            <a:prstGeom prst="rect">
              <a:avLst/>
            </a:prstGeom>
            <a:noFill/>
            <a:ln>
              <a:noFill/>
            </a:ln>
          </p:spPr>
        </p:pic>
        <p:cxnSp>
          <p:nvCxnSpPr>
            <p:cNvPr id="554" name="Google Shape;554;p25"/>
            <p:cNvCxnSpPr/>
            <p:nvPr/>
          </p:nvCxnSpPr>
          <p:spPr>
            <a:xfrm>
              <a:off x="1596398" y="1843139"/>
              <a:ext cx="4219075" cy="3782779"/>
            </a:xfrm>
            <a:prstGeom prst="straightConnector1">
              <a:avLst/>
            </a:prstGeom>
            <a:noFill/>
            <a:ln w="38100" cap="flat" cmpd="sng">
              <a:solidFill>
                <a:srgbClr val="FF0000"/>
              </a:solidFill>
              <a:prstDash val="solid"/>
              <a:round/>
              <a:headEnd type="none" w="sm" len="sm"/>
              <a:tailEnd type="triangle" w="med" len="med"/>
            </a:ln>
          </p:spPr>
        </p:cxn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27be7dfe88_0_8"/>
          <p:cNvSpPr txBox="1">
            <a:spLocks noGrp="1"/>
          </p:cNvSpPr>
          <p:nvPr>
            <p:ph type="title"/>
          </p:nvPr>
        </p:nvSpPr>
        <p:spPr>
          <a:xfrm>
            <a:off x="699700" y="365125"/>
            <a:ext cx="11263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500" b="1"/>
              <a:t>Now can you automate your agent to move inside the area?</a:t>
            </a:r>
            <a:endParaRPr sz="3500" b="1"/>
          </a:p>
        </p:txBody>
      </p:sp>
      <p:sp>
        <p:nvSpPr>
          <p:cNvPr id="561" name="Google Shape;561;g227be7dfe88_0_8"/>
          <p:cNvSpPr txBox="1">
            <a:spLocks noGrp="1"/>
          </p:cNvSpPr>
          <p:nvPr>
            <p:ph type="body" idx="1"/>
          </p:nvPr>
        </p:nvSpPr>
        <p:spPr>
          <a:xfrm>
            <a:off x="838200" y="1155325"/>
            <a:ext cx="11526600" cy="13509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1000"/>
              </a:spcBef>
              <a:spcAft>
                <a:spcPts val="0"/>
              </a:spcAft>
              <a:buSzPct val="69498"/>
              <a:buNone/>
            </a:pPr>
            <a:endParaRPr/>
          </a:p>
          <a:p>
            <a:pPr marL="0" lvl="0" indent="0" algn="l" rtl="0">
              <a:lnSpc>
                <a:spcPct val="90000"/>
              </a:lnSpc>
              <a:spcBef>
                <a:spcPts val="1000"/>
              </a:spcBef>
              <a:spcAft>
                <a:spcPts val="0"/>
              </a:spcAft>
              <a:buSzPct val="69498"/>
              <a:buNone/>
            </a:pPr>
            <a:endParaRPr/>
          </a:p>
          <a:p>
            <a:pPr marL="0" lvl="0" indent="0" algn="l" rtl="0">
              <a:lnSpc>
                <a:spcPct val="90000"/>
              </a:lnSpc>
              <a:spcBef>
                <a:spcPts val="1000"/>
              </a:spcBef>
              <a:spcAft>
                <a:spcPts val="0"/>
              </a:spcAft>
              <a:buSzPct val="69498"/>
              <a:buNone/>
            </a:pPr>
            <a:r>
              <a:rPr lang="en-US" b="1"/>
              <a:t>Move</a:t>
            </a:r>
            <a:r>
              <a:rPr lang="en-US"/>
              <a:t>→ should make agent keep moving in the red arrows’ direction</a:t>
            </a:r>
            <a:endParaRPr/>
          </a:p>
        </p:txBody>
      </p:sp>
      <p:sp>
        <p:nvSpPr>
          <p:cNvPr id="562" name="Google Shape;562;g227be7dfe88_0_8"/>
          <p:cNvSpPr/>
          <p:nvPr/>
        </p:nvSpPr>
        <p:spPr>
          <a:xfrm>
            <a:off x="2239200" y="2414525"/>
            <a:ext cx="6943200" cy="405030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g227be7dfe88_0_8"/>
          <p:cNvSpPr/>
          <p:nvPr/>
        </p:nvSpPr>
        <p:spPr>
          <a:xfrm>
            <a:off x="3086400" y="3179075"/>
            <a:ext cx="5248800" cy="25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g227be7dfe88_0_8"/>
          <p:cNvSpPr txBox="1"/>
          <p:nvPr/>
        </p:nvSpPr>
        <p:spPr>
          <a:xfrm>
            <a:off x="3086550" y="2778875"/>
            <a:ext cx="5248800" cy="600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US" sz="2700" b="0" i="0" u="none" strike="noStrike" cap="none" dirty="0">
                <a:solidFill>
                  <a:srgbClr val="000000"/>
                </a:solidFill>
                <a:latin typeface="Calibri"/>
                <a:ea typeface="Calibri"/>
                <a:cs typeface="Calibri"/>
                <a:sym typeface="Calibri"/>
              </a:rPr>
              <a:t>←–---------------Y —---------------------&gt;</a:t>
            </a:r>
            <a:endParaRPr sz="2700" b="0" i="0" u="none" strike="noStrike" cap="none" dirty="0">
              <a:solidFill>
                <a:srgbClr val="000000"/>
              </a:solidFill>
              <a:latin typeface="Calibri"/>
              <a:ea typeface="Calibri"/>
              <a:cs typeface="Calibri"/>
              <a:sym typeface="Calibri"/>
            </a:endParaRPr>
          </a:p>
        </p:txBody>
      </p:sp>
      <p:sp>
        <p:nvSpPr>
          <p:cNvPr id="565" name="Google Shape;565;g227be7dfe88_0_8"/>
          <p:cNvSpPr txBox="1"/>
          <p:nvPr/>
        </p:nvSpPr>
        <p:spPr>
          <a:xfrm rot="5400000">
            <a:off x="7365900" y="4148525"/>
            <a:ext cx="2539200" cy="600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US" sz="2700" b="0" i="0" u="none" strike="noStrike" cap="none">
                <a:solidFill>
                  <a:srgbClr val="000000"/>
                </a:solidFill>
                <a:latin typeface="Calibri"/>
                <a:ea typeface="Calibri"/>
                <a:cs typeface="Calibri"/>
                <a:sym typeface="Calibri"/>
              </a:rPr>
              <a:t>←–--------X -----&gt;</a:t>
            </a:r>
            <a:endParaRPr sz="2700" b="0" i="0" u="none" strike="noStrike" cap="none">
              <a:solidFill>
                <a:srgbClr val="000000"/>
              </a:solidFill>
              <a:latin typeface="Calibri"/>
              <a:ea typeface="Calibri"/>
              <a:cs typeface="Calibri"/>
              <a:sym typeface="Calibri"/>
            </a:endParaRPr>
          </a:p>
        </p:txBody>
      </p:sp>
      <p:pic>
        <p:nvPicPr>
          <p:cNvPr id="566" name="Google Shape;566;g227be7dfe88_0_8" descr="Snapshot of a grid showing a potential route for the robot to move"/>
          <p:cNvPicPr preferRelativeResize="0"/>
          <p:nvPr/>
        </p:nvPicPr>
        <p:blipFill rotWithShape="1">
          <a:blip r:embed="rId3">
            <a:alphaModFix/>
          </a:blip>
          <a:srcRect/>
          <a:stretch/>
        </p:blipFill>
        <p:spPr>
          <a:xfrm>
            <a:off x="3086550" y="3170075"/>
            <a:ext cx="5248651" cy="2539200"/>
          </a:xfrm>
          <a:prstGeom prst="rect">
            <a:avLst/>
          </a:prstGeom>
          <a:noFill/>
          <a:ln>
            <a:noFill/>
          </a:ln>
        </p:spPr>
      </p:pic>
      <p:sp>
        <p:nvSpPr>
          <p:cNvPr id="567" name="Google Shape;567;g227be7dfe88_0_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12"/>
          <p:cNvSpPr txBox="1">
            <a:spLocks noGrp="1"/>
          </p:cNvSpPr>
          <p:nvPr>
            <p:ph type="title"/>
          </p:nvPr>
        </p:nvSpPr>
        <p:spPr>
          <a:xfrm>
            <a:off x="838199" y="-155141"/>
            <a:ext cx="11060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let’s look the algorithm used</a:t>
            </a:r>
            <a:endParaRPr/>
          </a:p>
        </p:txBody>
      </p:sp>
      <p:pic>
        <p:nvPicPr>
          <p:cNvPr id="573" name="Google Shape;573;p12" descr="Commands used for the robot to move"/>
          <p:cNvPicPr preferRelativeResize="0"/>
          <p:nvPr/>
        </p:nvPicPr>
        <p:blipFill rotWithShape="1">
          <a:blip r:embed="rId3">
            <a:alphaModFix/>
          </a:blip>
          <a:srcRect/>
          <a:stretch/>
        </p:blipFill>
        <p:spPr>
          <a:xfrm>
            <a:off x="6857611" y="774375"/>
            <a:ext cx="4302758" cy="5367508"/>
          </a:xfrm>
          <a:prstGeom prst="rect">
            <a:avLst/>
          </a:prstGeom>
          <a:noFill/>
          <a:ln>
            <a:noFill/>
          </a:ln>
        </p:spPr>
      </p:pic>
      <p:graphicFrame>
        <p:nvGraphicFramePr>
          <p:cNvPr id="574" name="Google Shape;574;p12" descr="Snapshot of a grid showing a potential route for the robot to move"/>
          <p:cNvGraphicFramePr/>
          <p:nvPr>
            <p:extLst>
              <p:ext uri="{D42A27DB-BD31-4B8C-83A1-F6EECF244321}">
                <p14:modId xmlns:p14="http://schemas.microsoft.com/office/powerpoint/2010/main" val="1196557276"/>
              </p:ext>
            </p:extLst>
          </p:nvPr>
        </p:nvGraphicFramePr>
        <p:xfrm>
          <a:off x="1688256" y="1066783"/>
          <a:ext cx="4380500" cy="5075100"/>
        </p:xfrm>
        <a:graphic>
          <a:graphicData uri="http://schemas.openxmlformats.org/drawingml/2006/table">
            <a:tbl>
              <a:tblPr firstRow="1" bandRow="1">
                <a:noFill/>
              </a:tblPr>
              <a:tblGrid>
                <a:gridCol w="876100">
                  <a:extLst>
                    <a:ext uri="{9D8B030D-6E8A-4147-A177-3AD203B41FA5}">
                      <a16:colId xmlns:a16="http://schemas.microsoft.com/office/drawing/2014/main" val="20004"/>
                    </a:ext>
                  </a:extLst>
                </a:gridCol>
                <a:gridCol w="876100">
                  <a:extLst>
                    <a:ext uri="{9D8B030D-6E8A-4147-A177-3AD203B41FA5}">
                      <a16:colId xmlns:a16="http://schemas.microsoft.com/office/drawing/2014/main" val="20005"/>
                    </a:ext>
                  </a:extLst>
                </a:gridCol>
                <a:gridCol w="876100">
                  <a:extLst>
                    <a:ext uri="{9D8B030D-6E8A-4147-A177-3AD203B41FA5}">
                      <a16:colId xmlns:a16="http://schemas.microsoft.com/office/drawing/2014/main" val="20006"/>
                    </a:ext>
                  </a:extLst>
                </a:gridCol>
                <a:gridCol w="876100">
                  <a:extLst>
                    <a:ext uri="{9D8B030D-6E8A-4147-A177-3AD203B41FA5}">
                      <a16:colId xmlns:a16="http://schemas.microsoft.com/office/drawing/2014/main" val="20007"/>
                    </a:ext>
                  </a:extLst>
                </a:gridCol>
                <a:gridCol w="876100">
                  <a:extLst>
                    <a:ext uri="{9D8B030D-6E8A-4147-A177-3AD203B41FA5}">
                      <a16:colId xmlns:a16="http://schemas.microsoft.com/office/drawing/2014/main" val="20008"/>
                    </a:ext>
                  </a:extLst>
                </a:gridCol>
              </a:tblGrid>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rgbClr val="F2F2F2"/>
                        </a:solidFill>
                      </a:endParaRPr>
                    </a:p>
                  </a:txBody>
                  <a:tcPr marL="91450" marR="91450" marT="45725" marB="45725"/>
                </a:tc>
                <a:extLst>
                  <a:ext uri="{0D108BD9-81ED-4DB2-BD59-A6C34878D82A}">
                    <a16:rowId xmlns:a16="http://schemas.microsoft.com/office/drawing/2014/main" val="10000"/>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rgbClr val="F2F2F2"/>
                        </a:solidFill>
                      </a:endParaRPr>
                    </a:p>
                  </a:txBody>
                  <a:tcPr marL="91450" marR="91450" marT="45725" marB="45725"/>
                </a:tc>
                <a:extLst>
                  <a:ext uri="{0D108BD9-81ED-4DB2-BD59-A6C34878D82A}">
                    <a16:rowId xmlns:a16="http://schemas.microsoft.com/office/drawing/2014/main" val="10001"/>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rgbClr val="F2F2F2"/>
                        </a:solidFill>
                      </a:endParaRPr>
                    </a:p>
                  </a:txBody>
                  <a:tcPr marL="91450" marR="91450" marT="45725" marB="45725"/>
                </a:tc>
                <a:extLst>
                  <a:ext uri="{0D108BD9-81ED-4DB2-BD59-A6C34878D82A}">
                    <a16:rowId xmlns:a16="http://schemas.microsoft.com/office/drawing/2014/main" val="10002"/>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extLst>
                  <a:ext uri="{0D108BD9-81ED-4DB2-BD59-A6C34878D82A}">
                    <a16:rowId xmlns:a16="http://schemas.microsoft.com/office/drawing/2014/main" val="10003"/>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extLst>
                  <a:ext uri="{0D108BD9-81ED-4DB2-BD59-A6C34878D82A}">
                    <a16:rowId xmlns:a16="http://schemas.microsoft.com/office/drawing/2014/main" val="10004"/>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extLst>
                  <a:ext uri="{0D108BD9-81ED-4DB2-BD59-A6C34878D82A}">
                    <a16:rowId xmlns:a16="http://schemas.microsoft.com/office/drawing/2014/main" val="10005"/>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extLst>
                  <a:ext uri="{0D108BD9-81ED-4DB2-BD59-A6C34878D82A}">
                    <a16:rowId xmlns:a16="http://schemas.microsoft.com/office/drawing/2014/main" val="10006"/>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extLst>
                  <a:ext uri="{0D108BD9-81ED-4DB2-BD59-A6C34878D82A}">
                    <a16:rowId xmlns:a16="http://schemas.microsoft.com/office/drawing/2014/main" val="10007"/>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rgbClr val="F2F2F2"/>
                        </a:solidFill>
                      </a:endParaRPr>
                    </a:p>
                  </a:txBody>
                  <a:tcPr marL="91450" marR="91450" marT="45725" marB="45725"/>
                </a:tc>
                <a:extLst>
                  <a:ext uri="{0D108BD9-81ED-4DB2-BD59-A6C34878D82A}">
                    <a16:rowId xmlns:a16="http://schemas.microsoft.com/office/drawing/2014/main" val="10008"/>
                  </a:ext>
                </a:extLst>
              </a:tr>
            </a:tbl>
          </a:graphicData>
        </a:graphic>
      </p:graphicFrame>
      <p:pic>
        <p:nvPicPr>
          <p:cNvPr id="575" name="Google Shape;575;p12" descr="A picture containing furniture, seat, chair&#10;&#10;Description automatically generated"/>
          <p:cNvPicPr preferRelativeResize="0"/>
          <p:nvPr/>
        </p:nvPicPr>
        <p:blipFill rotWithShape="1">
          <a:blip r:embed="rId4">
            <a:alphaModFix/>
          </a:blip>
          <a:srcRect/>
          <a:stretch/>
        </p:blipFill>
        <p:spPr>
          <a:xfrm>
            <a:off x="5319682" y="5617038"/>
            <a:ext cx="710389" cy="524845"/>
          </a:xfrm>
          <a:prstGeom prst="rect">
            <a:avLst/>
          </a:prstGeom>
          <a:noFill/>
          <a:ln>
            <a:noFill/>
          </a:ln>
        </p:spPr>
      </p:pic>
      <p:cxnSp>
        <p:nvCxnSpPr>
          <p:cNvPr id="576" name="Google Shape;576;p12"/>
          <p:cNvCxnSpPr/>
          <p:nvPr/>
        </p:nvCxnSpPr>
        <p:spPr>
          <a:xfrm rot="10800000">
            <a:off x="5674876" y="1297648"/>
            <a:ext cx="0" cy="4114800"/>
          </a:xfrm>
          <a:prstGeom prst="straightConnector1">
            <a:avLst/>
          </a:prstGeom>
          <a:noFill/>
          <a:ln w="38100" cap="flat" cmpd="sng">
            <a:solidFill>
              <a:srgbClr val="FF0000"/>
            </a:solidFill>
            <a:prstDash val="solid"/>
            <a:round/>
            <a:headEnd type="none" w="sm" len="sm"/>
            <a:tailEnd type="triangle" w="med" len="med"/>
          </a:ln>
        </p:spPr>
      </p:cxnSp>
      <p:cxnSp>
        <p:nvCxnSpPr>
          <p:cNvPr id="577" name="Google Shape;577;p12"/>
          <p:cNvCxnSpPr/>
          <p:nvPr/>
        </p:nvCxnSpPr>
        <p:spPr>
          <a:xfrm rot="10800000">
            <a:off x="5585813" y="1188483"/>
            <a:ext cx="178126" cy="0"/>
          </a:xfrm>
          <a:prstGeom prst="straightConnector1">
            <a:avLst/>
          </a:prstGeom>
          <a:noFill/>
          <a:ln w="38100" cap="flat" cmpd="sng">
            <a:solidFill>
              <a:srgbClr val="FF0000"/>
            </a:solidFill>
            <a:prstDash val="solid"/>
            <a:round/>
            <a:headEnd type="none" w="sm" len="sm"/>
            <a:tailEnd type="triangle" w="med" len="med"/>
          </a:ln>
        </p:spPr>
      </p:cxnSp>
      <p:cxnSp>
        <p:nvCxnSpPr>
          <p:cNvPr id="578" name="Google Shape;578;p12"/>
          <p:cNvCxnSpPr/>
          <p:nvPr/>
        </p:nvCxnSpPr>
        <p:spPr>
          <a:xfrm flipH="1">
            <a:off x="4797880" y="1180569"/>
            <a:ext cx="718456" cy="7914"/>
          </a:xfrm>
          <a:prstGeom prst="straightConnector1">
            <a:avLst/>
          </a:prstGeom>
          <a:noFill/>
          <a:ln w="38100" cap="flat" cmpd="sng">
            <a:solidFill>
              <a:srgbClr val="FF0000"/>
            </a:solidFill>
            <a:prstDash val="solid"/>
            <a:round/>
            <a:headEnd type="none" w="sm" len="sm"/>
            <a:tailEnd type="triangle" w="med" len="med"/>
          </a:ln>
        </p:spPr>
      </p:cxnSp>
      <p:cxnSp>
        <p:nvCxnSpPr>
          <p:cNvPr id="579" name="Google Shape;579;p12"/>
          <p:cNvCxnSpPr/>
          <p:nvPr/>
        </p:nvCxnSpPr>
        <p:spPr>
          <a:xfrm>
            <a:off x="4708069" y="1468652"/>
            <a:ext cx="0" cy="4329332"/>
          </a:xfrm>
          <a:prstGeom prst="straightConnector1">
            <a:avLst/>
          </a:prstGeom>
          <a:noFill/>
          <a:ln w="38100" cap="flat" cmpd="sng">
            <a:solidFill>
              <a:srgbClr val="FF0000"/>
            </a:solidFill>
            <a:prstDash val="solid"/>
            <a:round/>
            <a:headEnd type="none" w="sm" len="sm"/>
            <a:tailEnd type="triangle" w="med" len="med"/>
          </a:ln>
        </p:spPr>
      </p:cxnSp>
      <p:cxnSp>
        <p:nvCxnSpPr>
          <p:cNvPr id="580" name="Google Shape;580;p12"/>
          <p:cNvCxnSpPr/>
          <p:nvPr/>
        </p:nvCxnSpPr>
        <p:spPr>
          <a:xfrm>
            <a:off x="4708069" y="1170422"/>
            <a:ext cx="1" cy="214312"/>
          </a:xfrm>
          <a:prstGeom prst="straightConnector1">
            <a:avLst/>
          </a:prstGeom>
          <a:noFill/>
          <a:ln w="38100" cap="flat" cmpd="sng">
            <a:solidFill>
              <a:srgbClr val="FF0000"/>
            </a:solidFill>
            <a:prstDash val="solid"/>
            <a:round/>
            <a:headEnd type="none" w="sm" len="sm"/>
            <a:tailEnd type="triangle" w="med" len="med"/>
          </a:ln>
        </p:spPr>
      </p:cxnSp>
      <p:cxnSp>
        <p:nvCxnSpPr>
          <p:cNvPr id="581" name="Google Shape;581;p12"/>
          <p:cNvCxnSpPr/>
          <p:nvPr/>
        </p:nvCxnSpPr>
        <p:spPr>
          <a:xfrm flipH="1">
            <a:off x="3799922" y="5871546"/>
            <a:ext cx="718456" cy="7914"/>
          </a:xfrm>
          <a:prstGeom prst="straightConnector1">
            <a:avLst/>
          </a:prstGeom>
          <a:noFill/>
          <a:ln w="38100" cap="flat" cmpd="sng">
            <a:solidFill>
              <a:srgbClr val="FF0000"/>
            </a:solidFill>
            <a:prstDash val="solid"/>
            <a:round/>
            <a:headEnd type="none" w="sm" len="sm"/>
            <a:tailEnd type="triangle" w="med" len="med"/>
          </a:ln>
        </p:spPr>
      </p:cxnSp>
      <p:cxnSp>
        <p:nvCxnSpPr>
          <p:cNvPr id="582" name="Google Shape;582;p12"/>
          <p:cNvCxnSpPr/>
          <p:nvPr/>
        </p:nvCxnSpPr>
        <p:spPr>
          <a:xfrm rot="10800000">
            <a:off x="4583462" y="5879460"/>
            <a:ext cx="178126" cy="0"/>
          </a:xfrm>
          <a:prstGeom prst="straightConnector1">
            <a:avLst/>
          </a:prstGeom>
          <a:noFill/>
          <a:ln w="38100" cap="flat" cmpd="sng">
            <a:solidFill>
              <a:srgbClr val="FF0000"/>
            </a:solidFill>
            <a:prstDash val="solid"/>
            <a:round/>
            <a:headEnd type="none" w="sm" len="sm"/>
            <a:tailEnd type="triangle" w="med" len="med"/>
          </a:ln>
        </p:spPr>
      </p:cxnSp>
      <p:cxnSp>
        <p:nvCxnSpPr>
          <p:cNvPr id="583" name="Google Shape;583;p12"/>
          <p:cNvCxnSpPr/>
          <p:nvPr/>
        </p:nvCxnSpPr>
        <p:spPr>
          <a:xfrm rot="10800000">
            <a:off x="3768172" y="5753534"/>
            <a:ext cx="0" cy="157676"/>
          </a:xfrm>
          <a:prstGeom prst="straightConnector1">
            <a:avLst/>
          </a:prstGeom>
          <a:noFill/>
          <a:ln w="38100" cap="flat" cmpd="sng">
            <a:solidFill>
              <a:srgbClr val="FF0000"/>
            </a:solidFill>
            <a:prstDash val="solid"/>
            <a:round/>
            <a:headEnd type="none" w="sm" len="sm"/>
            <a:tailEnd type="triangle" w="med" len="med"/>
          </a:ln>
        </p:spPr>
      </p:cxnSp>
      <p:sp>
        <p:nvSpPr>
          <p:cNvPr id="584" name="Google Shape;584;p12"/>
          <p:cNvSpPr txBox="1">
            <a:spLocks noGrp="1"/>
          </p:cNvSpPr>
          <p:nvPr>
            <p:ph type="sldNum" idx="12"/>
          </p:nvPr>
        </p:nvSpPr>
        <p:spPr>
          <a:xfrm>
            <a:off x="8610600" y="5836084"/>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Connections….</a:t>
            </a:r>
            <a:endParaRPr/>
          </a:p>
        </p:txBody>
      </p:sp>
      <p:grpSp>
        <p:nvGrpSpPr>
          <p:cNvPr id="129" name="Google Shape;129;p20"/>
          <p:cNvGrpSpPr/>
          <p:nvPr/>
        </p:nvGrpSpPr>
        <p:grpSpPr>
          <a:xfrm>
            <a:off x="3707238" y="487890"/>
            <a:ext cx="5717080" cy="6027381"/>
            <a:chOff x="1675238" y="-231776"/>
            <a:chExt cx="5717080" cy="6027381"/>
          </a:xfrm>
        </p:grpSpPr>
        <p:sp>
          <p:nvSpPr>
            <p:cNvPr id="130" name="Google Shape;130;p20"/>
            <p:cNvSpPr/>
            <p:nvPr/>
          </p:nvSpPr>
          <p:spPr>
            <a:xfrm>
              <a:off x="3793066" y="2438400"/>
              <a:ext cx="2980266" cy="2980266"/>
            </a:xfrm>
            <a:custGeom>
              <a:avLst/>
              <a:gdLst/>
              <a:ahLst/>
              <a:cxnLst/>
              <a:rect l="l" t="t" r="r" b="b"/>
              <a:pathLst>
                <a:path w="120000" h="120000" extrusionOk="0">
                  <a:moveTo>
                    <a:pt x="85177" y="19133"/>
                  </a:moveTo>
                  <a:lnTo>
                    <a:pt x="94511" y="11300"/>
                  </a:lnTo>
                  <a:lnTo>
                    <a:pt x="101967" y="17557"/>
                  </a:lnTo>
                  <a:lnTo>
                    <a:pt x="95875" y="28109"/>
                  </a:lnTo>
                  <a:lnTo>
                    <a:pt x="95875" y="28109"/>
                  </a:lnTo>
                  <a:cubicBezTo>
                    <a:pt x="100207" y="32983"/>
                    <a:pt x="103501" y="38688"/>
                    <a:pt x="105555" y="44877"/>
                  </a:cubicBezTo>
                  <a:lnTo>
                    <a:pt x="117740" y="44877"/>
                  </a:lnTo>
                  <a:lnTo>
                    <a:pt x="119431" y="54463"/>
                  </a:lnTo>
                  <a:lnTo>
                    <a:pt x="107980" y="58630"/>
                  </a:lnTo>
                  <a:lnTo>
                    <a:pt x="107980" y="58630"/>
                  </a:lnTo>
                  <a:cubicBezTo>
                    <a:pt x="108167" y="65148"/>
                    <a:pt x="107023" y="71636"/>
                    <a:pt x="104618" y="77697"/>
                  </a:cubicBezTo>
                  <a:lnTo>
                    <a:pt x="113953" y="85530"/>
                  </a:lnTo>
                  <a:lnTo>
                    <a:pt x="109086" y="93960"/>
                  </a:lnTo>
                  <a:lnTo>
                    <a:pt x="97636" y="89792"/>
                  </a:lnTo>
                  <a:cubicBezTo>
                    <a:pt x="93588" y="94905"/>
                    <a:pt x="88542" y="99139"/>
                    <a:pt x="82804" y="102237"/>
                  </a:cubicBezTo>
                  <a:lnTo>
                    <a:pt x="84920" y="114237"/>
                  </a:lnTo>
                  <a:lnTo>
                    <a:pt x="75773" y="117566"/>
                  </a:lnTo>
                  <a:lnTo>
                    <a:pt x="69681" y="107014"/>
                  </a:lnTo>
                  <a:lnTo>
                    <a:pt x="69681" y="107014"/>
                  </a:lnTo>
                  <a:cubicBezTo>
                    <a:pt x="63294" y="108329"/>
                    <a:pt x="56706" y="108329"/>
                    <a:pt x="50319" y="107014"/>
                  </a:cubicBezTo>
                  <a:lnTo>
                    <a:pt x="44227" y="117566"/>
                  </a:lnTo>
                  <a:lnTo>
                    <a:pt x="35080" y="114237"/>
                  </a:lnTo>
                  <a:lnTo>
                    <a:pt x="37196" y="102237"/>
                  </a:lnTo>
                  <a:lnTo>
                    <a:pt x="37196" y="102237"/>
                  </a:lnTo>
                  <a:cubicBezTo>
                    <a:pt x="31458" y="99139"/>
                    <a:pt x="26412" y="94905"/>
                    <a:pt x="22364" y="89792"/>
                  </a:cubicBezTo>
                  <a:lnTo>
                    <a:pt x="10914" y="93960"/>
                  </a:lnTo>
                  <a:lnTo>
                    <a:pt x="6047" y="85530"/>
                  </a:lnTo>
                  <a:lnTo>
                    <a:pt x="15382" y="77697"/>
                  </a:lnTo>
                  <a:lnTo>
                    <a:pt x="15382" y="77697"/>
                  </a:lnTo>
                  <a:cubicBezTo>
                    <a:pt x="12977" y="71636"/>
                    <a:pt x="11833" y="65148"/>
                    <a:pt x="12020" y="58630"/>
                  </a:cubicBezTo>
                  <a:lnTo>
                    <a:pt x="569" y="54463"/>
                  </a:lnTo>
                  <a:lnTo>
                    <a:pt x="2260" y="44877"/>
                  </a:lnTo>
                  <a:lnTo>
                    <a:pt x="14445" y="44877"/>
                  </a:lnTo>
                  <a:lnTo>
                    <a:pt x="14445" y="44877"/>
                  </a:lnTo>
                  <a:cubicBezTo>
                    <a:pt x="16499" y="38688"/>
                    <a:pt x="19793" y="32983"/>
                    <a:pt x="24125" y="28109"/>
                  </a:cubicBezTo>
                  <a:lnTo>
                    <a:pt x="18033" y="17557"/>
                  </a:lnTo>
                  <a:lnTo>
                    <a:pt x="25489" y="11300"/>
                  </a:lnTo>
                  <a:lnTo>
                    <a:pt x="34823" y="19133"/>
                  </a:lnTo>
                  <a:lnTo>
                    <a:pt x="34823" y="19133"/>
                  </a:lnTo>
                  <a:cubicBezTo>
                    <a:pt x="40375" y="15712"/>
                    <a:pt x="46566" y="13459"/>
                    <a:pt x="53017" y="12511"/>
                  </a:cubicBezTo>
                  <a:lnTo>
                    <a:pt x="55133" y="511"/>
                  </a:lnTo>
                  <a:lnTo>
                    <a:pt x="64867" y="511"/>
                  </a:lnTo>
                  <a:lnTo>
                    <a:pt x="66983" y="12511"/>
                  </a:lnTo>
                  <a:lnTo>
                    <a:pt x="66983" y="12511"/>
                  </a:lnTo>
                  <a:cubicBezTo>
                    <a:pt x="73434" y="13459"/>
                    <a:pt x="79625" y="15712"/>
                    <a:pt x="85177" y="19133"/>
                  </a:cubicBezTo>
                  <a:close/>
                </a:path>
              </a:pathLst>
            </a:cu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20"/>
            <p:cNvSpPr txBox="1"/>
            <p:nvPr/>
          </p:nvSpPr>
          <p:spPr>
            <a:xfrm>
              <a:off x="4392232" y="3136513"/>
              <a:ext cx="1781934" cy="1531918"/>
            </a:xfrm>
            <a:prstGeom prst="rect">
              <a:avLst/>
            </a:prstGeom>
            <a:noFill/>
            <a:ln>
              <a:noFill/>
            </a:ln>
          </p:spPr>
          <p:txBody>
            <a:bodyPr spcFirstLastPara="1" wrap="square" lIns="33000" tIns="33000" rIns="33000" bIns="33000"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Access Food</a:t>
              </a:r>
              <a:endParaRPr sz="1400" b="0" i="0" u="none" strike="noStrike" cap="none">
                <a:solidFill>
                  <a:srgbClr val="000000"/>
                </a:solidFill>
                <a:latin typeface="Arial"/>
                <a:ea typeface="Arial"/>
                <a:cs typeface="Arial"/>
                <a:sym typeface="Arial"/>
              </a:endParaRPr>
            </a:p>
          </p:txBody>
        </p:sp>
        <p:sp>
          <p:nvSpPr>
            <p:cNvPr id="132" name="Google Shape;132;p20"/>
            <p:cNvSpPr/>
            <p:nvPr/>
          </p:nvSpPr>
          <p:spPr>
            <a:xfrm>
              <a:off x="2059093" y="1733973"/>
              <a:ext cx="2167466" cy="2167466"/>
            </a:xfrm>
            <a:custGeom>
              <a:avLst/>
              <a:gdLst/>
              <a:ahLst/>
              <a:cxnLst/>
              <a:rect l="l" t="t" r="r" b="b"/>
              <a:pathLst>
                <a:path w="120000" h="120000" extrusionOk="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20"/>
            <p:cNvSpPr txBox="1"/>
            <p:nvPr/>
          </p:nvSpPr>
          <p:spPr>
            <a:xfrm>
              <a:off x="2604759" y="2282937"/>
              <a:ext cx="1076134" cy="1069538"/>
            </a:xfrm>
            <a:prstGeom prst="rect">
              <a:avLst/>
            </a:prstGeom>
            <a:noFill/>
            <a:ln>
              <a:noFill/>
            </a:ln>
          </p:spPr>
          <p:txBody>
            <a:bodyPr spcFirstLastPara="1" wrap="square" lIns="33000" tIns="33000" rIns="33000" bIns="33000"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Grow Food </a:t>
              </a:r>
              <a:endParaRPr sz="1400" b="0" i="0" u="none" strike="noStrike" cap="none">
                <a:solidFill>
                  <a:srgbClr val="000000"/>
                </a:solidFill>
                <a:latin typeface="Arial"/>
                <a:ea typeface="Arial"/>
                <a:cs typeface="Arial"/>
                <a:sym typeface="Arial"/>
              </a:endParaRPr>
            </a:p>
          </p:txBody>
        </p:sp>
        <p:sp>
          <p:nvSpPr>
            <p:cNvPr id="134" name="Google Shape;134;p20"/>
            <p:cNvSpPr/>
            <p:nvPr/>
          </p:nvSpPr>
          <p:spPr>
            <a:xfrm rot="-900000">
              <a:off x="3273095" y="238642"/>
              <a:ext cx="2123675" cy="2123675"/>
            </a:xfrm>
            <a:custGeom>
              <a:avLst/>
              <a:gdLst/>
              <a:ahLst/>
              <a:cxnLst/>
              <a:rect l="l" t="t" r="r" b="b"/>
              <a:pathLst>
                <a:path w="120000" h="120000" extrusionOk="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20"/>
            <p:cNvSpPr txBox="1"/>
            <p:nvPr/>
          </p:nvSpPr>
          <p:spPr>
            <a:xfrm>
              <a:off x="3738879" y="704426"/>
              <a:ext cx="1192106" cy="1192106"/>
            </a:xfrm>
            <a:prstGeom prst="rect">
              <a:avLst/>
            </a:prstGeom>
            <a:noFill/>
            <a:ln>
              <a:noFill/>
            </a:ln>
          </p:spPr>
          <p:txBody>
            <a:bodyPr spcFirstLastPara="1" wrap="square" lIns="33000" tIns="33000" rIns="33000" bIns="33000"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Sustain Food </a:t>
              </a:r>
              <a:endParaRPr sz="1400" b="0" i="0" u="none" strike="noStrike" cap="none">
                <a:solidFill>
                  <a:srgbClr val="000000"/>
                </a:solidFill>
                <a:latin typeface="Arial"/>
                <a:ea typeface="Arial"/>
                <a:cs typeface="Arial"/>
                <a:sym typeface="Arial"/>
              </a:endParaRPr>
            </a:p>
          </p:txBody>
        </p:sp>
        <p:sp>
          <p:nvSpPr>
            <p:cNvPr id="136" name="Google Shape;136;p20"/>
            <p:cNvSpPr/>
            <p:nvPr/>
          </p:nvSpPr>
          <p:spPr>
            <a:xfrm>
              <a:off x="3577577" y="1980864"/>
              <a:ext cx="3814741" cy="3814741"/>
            </a:xfrm>
            <a:custGeom>
              <a:avLst/>
              <a:gdLst/>
              <a:ahLst/>
              <a:cxnLst/>
              <a:rect l="l" t="t" r="r" b="b"/>
              <a:pathLst>
                <a:path w="120000" h="120000" extrusionOk="0">
                  <a:moveTo>
                    <a:pt x="53670" y="4107"/>
                  </a:moveTo>
                  <a:lnTo>
                    <a:pt x="53670" y="4107"/>
                  </a:lnTo>
                  <a:cubicBezTo>
                    <a:pt x="76994" y="1466"/>
                    <a:pt x="99507" y="13586"/>
                    <a:pt x="110144" y="34511"/>
                  </a:cubicBezTo>
                  <a:cubicBezTo>
                    <a:pt x="120780" y="55436"/>
                    <a:pt x="117304" y="80767"/>
                    <a:pt x="101424" y="98054"/>
                  </a:cubicBezTo>
                  <a:lnTo>
                    <a:pt x="103960" y="100802"/>
                  </a:lnTo>
                  <a:lnTo>
                    <a:pt x="96235" y="99275"/>
                  </a:lnTo>
                  <a:lnTo>
                    <a:pt x="95060" y="91155"/>
                  </a:lnTo>
                  <a:lnTo>
                    <a:pt x="97595" y="93903"/>
                  </a:lnTo>
                  <a:cubicBezTo>
                    <a:pt x="111686" y="78278"/>
                    <a:pt x="114643" y="55565"/>
                    <a:pt x="105023" y="36853"/>
                  </a:cubicBezTo>
                  <a:cubicBezTo>
                    <a:pt x="95402" y="18140"/>
                    <a:pt x="75210" y="7329"/>
                    <a:pt x="54303" y="9697"/>
                  </a:cubicBezTo>
                  <a:close/>
                </a:path>
              </a:pathLst>
            </a:cu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20"/>
            <p:cNvSpPr/>
            <p:nvPr/>
          </p:nvSpPr>
          <p:spPr>
            <a:xfrm>
              <a:off x="1675238" y="1249140"/>
              <a:ext cx="2771648" cy="2771648"/>
            </a:xfrm>
            <a:custGeom>
              <a:avLst/>
              <a:gdLst/>
              <a:ahLst/>
              <a:cxnLst/>
              <a:rect l="l" t="t" r="r" b="b"/>
              <a:pathLst>
                <a:path w="120000" h="120000" extrusionOk="0">
                  <a:moveTo>
                    <a:pt x="38835" y="9410"/>
                  </a:moveTo>
                  <a:lnTo>
                    <a:pt x="41823" y="16553"/>
                  </a:lnTo>
                  <a:lnTo>
                    <a:pt x="41823" y="16553"/>
                  </a:lnTo>
                  <a:cubicBezTo>
                    <a:pt x="23032" y="24414"/>
                    <a:pt x="11425" y="43464"/>
                    <a:pt x="13055" y="63768"/>
                  </a:cubicBezTo>
                  <a:lnTo>
                    <a:pt x="18064" y="62671"/>
                  </a:lnTo>
                  <a:lnTo>
                    <a:pt x="10211" y="70899"/>
                  </a:lnTo>
                  <a:lnTo>
                    <a:pt x="417" y="66534"/>
                  </a:lnTo>
                  <a:lnTo>
                    <a:pt x="5431" y="65437"/>
                  </a:lnTo>
                  <a:lnTo>
                    <a:pt x="5431" y="65437"/>
                  </a:lnTo>
                  <a:cubicBezTo>
                    <a:pt x="3042" y="41449"/>
                    <a:pt x="16596" y="18714"/>
                    <a:pt x="38835" y="9410"/>
                  </a:cubicBezTo>
                  <a:close/>
                </a:path>
              </a:pathLst>
            </a:cu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20"/>
            <p:cNvSpPr/>
            <p:nvPr/>
          </p:nvSpPr>
          <p:spPr>
            <a:xfrm>
              <a:off x="2781867" y="-231776"/>
              <a:ext cx="2988394" cy="2988394"/>
            </a:xfrm>
            <a:custGeom>
              <a:avLst/>
              <a:gdLst/>
              <a:ahLst/>
              <a:cxnLst/>
              <a:rect l="l" t="t" r="r" b="b"/>
              <a:pathLst>
                <a:path w="120000" h="120000" extrusionOk="0">
                  <a:moveTo>
                    <a:pt x="4986" y="64681"/>
                  </a:moveTo>
                  <a:lnTo>
                    <a:pt x="4986" y="64681"/>
                  </a:lnTo>
                  <a:cubicBezTo>
                    <a:pt x="3682" y="49360"/>
                    <a:pt x="8826" y="34190"/>
                    <a:pt x="19179" y="22822"/>
                  </a:cubicBezTo>
                  <a:lnTo>
                    <a:pt x="16020" y="19256"/>
                  </a:lnTo>
                  <a:lnTo>
                    <a:pt x="25771" y="21357"/>
                  </a:lnTo>
                  <a:lnTo>
                    <a:pt x="27129" y="31797"/>
                  </a:lnTo>
                  <a:lnTo>
                    <a:pt x="23972" y="28233"/>
                  </a:lnTo>
                  <a:lnTo>
                    <a:pt x="23972" y="28233"/>
                  </a:lnTo>
                  <a:cubicBezTo>
                    <a:pt x="15304" y="38065"/>
                    <a:pt x="11029" y="51012"/>
                    <a:pt x="12141" y="64072"/>
                  </a:cubicBezTo>
                  <a:close/>
                </a:path>
              </a:pathLst>
            </a:cu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9" name="Google Shape;139;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13"/>
          <p:cNvSpPr/>
          <p:nvPr/>
        </p:nvSpPr>
        <p:spPr>
          <a:xfrm>
            <a:off x="1525"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https://makecode.com/_WD2JDTeP5iqJ</a:t>
            </a:r>
            <a:endParaRPr sz="1400" b="0" i="0" u="none" strike="noStrike" cap="none">
              <a:solidFill>
                <a:schemeClr val="lt1"/>
              </a:solidFill>
              <a:latin typeface="Arial"/>
              <a:ea typeface="Arial"/>
              <a:cs typeface="Arial"/>
              <a:sym typeface="Arial"/>
            </a:endParaRPr>
          </a:p>
        </p:txBody>
      </p:sp>
      <p:sp>
        <p:nvSpPr>
          <p:cNvPr id="590" name="Google Shape;590;p13"/>
          <p:cNvSpPr txBox="1">
            <a:spLocks noGrp="1"/>
          </p:cNvSpPr>
          <p:nvPr>
            <p:ph type="title"/>
          </p:nvPr>
        </p:nvSpPr>
        <p:spPr>
          <a:xfrm>
            <a:off x="638881" y="670218"/>
            <a:ext cx="10909500" cy="1065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100">
                <a:solidFill>
                  <a:schemeClr val="dk1"/>
                </a:solidFill>
                <a:latin typeface="Arial"/>
                <a:ea typeface="Arial"/>
                <a:cs typeface="Arial"/>
                <a:sym typeface="Arial"/>
              </a:rPr>
              <a:t>Import the Code (the URL sent in the email)</a:t>
            </a:r>
            <a:endParaRPr/>
          </a:p>
        </p:txBody>
      </p:sp>
      <p:sp>
        <p:nvSpPr>
          <p:cNvPr id="591" name="Google Shape;591;p13"/>
          <p:cNvSpPr/>
          <p:nvPr/>
        </p:nvSpPr>
        <p:spPr>
          <a:xfrm>
            <a:off x="3389376" y="1800088"/>
            <a:ext cx="5410200" cy="18288"/>
          </a:xfrm>
          <a:custGeom>
            <a:avLst/>
            <a:gdLst/>
            <a:ahLst/>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93" name="Google Shape;593;p13"/>
          <p:cNvCxnSpPr>
            <a:stCxn id="592" idx="3"/>
          </p:cNvCxnSpPr>
          <p:nvPr/>
        </p:nvCxnSpPr>
        <p:spPr>
          <a:xfrm rot="10800000" flipH="1">
            <a:off x="3091543" y="3175080"/>
            <a:ext cx="1008600" cy="14400"/>
          </a:xfrm>
          <a:prstGeom prst="straightConnector1">
            <a:avLst/>
          </a:prstGeom>
          <a:noFill/>
          <a:ln w="9525" cap="flat" cmpd="sng">
            <a:solidFill>
              <a:srgbClr val="3E6EC2"/>
            </a:solidFill>
            <a:prstDash val="solid"/>
            <a:round/>
            <a:headEnd type="none" w="sm" len="sm"/>
            <a:tailEnd type="triangle" w="med" len="med"/>
          </a:ln>
        </p:spPr>
      </p:cxnSp>
      <p:cxnSp>
        <p:nvCxnSpPr>
          <p:cNvPr id="594" name="Google Shape;594;p13"/>
          <p:cNvCxnSpPr/>
          <p:nvPr/>
        </p:nvCxnSpPr>
        <p:spPr>
          <a:xfrm rot="10800000" flipH="1">
            <a:off x="6404196" y="3153239"/>
            <a:ext cx="784404" cy="1"/>
          </a:xfrm>
          <a:prstGeom prst="straightConnector1">
            <a:avLst/>
          </a:prstGeom>
          <a:noFill/>
          <a:ln w="9525" cap="flat" cmpd="sng">
            <a:solidFill>
              <a:srgbClr val="3E6EC2"/>
            </a:solidFill>
            <a:prstDash val="solid"/>
            <a:round/>
            <a:headEnd type="none" w="sm" len="sm"/>
            <a:tailEnd type="triangle" w="med" len="med"/>
          </a:ln>
        </p:spPr>
      </p:cxnSp>
      <p:grpSp>
        <p:nvGrpSpPr>
          <p:cNvPr id="2" name="Group 1" descr="Snapshots showing the use of the URL of the monecraft world">
            <a:extLst>
              <a:ext uri="{FF2B5EF4-FFF2-40B4-BE49-F238E27FC236}">
                <a16:creationId xmlns:a16="http://schemas.microsoft.com/office/drawing/2014/main" id="{BCDD49DC-CA3E-A14C-030C-E75952CC2195}"/>
              </a:ext>
            </a:extLst>
          </p:cNvPr>
          <p:cNvGrpSpPr/>
          <p:nvPr/>
        </p:nvGrpSpPr>
        <p:grpSpPr>
          <a:xfrm>
            <a:off x="293914" y="2228424"/>
            <a:ext cx="11823210" cy="2583902"/>
            <a:chOff x="293914" y="2228424"/>
            <a:chExt cx="11823210" cy="2583902"/>
          </a:xfrm>
        </p:grpSpPr>
        <p:pic>
          <p:nvPicPr>
            <p:cNvPr id="592" name="Google Shape;592;p13" descr="Graphical user interface, application&#10;&#10;Description automatically generated"/>
            <p:cNvPicPr preferRelativeResize="0"/>
            <p:nvPr/>
          </p:nvPicPr>
          <p:blipFill rotWithShape="1">
            <a:blip r:embed="rId3">
              <a:alphaModFix/>
            </a:blip>
            <a:srcRect/>
            <a:stretch/>
          </p:blipFill>
          <p:spPr>
            <a:xfrm>
              <a:off x="293914" y="2228424"/>
              <a:ext cx="2797629" cy="1922111"/>
            </a:xfrm>
            <a:prstGeom prst="rect">
              <a:avLst/>
            </a:prstGeom>
            <a:noFill/>
            <a:ln>
              <a:noFill/>
            </a:ln>
          </p:spPr>
        </p:pic>
        <p:pic>
          <p:nvPicPr>
            <p:cNvPr id="595" name="Google Shape;595;p13"/>
            <p:cNvPicPr preferRelativeResize="0"/>
            <p:nvPr/>
          </p:nvPicPr>
          <p:blipFill rotWithShape="1">
            <a:blip r:embed="rId4">
              <a:alphaModFix/>
            </a:blip>
            <a:srcRect/>
            <a:stretch/>
          </p:blipFill>
          <p:spPr>
            <a:xfrm>
              <a:off x="4243399" y="2352788"/>
              <a:ext cx="2216225" cy="1600925"/>
            </a:xfrm>
            <a:prstGeom prst="rect">
              <a:avLst/>
            </a:prstGeom>
            <a:noFill/>
            <a:ln>
              <a:noFill/>
            </a:ln>
          </p:spPr>
        </p:pic>
        <p:pic>
          <p:nvPicPr>
            <p:cNvPr id="596" name="Google Shape;596;p13"/>
            <p:cNvPicPr preferRelativeResize="0"/>
            <p:nvPr/>
          </p:nvPicPr>
          <p:blipFill rotWithShape="1">
            <a:blip r:embed="rId5">
              <a:alphaModFix/>
            </a:blip>
            <a:srcRect/>
            <a:stretch/>
          </p:blipFill>
          <p:spPr>
            <a:xfrm>
              <a:off x="7461350" y="2241401"/>
              <a:ext cx="4655774" cy="2570925"/>
            </a:xfrm>
            <a:prstGeom prst="rect">
              <a:avLst/>
            </a:prstGeom>
            <a:noFill/>
            <a:ln>
              <a:noFill/>
            </a:ln>
          </p:spPr>
        </p:pic>
      </p:grpSp>
      <p:sp>
        <p:nvSpPr>
          <p:cNvPr id="597" name="Google Shape;597;p13"/>
          <p:cNvSpPr txBox="1"/>
          <p:nvPr/>
        </p:nvSpPr>
        <p:spPr>
          <a:xfrm>
            <a:off x="7801800" y="3953725"/>
            <a:ext cx="3529200" cy="4002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0000"/>
                </a:solidFill>
                <a:latin typeface="Arial"/>
                <a:ea typeface="Arial"/>
                <a:cs typeface="Arial"/>
                <a:sym typeface="Arial"/>
              </a:rPr>
              <a:t>https://makecode.com/_PE5fmYT77CXT</a:t>
            </a:r>
            <a:endParaRPr sz="1400" b="0" i="0" u="none" strike="noStrike" cap="none">
              <a:solidFill>
                <a:srgbClr val="FF0000"/>
              </a:solidFill>
              <a:latin typeface="Arial"/>
              <a:ea typeface="Arial"/>
              <a:cs typeface="Arial"/>
              <a:sym typeface="Arial"/>
            </a:endParaRPr>
          </a:p>
        </p:txBody>
      </p:sp>
      <p:sp>
        <p:nvSpPr>
          <p:cNvPr id="598" name="Google Shape;598;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14"/>
          <p:cNvSpPr txBox="1">
            <a:spLocks noGrp="1"/>
          </p:cNvSpPr>
          <p:nvPr>
            <p:ph type="title"/>
          </p:nvPr>
        </p:nvSpPr>
        <p:spPr>
          <a:xfrm>
            <a:off x="838199" y="365125"/>
            <a:ext cx="11060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Modify it to see its effects</a:t>
            </a:r>
            <a:endParaRPr/>
          </a:p>
        </p:txBody>
      </p:sp>
      <p:pic>
        <p:nvPicPr>
          <p:cNvPr id="605" name="Google Shape;605;p14" descr="Snapshot of the commands used"/>
          <p:cNvPicPr preferRelativeResize="0"/>
          <p:nvPr/>
        </p:nvPicPr>
        <p:blipFill rotWithShape="1">
          <a:blip r:embed="rId3">
            <a:alphaModFix/>
          </a:blip>
          <a:srcRect/>
          <a:stretch/>
        </p:blipFill>
        <p:spPr>
          <a:xfrm>
            <a:off x="1099069" y="1316321"/>
            <a:ext cx="3633539" cy="4532686"/>
          </a:xfrm>
          <a:prstGeom prst="rect">
            <a:avLst/>
          </a:prstGeom>
          <a:noFill/>
          <a:ln>
            <a:noFill/>
          </a:ln>
        </p:spPr>
      </p:pic>
      <p:sp>
        <p:nvSpPr>
          <p:cNvPr id="606" name="Google Shape;606;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15"/>
          <p:cNvSpPr txBox="1">
            <a:spLocks noGrp="1"/>
          </p:cNvSpPr>
          <p:nvPr>
            <p:ph type="title"/>
          </p:nvPr>
        </p:nvSpPr>
        <p:spPr>
          <a:xfrm>
            <a:off x="816427" y="5896"/>
            <a:ext cx="11060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45454"/>
              <a:buNone/>
            </a:pPr>
            <a:r>
              <a:rPr lang="en-US" dirty="0"/>
              <a:t>How many times do we need to repeat this set of codes to be able to cover the entire area (9X9)?</a:t>
            </a:r>
            <a:endParaRPr dirty="0"/>
          </a:p>
        </p:txBody>
      </p:sp>
      <p:pic>
        <p:nvPicPr>
          <p:cNvPr id="613" name="Google Shape;613;p15" descr="Snapshot of the commands used"/>
          <p:cNvPicPr preferRelativeResize="0"/>
          <p:nvPr/>
        </p:nvPicPr>
        <p:blipFill rotWithShape="1">
          <a:blip r:embed="rId3">
            <a:alphaModFix/>
          </a:blip>
          <a:srcRect/>
          <a:stretch/>
        </p:blipFill>
        <p:spPr>
          <a:xfrm>
            <a:off x="984505" y="1327088"/>
            <a:ext cx="3974558" cy="4958093"/>
          </a:xfrm>
          <a:prstGeom prst="rect">
            <a:avLst/>
          </a:prstGeom>
          <a:noFill/>
          <a:ln>
            <a:noFill/>
          </a:ln>
        </p:spPr>
      </p:pic>
      <p:sp>
        <p:nvSpPr>
          <p:cNvPr id="614" name="Google Shape;614;p15"/>
          <p:cNvSpPr/>
          <p:nvPr/>
        </p:nvSpPr>
        <p:spPr>
          <a:xfrm rot="10800000">
            <a:off x="1306286" y="1304031"/>
            <a:ext cx="8915400" cy="4626426"/>
          </a:xfrm>
          <a:prstGeom prst="leftBrace">
            <a:avLst>
              <a:gd name="adj1" fmla="val 0"/>
              <a:gd name="adj2" fmla="val 50242"/>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15" name="Google Shape;615;p15"/>
          <p:cNvSpPr txBox="1"/>
          <p:nvPr/>
        </p:nvSpPr>
        <p:spPr>
          <a:xfrm>
            <a:off x="7500646" y="3034860"/>
            <a:ext cx="304282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How many times?</a:t>
            </a:r>
            <a:endParaRPr sz="1400" b="0" i="0" u="none" strike="noStrike" cap="none">
              <a:solidFill>
                <a:srgbClr val="000000"/>
              </a:solidFill>
              <a:latin typeface="Arial"/>
              <a:ea typeface="Arial"/>
              <a:cs typeface="Arial"/>
              <a:sym typeface="Arial"/>
            </a:endParaRPr>
          </a:p>
        </p:txBody>
      </p:sp>
      <p:sp>
        <p:nvSpPr>
          <p:cNvPr id="616" name="Google Shape;616;p15"/>
          <p:cNvSpPr txBox="1">
            <a:spLocks noGrp="1"/>
          </p:cNvSpPr>
          <p:nvPr>
            <p:ph type="sldNum" idx="12"/>
          </p:nvPr>
        </p:nvSpPr>
        <p:spPr>
          <a:xfrm>
            <a:off x="8610600" y="596221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16"/>
          <p:cNvSpPr txBox="1">
            <a:spLocks noGrp="1"/>
          </p:cNvSpPr>
          <p:nvPr>
            <p:ph type="title"/>
          </p:nvPr>
        </p:nvSpPr>
        <p:spPr>
          <a:xfrm>
            <a:off x="13669" y="-92496"/>
            <a:ext cx="11504757"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let’s think about modifying the codes to see its effects</a:t>
            </a:r>
            <a:endParaRPr dirty="0"/>
          </a:p>
        </p:txBody>
      </p:sp>
      <p:pic>
        <p:nvPicPr>
          <p:cNvPr id="622" name="Google Shape;622;p16" descr="Snapshot of the commands used"/>
          <p:cNvPicPr preferRelativeResize="0"/>
          <p:nvPr/>
        </p:nvPicPr>
        <p:blipFill rotWithShape="1">
          <a:blip r:embed="rId3">
            <a:alphaModFix/>
          </a:blip>
          <a:srcRect/>
          <a:stretch/>
        </p:blipFill>
        <p:spPr>
          <a:xfrm>
            <a:off x="8164441" y="1164216"/>
            <a:ext cx="4040287" cy="5040086"/>
          </a:xfrm>
          <a:prstGeom prst="rect">
            <a:avLst/>
          </a:prstGeom>
          <a:noFill/>
          <a:ln>
            <a:noFill/>
          </a:ln>
        </p:spPr>
      </p:pic>
      <p:graphicFrame>
        <p:nvGraphicFramePr>
          <p:cNvPr id="623" name="Google Shape;623;p16"/>
          <p:cNvGraphicFramePr/>
          <p:nvPr>
            <p:extLst>
              <p:ext uri="{D42A27DB-BD31-4B8C-83A1-F6EECF244321}">
                <p14:modId xmlns:p14="http://schemas.microsoft.com/office/powerpoint/2010/main" val="3076321398"/>
              </p:ext>
            </p:extLst>
          </p:nvPr>
        </p:nvGraphicFramePr>
        <p:xfrm>
          <a:off x="82615" y="1164216"/>
          <a:ext cx="7884900" cy="5075100"/>
        </p:xfrm>
        <a:graphic>
          <a:graphicData uri="http://schemas.openxmlformats.org/drawingml/2006/table">
            <a:tbl>
              <a:tblPr firstRow="1" bandRow="1">
                <a:noFill/>
              </a:tblPr>
              <a:tblGrid>
                <a:gridCol w="876100">
                  <a:extLst>
                    <a:ext uri="{9D8B030D-6E8A-4147-A177-3AD203B41FA5}">
                      <a16:colId xmlns:a16="http://schemas.microsoft.com/office/drawing/2014/main" val="20000"/>
                    </a:ext>
                  </a:extLst>
                </a:gridCol>
                <a:gridCol w="876100">
                  <a:extLst>
                    <a:ext uri="{9D8B030D-6E8A-4147-A177-3AD203B41FA5}">
                      <a16:colId xmlns:a16="http://schemas.microsoft.com/office/drawing/2014/main" val="20001"/>
                    </a:ext>
                  </a:extLst>
                </a:gridCol>
                <a:gridCol w="876100">
                  <a:extLst>
                    <a:ext uri="{9D8B030D-6E8A-4147-A177-3AD203B41FA5}">
                      <a16:colId xmlns:a16="http://schemas.microsoft.com/office/drawing/2014/main" val="20002"/>
                    </a:ext>
                  </a:extLst>
                </a:gridCol>
                <a:gridCol w="876100">
                  <a:extLst>
                    <a:ext uri="{9D8B030D-6E8A-4147-A177-3AD203B41FA5}">
                      <a16:colId xmlns:a16="http://schemas.microsoft.com/office/drawing/2014/main" val="20003"/>
                    </a:ext>
                  </a:extLst>
                </a:gridCol>
                <a:gridCol w="876100">
                  <a:extLst>
                    <a:ext uri="{9D8B030D-6E8A-4147-A177-3AD203B41FA5}">
                      <a16:colId xmlns:a16="http://schemas.microsoft.com/office/drawing/2014/main" val="20004"/>
                    </a:ext>
                  </a:extLst>
                </a:gridCol>
                <a:gridCol w="876100">
                  <a:extLst>
                    <a:ext uri="{9D8B030D-6E8A-4147-A177-3AD203B41FA5}">
                      <a16:colId xmlns:a16="http://schemas.microsoft.com/office/drawing/2014/main" val="20005"/>
                    </a:ext>
                  </a:extLst>
                </a:gridCol>
                <a:gridCol w="876100">
                  <a:extLst>
                    <a:ext uri="{9D8B030D-6E8A-4147-A177-3AD203B41FA5}">
                      <a16:colId xmlns:a16="http://schemas.microsoft.com/office/drawing/2014/main" val="20006"/>
                    </a:ext>
                  </a:extLst>
                </a:gridCol>
                <a:gridCol w="876100">
                  <a:extLst>
                    <a:ext uri="{9D8B030D-6E8A-4147-A177-3AD203B41FA5}">
                      <a16:colId xmlns:a16="http://schemas.microsoft.com/office/drawing/2014/main" val="20007"/>
                    </a:ext>
                  </a:extLst>
                </a:gridCol>
                <a:gridCol w="876100">
                  <a:extLst>
                    <a:ext uri="{9D8B030D-6E8A-4147-A177-3AD203B41FA5}">
                      <a16:colId xmlns:a16="http://schemas.microsoft.com/office/drawing/2014/main" val="20008"/>
                    </a:ext>
                  </a:extLst>
                </a:gridCol>
              </a:tblGrid>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extLst>
                  <a:ext uri="{0D108BD9-81ED-4DB2-BD59-A6C34878D82A}">
                    <a16:rowId xmlns:a16="http://schemas.microsoft.com/office/drawing/2014/main" val="10000"/>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extLst>
                  <a:ext uri="{0D108BD9-81ED-4DB2-BD59-A6C34878D82A}">
                    <a16:rowId xmlns:a16="http://schemas.microsoft.com/office/drawing/2014/main" val="10001"/>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extLst>
                  <a:ext uri="{0D108BD9-81ED-4DB2-BD59-A6C34878D82A}">
                    <a16:rowId xmlns:a16="http://schemas.microsoft.com/office/drawing/2014/main" val="10002"/>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extLst>
                  <a:ext uri="{0D108BD9-81ED-4DB2-BD59-A6C34878D82A}">
                    <a16:rowId xmlns:a16="http://schemas.microsoft.com/office/drawing/2014/main" val="10003"/>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extLst>
                  <a:ext uri="{0D108BD9-81ED-4DB2-BD59-A6C34878D82A}">
                    <a16:rowId xmlns:a16="http://schemas.microsoft.com/office/drawing/2014/main" val="10004"/>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extLst>
                  <a:ext uri="{0D108BD9-81ED-4DB2-BD59-A6C34878D82A}">
                    <a16:rowId xmlns:a16="http://schemas.microsoft.com/office/drawing/2014/main" val="10005"/>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extLst>
                  <a:ext uri="{0D108BD9-81ED-4DB2-BD59-A6C34878D82A}">
                    <a16:rowId xmlns:a16="http://schemas.microsoft.com/office/drawing/2014/main" val="10006"/>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extLst>
                  <a:ext uri="{0D108BD9-81ED-4DB2-BD59-A6C34878D82A}">
                    <a16:rowId xmlns:a16="http://schemas.microsoft.com/office/drawing/2014/main" val="10007"/>
                  </a:ext>
                </a:extLst>
              </a:tr>
              <a:tr h="563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2F2F2"/>
                        </a:solidFill>
                      </a:endParaRPr>
                    </a:p>
                  </a:txBody>
                  <a:tcPr marL="91450" marR="91450" marT="45725" marB="45725"/>
                </a:tc>
                <a:extLst>
                  <a:ext uri="{0D108BD9-81ED-4DB2-BD59-A6C34878D82A}">
                    <a16:rowId xmlns:a16="http://schemas.microsoft.com/office/drawing/2014/main" val="10008"/>
                  </a:ext>
                </a:extLst>
              </a:tr>
            </a:tbl>
          </a:graphicData>
        </a:graphic>
      </p:graphicFrame>
      <p:pic>
        <p:nvPicPr>
          <p:cNvPr id="624" name="Google Shape;624;p16" descr="A picture containing furniture, seat, chair&#10;&#10;Description automatically generated"/>
          <p:cNvPicPr preferRelativeResize="0"/>
          <p:nvPr/>
        </p:nvPicPr>
        <p:blipFill rotWithShape="1">
          <a:blip r:embed="rId4">
            <a:alphaModFix/>
          </a:blip>
          <a:srcRect/>
          <a:stretch/>
        </p:blipFill>
        <p:spPr>
          <a:xfrm>
            <a:off x="7192024" y="5711632"/>
            <a:ext cx="710389" cy="524845"/>
          </a:xfrm>
          <a:prstGeom prst="rect">
            <a:avLst/>
          </a:prstGeom>
          <a:noFill/>
          <a:ln>
            <a:noFill/>
          </a:ln>
        </p:spPr>
      </p:pic>
      <p:cxnSp>
        <p:nvCxnSpPr>
          <p:cNvPr id="625" name="Google Shape;625;p16"/>
          <p:cNvCxnSpPr/>
          <p:nvPr/>
        </p:nvCxnSpPr>
        <p:spPr>
          <a:xfrm rot="10800000">
            <a:off x="7547218" y="1392242"/>
            <a:ext cx="0" cy="4114800"/>
          </a:xfrm>
          <a:prstGeom prst="straightConnector1">
            <a:avLst/>
          </a:prstGeom>
          <a:noFill/>
          <a:ln w="38100" cap="flat" cmpd="sng">
            <a:solidFill>
              <a:srgbClr val="FF0000"/>
            </a:solidFill>
            <a:prstDash val="solid"/>
            <a:round/>
            <a:headEnd type="none" w="sm" len="sm"/>
            <a:tailEnd type="triangle" w="med" len="med"/>
          </a:ln>
        </p:spPr>
      </p:cxnSp>
      <p:cxnSp>
        <p:nvCxnSpPr>
          <p:cNvPr id="626" name="Google Shape;626;p16"/>
          <p:cNvCxnSpPr/>
          <p:nvPr/>
        </p:nvCxnSpPr>
        <p:spPr>
          <a:xfrm rot="10800000">
            <a:off x="7458155" y="1283077"/>
            <a:ext cx="178126" cy="0"/>
          </a:xfrm>
          <a:prstGeom prst="straightConnector1">
            <a:avLst/>
          </a:prstGeom>
          <a:noFill/>
          <a:ln w="38100" cap="flat" cmpd="sng">
            <a:solidFill>
              <a:srgbClr val="FF0000"/>
            </a:solidFill>
            <a:prstDash val="solid"/>
            <a:round/>
            <a:headEnd type="none" w="sm" len="sm"/>
            <a:tailEnd type="triangle" w="med" len="med"/>
          </a:ln>
        </p:spPr>
      </p:cxnSp>
      <p:cxnSp>
        <p:nvCxnSpPr>
          <p:cNvPr id="627" name="Google Shape;627;p16"/>
          <p:cNvCxnSpPr/>
          <p:nvPr/>
        </p:nvCxnSpPr>
        <p:spPr>
          <a:xfrm flipH="1">
            <a:off x="6670222" y="1275163"/>
            <a:ext cx="718456" cy="7914"/>
          </a:xfrm>
          <a:prstGeom prst="straightConnector1">
            <a:avLst/>
          </a:prstGeom>
          <a:noFill/>
          <a:ln w="38100" cap="flat" cmpd="sng">
            <a:solidFill>
              <a:srgbClr val="FF0000"/>
            </a:solidFill>
            <a:prstDash val="solid"/>
            <a:round/>
            <a:headEnd type="none" w="sm" len="sm"/>
            <a:tailEnd type="triangle" w="med" len="med"/>
          </a:ln>
        </p:spPr>
      </p:cxnSp>
      <p:cxnSp>
        <p:nvCxnSpPr>
          <p:cNvPr id="628" name="Google Shape;628;p16"/>
          <p:cNvCxnSpPr/>
          <p:nvPr/>
        </p:nvCxnSpPr>
        <p:spPr>
          <a:xfrm>
            <a:off x="6580411" y="1563246"/>
            <a:ext cx="0" cy="4329332"/>
          </a:xfrm>
          <a:prstGeom prst="straightConnector1">
            <a:avLst/>
          </a:prstGeom>
          <a:noFill/>
          <a:ln w="38100" cap="flat" cmpd="sng">
            <a:solidFill>
              <a:srgbClr val="FF0000"/>
            </a:solidFill>
            <a:prstDash val="solid"/>
            <a:round/>
            <a:headEnd type="none" w="sm" len="sm"/>
            <a:tailEnd type="triangle" w="med" len="med"/>
          </a:ln>
        </p:spPr>
      </p:cxnSp>
      <p:cxnSp>
        <p:nvCxnSpPr>
          <p:cNvPr id="629" name="Google Shape;629;p16"/>
          <p:cNvCxnSpPr/>
          <p:nvPr/>
        </p:nvCxnSpPr>
        <p:spPr>
          <a:xfrm>
            <a:off x="6580411" y="1265016"/>
            <a:ext cx="1" cy="214312"/>
          </a:xfrm>
          <a:prstGeom prst="straightConnector1">
            <a:avLst/>
          </a:prstGeom>
          <a:noFill/>
          <a:ln w="38100" cap="flat" cmpd="sng">
            <a:solidFill>
              <a:srgbClr val="FF0000"/>
            </a:solidFill>
            <a:prstDash val="solid"/>
            <a:round/>
            <a:headEnd type="none" w="sm" len="sm"/>
            <a:tailEnd type="triangle" w="med" len="med"/>
          </a:ln>
        </p:spPr>
      </p:cxnSp>
      <p:cxnSp>
        <p:nvCxnSpPr>
          <p:cNvPr id="630" name="Google Shape;630;p16"/>
          <p:cNvCxnSpPr/>
          <p:nvPr/>
        </p:nvCxnSpPr>
        <p:spPr>
          <a:xfrm flipH="1">
            <a:off x="5672264" y="5966140"/>
            <a:ext cx="718456" cy="7914"/>
          </a:xfrm>
          <a:prstGeom prst="straightConnector1">
            <a:avLst/>
          </a:prstGeom>
          <a:noFill/>
          <a:ln w="38100" cap="flat" cmpd="sng">
            <a:solidFill>
              <a:srgbClr val="FF0000"/>
            </a:solidFill>
            <a:prstDash val="solid"/>
            <a:round/>
            <a:headEnd type="none" w="sm" len="sm"/>
            <a:tailEnd type="triangle" w="med" len="med"/>
          </a:ln>
        </p:spPr>
      </p:cxnSp>
      <p:cxnSp>
        <p:nvCxnSpPr>
          <p:cNvPr id="631" name="Google Shape;631;p16"/>
          <p:cNvCxnSpPr/>
          <p:nvPr/>
        </p:nvCxnSpPr>
        <p:spPr>
          <a:xfrm rot="10800000">
            <a:off x="6455804" y="5974054"/>
            <a:ext cx="178126" cy="0"/>
          </a:xfrm>
          <a:prstGeom prst="straightConnector1">
            <a:avLst/>
          </a:prstGeom>
          <a:noFill/>
          <a:ln w="38100" cap="flat" cmpd="sng">
            <a:solidFill>
              <a:srgbClr val="FF0000"/>
            </a:solidFill>
            <a:prstDash val="solid"/>
            <a:round/>
            <a:headEnd type="none" w="sm" len="sm"/>
            <a:tailEnd type="triangle" w="med" len="med"/>
          </a:ln>
        </p:spPr>
      </p:cxnSp>
      <p:cxnSp>
        <p:nvCxnSpPr>
          <p:cNvPr id="632" name="Google Shape;632;p16"/>
          <p:cNvCxnSpPr/>
          <p:nvPr/>
        </p:nvCxnSpPr>
        <p:spPr>
          <a:xfrm rot="10800000">
            <a:off x="5640514" y="5848128"/>
            <a:ext cx="0" cy="157676"/>
          </a:xfrm>
          <a:prstGeom prst="straightConnector1">
            <a:avLst/>
          </a:prstGeom>
          <a:noFill/>
          <a:ln w="38100" cap="flat" cmpd="sng">
            <a:solidFill>
              <a:srgbClr val="FF0000"/>
            </a:solidFill>
            <a:prstDash val="solid"/>
            <a:round/>
            <a:headEnd type="none" w="sm" len="sm"/>
            <a:tailEnd type="triangle" w="med" len="med"/>
          </a:ln>
        </p:spPr>
      </p:cxnSp>
      <p:sp>
        <p:nvSpPr>
          <p:cNvPr id="633" name="Google Shape;633;p16"/>
          <p:cNvSpPr txBox="1">
            <a:spLocks noGrp="1"/>
          </p:cNvSpPr>
          <p:nvPr>
            <p:ph type="sldNum" idx="12"/>
          </p:nvPr>
        </p:nvSpPr>
        <p:spPr>
          <a:xfrm>
            <a:off x="8610600" y="5930678"/>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17"/>
          <p:cNvSpPr txBox="1">
            <a:spLocks noGrp="1"/>
          </p:cNvSpPr>
          <p:nvPr>
            <p:ph type="title"/>
          </p:nvPr>
        </p:nvSpPr>
        <p:spPr>
          <a:xfrm>
            <a:off x="103425" y="365125"/>
            <a:ext cx="12192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Moving done! Ok but how about tilling and planting?</a:t>
            </a:r>
            <a:endParaRPr/>
          </a:p>
        </p:txBody>
      </p:sp>
      <p:sp>
        <p:nvSpPr>
          <p:cNvPr id="639" name="Google Shape;639;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200"/>
                <a:buFont typeface="Arial"/>
                <a:buNone/>
              </a:pPr>
              <a:t>44</a:t>
            </a:fld>
            <a:endParaRPr/>
          </a:p>
        </p:txBody>
      </p:sp>
      <p:pic>
        <p:nvPicPr>
          <p:cNvPr id="640" name="Google Shape;640;p17" descr="Snapshot of the commands used for tilling and planting"/>
          <p:cNvPicPr preferRelativeResize="0"/>
          <p:nvPr/>
        </p:nvPicPr>
        <p:blipFill rotWithShape="1">
          <a:blip r:embed="rId3">
            <a:alphaModFix/>
          </a:blip>
          <a:srcRect b="30910"/>
          <a:stretch/>
        </p:blipFill>
        <p:spPr>
          <a:xfrm>
            <a:off x="5953125" y="4460455"/>
            <a:ext cx="5314950" cy="1789975"/>
          </a:xfrm>
          <a:prstGeom prst="rect">
            <a:avLst/>
          </a:prstGeom>
          <a:noFill/>
          <a:ln>
            <a:noFill/>
          </a:ln>
        </p:spPr>
      </p:pic>
      <p:pic>
        <p:nvPicPr>
          <p:cNvPr id="641" name="Google Shape;641;p17" descr="Snapshot of the commands used for tilling and planting"/>
          <p:cNvPicPr preferRelativeResize="0"/>
          <p:nvPr/>
        </p:nvPicPr>
        <p:blipFill rotWithShape="1">
          <a:blip r:embed="rId4">
            <a:alphaModFix/>
          </a:blip>
          <a:srcRect b="70400"/>
          <a:stretch/>
        </p:blipFill>
        <p:spPr>
          <a:xfrm>
            <a:off x="200250" y="1869656"/>
            <a:ext cx="7016369" cy="2590799"/>
          </a:xfrm>
          <a:prstGeom prst="rect">
            <a:avLst/>
          </a:prstGeom>
          <a:noFill/>
          <a:ln>
            <a:noFill/>
          </a:ln>
        </p:spPr>
      </p:pic>
      <p:cxnSp>
        <p:nvCxnSpPr>
          <p:cNvPr id="642" name="Google Shape;642;p17"/>
          <p:cNvCxnSpPr>
            <a:stCxn id="640" idx="1"/>
          </p:cNvCxnSpPr>
          <p:nvPr/>
        </p:nvCxnSpPr>
        <p:spPr>
          <a:xfrm rot="10800000">
            <a:off x="3254025" y="3801142"/>
            <a:ext cx="2699100" cy="1554300"/>
          </a:xfrm>
          <a:prstGeom prst="straightConnector1">
            <a:avLst/>
          </a:prstGeom>
          <a:noFill/>
          <a:ln w="114300" cap="flat" cmpd="sng">
            <a:solidFill>
              <a:srgbClr val="00FFFF"/>
            </a:solidFill>
            <a:prstDash val="solid"/>
            <a:round/>
            <a:headEnd type="none" w="sm" len="sm"/>
            <a:tailEnd type="triangle"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2c65a9dda74_0_1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But first make sure the agent has seeds!</a:t>
            </a:r>
            <a:endParaRPr/>
          </a:p>
        </p:txBody>
      </p:sp>
      <p:sp>
        <p:nvSpPr>
          <p:cNvPr id="648" name="Google Shape;648;g2c65a9dda74_0_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200"/>
                <a:buFont typeface="Arial"/>
                <a:buNone/>
              </a:pPr>
              <a:t>45</a:t>
            </a:fld>
            <a:endParaRPr/>
          </a:p>
        </p:txBody>
      </p:sp>
      <p:pic>
        <p:nvPicPr>
          <p:cNvPr id="649" name="Google Shape;649;g2c65a9dda74_0_10" descr="Snapshot of the commands used"/>
          <p:cNvPicPr preferRelativeResize="0"/>
          <p:nvPr/>
        </p:nvPicPr>
        <p:blipFill rotWithShape="1">
          <a:blip r:embed="rId3">
            <a:alphaModFix/>
          </a:blip>
          <a:srcRect/>
          <a:stretch/>
        </p:blipFill>
        <p:spPr>
          <a:xfrm>
            <a:off x="954000" y="1843225"/>
            <a:ext cx="9929615" cy="43607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8"/>
          <p:cNvSpPr txBox="1">
            <a:spLocks noGrp="1"/>
          </p:cNvSpPr>
          <p:nvPr>
            <p:ph type="title"/>
          </p:nvPr>
        </p:nvSpPr>
        <p:spPr>
          <a:xfrm>
            <a:off x="838199" y="-123609"/>
            <a:ext cx="11060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How about areas different than 9X9?</a:t>
            </a:r>
            <a:endParaRPr/>
          </a:p>
        </p:txBody>
      </p:sp>
      <p:pic>
        <p:nvPicPr>
          <p:cNvPr id="655" name="Google Shape;655;p18" descr="Snapshot of the commands used&#10;"/>
          <p:cNvPicPr preferRelativeResize="0"/>
          <p:nvPr/>
        </p:nvPicPr>
        <p:blipFill rotWithShape="1">
          <a:blip r:embed="rId3">
            <a:alphaModFix/>
          </a:blip>
          <a:srcRect/>
          <a:stretch/>
        </p:blipFill>
        <p:spPr>
          <a:xfrm>
            <a:off x="8164441" y="1101154"/>
            <a:ext cx="4040287" cy="5040086"/>
          </a:xfrm>
          <a:prstGeom prst="rect">
            <a:avLst/>
          </a:prstGeom>
          <a:noFill/>
          <a:ln>
            <a:noFill/>
          </a:ln>
        </p:spPr>
      </p:pic>
      <p:pic>
        <p:nvPicPr>
          <p:cNvPr id="656" name="Google Shape;656;p18" descr="A picture containing furniture, seat, chair&#10;&#10;Description automatically generated"/>
          <p:cNvPicPr preferRelativeResize="0"/>
          <p:nvPr/>
        </p:nvPicPr>
        <p:blipFill rotWithShape="1">
          <a:blip r:embed="rId4">
            <a:alphaModFix/>
          </a:blip>
          <a:srcRect/>
          <a:stretch/>
        </p:blipFill>
        <p:spPr>
          <a:xfrm>
            <a:off x="7192024" y="5648570"/>
            <a:ext cx="710389" cy="524845"/>
          </a:xfrm>
          <a:prstGeom prst="rect">
            <a:avLst/>
          </a:prstGeom>
          <a:noFill/>
          <a:ln>
            <a:noFill/>
          </a:ln>
        </p:spPr>
      </p:pic>
      <p:cxnSp>
        <p:nvCxnSpPr>
          <p:cNvPr id="657" name="Google Shape;657;p18"/>
          <p:cNvCxnSpPr/>
          <p:nvPr/>
        </p:nvCxnSpPr>
        <p:spPr>
          <a:xfrm rot="10800000">
            <a:off x="7547218" y="1329180"/>
            <a:ext cx="0" cy="4114800"/>
          </a:xfrm>
          <a:prstGeom prst="straightConnector1">
            <a:avLst/>
          </a:prstGeom>
          <a:noFill/>
          <a:ln w="38100" cap="flat" cmpd="sng">
            <a:solidFill>
              <a:srgbClr val="FF0000"/>
            </a:solidFill>
            <a:prstDash val="solid"/>
            <a:round/>
            <a:headEnd type="none" w="sm" len="sm"/>
            <a:tailEnd type="triangle" w="med" len="med"/>
          </a:ln>
        </p:spPr>
      </p:cxnSp>
      <p:cxnSp>
        <p:nvCxnSpPr>
          <p:cNvPr id="658" name="Google Shape;658;p18"/>
          <p:cNvCxnSpPr/>
          <p:nvPr/>
        </p:nvCxnSpPr>
        <p:spPr>
          <a:xfrm rot="10800000">
            <a:off x="7458155" y="1220015"/>
            <a:ext cx="178126" cy="0"/>
          </a:xfrm>
          <a:prstGeom prst="straightConnector1">
            <a:avLst/>
          </a:prstGeom>
          <a:noFill/>
          <a:ln w="38100" cap="flat" cmpd="sng">
            <a:solidFill>
              <a:srgbClr val="FF0000"/>
            </a:solidFill>
            <a:prstDash val="solid"/>
            <a:round/>
            <a:headEnd type="none" w="sm" len="sm"/>
            <a:tailEnd type="triangle" w="med" len="med"/>
          </a:ln>
        </p:spPr>
      </p:cxnSp>
      <p:cxnSp>
        <p:nvCxnSpPr>
          <p:cNvPr id="659" name="Google Shape;659;p18"/>
          <p:cNvCxnSpPr/>
          <p:nvPr/>
        </p:nvCxnSpPr>
        <p:spPr>
          <a:xfrm flipH="1">
            <a:off x="6670222" y="1212101"/>
            <a:ext cx="718456" cy="7914"/>
          </a:xfrm>
          <a:prstGeom prst="straightConnector1">
            <a:avLst/>
          </a:prstGeom>
          <a:noFill/>
          <a:ln w="38100" cap="flat" cmpd="sng">
            <a:solidFill>
              <a:srgbClr val="FF0000"/>
            </a:solidFill>
            <a:prstDash val="solid"/>
            <a:round/>
            <a:headEnd type="none" w="sm" len="sm"/>
            <a:tailEnd type="triangle" w="med" len="med"/>
          </a:ln>
        </p:spPr>
      </p:cxnSp>
      <p:cxnSp>
        <p:nvCxnSpPr>
          <p:cNvPr id="660" name="Google Shape;660;p18"/>
          <p:cNvCxnSpPr/>
          <p:nvPr/>
        </p:nvCxnSpPr>
        <p:spPr>
          <a:xfrm>
            <a:off x="6580411" y="1500184"/>
            <a:ext cx="0" cy="4329332"/>
          </a:xfrm>
          <a:prstGeom prst="straightConnector1">
            <a:avLst/>
          </a:prstGeom>
          <a:noFill/>
          <a:ln w="38100" cap="flat" cmpd="sng">
            <a:solidFill>
              <a:srgbClr val="FF0000"/>
            </a:solidFill>
            <a:prstDash val="solid"/>
            <a:round/>
            <a:headEnd type="none" w="sm" len="sm"/>
            <a:tailEnd type="triangle" w="med" len="med"/>
          </a:ln>
        </p:spPr>
      </p:cxnSp>
      <p:cxnSp>
        <p:nvCxnSpPr>
          <p:cNvPr id="661" name="Google Shape;661;p18"/>
          <p:cNvCxnSpPr/>
          <p:nvPr/>
        </p:nvCxnSpPr>
        <p:spPr>
          <a:xfrm>
            <a:off x="6580411" y="1201954"/>
            <a:ext cx="1" cy="214312"/>
          </a:xfrm>
          <a:prstGeom prst="straightConnector1">
            <a:avLst/>
          </a:prstGeom>
          <a:noFill/>
          <a:ln w="38100" cap="flat" cmpd="sng">
            <a:solidFill>
              <a:srgbClr val="FF0000"/>
            </a:solidFill>
            <a:prstDash val="solid"/>
            <a:round/>
            <a:headEnd type="none" w="sm" len="sm"/>
            <a:tailEnd type="triangle" w="med" len="med"/>
          </a:ln>
        </p:spPr>
      </p:cxnSp>
      <p:cxnSp>
        <p:nvCxnSpPr>
          <p:cNvPr id="662" name="Google Shape;662;p18"/>
          <p:cNvCxnSpPr/>
          <p:nvPr/>
        </p:nvCxnSpPr>
        <p:spPr>
          <a:xfrm flipH="1">
            <a:off x="5672264" y="5903078"/>
            <a:ext cx="718456" cy="7914"/>
          </a:xfrm>
          <a:prstGeom prst="straightConnector1">
            <a:avLst/>
          </a:prstGeom>
          <a:noFill/>
          <a:ln w="38100" cap="flat" cmpd="sng">
            <a:solidFill>
              <a:srgbClr val="FF0000"/>
            </a:solidFill>
            <a:prstDash val="solid"/>
            <a:round/>
            <a:headEnd type="none" w="sm" len="sm"/>
            <a:tailEnd type="triangle" w="med" len="med"/>
          </a:ln>
        </p:spPr>
      </p:cxnSp>
      <p:cxnSp>
        <p:nvCxnSpPr>
          <p:cNvPr id="663" name="Google Shape;663;p18"/>
          <p:cNvCxnSpPr/>
          <p:nvPr/>
        </p:nvCxnSpPr>
        <p:spPr>
          <a:xfrm rot="10800000">
            <a:off x="6455804" y="5910992"/>
            <a:ext cx="178126" cy="0"/>
          </a:xfrm>
          <a:prstGeom prst="straightConnector1">
            <a:avLst/>
          </a:prstGeom>
          <a:noFill/>
          <a:ln w="38100" cap="flat" cmpd="sng">
            <a:solidFill>
              <a:srgbClr val="FF0000"/>
            </a:solidFill>
            <a:prstDash val="solid"/>
            <a:round/>
            <a:headEnd type="none" w="sm" len="sm"/>
            <a:tailEnd type="triangle" w="med" len="med"/>
          </a:ln>
        </p:spPr>
      </p:cxnSp>
      <p:cxnSp>
        <p:nvCxnSpPr>
          <p:cNvPr id="664" name="Google Shape;664;p18"/>
          <p:cNvCxnSpPr/>
          <p:nvPr/>
        </p:nvCxnSpPr>
        <p:spPr>
          <a:xfrm rot="10800000">
            <a:off x="5640514" y="5785066"/>
            <a:ext cx="0" cy="157676"/>
          </a:xfrm>
          <a:prstGeom prst="straightConnector1">
            <a:avLst/>
          </a:prstGeom>
          <a:noFill/>
          <a:ln w="38100" cap="flat" cmpd="sng">
            <a:solidFill>
              <a:srgbClr val="FF0000"/>
            </a:solidFill>
            <a:prstDash val="solid"/>
            <a:round/>
            <a:headEnd type="none" w="sm" len="sm"/>
            <a:tailEnd type="triangle" w="med" len="med"/>
          </a:ln>
        </p:spPr>
      </p:cxnSp>
      <p:sp>
        <p:nvSpPr>
          <p:cNvPr id="665" name="Google Shape;665;p18"/>
          <p:cNvSpPr txBox="1"/>
          <p:nvPr/>
        </p:nvSpPr>
        <p:spPr>
          <a:xfrm>
            <a:off x="677231" y="1428311"/>
            <a:ext cx="5121915" cy="48320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Work in groups to code it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for the following sizes of areas: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6 X 6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8 X 9 ?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3 X 3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5 X 5 ?</a:t>
            </a:r>
            <a:endParaRPr sz="1400" b="0" i="0" u="none" strike="noStrike" cap="none">
              <a:solidFill>
                <a:srgbClr val="000000"/>
              </a:solidFill>
              <a:latin typeface="Arial"/>
              <a:ea typeface="Arial"/>
              <a:cs typeface="Arial"/>
              <a:sym typeface="Arial"/>
            </a:endParaRPr>
          </a:p>
          <a:p>
            <a:pPr marL="285750" marR="0" lvl="0" indent="-10795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666" name="Google Shape;666;p18"/>
          <p:cNvSpPr txBox="1">
            <a:spLocks noGrp="1"/>
          </p:cNvSpPr>
          <p:nvPr>
            <p:ph type="sldNum" idx="12"/>
          </p:nvPr>
        </p:nvSpPr>
        <p:spPr>
          <a:xfrm>
            <a:off x="8610600" y="5867616"/>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19"/>
          <p:cNvSpPr txBox="1">
            <a:spLocks noGrp="1"/>
          </p:cNvSpPr>
          <p:nvPr>
            <p:ph type="title"/>
          </p:nvPr>
        </p:nvSpPr>
        <p:spPr>
          <a:xfrm>
            <a:off x="838199" y="-60547"/>
            <a:ext cx="11060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How about any area with any given size?</a:t>
            </a:r>
            <a:endParaRPr/>
          </a:p>
        </p:txBody>
      </p:sp>
      <p:pic>
        <p:nvPicPr>
          <p:cNvPr id="672" name="Google Shape;672;p19" descr="Snapshot of the commands used"/>
          <p:cNvPicPr preferRelativeResize="0"/>
          <p:nvPr/>
        </p:nvPicPr>
        <p:blipFill rotWithShape="1">
          <a:blip r:embed="rId3">
            <a:alphaModFix/>
          </a:blip>
          <a:srcRect/>
          <a:stretch/>
        </p:blipFill>
        <p:spPr>
          <a:xfrm>
            <a:off x="8164441" y="1164216"/>
            <a:ext cx="4040287" cy="5040086"/>
          </a:xfrm>
          <a:prstGeom prst="rect">
            <a:avLst/>
          </a:prstGeom>
          <a:noFill/>
          <a:ln>
            <a:noFill/>
          </a:ln>
        </p:spPr>
      </p:pic>
      <p:pic>
        <p:nvPicPr>
          <p:cNvPr id="673" name="Google Shape;673;p19" descr="A picture containing furniture, seat, chair&#10;&#10;Description automatically generated"/>
          <p:cNvPicPr preferRelativeResize="0"/>
          <p:nvPr/>
        </p:nvPicPr>
        <p:blipFill rotWithShape="1">
          <a:blip r:embed="rId4">
            <a:alphaModFix/>
          </a:blip>
          <a:srcRect/>
          <a:stretch/>
        </p:blipFill>
        <p:spPr>
          <a:xfrm>
            <a:off x="7192024" y="5711632"/>
            <a:ext cx="710389" cy="524845"/>
          </a:xfrm>
          <a:prstGeom prst="rect">
            <a:avLst/>
          </a:prstGeom>
          <a:noFill/>
          <a:ln>
            <a:noFill/>
          </a:ln>
        </p:spPr>
      </p:pic>
      <p:cxnSp>
        <p:nvCxnSpPr>
          <p:cNvPr id="674" name="Google Shape;674;p19"/>
          <p:cNvCxnSpPr/>
          <p:nvPr/>
        </p:nvCxnSpPr>
        <p:spPr>
          <a:xfrm rot="10800000">
            <a:off x="7547218" y="1392242"/>
            <a:ext cx="0" cy="4114800"/>
          </a:xfrm>
          <a:prstGeom prst="straightConnector1">
            <a:avLst/>
          </a:prstGeom>
          <a:noFill/>
          <a:ln w="38100" cap="flat" cmpd="sng">
            <a:solidFill>
              <a:srgbClr val="FF0000"/>
            </a:solidFill>
            <a:prstDash val="solid"/>
            <a:round/>
            <a:headEnd type="none" w="sm" len="sm"/>
            <a:tailEnd type="triangle" w="med" len="med"/>
          </a:ln>
        </p:spPr>
      </p:cxnSp>
      <p:cxnSp>
        <p:nvCxnSpPr>
          <p:cNvPr id="675" name="Google Shape;675;p19"/>
          <p:cNvCxnSpPr/>
          <p:nvPr/>
        </p:nvCxnSpPr>
        <p:spPr>
          <a:xfrm rot="10800000">
            <a:off x="7458155" y="1283077"/>
            <a:ext cx="178126" cy="0"/>
          </a:xfrm>
          <a:prstGeom prst="straightConnector1">
            <a:avLst/>
          </a:prstGeom>
          <a:noFill/>
          <a:ln w="38100" cap="flat" cmpd="sng">
            <a:solidFill>
              <a:srgbClr val="FF0000"/>
            </a:solidFill>
            <a:prstDash val="solid"/>
            <a:round/>
            <a:headEnd type="none" w="sm" len="sm"/>
            <a:tailEnd type="triangle" w="med" len="med"/>
          </a:ln>
        </p:spPr>
      </p:cxnSp>
      <p:cxnSp>
        <p:nvCxnSpPr>
          <p:cNvPr id="676" name="Google Shape;676;p19"/>
          <p:cNvCxnSpPr/>
          <p:nvPr/>
        </p:nvCxnSpPr>
        <p:spPr>
          <a:xfrm flipH="1">
            <a:off x="6670222" y="1275163"/>
            <a:ext cx="718456" cy="7914"/>
          </a:xfrm>
          <a:prstGeom prst="straightConnector1">
            <a:avLst/>
          </a:prstGeom>
          <a:noFill/>
          <a:ln w="38100" cap="flat" cmpd="sng">
            <a:solidFill>
              <a:srgbClr val="FF0000"/>
            </a:solidFill>
            <a:prstDash val="solid"/>
            <a:round/>
            <a:headEnd type="none" w="sm" len="sm"/>
            <a:tailEnd type="triangle" w="med" len="med"/>
          </a:ln>
        </p:spPr>
      </p:cxnSp>
      <p:cxnSp>
        <p:nvCxnSpPr>
          <p:cNvPr id="677" name="Google Shape;677;p19"/>
          <p:cNvCxnSpPr/>
          <p:nvPr/>
        </p:nvCxnSpPr>
        <p:spPr>
          <a:xfrm>
            <a:off x="6580411" y="1563246"/>
            <a:ext cx="0" cy="4329332"/>
          </a:xfrm>
          <a:prstGeom prst="straightConnector1">
            <a:avLst/>
          </a:prstGeom>
          <a:noFill/>
          <a:ln w="38100" cap="flat" cmpd="sng">
            <a:solidFill>
              <a:srgbClr val="FF0000"/>
            </a:solidFill>
            <a:prstDash val="solid"/>
            <a:round/>
            <a:headEnd type="none" w="sm" len="sm"/>
            <a:tailEnd type="triangle" w="med" len="med"/>
          </a:ln>
        </p:spPr>
      </p:cxnSp>
      <p:cxnSp>
        <p:nvCxnSpPr>
          <p:cNvPr id="678" name="Google Shape;678;p19"/>
          <p:cNvCxnSpPr/>
          <p:nvPr/>
        </p:nvCxnSpPr>
        <p:spPr>
          <a:xfrm>
            <a:off x="6580411" y="1265016"/>
            <a:ext cx="1" cy="214312"/>
          </a:xfrm>
          <a:prstGeom prst="straightConnector1">
            <a:avLst/>
          </a:prstGeom>
          <a:noFill/>
          <a:ln w="38100" cap="flat" cmpd="sng">
            <a:solidFill>
              <a:srgbClr val="FF0000"/>
            </a:solidFill>
            <a:prstDash val="solid"/>
            <a:round/>
            <a:headEnd type="none" w="sm" len="sm"/>
            <a:tailEnd type="triangle" w="med" len="med"/>
          </a:ln>
        </p:spPr>
      </p:cxnSp>
      <p:cxnSp>
        <p:nvCxnSpPr>
          <p:cNvPr id="679" name="Google Shape;679;p19"/>
          <p:cNvCxnSpPr/>
          <p:nvPr/>
        </p:nvCxnSpPr>
        <p:spPr>
          <a:xfrm flipH="1">
            <a:off x="5672264" y="5966140"/>
            <a:ext cx="718456" cy="7914"/>
          </a:xfrm>
          <a:prstGeom prst="straightConnector1">
            <a:avLst/>
          </a:prstGeom>
          <a:noFill/>
          <a:ln w="38100" cap="flat" cmpd="sng">
            <a:solidFill>
              <a:srgbClr val="FF0000"/>
            </a:solidFill>
            <a:prstDash val="solid"/>
            <a:round/>
            <a:headEnd type="none" w="sm" len="sm"/>
            <a:tailEnd type="triangle" w="med" len="med"/>
          </a:ln>
        </p:spPr>
      </p:cxnSp>
      <p:cxnSp>
        <p:nvCxnSpPr>
          <p:cNvPr id="680" name="Google Shape;680;p19"/>
          <p:cNvCxnSpPr/>
          <p:nvPr/>
        </p:nvCxnSpPr>
        <p:spPr>
          <a:xfrm rot="10800000">
            <a:off x="6455804" y="5974054"/>
            <a:ext cx="178126" cy="0"/>
          </a:xfrm>
          <a:prstGeom prst="straightConnector1">
            <a:avLst/>
          </a:prstGeom>
          <a:noFill/>
          <a:ln w="38100" cap="flat" cmpd="sng">
            <a:solidFill>
              <a:srgbClr val="FF0000"/>
            </a:solidFill>
            <a:prstDash val="solid"/>
            <a:round/>
            <a:headEnd type="none" w="sm" len="sm"/>
            <a:tailEnd type="triangle" w="med" len="med"/>
          </a:ln>
        </p:spPr>
      </p:cxnSp>
      <p:cxnSp>
        <p:nvCxnSpPr>
          <p:cNvPr id="681" name="Google Shape;681;p19"/>
          <p:cNvCxnSpPr/>
          <p:nvPr/>
        </p:nvCxnSpPr>
        <p:spPr>
          <a:xfrm rot="10800000">
            <a:off x="5640514" y="5848128"/>
            <a:ext cx="0" cy="157676"/>
          </a:xfrm>
          <a:prstGeom prst="straightConnector1">
            <a:avLst/>
          </a:prstGeom>
          <a:noFill/>
          <a:ln w="38100" cap="flat" cmpd="sng">
            <a:solidFill>
              <a:srgbClr val="FF0000"/>
            </a:solidFill>
            <a:prstDash val="solid"/>
            <a:round/>
            <a:headEnd type="none" w="sm" len="sm"/>
            <a:tailEnd type="triangle" w="med" len="med"/>
          </a:ln>
        </p:spPr>
      </p:cxnSp>
      <p:sp>
        <p:nvSpPr>
          <p:cNvPr id="682" name="Google Shape;682;p19"/>
          <p:cNvSpPr txBox="1"/>
          <p:nvPr/>
        </p:nvSpPr>
        <p:spPr>
          <a:xfrm>
            <a:off x="677231" y="1491373"/>
            <a:ext cx="4780476"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You will code this next week: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L X W ?</a:t>
            </a:r>
            <a:endParaRPr sz="1400" b="0" i="0" u="none" strike="noStrike" cap="none" dirty="0">
              <a:solidFill>
                <a:srgbClr val="000000"/>
              </a:solidFill>
              <a:latin typeface="Arial"/>
              <a:ea typeface="Arial"/>
              <a:cs typeface="Arial"/>
              <a:sym typeface="Arial"/>
            </a:endParaRPr>
          </a:p>
          <a:p>
            <a:pPr marL="285750" marR="0" lvl="0" indent="-10795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800"/>
              <a:buFont typeface="Arial"/>
              <a:buChar char="•"/>
            </a:pPr>
            <a:r>
              <a:rPr lang="en-US" sz="2800" b="0" i="0" u="none" strike="noStrike" cap="none" dirty="0">
                <a:solidFill>
                  <a:srgbClr val="000000"/>
                </a:solidFill>
                <a:latin typeface="Arial"/>
                <a:ea typeface="Arial"/>
                <a:cs typeface="Arial"/>
                <a:sym typeface="Arial"/>
              </a:rPr>
              <a:t>L stands for Length</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800"/>
              <a:buFont typeface="Arial"/>
              <a:buChar char="•"/>
            </a:pPr>
            <a:r>
              <a:rPr lang="en-US" sz="2800" b="0" i="0" u="none" strike="noStrike" cap="none" dirty="0">
                <a:solidFill>
                  <a:srgbClr val="000000"/>
                </a:solidFill>
                <a:latin typeface="Arial"/>
                <a:ea typeface="Arial"/>
                <a:cs typeface="Arial"/>
                <a:sym typeface="Arial"/>
              </a:rPr>
              <a:t>W stands for Width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p:txBody>
      </p:sp>
      <p:sp>
        <p:nvSpPr>
          <p:cNvPr id="683" name="Google Shape;683;p19"/>
          <p:cNvSpPr txBox="1">
            <a:spLocks noGrp="1"/>
          </p:cNvSpPr>
          <p:nvPr>
            <p:ph type="sldNum" idx="12"/>
          </p:nvPr>
        </p:nvSpPr>
        <p:spPr>
          <a:xfrm>
            <a:off x="8610600" y="5930678"/>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89">
          <a:extLst>
            <a:ext uri="{FF2B5EF4-FFF2-40B4-BE49-F238E27FC236}">
              <a16:creationId xmlns:a16="http://schemas.microsoft.com/office/drawing/2014/main" id="{79D04372-BA8E-C2D1-5BC4-A15655A97123}"/>
            </a:ext>
          </a:extLst>
        </p:cNvPr>
        <p:cNvGrpSpPr/>
        <p:nvPr/>
      </p:nvGrpSpPr>
      <p:grpSpPr>
        <a:xfrm>
          <a:off x="0" y="0"/>
          <a:ext cx="0" cy="0"/>
          <a:chOff x="0" y="0"/>
          <a:chExt cx="0" cy="0"/>
        </a:xfrm>
      </p:grpSpPr>
      <p:sp>
        <p:nvSpPr>
          <p:cNvPr id="890" name="Google Shape;890;g1553790532d_0_50">
            <a:extLst>
              <a:ext uri="{FF2B5EF4-FFF2-40B4-BE49-F238E27FC236}">
                <a16:creationId xmlns:a16="http://schemas.microsoft.com/office/drawing/2014/main" id="{E528A794-F3C3-387E-5880-3C8C88B91DC0}"/>
              </a:ext>
            </a:extLst>
          </p:cNvPr>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r>
              <a:rPr lang="en-US" dirty="0"/>
              <a:t>Practice &amp; Application </a:t>
            </a:r>
            <a:br>
              <a:rPr lang="en-US" dirty="0"/>
            </a:br>
            <a:r>
              <a:rPr lang="en-US" dirty="0"/>
              <a:t>(</a:t>
            </a:r>
            <a:r>
              <a:rPr lang="en-US"/>
              <a:t>Next week, Day </a:t>
            </a:r>
            <a:r>
              <a:rPr lang="en-US" dirty="0"/>
              <a:t>1) </a:t>
            </a:r>
            <a:endParaRPr dirty="0"/>
          </a:p>
        </p:txBody>
      </p:sp>
    </p:spTree>
    <p:extLst>
      <p:ext uri="{BB962C8B-B14F-4D97-AF65-F5344CB8AC3E}">
        <p14:creationId xmlns:p14="http://schemas.microsoft.com/office/powerpoint/2010/main" val="38510144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Extending previous examples to </a:t>
            </a:r>
            <a:r>
              <a:rPr lang="en-US" u="sng" dirty="0">
                <a:solidFill>
                  <a:schemeClr val="hlink"/>
                </a:solidFill>
                <a:hlinkClick r:id="rId3"/>
              </a:rPr>
              <a:t>simulation</a:t>
            </a:r>
            <a:r>
              <a:rPr lang="en-US" u="sng" dirty="0">
                <a:solidFill>
                  <a:schemeClr val="hlink"/>
                </a:solidFill>
              </a:rPr>
              <a:t>s</a:t>
            </a:r>
            <a:endParaRPr dirty="0"/>
          </a:p>
        </p:txBody>
      </p:sp>
      <p:pic>
        <p:nvPicPr>
          <p:cNvPr id="720" name="Google Shape;720;p21" descr="Video displaying three similations for various growth conditions">
            <a:hlinkClick r:id="rId3"/>
          </p:cNvPr>
          <p:cNvPicPr preferRelativeResize="0"/>
          <p:nvPr/>
        </p:nvPicPr>
        <p:blipFill rotWithShape="1">
          <a:blip r:embed="rId4">
            <a:alphaModFix/>
          </a:blip>
          <a:srcRect/>
          <a:stretch/>
        </p:blipFill>
        <p:spPr>
          <a:xfrm>
            <a:off x="838200" y="1536470"/>
            <a:ext cx="8211207" cy="4639332"/>
          </a:xfrm>
          <a:prstGeom prst="rect">
            <a:avLst/>
          </a:prstGeom>
          <a:noFill/>
          <a:ln>
            <a:noFill/>
          </a:ln>
        </p:spPr>
      </p:pic>
      <p:sp>
        <p:nvSpPr>
          <p:cNvPr id="721" name="Google Shape;721;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49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0"/>
                                        </p:tgtEl>
                                        <p:attrNameLst>
                                          <p:attrName>style.visibility</p:attrName>
                                        </p:attrNameLst>
                                      </p:cBhvr>
                                      <p:to>
                                        <p:strVal val="visible"/>
                                      </p:to>
                                    </p:set>
                                    <p:animEffect transition="in" filter="fade">
                                      <p:cBhvr>
                                        <p:cTn id="7" dur="1"/>
                                        <p:tgtEl>
                                          <p:spTgt spid="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15bfb13cb5f_0_26"/>
          <p:cNvSpPr txBox="1">
            <a:spLocks noGrp="1"/>
          </p:cNvSpPr>
          <p:nvPr>
            <p:ph type="body" idx="1"/>
          </p:nvPr>
        </p:nvSpPr>
        <p:spPr>
          <a:xfrm>
            <a:off x="201224" y="1309825"/>
            <a:ext cx="10161975" cy="43512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0"/>
              </a:spcBef>
              <a:spcAft>
                <a:spcPts val="0"/>
              </a:spcAft>
              <a:buSzPts val="1800"/>
              <a:buChar char="•"/>
            </a:pPr>
            <a:r>
              <a:rPr lang="en-US" dirty="0"/>
              <a:t>Similar to community and home gardening, small scale farming (e.g., family farms) is critical to local and healthy food access</a:t>
            </a:r>
          </a:p>
        </p:txBody>
      </p:sp>
      <p:sp>
        <p:nvSpPr>
          <p:cNvPr id="156" name="Google Shape;156;g15bfb13cb5f_0_26"/>
          <p:cNvSpPr txBox="1">
            <a:spLocks noGrp="1"/>
          </p:cNvSpPr>
          <p:nvPr>
            <p:ph type="title"/>
          </p:nvPr>
        </p:nvSpPr>
        <p:spPr>
          <a:xfrm>
            <a:off x="0" y="60325"/>
            <a:ext cx="11883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4200" dirty="0"/>
              <a:t>Small Scale Farms  </a:t>
            </a:r>
            <a:endParaRPr sz="4200" dirty="0"/>
          </a:p>
        </p:txBody>
      </p:sp>
      <p:sp>
        <p:nvSpPr>
          <p:cNvPr id="159" name="Google Shape;159;g15bfb13cb5f_0_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g1553790532d_0_10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During the class:</a:t>
            </a:r>
            <a:endParaRPr dirty="0"/>
          </a:p>
        </p:txBody>
      </p:sp>
      <p:sp>
        <p:nvSpPr>
          <p:cNvPr id="1192" name="Google Shape;1192;g1553790532d_0_106"/>
          <p:cNvSpPr txBox="1">
            <a:spLocks noGrp="1"/>
          </p:cNvSpPr>
          <p:nvPr>
            <p:ph type="body" idx="1"/>
          </p:nvPr>
        </p:nvSpPr>
        <p:spPr>
          <a:xfrm>
            <a:off x="519800" y="1690825"/>
            <a:ext cx="10515600" cy="4351200"/>
          </a:xfrm>
          <a:prstGeom prst="rect">
            <a:avLst/>
          </a:prstGeom>
          <a:noFill/>
          <a:ln>
            <a:noFill/>
          </a:ln>
        </p:spPr>
        <p:txBody>
          <a:bodyPr spcFirstLastPara="1" wrap="square" lIns="91425" tIns="45700" rIns="91425" bIns="45700" anchor="t" anchorCtr="0">
            <a:normAutofit/>
          </a:bodyPr>
          <a:lstStyle/>
          <a:p>
            <a:pPr marL="501650" marR="0" lvl="1" indent="0" algn="l" rtl="0">
              <a:lnSpc>
                <a:spcPct val="115000"/>
              </a:lnSpc>
              <a:spcBef>
                <a:spcPts val="0"/>
              </a:spcBef>
              <a:spcAft>
                <a:spcPts val="0"/>
              </a:spcAft>
              <a:buSzPts val="2900"/>
              <a:buNone/>
            </a:pPr>
            <a:r>
              <a:rPr lang="en-US" sz="2900" dirty="0">
                <a:latin typeface="Arial"/>
                <a:ea typeface="Arial"/>
                <a:cs typeface="Arial"/>
                <a:sym typeface="Arial"/>
              </a:rPr>
              <a:t>We will share &amp; modify &amp; your projects</a:t>
            </a:r>
          </a:p>
          <a:p>
            <a:pPr marL="501650" marR="0" lvl="1" indent="0" algn="l" rtl="0">
              <a:lnSpc>
                <a:spcPct val="115000"/>
              </a:lnSpc>
              <a:spcBef>
                <a:spcPts val="0"/>
              </a:spcBef>
              <a:spcAft>
                <a:spcPts val="0"/>
              </a:spcAft>
              <a:buSzPts val="2900"/>
              <a:buNone/>
            </a:pPr>
            <a:r>
              <a:rPr lang="en-US" sz="2900" dirty="0">
                <a:latin typeface="Arial"/>
                <a:ea typeface="Arial"/>
                <a:cs typeface="Arial"/>
                <a:sym typeface="Arial"/>
              </a:rPr>
              <a:t>We will also remix one of your peers’ project </a:t>
            </a:r>
            <a:endParaRPr sz="2900" dirty="0">
              <a:latin typeface="Arial"/>
              <a:ea typeface="Arial"/>
              <a:cs typeface="Arial"/>
              <a:sym typeface="Arial"/>
            </a:endParaRPr>
          </a:p>
          <a:p>
            <a:pPr marL="0" marR="0" lvl="0" indent="0" algn="l" rtl="0">
              <a:lnSpc>
                <a:spcPct val="115000"/>
              </a:lnSpc>
              <a:spcBef>
                <a:spcPts val="1200"/>
              </a:spcBef>
              <a:spcAft>
                <a:spcPts val="0"/>
              </a:spcAft>
              <a:buSzPts val="1800"/>
              <a:buNone/>
            </a:pP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Prior to the class:</a:t>
            </a:r>
            <a:endParaRPr dirty="0"/>
          </a:p>
        </p:txBody>
      </p:sp>
      <p:sp>
        <p:nvSpPr>
          <p:cNvPr id="728" name="Google Shape;728;p22"/>
          <p:cNvSpPr txBox="1">
            <a:spLocks noGrp="1"/>
          </p:cNvSpPr>
          <p:nvPr>
            <p:ph type="body" idx="1"/>
          </p:nvPr>
        </p:nvSpPr>
        <p:spPr>
          <a:xfrm>
            <a:off x="838200" y="1443038"/>
            <a:ext cx="10515600" cy="4733700"/>
          </a:xfrm>
          <a:prstGeom prst="rect">
            <a:avLst/>
          </a:prstGeom>
          <a:noFill/>
          <a:ln>
            <a:noFill/>
          </a:ln>
        </p:spPr>
        <p:txBody>
          <a:bodyPr spcFirstLastPara="1" wrap="square" lIns="91425" tIns="45700" rIns="91425" bIns="45700" anchor="t" anchorCtr="0">
            <a:normAutofit fontScale="92500" lnSpcReduction="10000"/>
          </a:bodyPr>
          <a:lstStyle/>
          <a:p>
            <a:pPr marL="457200" lvl="0" indent="-412784" algn="l" rtl="0">
              <a:lnSpc>
                <a:spcPct val="100000"/>
              </a:lnSpc>
              <a:spcBef>
                <a:spcPts val="0"/>
              </a:spcBef>
              <a:spcAft>
                <a:spcPts val="0"/>
              </a:spcAft>
              <a:buSzPct val="108107"/>
              <a:buFont typeface="Arial"/>
              <a:buChar char="●"/>
            </a:pPr>
            <a:r>
              <a:rPr lang="en-US" sz="2900">
                <a:latin typeface="Arial"/>
                <a:ea typeface="Arial"/>
                <a:cs typeface="Arial"/>
                <a:sym typeface="Arial"/>
              </a:rPr>
              <a:t>Think about your existing lesson idea</a:t>
            </a:r>
            <a:endParaRPr sz="2900">
              <a:latin typeface="Arial"/>
              <a:ea typeface="Arial"/>
              <a:cs typeface="Arial"/>
              <a:sym typeface="Arial"/>
            </a:endParaRPr>
          </a:p>
          <a:p>
            <a:pPr marL="457200" lvl="0" indent="0" algn="l" rtl="0">
              <a:lnSpc>
                <a:spcPct val="100000"/>
              </a:lnSpc>
              <a:spcBef>
                <a:spcPts val="0"/>
              </a:spcBef>
              <a:spcAft>
                <a:spcPts val="0"/>
              </a:spcAft>
              <a:buSzPct val="67100"/>
              <a:buNone/>
            </a:pPr>
            <a:endParaRPr sz="2900">
              <a:latin typeface="Arial"/>
              <a:ea typeface="Arial"/>
              <a:cs typeface="Arial"/>
              <a:sym typeface="Arial"/>
            </a:endParaRPr>
          </a:p>
          <a:p>
            <a:pPr marL="457200" lvl="0" indent="-412784" algn="l" rtl="0">
              <a:lnSpc>
                <a:spcPct val="100000"/>
              </a:lnSpc>
              <a:spcBef>
                <a:spcPts val="0"/>
              </a:spcBef>
              <a:spcAft>
                <a:spcPts val="0"/>
              </a:spcAft>
              <a:buSzPct val="108107"/>
              <a:buFont typeface="Arial"/>
              <a:buChar char="●"/>
            </a:pPr>
            <a:r>
              <a:rPr lang="en-US" sz="2900">
                <a:latin typeface="Arial"/>
                <a:ea typeface="Arial"/>
                <a:cs typeface="Arial"/>
                <a:sym typeface="Arial"/>
              </a:rPr>
              <a:t>Imagine 	</a:t>
            </a:r>
            <a:endParaRPr/>
          </a:p>
          <a:p>
            <a:pPr marL="914400" lvl="1" indent="-412789" algn="l" rtl="0">
              <a:lnSpc>
                <a:spcPct val="100000"/>
              </a:lnSpc>
              <a:spcBef>
                <a:spcPts val="0"/>
              </a:spcBef>
              <a:spcAft>
                <a:spcPts val="0"/>
              </a:spcAft>
              <a:buSzPct val="125405"/>
              <a:buFont typeface="Arial"/>
              <a:buChar char="●"/>
            </a:pPr>
            <a:r>
              <a:rPr lang="en-US" sz="2500">
                <a:latin typeface="Arial"/>
                <a:ea typeface="Arial"/>
                <a:cs typeface="Arial"/>
                <a:sym typeface="Arial"/>
              </a:rPr>
              <a:t>A world (Search in Minecraft…e.g., biomes)</a:t>
            </a:r>
            <a:endParaRPr/>
          </a:p>
          <a:p>
            <a:pPr marL="914400" lvl="1" indent="-412789" algn="l" rtl="0">
              <a:lnSpc>
                <a:spcPct val="100000"/>
              </a:lnSpc>
              <a:spcBef>
                <a:spcPts val="0"/>
              </a:spcBef>
              <a:spcAft>
                <a:spcPts val="0"/>
              </a:spcAft>
              <a:buSzPct val="125405"/>
              <a:buFont typeface="Arial"/>
              <a:buChar char="●"/>
            </a:pPr>
            <a:r>
              <a:rPr lang="en-US" sz="2500">
                <a:latin typeface="Arial"/>
                <a:ea typeface="Arial"/>
                <a:cs typeface="Arial"/>
                <a:sym typeface="Arial"/>
              </a:rPr>
              <a:t>A structure (e.g., building, garden, pool, lake, waterslide, roller coaster any space, etc.) </a:t>
            </a:r>
            <a:endParaRPr/>
          </a:p>
          <a:p>
            <a:pPr marL="914400" lvl="1" indent="-412789" algn="l" rtl="0">
              <a:lnSpc>
                <a:spcPct val="100000"/>
              </a:lnSpc>
              <a:spcBef>
                <a:spcPts val="0"/>
              </a:spcBef>
              <a:spcAft>
                <a:spcPts val="0"/>
              </a:spcAft>
              <a:buSzPct val="125405"/>
              <a:buFont typeface="Arial"/>
              <a:buChar char="●"/>
            </a:pPr>
            <a:r>
              <a:rPr lang="en-US" sz="2500">
                <a:latin typeface="Arial"/>
                <a:ea typeface="Arial"/>
                <a:cs typeface="Arial"/>
                <a:sym typeface="Arial"/>
              </a:rPr>
              <a:t>Animals</a:t>
            </a:r>
            <a:endParaRPr/>
          </a:p>
          <a:p>
            <a:pPr marL="501650" lvl="1" indent="0" algn="l" rtl="0">
              <a:lnSpc>
                <a:spcPct val="100000"/>
              </a:lnSpc>
              <a:spcBef>
                <a:spcPts val="0"/>
              </a:spcBef>
              <a:spcAft>
                <a:spcPts val="0"/>
              </a:spcAft>
              <a:buSzPct val="125405"/>
              <a:buNone/>
            </a:pPr>
            <a:endParaRPr sz="2500">
              <a:latin typeface="Arial"/>
              <a:ea typeface="Arial"/>
              <a:cs typeface="Arial"/>
              <a:sym typeface="Arial"/>
            </a:endParaRPr>
          </a:p>
          <a:p>
            <a:pPr marL="0" lvl="0" indent="0" algn="l" rtl="0">
              <a:lnSpc>
                <a:spcPct val="100000"/>
              </a:lnSpc>
              <a:spcBef>
                <a:spcPts val="0"/>
              </a:spcBef>
              <a:spcAft>
                <a:spcPts val="0"/>
              </a:spcAft>
              <a:buSzPct val="67100"/>
              <a:buNone/>
            </a:pPr>
            <a:endParaRPr sz="2900">
              <a:latin typeface="Arial"/>
              <a:ea typeface="Arial"/>
              <a:cs typeface="Arial"/>
              <a:sym typeface="Arial"/>
            </a:endParaRPr>
          </a:p>
          <a:p>
            <a:pPr marL="457200" lvl="0" indent="-412784" algn="l" rtl="0">
              <a:lnSpc>
                <a:spcPct val="100000"/>
              </a:lnSpc>
              <a:spcBef>
                <a:spcPts val="0"/>
              </a:spcBef>
              <a:spcAft>
                <a:spcPts val="0"/>
              </a:spcAft>
              <a:buSzPct val="108107"/>
              <a:buFont typeface="Arial"/>
              <a:buChar char="●"/>
            </a:pPr>
            <a:r>
              <a:rPr lang="en-US" sz="2900">
                <a:latin typeface="Arial"/>
                <a:ea typeface="Arial"/>
                <a:cs typeface="Arial"/>
                <a:sym typeface="Arial"/>
              </a:rPr>
              <a:t>Create them in Minecraft</a:t>
            </a:r>
            <a:endParaRPr/>
          </a:p>
          <a:p>
            <a:pPr marL="457200" lvl="0" indent="-228600" algn="l" rtl="0">
              <a:lnSpc>
                <a:spcPct val="100000"/>
              </a:lnSpc>
              <a:spcBef>
                <a:spcPts val="0"/>
              </a:spcBef>
              <a:spcAft>
                <a:spcPts val="0"/>
              </a:spcAft>
              <a:buSzPct val="108107"/>
              <a:buFont typeface="Arial"/>
              <a:buNone/>
            </a:pPr>
            <a:endParaRPr sz="2900">
              <a:latin typeface="Arial"/>
              <a:ea typeface="Arial"/>
              <a:cs typeface="Arial"/>
              <a:sym typeface="Arial"/>
            </a:endParaRPr>
          </a:p>
          <a:p>
            <a:pPr marL="457200" lvl="0" indent="-412784" algn="l" rtl="0">
              <a:lnSpc>
                <a:spcPct val="100000"/>
              </a:lnSpc>
              <a:spcBef>
                <a:spcPts val="0"/>
              </a:spcBef>
              <a:spcAft>
                <a:spcPts val="0"/>
              </a:spcAft>
              <a:buSzPct val="108107"/>
              <a:buFont typeface="Arial"/>
              <a:buChar char="●"/>
            </a:pPr>
            <a:r>
              <a:rPr lang="en-US" sz="2900">
                <a:latin typeface="Arial"/>
                <a:ea typeface="Arial"/>
                <a:cs typeface="Arial"/>
                <a:sym typeface="Arial"/>
              </a:rPr>
              <a:t>Automate something in it</a:t>
            </a:r>
            <a:endParaRPr/>
          </a:p>
          <a:p>
            <a:pPr marL="914400" lvl="1" indent="-412789" algn="l" rtl="0">
              <a:lnSpc>
                <a:spcPct val="100000"/>
              </a:lnSpc>
              <a:spcBef>
                <a:spcPts val="0"/>
              </a:spcBef>
              <a:spcAft>
                <a:spcPts val="0"/>
              </a:spcAft>
              <a:buSzPct val="125405"/>
              <a:buFont typeface="Arial"/>
              <a:buChar char="●"/>
            </a:pPr>
            <a:r>
              <a:rPr lang="en-US" sz="2500">
                <a:latin typeface="Arial"/>
                <a:ea typeface="Arial"/>
                <a:cs typeface="Arial"/>
                <a:sym typeface="Arial"/>
              </a:rPr>
              <a:t>e.g., Creation of a structure </a:t>
            </a:r>
            <a:endParaRPr/>
          </a:p>
          <a:p>
            <a:pPr marL="501650" lvl="1" indent="0" algn="l" rtl="0">
              <a:lnSpc>
                <a:spcPct val="100000"/>
              </a:lnSpc>
              <a:spcBef>
                <a:spcPts val="0"/>
              </a:spcBef>
              <a:spcAft>
                <a:spcPts val="0"/>
              </a:spcAft>
              <a:buSzPct val="125405"/>
              <a:buNone/>
            </a:pPr>
            <a:endParaRPr sz="2500">
              <a:latin typeface="Arial"/>
              <a:ea typeface="Arial"/>
              <a:cs typeface="Arial"/>
              <a:sym typeface="Arial"/>
            </a:endParaRPr>
          </a:p>
          <a:p>
            <a:pPr marL="0" lvl="0" indent="0" algn="l" rtl="0">
              <a:lnSpc>
                <a:spcPct val="90000"/>
              </a:lnSpc>
              <a:spcBef>
                <a:spcPts val="0"/>
              </a:spcBef>
              <a:spcAft>
                <a:spcPts val="0"/>
              </a:spcAft>
              <a:buSzPct val="67100"/>
              <a:buNone/>
            </a:pPr>
            <a:endParaRPr sz="2900">
              <a:latin typeface="Arial"/>
              <a:ea typeface="Arial"/>
              <a:cs typeface="Arial"/>
              <a:sym typeface="Arial"/>
            </a:endParaRPr>
          </a:p>
          <a:p>
            <a:pPr marL="914400" lvl="0" indent="0" algn="l" rtl="0">
              <a:lnSpc>
                <a:spcPct val="100000"/>
              </a:lnSpc>
              <a:spcBef>
                <a:spcPts val="0"/>
              </a:spcBef>
              <a:spcAft>
                <a:spcPts val="0"/>
              </a:spcAft>
              <a:buSzPct val="67100"/>
              <a:buNone/>
            </a:pPr>
            <a:endParaRPr sz="2900">
              <a:latin typeface="Arial"/>
              <a:ea typeface="Arial"/>
              <a:cs typeface="Arial"/>
              <a:sym typeface="Arial"/>
            </a:endParaRPr>
          </a:p>
          <a:p>
            <a:pPr marL="0" lvl="0" indent="0" algn="l" rtl="0">
              <a:lnSpc>
                <a:spcPct val="90000"/>
              </a:lnSpc>
              <a:spcBef>
                <a:spcPts val="1000"/>
              </a:spcBef>
              <a:spcAft>
                <a:spcPts val="0"/>
              </a:spcAft>
              <a:buSzPct val="67100"/>
              <a:buNone/>
            </a:pPr>
            <a:endParaRPr sz="2900">
              <a:latin typeface="Arial"/>
              <a:ea typeface="Arial"/>
              <a:cs typeface="Arial"/>
              <a:sym typeface="Arial"/>
            </a:endParaRPr>
          </a:p>
        </p:txBody>
      </p:sp>
      <p:sp>
        <p:nvSpPr>
          <p:cNvPr id="729" name="Google Shape;729;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cxnSp>
        <p:nvCxnSpPr>
          <p:cNvPr id="617" name="Google Shape;617;g2b9eebf76d2_0_58" descr="A diagram displaying the process of development of a simulation idea"/>
          <p:cNvCxnSpPr>
            <a:stCxn id="618" idx="3"/>
          </p:cNvCxnSpPr>
          <p:nvPr/>
        </p:nvCxnSpPr>
        <p:spPr>
          <a:xfrm>
            <a:off x="7443225" y="1012050"/>
            <a:ext cx="699000" cy="813900"/>
          </a:xfrm>
          <a:prstGeom prst="bentConnector2">
            <a:avLst/>
          </a:prstGeom>
          <a:noFill/>
          <a:ln w="38100" cap="flat" cmpd="sng">
            <a:solidFill>
              <a:schemeClr val="dk2"/>
            </a:solidFill>
            <a:prstDash val="solid"/>
            <a:round/>
            <a:headEnd type="none" w="sm" len="sm"/>
            <a:tailEnd type="none" w="sm" len="sm"/>
          </a:ln>
        </p:spPr>
      </p:cxnSp>
      <p:pic>
        <p:nvPicPr>
          <p:cNvPr id="619" name="Google Shape;619;g2b9eebf76d2_0_58" descr="A diagram displaying the process of development of a simulation idea"/>
          <p:cNvPicPr preferRelativeResize="0"/>
          <p:nvPr/>
        </p:nvPicPr>
        <p:blipFill rotWithShape="1">
          <a:blip r:embed="rId3">
            <a:alphaModFix/>
          </a:blip>
          <a:srcRect l="2888" t="3983" r="3320" b="2029"/>
          <a:stretch/>
        </p:blipFill>
        <p:spPr>
          <a:xfrm>
            <a:off x="5004975" y="1438651"/>
            <a:ext cx="6657626" cy="4889198"/>
          </a:xfrm>
          <a:prstGeom prst="rect">
            <a:avLst/>
          </a:prstGeom>
          <a:noFill/>
          <a:ln>
            <a:noFill/>
          </a:ln>
        </p:spPr>
      </p:pic>
      <p:sp>
        <p:nvSpPr>
          <p:cNvPr id="620" name="Google Shape;620;g2b9eebf76d2_0_58" descr="A diagram displaying the process of development of a simulation idea"/>
          <p:cNvSpPr txBox="1">
            <a:spLocks noGrp="1"/>
          </p:cNvSpPr>
          <p:nvPr>
            <p:ph type="title"/>
          </p:nvPr>
        </p:nvSpPr>
        <p:spPr>
          <a:xfrm>
            <a:off x="7620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Imagine → Draw → Develop </a:t>
            </a:r>
            <a:endParaRPr/>
          </a:p>
        </p:txBody>
      </p:sp>
      <p:cxnSp>
        <p:nvCxnSpPr>
          <p:cNvPr id="621" name="Google Shape;621;g2b9eebf76d2_0_58" descr="A diagram displaying the process of development of a simulation idea"/>
          <p:cNvCxnSpPr>
            <a:stCxn id="622" idx="0"/>
            <a:endCxn id="623" idx="0"/>
          </p:cNvCxnSpPr>
          <p:nvPr/>
        </p:nvCxnSpPr>
        <p:spPr>
          <a:xfrm rot="5400000">
            <a:off x="4035975" y="-784500"/>
            <a:ext cx="25500" cy="4441800"/>
          </a:xfrm>
          <a:prstGeom prst="bentConnector3">
            <a:avLst>
              <a:gd name="adj1" fmla="val 2057353"/>
            </a:avLst>
          </a:prstGeom>
          <a:noFill/>
          <a:ln w="38100" cap="flat" cmpd="sng">
            <a:solidFill>
              <a:schemeClr val="dk2"/>
            </a:solidFill>
            <a:prstDash val="solid"/>
            <a:round/>
            <a:headEnd type="none" w="sm" len="sm"/>
            <a:tailEnd type="triangle" w="med" len="med"/>
          </a:ln>
        </p:spPr>
      </p:cxnSp>
      <p:sp>
        <p:nvSpPr>
          <p:cNvPr id="623" name="Google Shape;623;g2b9eebf76d2_0_58" descr="A diagram displaying the process of development of a simulation idea"/>
          <p:cNvSpPr/>
          <p:nvPr/>
        </p:nvSpPr>
        <p:spPr>
          <a:xfrm rot="10800000" flipH="1">
            <a:off x="1797200" y="1387850"/>
            <a:ext cx="61200" cy="6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22" name="Google Shape;622;g2b9eebf76d2_0_58" descr="A diagram displaying the process of development of a simulation idea"/>
          <p:cNvSpPr/>
          <p:nvPr/>
        </p:nvSpPr>
        <p:spPr>
          <a:xfrm rot="10800000" flipH="1">
            <a:off x="6239025" y="1362450"/>
            <a:ext cx="61200" cy="6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24" name="Google Shape;624;g2b9eebf76d2_0_58" descr="A diagram displaying the process of development of a simulation idea"/>
          <p:cNvSpPr/>
          <p:nvPr/>
        </p:nvSpPr>
        <p:spPr>
          <a:xfrm rot="10800000" flipH="1">
            <a:off x="1797200" y="778250"/>
            <a:ext cx="61200" cy="6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25" name="Google Shape;625;g2b9eebf76d2_0_58" descr="A diagram displaying the process of development of a simulation idea"/>
          <p:cNvSpPr/>
          <p:nvPr/>
        </p:nvSpPr>
        <p:spPr>
          <a:xfrm rot="10800000" flipH="1">
            <a:off x="6239025" y="752850"/>
            <a:ext cx="61200" cy="6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26" name="Google Shape;626;g2b9eebf76d2_0_58" descr="A diagram displaying the process of development of a simulation idea"/>
          <p:cNvCxnSpPr>
            <a:stCxn id="624" idx="2"/>
            <a:endCxn id="625" idx="3"/>
          </p:cNvCxnSpPr>
          <p:nvPr/>
        </p:nvCxnSpPr>
        <p:spPr>
          <a:xfrm rot="-5400000" flipH="1">
            <a:off x="4061450" y="-1455400"/>
            <a:ext cx="5100" cy="4472400"/>
          </a:xfrm>
          <a:prstGeom prst="bentConnector4">
            <a:avLst>
              <a:gd name="adj1" fmla="val -9253431"/>
              <a:gd name="adj2" fmla="val 100169"/>
            </a:avLst>
          </a:prstGeom>
          <a:noFill/>
          <a:ln w="38100" cap="flat" cmpd="sng">
            <a:solidFill>
              <a:schemeClr val="dk2"/>
            </a:solidFill>
            <a:prstDash val="solid"/>
            <a:round/>
            <a:headEnd type="none" w="sm" len="sm"/>
            <a:tailEnd type="triangle" w="med" len="med"/>
          </a:ln>
        </p:spPr>
      </p:cxnSp>
      <p:sp>
        <p:nvSpPr>
          <p:cNvPr id="627" name="Google Shape;627;g2b9eebf76d2_0_58" descr="A diagram displaying the process of development of a simulation idea"/>
          <p:cNvSpPr/>
          <p:nvPr/>
        </p:nvSpPr>
        <p:spPr>
          <a:xfrm>
            <a:off x="5983800" y="2671200"/>
            <a:ext cx="1347900" cy="1200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Calibri"/>
                <a:ea typeface="Calibri"/>
                <a:cs typeface="Calibri"/>
                <a:sym typeface="Calibri"/>
              </a:rPr>
              <a:t>Part A</a:t>
            </a:r>
            <a:endParaRPr sz="2200" b="0" i="0" u="none" strike="noStrike" cap="none">
              <a:solidFill>
                <a:srgbClr val="000000"/>
              </a:solidFill>
              <a:latin typeface="Calibri"/>
              <a:ea typeface="Calibri"/>
              <a:cs typeface="Calibri"/>
              <a:sym typeface="Calibri"/>
            </a:endParaRPr>
          </a:p>
        </p:txBody>
      </p:sp>
      <p:sp>
        <p:nvSpPr>
          <p:cNvPr id="628" name="Google Shape;628;g2b9eebf76d2_0_58" descr="A diagram displaying the process of development of a simulation idea"/>
          <p:cNvSpPr/>
          <p:nvPr/>
        </p:nvSpPr>
        <p:spPr>
          <a:xfrm>
            <a:off x="7618850" y="2671200"/>
            <a:ext cx="1347900" cy="1200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Calibri"/>
                <a:ea typeface="Calibri"/>
                <a:cs typeface="Calibri"/>
                <a:sym typeface="Calibri"/>
              </a:rPr>
              <a:t>Part B</a:t>
            </a:r>
            <a:endParaRPr sz="2200" b="0" i="0" u="none" strike="noStrike" cap="none">
              <a:solidFill>
                <a:srgbClr val="000000"/>
              </a:solidFill>
              <a:latin typeface="Calibri"/>
              <a:ea typeface="Calibri"/>
              <a:cs typeface="Calibri"/>
              <a:sym typeface="Calibri"/>
            </a:endParaRPr>
          </a:p>
        </p:txBody>
      </p:sp>
      <p:sp>
        <p:nvSpPr>
          <p:cNvPr id="629" name="Google Shape;629;g2b9eebf76d2_0_58" descr="A diagram displaying the process of development of a simulation idea"/>
          <p:cNvSpPr/>
          <p:nvPr/>
        </p:nvSpPr>
        <p:spPr>
          <a:xfrm>
            <a:off x="9281075" y="2671200"/>
            <a:ext cx="1347900" cy="1200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Calibri"/>
                <a:ea typeface="Calibri"/>
                <a:cs typeface="Calibri"/>
                <a:sym typeface="Calibri"/>
              </a:rPr>
              <a:t>Part C</a:t>
            </a:r>
            <a:endParaRPr sz="2200" b="0" i="0" u="none" strike="noStrike" cap="none">
              <a:solidFill>
                <a:srgbClr val="000000"/>
              </a:solidFill>
              <a:latin typeface="Calibri"/>
              <a:ea typeface="Calibri"/>
              <a:cs typeface="Calibri"/>
              <a:sym typeface="Calibri"/>
            </a:endParaRPr>
          </a:p>
        </p:txBody>
      </p:sp>
      <p:sp>
        <p:nvSpPr>
          <p:cNvPr id="630" name="Google Shape;630;g2b9eebf76d2_0_58" descr="A diagram displaying the process of development of a simulation idea"/>
          <p:cNvSpPr txBox="1"/>
          <p:nvPr/>
        </p:nvSpPr>
        <p:spPr>
          <a:xfrm>
            <a:off x="10552900" y="2887650"/>
            <a:ext cx="1262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a:t>
            </a:r>
            <a:endParaRPr sz="2800" b="0" i="0" u="none" strike="noStrike" cap="none">
              <a:solidFill>
                <a:schemeClr val="dk1"/>
              </a:solidFill>
              <a:latin typeface="Calibri"/>
              <a:ea typeface="Calibri"/>
              <a:cs typeface="Calibri"/>
              <a:sym typeface="Calibri"/>
            </a:endParaRPr>
          </a:p>
        </p:txBody>
      </p:sp>
      <p:pic>
        <p:nvPicPr>
          <p:cNvPr id="631" name="Google Shape;631;g2b9eebf76d2_0_58" descr="A diagram displaying the process of development of a simulation idea"/>
          <p:cNvPicPr preferRelativeResize="0"/>
          <p:nvPr/>
        </p:nvPicPr>
        <p:blipFill rotWithShape="1">
          <a:blip r:embed="rId4">
            <a:alphaModFix/>
          </a:blip>
          <a:srcRect/>
          <a:stretch/>
        </p:blipFill>
        <p:spPr>
          <a:xfrm rot="1111375">
            <a:off x="6145520" y="4429841"/>
            <a:ext cx="1016687" cy="945917"/>
          </a:xfrm>
          <a:prstGeom prst="rect">
            <a:avLst/>
          </a:prstGeom>
          <a:noFill/>
          <a:ln>
            <a:noFill/>
          </a:ln>
        </p:spPr>
      </p:pic>
      <p:sp>
        <p:nvSpPr>
          <p:cNvPr id="632" name="Google Shape;632;g2b9eebf76d2_0_58" descr="A diagram displaying the process of development of a simulation idea"/>
          <p:cNvSpPr txBox="1"/>
          <p:nvPr/>
        </p:nvSpPr>
        <p:spPr>
          <a:xfrm rot="3441358">
            <a:off x="6793742" y="4428804"/>
            <a:ext cx="747472" cy="44630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Calibri"/>
                <a:ea typeface="Calibri"/>
                <a:cs typeface="Calibri"/>
                <a:sym typeface="Calibri"/>
              </a:rPr>
              <a:t>Make</a:t>
            </a:r>
            <a:endParaRPr sz="1700" b="0" i="0" u="none" strike="noStrike" cap="none">
              <a:solidFill>
                <a:schemeClr val="dk1"/>
              </a:solidFill>
              <a:latin typeface="Calibri"/>
              <a:ea typeface="Calibri"/>
              <a:cs typeface="Calibri"/>
              <a:sym typeface="Calibri"/>
            </a:endParaRPr>
          </a:p>
        </p:txBody>
      </p:sp>
      <p:sp>
        <p:nvSpPr>
          <p:cNvPr id="633" name="Google Shape;633;g2b9eebf76d2_0_58" descr="A diagram displaying the process of development of a simulation idea"/>
          <p:cNvSpPr txBox="1"/>
          <p:nvPr/>
        </p:nvSpPr>
        <p:spPr>
          <a:xfrm rot="-1380">
            <a:off x="6277796" y="5233738"/>
            <a:ext cx="7473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Calibri"/>
                <a:ea typeface="Calibri"/>
                <a:cs typeface="Calibri"/>
                <a:sym typeface="Calibri"/>
              </a:rPr>
              <a:t>Test</a:t>
            </a:r>
            <a:endParaRPr sz="1700" b="0" i="0" u="none" strike="noStrike" cap="none">
              <a:solidFill>
                <a:schemeClr val="dk1"/>
              </a:solidFill>
              <a:latin typeface="Calibri"/>
              <a:ea typeface="Calibri"/>
              <a:cs typeface="Calibri"/>
              <a:sym typeface="Calibri"/>
            </a:endParaRPr>
          </a:p>
        </p:txBody>
      </p:sp>
      <p:sp>
        <p:nvSpPr>
          <p:cNvPr id="634" name="Google Shape;634;g2b9eebf76d2_0_58" descr="A diagram displaying the process of development of a simulation idea"/>
          <p:cNvSpPr txBox="1"/>
          <p:nvPr/>
        </p:nvSpPr>
        <p:spPr>
          <a:xfrm rot="-4028247">
            <a:off x="5766828" y="4451029"/>
            <a:ext cx="779107" cy="44635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Calibri"/>
                <a:ea typeface="Calibri"/>
                <a:cs typeface="Calibri"/>
                <a:sym typeface="Calibri"/>
              </a:rPr>
              <a:t>Debug</a:t>
            </a:r>
            <a:endParaRPr sz="1700" b="0" i="0" u="none" strike="noStrike" cap="none">
              <a:solidFill>
                <a:schemeClr val="dk1"/>
              </a:solidFill>
              <a:latin typeface="Calibri"/>
              <a:ea typeface="Calibri"/>
              <a:cs typeface="Calibri"/>
              <a:sym typeface="Calibri"/>
            </a:endParaRPr>
          </a:p>
        </p:txBody>
      </p:sp>
      <p:pic>
        <p:nvPicPr>
          <p:cNvPr id="635" name="Google Shape;635;g2b9eebf76d2_0_58" descr="A diagram displaying the process of development of a simulation idea"/>
          <p:cNvPicPr preferRelativeResize="0"/>
          <p:nvPr/>
        </p:nvPicPr>
        <p:blipFill rotWithShape="1">
          <a:blip r:embed="rId4">
            <a:alphaModFix/>
          </a:blip>
          <a:srcRect/>
          <a:stretch/>
        </p:blipFill>
        <p:spPr>
          <a:xfrm rot="1111375">
            <a:off x="7760120" y="4384016"/>
            <a:ext cx="1016687" cy="945917"/>
          </a:xfrm>
          <a:prstGeom prst="rect">
            <a:avLst/>
          </a:prstGeom>
          <a:noFill/>
          <a:ln>
            <a:noFill/>
          </a:ln>
        </p:spPr>
      </p:pic>
      <p:sp>
        <p:nvSpPr>
          <p:cNvPr id="636" name="Google Shape;636;g2b9eebf76d2_0_58" descr="A diagram displaying the process of development of a simulation idea"/>
          <p:cNvSpPr txBox="1"/>
          <p:nvPr/>
        </p:nvSpPr>
        <p:spPr>
          <a:xfrm rot="3441358">
            <a:off x="8408342" y="4382979"/>
            <a:ext cx="747472" cy="44630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Calibri"/>
                <a:ea typeface="Calibri"/>
                <a:cs typeface="Calibri"/>
                <a:sym typeface="Calibri"/>
              </a:rPr>
              <a:t>Make</a:t>
            </a:r>
            <a:endParaRPr sz="1700" b="0" i="0" u="none" strike="noStrike" cap="none">
              <a:solidFill>
                <a:schemeClr val="dk1"/>
              </a:solidFill>
              <a:latin typeface="Calibri"/>
              <a:ea typeface="Calibri"/>
              <a:cs typeface="Calibri"/>
              <a:sym typeface="Calibri"/>
            </a:endParaRPr>
          </a:p>
        </p:txBody>
      </p:sp>
      <p:sp>
        <p:nvSpPr>
          <p:cNvPr id="637" name="Google Shape;637;g2b9eebf76d2_0_58" descr="A diagram displaying the process of development of a simulation idea"/>
          <p:cNvSpPr txBox="1"/>
          <p:nvPr/>
        </p:nvSpPr>
        <p:spPr>
          <a:xfrm rot="-1380">
            <a:off x="7892396" y="5187913"/>
            <a:ext cx="7473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Calibri"/>
                <a:ea typeface="Calibri"/>
                <a:cs typeface="Calibri"/>
                <a:sym typeface="Calibri"/>
              </a:rPr>
              <a:t>Test</a:t>
            </a:r>
            <a:endParaRPr sz="1700" b="0" i="0" u="none" strike="noStrike" cap="none">
              <a:solidFill>
                <a:schemeClr val="dk1"/>
              </a:solidFill>
              <a:latin typeface="Calibri"/>
              <a:ea typeface="Calibri"/>
              <a:cs typeface="Calibri"/>
              <a:sym typeface="Calibri"/>
            </a:endParaRPr>
          </a:p>
        </p:txBody>
      </p:sp>
      <p:sp>
        <p:nvSpPr>
          <p:cNvPr id="638" name="Google Shape;638;g2b9eebf76d2_0_58" descr="A diagram displaying the process of development of a simulation idea"/>
          <p:cNvSpPr txBox="1"/>
          <p:nvPr/>
        </p:nvSpPr>
        <p:spPr>
          <a:xfrm rot="-4028247">
            <a:off x="7381428" y="4405204"/>
            <a:ext cx="779107" cy="44635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Calibri"/>
                <a:ea typeface="Calibri"/>
                <a:cs typeface="Calibri"/>
                <a:sym typeface="Calibri"/>
              </a:rPr>
              <a:t>Debug</a:t>
            </a:r>
            <a:endParaRPr sz="1700" b="0" i="0" u="none" strike="noStrike" cap="none">
              <a:solidFill>
                <a:schemeClr val="dk1"/>
              </a:solidFill>
              <a:latin typeface="Calibri"/>
              <a:ea typeface="Calibri"/>
              <a:cs typeface="Calibri"/>
              <a:sym typeface="Calibri"/>
            </a:endParaRPr>
          </a:p>
        </p:txBody>
      </p:sp>
      <p:pic>
        <p:nvPicPr>
          <p:cNvPr id="639" name="Google Shape;639;g2b9eebf76d2_0_58" descr="A diagram displaying the process of development of a simulation idea"/>
          <p:cNvPicPr preferRelativeResize="0"/>
          <p:nvPr/>
        </p:nvPicPr>
        <p:blipFill rotWithShape="1">
          <a:blip r:embed="rId4">
            <a:alphaModFix/>
          </a:blip>
          <a:srcRect/>
          <a:stretch/>
        </p:blipFill>
        <p:spPr>
          <a:xfrm rot="1111375">
            <a:off x="9517770" y="4338191"/>
            <a:ext cx="1016687" cy="945917"/>
          </a:xfrm>
          <a:prstGeom prst="rect">
            <a:avLst/>
          </a:prstGeom>
          <a:noFill/>
          <a:ln>
            <a:noFill/>
          </a:ln>
        </p:spPr>
      </p:pic>
      <p:sp>
        <p:nvSpPr>
          <p:cNvPr id="640" name="Google Shape;640;g2b9eebf76d2_0_58" descr="A diagram displaying the process of development of a simulation idea"/>
          <p:cNvSpPr txBox="1"/>
          <p:nvPr/>
        </p:nvSpPr>
        <p:spPr>
          <a:xfrm rot="3441358">
            <a:off x="10165992" y="4337154"/>
            <a:ext cx="747472" cy="44630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Calibri"/>
                <a:ea typeface="Calibri"/>
                <a:cs typeface="Calibri"/>
                <a:sym typeface="Calibri"/>
              </a:rPr>
              <a:t>Make</a:t>
            </a:r>
            <a:endParaRPr sz="1700" b="0" i="0" u="none" strike="noStrike" cap="none">
              <a:solidFill>
                <a:schemeClr val="dk1"/>
              </a:solidFill>
              <a:latin typeface="Calibri"/>
              <a:ea typeface="Calibri"/>
              <a:cs typeface="Calibri"/>
              <a:sym typeface="Calibri"/>
            </a:endParaRPr>
          </a:p>
        </p:txBody>
      </p:sp>
      <p:sp>
        <p:nvSpPr>
          <p:cNvPr id="641" name="Google Shape;641;g2b9eebf76d2_0_58" descr="A diagram displaying the process of development of a simulation idea"/>
          <p:cNvSpPr txBox="1"/>
          <p:nvPr/>
        </p:nvSpPr>
        <p:spPr>
          <a:xfrm rot="-1380">
            <a:off x="9650046" y="5142088"/>
            <a:ext cx="7473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Calibri"/>
                <a:ea typeface="Calibri"/>
                <a:cs typeface="Calibri"/>
                <a:sym typeface="Calibri"/>
              </a:rPr>
              <a:t>Test</a:t>
            </a:r>
            <a:endParaRPr sz="1700" b="0" i="0" u="none" strike="noStrike" cap="none">
              <a:solidFill>
                <a:schemeClr val="dk1"/>
              </a:solidFill>
              <a:latin typeface="Calibri"/>
              <a:ea typeface="Calibri"/>
              <a:cs typeface="Calibri"/>
              <a:sym typeface="Calibri"/>
            </a:endParaRPr>
          </a:p>
        </p:txBody>
      </p:sp>
      <p:sp>
        <p:nvSpPr>
          <p:cNvPr id="642" name="Google Shape;642;g2b9eebf76d2_0_58" descr="A diagram displaying the process of development of a simulation idea"/>
          <p:cNvSpPr txBox="1"/>
          <p:nvPr/>
        </p:nvSpPr>
        <p:spPr>
          <a:xfrm rot="-4028247">
            <a:off x="9139078" y="4359379"/>
            <a:ext cx="779107" cy="44635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Calibri"/>
                <a:ea typeface="Calibri"/>
                <a:cs typeface="Calibri"/>
                <a:sym typeface="Calibri"/>
              </a:rPr>
              <a:t>Debug</a:t>
            </a:r>
            <a:endParaRPr sz="1700" b="0" i="0" u="none" strike="noStrike" cap="none">
              <a:solidFill>
                <a:schemeClr val="dk1"/>
              </a:solidFill>
              <a:latin typeface="Calibri"/>
              <a:ea typeface="Calibri"/>
              <a:cs typeface="Calibri"/>
              <a:sym typeface="Calibri"/>
            </a:endParaRPr>
          </a:p>
        </p:txBody>
      </p:sp>
      <p:cxnSp>
        <p:nvCxnSpPr>
          <p:cNvPr id="643" name="Google Shape;643;g2b9eebf76d2_0_58" descr="A diagram displaying the process of development of a simulation idea"/>
          <p:cNvCxnSpPr>
            <a:stCxn id="619" idx="1"/>
            <a:endCxn id="644" idx="1"/>
          </p:cNvCxnSpPr>
          <p:nvPr/>
        </p:nvCxnSpPr>
        <p:spPr>
          <a:xfrm rot="10800000">
            <a:off x="730275" y="1037450"/>
            <a:ext cx="4274700" cy="2845800"/>
          </a:xfrm>
          <a:prstGeom prst="bentConnector3">
            <a:avLst>
              <a:gd name="adj1" fmla="val 105568"/>
            </a:avLst>
          </a:prstGeom>
          <a:noFill/>
          <a:ln w="38100" cap="flat" cmpd="sng">
            <a:solidFill>
              <a:schemeClr val="dk2"/>
            </a:solidFill>
            <a:prstDash val="solid"/>
            <a:round/>
            <a:headEnd type="none" w="sm" len="sm"/>
            <a:tailEnd type="triangle" w="med" len="med"/>
          </a:ln>
        </p:spPr>
      </p:cxnSp>
      <p:sp>
        <p:nvSpPr>
          <p:cNvPr id="618" name="Google Shape;618;g2b9eebf76d2_0_58" descr="A diagram displaying the process of development of a simulation idea"/>
          <p:cNvSpPr/>
          <p:nvPr/>
        </p:nvSpPr>
        <p:spPr>
          <a:xfrm rot="10800000" flipH="1">
            <a:off x="7382025" y="981450"/>
            <a:ext cx="61200" cy="6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44" name="Google Shape;644;g2b9eebf76d2_0_58" descr="A diagram displaying the process of development of a simulation idea"/>
          <p:cNvSpPr/>
          <p:nvPr/>
        </p:nvSpPr>
        <p:spPr>
          <a:xfrm rot="10800000" flipH="1">
            <a:off x="730400" y="1006850"/>
            <a:ext cx="61200" cy="6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45" name="Google Shape;645;g2b9eebf76d2_0_58" descr="A diagram displaying the process of development of a simulation idea"/>
          <p:cNvCxnSpPr>
            <a:stCxn id="627" idx="3"/>
            <a:endCxn id="628" idx="1"/>
          </p:cNvCxnSpPr>
          <p:nvPr/>
        </p:nvCxnSpPr>
        <p:spPr>
          <a:xfrm>
            <a:off x="7331700" y="3271650"/>
            <a:ext cx="287100" cy="600"/>
          </a:xfrm>
          <a:prstGeom prst="bentConnector3">
            <a:avLst>
              <a:gd name="adj1" fmla="val 50009"/>
            </a:avLst>
          </a:prstGeom>
          <a:noFill/>
          <a:ln w="38100" cap="flat" cmpd="sng">
            <a:solidFill>
              <a:schemeClr val="dk2"/>
            </a:solidFill>
            <a:prstDash val="solid"/>
            <a:round/>
            <a:headEnd type="none" w="sm" len="sm"/>
            <a:tailEnd type="none" w="sm" len="sm"/>
          </a:ln>
        </p:spPr>
      </p:cxnSp>
      <p:cxnSp>
        <p:nvCxnSpPr>
          <p:cNvPr id="646" name="Google Shape;646;g2b9eebf76d2_0_58" descr="A diagram displaying the process of development of a simulation idea"/>
          <p:cNvCxnSpPr>
            <a:stCxn id="628" idx="3"/>
            <a:endCxn id="629" idx="1"/>
          </p:cNvCxnSpPr>
          <p:nvPr/>
        </p:nvCxnSpPr>
        <p:spPr>
          <a:xfrm>
            <a:off x="8966750" y="3271650"/>
            <a:ext cx="314400" cy="600"/>
          </a:xfrm>
          <a:prstGeom prst="bentConnector3">
            <a:avLst>
              <a:gd name="adj1" fmla="val 49988"/>
            </a:avLst>
          </a:prstGeom>
          <a:noFill/>
          <a:ln w="38100" cap="flat" cmpd="sng">
            <a:solidFill>
              <a:schemeClr val="dk2"/>
            </a:solidFill>
            <a:prstDash val="solid"/>
            <a:round/>
            <a:headEnd type="none" w="sm" len="sm"/>
            <a:tailEnd type="none" w="sm" len="sm"/>
          </a:ln>
        </p:spPr>
      </p:cxnSp>
      <p:cxnSp>
        <p:nvCxnSpPr>
          <p:cNvPr id="647" name="Google Shape;647;g2b9eebf76d2_0_58" descr="A diagram displaying the process of development of a simulation idea"/>
          <p:cNvCxnSpPr>
            <a:stCxn id="627" idx="2"/>
          </p:cNvCxnSpPr>
          <p:nvPr/>
        </p:nvCxnSpPr>
        <p:spPr>
          <a:xfrm flipH="1">
            <a:off x="6653550" y="3872100"/>
            <a:ext cx="4200" cy="1041600"/>
          </a:xfrm>
          <a:prstGeom prst="straightConnector1">
            <a:avLst/>
          </a:prstGeom>
          <a:noFill/>
          <a:ln w="9525" cap="flat" cmpd="sng">
            <a:solidFill>
              <a:schemeClr val="dk2"/>
            </a:solidFill>
            <a:prstDash val="dash"/>
            <a:round/>
            <a:headEnd type="none" w="sm" len="sm"/>
            <a:tailEnd type="none" w="sm" len="sm"/>
          </a:ln>
        </p:spPr>
      </p:cxnSp>
      <p:cxnSp>
        <p:nvCxnSpPr>
          <p:cNvPr id="648" name="Google Shape;648;g2b9eebf76d2_0_58" descr="A diagram displaying the process of development of a simulation idea"/>
          <p:cNvCxnSpPr>
            <a:stCxn id="628" idx="2"/>
          </p:cNvCxnSpPr>
          <p:nvPr/>
        </p:nvCxnSpPr>
        <p:spPr>
          <a:xfrm flipH="1">
            <a:off x="8283200" y="3872100"/>
            <a:ext cx="9600" cy="1004700"/>
          </a:xfrm>
          <a:prstGeom prst="straightConnector1">
            <a:avLst/>
          </a:prstGeom>
          <a:noFill/>
          <a:ln w="9525" cap="flat" cmpd="sng">
            <a:solidFill>
              <a:schemeClr val="dk2"/>
            </a:solidFill>
            <a:prstDash val="dash"/>
            <a:round/>
            <a:headEnd type="none" w="sm" len="sm"/>
            <a:tailEnd type="none" w="sm" len="sm"/>
          </a:ln>
        </p:spPr>
      </p:cxnSp>
      <p:cxnSp>
        <p:nvCxnSpPr>
          <p:cNvPr id="649" name="Google Shape;649;g2b9eebf76d2_0_58" descr="A diagram displaying the process of development of a simulation idea"/>
          <p:cNvCxnSpPr/>
          <p:nvPr/>
        </p:nvCxnSpPr>
        <p:spPr>
          <a:xfrm flipH="1">
            <a:off x="10013100" y="3872100"/>
            <a:ext cx="9600" cy="1004700"/>
          </a:xfrm>
          <a:prstGeom prst="straightConnector1">
            <a:avLst/>
          </a:prstGeom>
          <a:noFill/>
          <a:ln w="9525" cap="flat" cmpd="sng">
            <a:solidFill>
              <a:schemeClr val="dk2"/>
            </a:solidFill>
            <a:prstDash val="dash"/>
            <a:round/>
            <a:headEnd type="none" w="sm" len="sm"/>
            <a:tailEnd type="none" w="sm" len="sm"/>
          </a:ln>
        </p:spPr>
      </p:cxnSp>
      <p:cxnSp>
        <p:nvCxnSpPr>
          <p:cNvPr id="650" name="Google Shape;650;g2b9eebf76d2_0_58" descr="A diagram displaying the process of development of a simulation idea"/>
          <p:cNvCxnSpPr/>
          <p:nvPr/>
        </p:nvCxnSpPr>
        <p:spPr>
          <a:xfrm>
            <a:off x="6629025" y="4901300"/>
            <a:ext cx="3418800" cy="12300"/>
          </a:xfrm>
          <a:prstGeom prst="straightConnector1">
            <a:avLst/>
          </a:prstGeom>
          <a:noFill/>
          <a:ln w="9525" cap="flat" cmpd="sng">
            <a:solidFill>
              <a:schemeClr val="dk2"/>
            </a:solidFill>
            <a:prstDash val="dash"/>
            <a:round/>
            <a:headEnd type="none" w="sm" len="sm"/>
            <a:tailEnd type="none" w="sm" len="sm"/>
          </a:ln>
        </p:spPr>
      </p:cxnSp>
      <p:sp>
        <p:nvSpPr>
          <p:cNvPr id="651" name="Google Shape;651;g2b9eebf76d2_0_58" descr="A diagram displaying the process of development of a simulation idea"/>
          <p:cNvSpPr txBox="1"/>
          <p:nvPr/>
        </p:nvSpPr>
        <p:spPr>
          <a:xfrm>
            <a:off x="10552900" y="4472975"/>
            <a:ext cx="1262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a:t>
            </a:r>
            <a:endParaRPr sz="2800" b="0" i="0" u="none" strike="noStrike" cap="none">
              <a:solidFill>
                <a:schemeClr val="dk1"/>
              </a:solidFill>
              <a:latin typeface="Calibri"/>
              <a:ea typeface="Calibri"/>
              <a:cs typeface="Calibri"/>
              <a:sym typeface="Calibri"/>
            </a:endParaRPr>
          </a:p>
        </p:txBody>
      </p:sp>
      <p:sp>
        <p:nvSpPr>
          <p:cNvPr id="652" name="Google Shape;652;g2b9eebf76d2_0_58" descr="A diagram displaying the process of development of a simulation idea"/>
          <p:cNvSpPr txBox="1"/>
          <p:nvPr/>
        </p:nvSpPr>
        <p:spPr>
          <a:xfrm rot="-1380">
            <a:off x="8100965" y="5874492"/>
            <a:ext cx="7473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dirty="0">
                <a:solidFill>
                  <a:schemeClr val="dk1"/>
                </a:solidFill>
                <a:latin typeface="Calibri"/>
                <a:ea typeface="Calibri"/>
                <a:cs typeface="Calibri"/>
                <a:sym typeface="Calibri"/>
              </a:rPr>
              <a:t>Test</a:t>
            </a:r>
            <a:endParaRPr sz="2200" b="0" i="0" u="none" strike="noStrike" cap="none" dirty="0">
              <a:solidFill>
                <a:schemeClr val="dk1"/>
              </a:solidFill>
              <a:latin typeface="Calibri"/>
              <a:ea typeface="Calibri"/>
              <a:cs typeface="Calibri"/>
              <a:sym typeface="Calibri"/>
            </a:endParaRPr>
          </a:p>
        </p:txBody>
      </p:sp>
      <p:sp>
        <p:nvSpPr>
          <p:cNvPr id="653" name="Google Shape;653;g2b9eebf76d2_0_58" descr="A diagram displaying the process of development of a simulation idea"/>
          <p:cNvSpPr txBox="1"/>
          <p:nvPr/>
        </p:nvSpPr>
        <p:spPr>
          <a:xfrm rot="2699249">
            <a:off x="10844758" y="2305142"/>
            <a:ext cx="971353" cy="52311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Calibri"/>
                <a:ea typeface="Calibri"/>
                <a:cs typeface="Calibri"/>
                <a:sym typeface="Calibri"/>
              </a:rPr>
              <a:t>Make</a:t>
            </a:r>
            <a:endParaRPr sz="2200" b="0" i="0" u="none" strike="noStrike" cap="none">
              <a:solidFill>
                <a:schemeClr val="dk1"/>
              </a:solidFill>
              <a:latin typeface="Calibri"/>
              <a:ea typeface="Calibri"/>
              <a:cs typeface="Calibri"/>
              <a:sym typeface="Calibri"/>
            </a:endParaRPr>
          </a:p>
        </p:txBody>
      </p:sp>
      <p:sp>
        <p:nvSpPr>
          <p:cNvPr id="654" name="Google Shape;654;g2b9eebf76d2_0_58" descr="A diagram displaying the process of development of a simulation idea"/>
          <p:cNvSpPr txBox="1"/>
          <p:nvPr/>
        </p:nvSpPr>
        <p:spPr>
          <a:xfrm rot="-4105094">
            <a:off x="4473835" y="2741475"/>
            <a:ext cx="959142" cy="52333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Calibri"/>
                <a:ea typeface="Calibri"/>
                <a:cs typeface="Calibri"/>
                <a:sym typeface="Calibri"/>
              </a:rPr>
              <a:t>Debug</a:t>
            </a:r>
            <a:endParaRPr sz="2200" b="0" i="0" u="none" strike="noStrike" cap="none">
              <a:solidFill>
                <a:schemeClr val="dk1"/>
              </a:solidFill>
              <a:latin typeface="Calibri"/>
              <a:ea typeface="Calibri"/>
              <a:cs typeface="Calibri"/>
              <a:sym typeface="Calibri"/>
            </a:endParaRPr>
          </a:p>
        </p:txBody>
      </p:sp>
      <p:cxnSp>
        <p:nvCxnSpPr>
          <p:cNvPr id="655" name="Google Shape;655;g2b9eebf76d2_0_58" descr="A diagram displaying the process of development of a simulation idea"/>
          <p:cNvCxnSpPr/>
          <p:nvPr/>
        </p:nvCxnSpPr>
        <p:spPr>
          <a:xfrm>
            <a:off x="7816200" y="1004700"/>
            <a:ext cx="262200" cy="14700"/>
          </a:xfrm>
          <a:prstGeom prst="straightConnector1">
            <a:avLst/>
          </a:prstGeom>
          <a:noFill/>
          <a:ln w="28575" cap="flat" cmpd="sng">
            <a:solidFill>
              <a:schemeClr val="dk2"/>
            </a:solidFill>
            <a:prstDash val="solid"/>
            <a:round/>
            <a:headEnd type="none" w="sm" len="sm"/>
            <a:tailEnd type="triangle" w="med" len="med"/>
          </a:ln>
        </p:spPr>
      </p:cxnSp>
      <p:cxnSp>
        <p:nvCxnSpPr>
          <p:cNvPr id="656" name="Google Shape;656;g2b9eebf76d2_0_58" descr="A diagram displaying the process of development of a simulation idea"/>
          <p:cNvCxnSpPr/>
          <p:nvPr/>
        </p:nvCxnSpPr>
        <p:spPr>
          <a:xfrm flipH="1">
            <a:off x="2420025" y="3875900"/>
            <a:ext cx="263100" cy="17700"/>
          </a:xfrm>
          <a:prstGeom prst="straightConnector1">
            <a:avLst/>
          </a:prstGeom>
          <a:noFill/>
          <a:ln w="28575" cap="flat" cmpd="sng">
            <a:solidFill>
              <a:schemeClr val="dk2"/>
            </a:solidFill>
            <a:prstDash val="solid"/>
            <a:round/>
            <a:headEnd type="none" w="sm" len="sm"/>
            <a:tailEnd type="triangle" w="med" len="med"/>
          </a:ln>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g16240910156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100"/>
              <a:buFont typeface="Arial"/>
              <a:buNone/>
            </a:pPr>
            <a:r>
              <a:rPr lang="en-US" b="1" dirty="0"/>
              <a:t>Submit your project to </a:t>
            </a:r>
            <a:br>
              <a:rPr lang="en-US" b="1" dirty="0"/>
            </a:br>
            <a:r>
              <a:rPr lang="en-US" b="1" dirty="0"/>
              <a:t>the Learning Management System</a:t>
            </a:r>
            <a:endParaRPr dirty="0"/>
          </a:p>
        </p:txBody>
      </p:sp>
      <p:sp>
        <p:nvSpPr>
          <p:cNvPr id="750" name="Google Shape;750;g16240910156_0_0"/>
          <p:cNvSpPr txBox="1">
            <a:spLocks noGrp="1"/>
          </p:cNvSpPr>
          <p:nvPr>
            <p:ph type="body" idx="1"/>
          </p:nvPr>
        </p:nvSpPr>
        <p:spPr>
          <a:xfrm>
            <a:off x="838199" y="1825625"/>
            <a:ext cx="11820600" cy="4351200"/>
          </a:xfrm>
          <a:prstGeom prst="rect">
            <a:avLst/>
          </a:prstGeom>
          <a:noFill/>
          <a:ln>
            <a:noFill/>
          </a:ln>
        </p:spPr>
        <p:txBody>
          <a:bodyPr spcFirstLastPara="1" wrap="square" lIns="91425" tIns="45700" rIns="91425" bIns="45700" anchor="t" anchorCtr="0">
            <a:normAutofit/>
          </a:bodyPr>
          <a:lstStyle/>
          <a:p>
            <a:pPr marL="457200" lvl="0" indent="-412750" algn="l" rtl="0">
              <a:lnSpc>
                <a:spcPct val="115000"/>
              </a:lnSpc>
              <a:spcBef>
                <a:spcPts val="0"/>
              </a:spcBef>
              <a:spcAft>
                <a:spcPts val="0"/>
              </a:spcAft>
              <a:buSzPts val="2900"/>
              <a:buFont typeface="Arial"/>
              <a:buChar char="○"/>
            </a:pPr>
            <a:r>
              <a:rPr lang="en-US" sz="3300" dirty="0">
                <a:latin typeface="Arial"/>
                <a:ea typeface="Arial"/>
                <a:cs typeface="Arial"/>
                <a:sym typeface="Arial"/>
              </a:rPr>
              <a:t>Export your Minecraft world (save it on your computer)</a:t>
            </a:r>
            <a:endParaRPr sz="3300" dirty="0">
              <a:latin typeface="Arial"/>
              <a:ea typeface="Arial"/>
              <a:cs typeface="Arial"/>
              <a:sym typeface="Arial"/>
            </a:endParaRPr>
          </a:p>
          <a:p>
            <a:pPr marL="457200" lvl="0" indent="-412750" algn="l" rtl="0">
              <a:lnSpc>
                <a:spcPct val="115000"/>
              </a:lnSpc>
              <a:spcBef>
                <a:spcPts val="0"/>
              </a:spcBef>
              <a:spcAft>
                <a:spcPts val="0"/>
              </a:spcAft>
              <a:buSzPts val="2900"/>
              <a:buFont typeface="Arial"/>
              <a:buChar char="○"/>
            </a:pPr>
            <a:r>
              <a:rPr lang="en-US" sz="3300" dirty="0">
                <a:latin typeface="Arial"/>
                <a:ea typeface="Arial"/>
                <a:cs typeface="Arial"/>
                <a:sym typeface="Arial"/>
              </a:rPr>
              <a:t>Copy the URL of your code file</a:t>
            </a:r>
            <a:endParaRPr sz="3300" dirty="0">
              <a:latin typeface="Arial"/>
              <a:ea typeface="Arial"/>
              <a:cs typeface="Arial"/>
              <a:sym typeface="Arial"/>
            </a:endParaRPr>
          </a:p>
          <a:p>
            <a:pPr marL="457200" lvl="0" indent="-412750" algn="l" rtl="0">
              <a:lnSpc>
                <a:spcPct val="115000"/>
              </a:lnSpc>
              <a:spcBef>
                <a:spcPts val="0"/>
              </a:spcBef>
              <a:spcAft>
                <a:spcPts val="0"/>
              </a:spcAft>
              <a:buSzPts val="2900"/>
              <a:buFont typeface="Arial"/>
              <a:buChar char="○"/>
            </a:pPr>
            <a:r>
              <a:rPr lang="en-US" sz="3300" dirty="0">
                <a:latin typeface="Arial"/>
                <a:ea typeface="Arial"/>
                <a:cs typeface="Arial"/>
                <a:sym typeface="Arial"/>
              </a:rPr>
              <a:t>Submit the Minecraft world and the URL </a:t>
            </a:r>
            <a:endParaRPr sz="3300" dirty="0">
              <a:latin typeface="Arial"/>
              <a:ea typeface="Arial"/>
              <a:cs typeface="Arial"/>
              <a:sym typeface="Arial"/>
            </a:endParaRPr>
          </a:p>
          <a:p>
            <a:pPr marL="0" marR="0" lvl="0" indent="0" algn="l" rtl="0">
              <a:lnSpc>
                <a:spcPct val="115000"/>
              </a:lnSpc>
              <a:spcBef>
                <a:spcPts val="1200"/>
              </a:spcBef>
              <a:spcAft>
                <a:spcPts val="0"/>
              </a:spcAft>
              <a:buSzPts val="1800"/>
              <a:buNone/>
            </a:pPr>
            <a:endParaRPr dirty="0"/>
          </a:p>
        </p:txBody>
      </p:sp>
      <p:sp>
        <p:nvSpPr>
          <p:cNvPr id="751" name="Google Shape;751;g16240910156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89">
          <a:extLst>
            <a:ext uri="{FF2B5EF4-FFF2-40B4-BE49-F238E27FC236}">
              <a16:creationId xmlns:a16="http://schemas.microsoft.com/office/drawing/2014/main" id="{5F65888B-74ED-F6C9-472A-156AFA3B62E8}"/>
            </a:ext>
          </a:extLst>
        </p:cNvPr>
        <p:cNvGrpSpPr/>
        <p:nvPr/>
      </p:nvGrpSpPr>
      <p:grpSpPr>
        <a:xfrm>
          <a:off x="0" y="0"/>
          <a:ext cx="0" cy="0"/>
          <a:chOff x="0" y="0"/>
          <a:chExt cx="0" cy="0"/>
        </a:xfrm>
      </p:grpSpPr>
      <p:sp>
        <p:nvSpPr>
          <p:cNvPr id="890" name="Google Shape;890;g1553790532d_0_50">
            <a:extLst>
              <a:ext uri="{FF2B5EF4-FFF2-40B4-BE49-F238E27FC236}">
                <a16:creationId xmlns:a16="http://schemas.microsoft.com/office/drawing/2014/main" id="{10959D41-C379-5529-04E4-078EE7E66D6A}"/>
              </a:ext>
            </a:extLst>
          </p:cNvPr>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r>
              <a:rPr lang="en-US" dirty="0"/>
              <a:t>Practice &amp; Application </a:t>
            </a:r>
            <a:br>
              <a:rPr lang="en-US" dirty="0"/>
            </a:br>
            <a:r>
              <a:rPr lang="en-US" dirty="0"/>
              <a:t>(Next week, Day 2) </a:t>
            </a:r>
            <a:endParaRPr dirty="0"/>
          </a:p>
        </p:txBody>
      </p:sp>
    </p:spTree>
    <p:extLst>
      <p:ext uri="{BB962C8B-B14F-4D97-AF65-F5344CB8AC3E}">
        <p14:creationId xmlns:p14="http://schemas.microsoft.com/office/powerpoint/2010/main" val="1778336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g1553790532d_0_1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Group Lesson Design</a:t>
            </a:r>
            <a:endParaRPr dirty="0"/>
          </a:p>
        </p:txBody>
      </p:sp>
      <p:sp>
        <p:nvSpPr>
          <p:cNvPr id="4" name="Google Shape;1266;g1553790532d_0_32">
            <a:extLst>
              <a:ext uri="{FF2B5EF4-FFF2-40B4-BE49-F238E27FC236}">
                <a16:creationId xmlns:a16="http://schemas.microsoft.com/office/drawing/2014/main" id="{50A039C4-2A56-187C-0FEA-ACFB5EB64B12}"/>
              </a:ext>
            </a:extLst>
          </p:cNvPr>
          <p:cNvSpPr txBox="1">
            <a:spLocks noGrp="1"/>
          </p:cNvSpPr>
          <p:nvPr>
            <p:ph type="body" idx="1"/>
          </p:nvPr>
        </p:nvSpPr>
        <p:spPr>
          <a:xfrm>
            <a:off x="208547" y="1631681"/>
            <a:ext cx="11145253"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900" dirty="0"/>
              <a:t>Work in (grade) groups to design a full lesson</a:t>
            </a:r>
          </a:p>
          <a:p>
            <a:pPr marL="0" lvl="0" indent="0" algn="l" rtl="0">
              <a:lnSpc>
                <a:spcPct val="90000"/>
              </a:lnSpc>
              <a:spcBef>
                <a:spcPts val="1000"/>
              </a:spcBef>
              <a:spcAft>
                <a:spcPts val="0"/>
              </a:spcAft>
              <a:buSzPts val="1800"/>
              <a:buNone/>
            </a:pPr>
            <a:endParaRPr lang="en-US" sz="2500" dirty="0"/>
          </a:p>
          <a:p>
            <a:pPr marL="914400" lvl="0" indent="-387350">
              <a:spcBef>
                <a:spcPts val="0"/>
              </a:spcBef>
              <a:buSzPts val="2500"/>
            </a:pPr>
            <a:r>
              <a:rPr lang="en-US" sz="2900" dirty="0"/>
              <a:t>Use the Group Lesson Design Template given</a:t>
            </a:r>
          </a:p>
          <a:p>
            <a:pPr marL="1371600" lvl="1" indent="-387350">
              <a:spcBef>
                <a:spcPts val="0"/>
              </a:spcBef>
              <a:buSzPts val="2500"/>
            </a:pPr>
            <a:r>
              <a:rPr lang="en-US" sz="2500" dirty="0"/>
              <a:t>Objectives and contextual issue to address</a:t>
            </a:r>
          </a:p>
          <a:p>
            <a:pPr lvl="2" indent="-387350">
              <a:spcBef>
                <a:spcPts val="0"/>
              </a:spcBef>
              <a:buSzPts val="2500"/>
            </a:pPr>
            <a:r>
              <a:rPr lang="en-US" sz="2500" dirty="0"/>
              <a:t>Timeline of learning activities to follow</a:t>
            </a:r>
          </a:p>
          <a:p>
            <a:pPr lvl="2" indent="-387350">
              <a:spcBef>
                <a:spcPts val="0"/>
              </a:spcBef>
              <a:buSzPts val="2500"/>
            </a:pPr>
            <a:r>
              <a:rPr lang="en-US" sz="2500" dirty="0"/>
              <a:t>CT practices, processes, and concepts to promote</a:t>
            </a:r>
          </a:p>
          <a:p>
            <a:pPr lvl="2" indent="-387350">
              <a:spcBef>
                <a:spcPts val="0"/>
              </a:spcBef>
              <a:buSzPts val="2500"/>
            </a:pPr>
            <a:r>
              <a:rPr lang="en-US" sz="2500" dirty="0"/>
              <a:t>CT activities suitable for the grade level</a:t>
            </a:r>
          </a:p>
          <a:p>
            <a:pPr marL="984250" lvl="1" indent="0" algn="l" rtl="0">
              <a:lnSpc>
                <a:spcPct val="90000"/>
              </a:lnSpc>
              <a:spcBef>
                <a:spcPts val="0"/>
              </a:spcBef>
              <a:spcAft>
                <a:spcPts val="0"/>
              </a:spcAft>
              <a:buSzPts val="2500"/>
              <a:buNone/>
            </a:pPr>
            <a:endParaRPr lang="en-US" sz="2500" dirty="0"/>
          </a:p>
          <a:p>
            <a:pPr marL="914400" indent="-387350">
              <a:spcBef>
                <a:spcPts val="0"/>
              </a:spcBef>
              <a:buSzPts val="2500"/>
            </a:pPr>
            <a:r>
              <a:rPr lang="en-US" sz="2900" dirty="0"/>
              <a:t>Submit your lesson on the Learning Management System</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57">
          <a:extLst>
            <a:ext uri="{FF2B5EF4-FFF2-40B4-BE49-F238E27FC236}">
              <a16:creationId xmlns:a16="http://schemas.microsoft.com/office/drawing/2014/main" id="{F4CDC03D-569B-7577-D816-918560E96191}"/>
            </a:ext>
          </a:extLst>
        </p:cNvPr>
        <p:cNvGrpSpPr/>
        <p:nvPr/>
      </p:nvGrpSpPr>
      <p:grpSpPr>
        <a:xfrm>
          <a:off x="0" y="0"/>
          <a:ext cx="0" cy="0"/>
          <a:chOff x="0" y="0"/>
          <a:chExt cx="0" cy="0"/>
        </a:xfrm>
      </p:grpSpPr>
      <p:sp>
        <p:nvSpPr>
          <p:cNvPr id="1258" name="Google Shape;1258;g1553790532d_0_120">
            <a:extLst>
              <a:ext uri="{FF2B5EF4-FFF2-40B4-BE49-F238E27FC236}">
                <a16:creationId xmlns:a16="http://schemas.microsoft.com/office/drawing/2014/main" id="{306BA295-5CF4-4C25-21FA-B6AE9E568B5C}"/>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Modify an Existing Lesson</a:t>
            </a:r>
            <a:endParaRPr dirty="0"/>
          </a:p>
        </p:txBody>
      </p:sp>
      <p:sp>
        <p:nvSpPr>
          <p:cNvPr id="4" name="Google Shape;1266;g1553790532d_0_32">
            <a:extLst>
              <a:ext uri="{FF2B5EF4-FFF2-40B4-BE49-F238E27FC236}">
                <a16:creationId xmlns:a16="http://schemas.microsoft.com/office/drawing/2014/main" id="{DA6A3551-488D-471A-667C-BF09F2E9A706}"/>
              </a:ext>
            </a:extLst>
          </p:cNvPr>
          <p:cNvSpPr txBox="1">
            <a:spLocks noGrp="1"/>
          </p:cNvSpPr>
          <p:nvPr>
            <p:ph type="body" idx="1"/>
          </p:nvPr>
        </p:nvSpPr>
        <p:spPr>
          <a:xfrm>
            <a:off x="144379" y="1477988"/>
            <a:ext cx="11806989"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900" dirty="0"/>
              <a:t>Work individually to modify an existing lesson</a:t>
            </a:r>
          </a:p>
          <a:p>
            <a:pPr marL="914400" lvl="0" indent="-387350">
              <a:spcBef>
                <a:spcPts val="0"/>
              </a:spcBef>
              <a:buSzPts val="2500"/>
            </a:pPr>
            <a:endParaRPr lang="en-US" sz="2500" dirty="0"/>
          </a:p>
          <a:p>
            <a:pPr marL="914400" lvl="0" indent="-387350">
              <a:spcBef>
                <a:spcPts val="0"/>
              </a:spcBef>
              <a:buSzPts val="2500"/>
            </a:pPr>
            <a:r>
              <a:rPr lang="en-US" sz="2900" dirty="0"/>
              <a:t>Choose an existing lesson:</a:t>
            </a:r>
          </a:p>
          <a:p>
            <a:pPr marL="1371600" lvl="1" indent="-387350">
              <a:spcBef>
                <a:spcPts val="0"/>
              </a:spcBef>
              <a:buSzPts val="2500"/>
            </a:pPr>
            <a:r>
              <a:rPr lang="en-US" sz="2500" dirty="0"/>
              <a:t>A lesson from your placement classroom</a:t>
            </a:r>
          </a:p>
          <a:p>
            <a:pPr marL="1371600" lvl="1" indent="-387350">
              <a:spcBef>
                <a:spcPts val="0"/>
              </a:spcBef>
              <a:buSzPts val="2500"/>
            </a:pPr>
            <a:r>
              <a:rPr lang="en-US" sz="2500" dirty="0"/>
              <a:t>A published source</a:t>
            </a:r>
          </a:p>
          <a:p>
            <a:pPr marL="914400" lvl="0" indent="-387350">
              <a:spcBef>
                <a:spcPts val="0"/>
              </a:spcBef>
              <a:buSzPts val="2500"/>
            </a:pPr>
            <a:endParaRPr lang="en-US" sz="2900" dirty="0"/>
          </a:p>
          <a:p>
            <a:pPr marL="914400" lvl="0" indent="-387350">
              <a:spcBef>
                <a:spcPts val="0"/>
              </a:spcBef>
              <a:buSzPts val="2500"/>
            </a:pPr>
            <a:r>
              <a:rPr lang="en-US" sz="2900" dirty="0"/>
              <a:t>Use the Modification Guideline given</a:t>
            </a:r>
          </a:p>
          <a:p>
            <a:pPr marL="914400" lvl="0" indent="-387350">
              <a:spcBef>
                <a:spcPts val="0"/>
              </a:spcBef>
              <a:buSzPts val="2500"/>
            </a:pPr>
            <a:r>
              <a:rPr lang="en-US" sz="2900" dirty="0"/>
              <a:t>Make a modification in the lesson plan to improve it towards supporting students’ computational thinking in science</a:t>
            </a:r>
          </a:p>
          <a:p>
            <a:pPr marL="984250" lvl="1" indent="0" algn="l" rtl="0">
              <a:lnSpc>
                <a:spcPct val="90000"/>
              </a:lnSpc>
              <a:spcBef>
                <a:spcPts val="0"/>
              </a:spcBef>
              <a:spcAft>
                <a:spcPts val="0"/>
              </a:spcAft>
              <a:buSzPts val="2500"/>
              <a:buNone/>
            </a:pPr>
            <a:endParaRPr lang="en-US" sz="2500" dirty="0"/>
          </a:p>
          <a:p>
            <a:pPr marL="914400" indent="-387350">
              <a:spcBef>
                <a:spcPts val="0"/>
              </a:spcBef>
              <a:buSzPts val="2500"/>
            </a:pPr>
            <a:r>
              <a:rPr lang="en-US" sz="2900" dirty="0"/>
              <a:t>Submit your modification on the Learning Management System</a:t>
            </a:r>
            <a:endParaRPr sz="2900" dirty="0"/>
          </a:p>
        </p:txBody>
      </p:sp>
    </p:spTree>
    <p:extLst>
      <p:ext uri="{BB962C8B-B14F-4D97-AF65-F5344CB8AC3E}">
        <p14:creationId xmlns:p14="http://schemas.microsoft.com/office/powerpoint/2010/main" val="3516720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Google Shape;166;g156c9ea6a8b_0_25"/>
          <p:cNvSpPr txBox="1">
            <a:spLocks noGrp="1"/>
          </p:cNvSpPr>
          <p:nvPr>
            <p:ph type="body" idx="1"/>
          </p:nvPr>
        </p:nvSpPr>
        <p:spPr>
          <a:xfrm>
            <a:off x="684150" y="2177687"/>
            <a:ext cx="10515600" cy="1845900"/>
          </a:xfrm>
          <a:prstGeom prst="rect">
            <a:avLst/>
          </a:prstGeom>
          <a:solidFill>
            <a:srgbClr val="EEEEEE"/>
          </a:solidFill>
          <a:ln>
            <a:noFill/>
          </a:ln>
        </p:spPr>
        <p:txBody>
          <a:bodyPr spcFirstLastPara="1" wrap="square" lIns="91425" tIns="45700" rIns="91425" bIns="45700" anchor="t" anchorCtr="0">
            <a:normAutofit fontScale="92500" lnSpcReduction="10000"/>
          </a:bodyPr>
          <a:lstStyle/>
          <a:p>
            <a:pPr marL="457200" lvl="0" indent="-342900" algn="l" rtl="0">
              <a:lnSpc>
                <a:spcPct val="100000"/>
              </a:lnSpc>
              <a:spcBef>
                <a:spcPts val="0"/>
              </a:spcBef>
              <a:spcAft>
                <a:spcPts val="0"/>
              </a:spcAft>
              <a:buSzPts val="1800"/>
              <a:buChar char="•"/>
            </a:pPr>
            <a:r>
              <a:rPr lang="en-US" dirty="0"/>
              <a:t>However, sustainability of food from such sources in WV is problematic since less than 1% of the agricultural land in the state is used for specialty crops (fruits, vegetables, mushrooms, and etc.) </a:t>
            </a:r>
            <a:endParaRPr dirty="0"/>
          </a:p>
          <a:p>
            <a:pPr marL="0" lvl="0" indent="0" algn="l" rtl="0">
              <a:lnSpc>
                <a:spcPct val="100000"/>
              </a:lnSpc>
              <a:spcBef>
                <a:spcPts val="0"/>
              </a:spcBef>
              <a:spcAft>
                <a:spcPts val="0"/>
              </a:spcAft>
              <a:buSzPts val="1800"/>
              <a:buNone/>
            </a:pPr>
            <a:endParaRPr dirty="0"/>
          </a:p>
        </p:txBody>
      </p:sp>
      <p:sp>
        <p:nvSpPr>
          <p:cNvPr id="167" name="Google Shape;167;g156c9ea6a8b_0_25"/>
          <p:cNvSpPr txBox="1">
            <a:spLocks noGrp="1"/>
          </p:cNvSpPr>
          <p:nvPr>
            <p:ph type="title"/>
          </p:nvPr>
        </p:nvSpPr>
        <p:spPr>
          <a:xfrm>
            <a:off x="0" y="365125"/>
            <a:ext cx="11883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4200"/>
              <a:t>Small Scale Farms </a:t>
            </a:r>
            <a:endParaRPr sz="4200"/>
          </a:p>
        </p:txBody>
      </p:sp>
      <p:sp>
        <p:nvSpPr>
          <p:cNvPr id="173" name="Google Shape;173;g156c9ea6a8b_0_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18badc040b4_0_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Do we have enough farms?</a:t>
            </a:r>
            <a:endParaRPr/>
          </a:p>
        </p:txBody>
      </p:sp>
      <p:sp>
        <p:nvSpPr>
          <p:cNvPr id="180" name="Google Shape;180;g18badc040b4_0_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dirty="0"/>
              <a:t>Let’s check this map around a location (e.g., your placement school):</a:t>
            </a:r>
            <a:endParaRPr dirty="0"/>
          </a:p>
          <a:p>
            <a:pPr marL="0" lvl="0" indent="0" algn="l" rtl="0">
              <a:lnSpc>
                <a:spcPct val="90000"/>
              </a:lnSpc>
              <a:spcBef>
                <a:spcPts val="1000"/>
              </a:spcBef>
              <a:spcAft>
                <a:spcPts val="0"/>
              </a:spcAft>
              <a:buSzPts val="1800"/>
              <a:buNone/>
            </a:pPr>
            <a:r>
              <a:rPr lang="en-US" dirty="0">
                <a:hlinkClick r:id="rId3"/>
              </a:rPr>
              <a:t>https://farmfreshwv.com/wv-farms/</a:t>
            </a:r>
            <a:r>
              <a:rPr lang="en-US" dirty="0"/>
              <a:t> </a:t>
            </a:r>
          </a:p>
        </p:txBody>
      </p:sp>
      <p:pic>
        <p:nvPicPr>
          <p:cNvPr id="181" name="Google Shape;181;g18badc040b4_0_9" descr="Snapshot of a map interface linked in the slide"/>
          <p:cNvPicPr preferRelativeResize="0"/>
          <p:nvPr/>
        </p:nvPicPr>
        <p:blipFill rotWithShape="1">
          <a:blip r:embed="rId4">
            <a:alphaModFix/>
          </a:blip>
          <a:srcRect/>
          <a:stretch/>
        </p:blipFill>
        <p:spPr>
          <a:xfrm>
            <a:off x="714018" y="3429001"/>
            <a:ext cx="3846693" cy="2770456"/>
          </a:xfrm>
          <a:prstGeom prst="rect">
            <a:avLst/>
          </a:prstGeom>
          <a:noFill/>
          <a:ln>
            <a:noFill/>
          </a:ln>
        </p:spPr>
      </p:pic>
      <p:sp>
        <p:nvSpPr>
          <p:cNvPr id="182" name="Google Shape;182;g18badc040b4_0_9"/>
          <p:cNvSpPr txBox="1"/>
          <p:nvPr/>
        </p:nvSpPr>
        <p:spPr>
          <a:xfrm>
            <a:off x="7188250" y="3358375"/>
            <a:ext cx="4702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Put the address or the Zip Code</a:t>
            </a:r>
            <a:endParaRPr sz="1400" b="0" i="0" u="none" strike="noStrike" cap="none">
              <a:solidFill>
                <a:srgbClr val="000000"/>
              </a:solidFill>
              <a:latin typeface="Calibri"/>
              <a:ea typeface="Calibri"/>
              <a:cs typeface="Calibri"/>
              <a:sym typeface="Calibri"/>
            </a:endParaRPr>
          </a:p>
        </p:txBody>
      </p:sp>
      <p:cxnSp>
        <p:nvCxnSpPr>
          <p:cNvPr id="183" name="Google Shape;183;g18badc040b4_0_9"/>
          <p:cNvCxnSpPr>
            <a:cxnSpLocks/>
            <a:stCxn id="182" idx="1"/>
          </p:cNvCxnSpPr>
          <p:nvPr/>
        </p:nvCxnSpPr>
        <p:spPr>
          <a:xfrm flipH="1">
            <a:off x="2648607" y="3558475"/>
            <a:ext cx="4539643" cy="200100"/>
          </a:xfrm>
          <a:prstGeom prst="straightConnector1">
            <a:avLst/>
          </a:prstGeom>
          <a:noFill/>
          <a:ln w="9525" cap="flat" cmpd="sng">
            <a:solidFill>
              <a:schemeClr val="dk2"/>
            </a:solidFill>
            <a:prstDash val="solid"/>
            <a:round/>
            <a:headEnd type="none" w="sm" len="sm"/>
            <a:tailEnd type="triangle" w="med" len="med"/>
          </a:ln>
        </p:spPr>
      </p:cxnSp>
      <p:sp>
        <p:nvSpPr>
          <p:cNvPr id="184" name="Google Shape;184;g18badc040b4_0_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200"/>
                <a:buFont typeface="Arial"/>
                <a:buNone/>
              </a:pPr>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18badc040b4_0_38"/>
          <p:cNvSpPr txBox="1">
            <a:spLocks noGrp="1"/>
          </p:cNvSpPr>
          <p:nvPr>
            <p:ph type="title"/>
          </p:nvPr>
        </p:nvSpPr>
        <p:spPr>
          <a:xfrm>
            <a:off x="838200" y="365125"/>
            <a:ext cx="11019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Even if there is a food store, can anyone buy?</a:t>
            </a:r>
            <a:endParaRPr/>
          </a:p>
        </p:txBody>
      </p:sp>
      <p:sp>
        <p:nvSpPr>
          <p:cNvPr id="210" name="Google Shape;210;g18badc040b4_0_38"/>
          <p:cNvSpPr txBox="1">
            <a:spLocks noGrp="1"/>
          </p:cNvSpPr>
          <p:nvPr>
            <p:ph type="body" idx="1"/>
          </p:nvPr>
        </p:nvSpPr>
        <p:spPr>
          <a:xfrm>
            <a:off x="0" y="1668925"/>
            <a:ext cx="5571600" cy="439950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90000"/>
              </a:lnSpc>
              <a:spcBef>
                <a:spcPts val="1000"/>
              </a:spcBef>
              <a:spcAft>
                <a:spcPts val="0"/>
              </a:spcAft>
              <a:buSzPct val="102856"/>
              <a:buNone/>
            </a:pPr>
            <a:r>
              <a:rPr lang="en-US" b="1" dirty="0"/>
              <a:t>Let’s check your </a:t>
            </a:r>
            <a:r>
              <a:rPr lang="en-US" b="1" u="sng" dirty="0">
                <a:solidFill>
                  <a:schemeClr val="hlink"/>
                </a:solidFill>
                <a:hlinkClick r:id="rId3"/>
              </a:rPr>
              <a:t>School Neighborhood Poverty</a:t>
            </a:r>
            <a:r>
              <a:rPr lang="en-US" b="1" dirty="0"/>
              <a:t> Level:</a:t>
            </a:r>
            <a:r>
              <a:rPr lang="en-US" dirty="0"/>
              <a:t> </a:t>
            </a:r>
            <a:endParaRPr dirty="0"/>
          </a:p>
          <a:p>
            <a:pPr marL="0" lvl="0" indent="0" algn="l" rtl="0">
              <a:lnSpc>
                <a:spcPct val="90000"/>
              </a:lnSpc>
              <a:spcBef>
                <a:spcPts val="1000"/>
              </a:spcBef>
              <a:spcAft>
                <a:spcPts val="0"/>
              </a:spcAft>
              <a:buSzPct val="102856"/>
              <a:buNone/>
            </a:pPr>
            <a:endParaRPr dirty="0"/>
          </a:p>
          <a:p>
            <a:pPr marL="0" lvl="0" indent="0" algn="l" rtl="0">
              <a:lnSpc>
                <a:spcPct val="90000"/>
              </a:lnSpc>
              <a:spcBef>
                <a:spcPts val="1000"/>
              </a:spcBef>
              <a:spcAft>
                <a:spcPts val="0"/>
              </a:spcAft>
              <a:buSzPct val="79536"/>
              <a:buNone/>
            </a:pPr>
            <a:r>
              <a:rPr lang="en-US" sz="3621" u="sng" dirty="0">
                <a:solidFill>
                  <a:schemeClr val="hlink"/>
                </a:solidFill>
                <a:hlinkClick r:id="rId4"/>
              </a:rPr>
              <a:t>https://tinyurl.com/schoolpovertyindicator</a:t>
            </a:r>
            <a:r>
              <a:rPr lang="en-US" sz="3621" dirty="0"/>
              <a:t> </a:t>
            </a:r>
            <a:endParaRPr sz="3621" dirty="0"/>
          </a:p>
          <a:p>
            <a:pPr marL="0" lvl="0" indent="0" algn="l" rtl="0">
              <a:lnSpc>
                <a:spcPct val="90000"/>
              </a:lnSpc>
              <a:spcBef>
                <a:spcPts val="1000"/>
              </a:spcBef>
              <a:spcAft>
                <a:spcPts val="0"/>
              </a:spcAft>
              <a:buSzPct val="102856"/>
              <a:buNone/>
            </a:pPr>
            <a:endParaRPr dirty="0"/>
          </a:p>
          <a:p>
            <a:pPr marL="0" lvl="0" indent="0" algn="l" rtl="0">
              <a:lnSpc>
                <a:spcPct val="90000"/>
              </a:lnSpc>
              <a:spcBef>
                <a:spcPts val="1000"/>
              </a:spcBef>
              <a:spcAft>
                <a:spcPts val="0"/>
              </a:spcAft>
              <a:buSzPct val="102856"/>
              <a:buNone/>
            </a:pPr>
            <a:endParaRPr dirty="0"/>
          </a:p>
          <a:p>
            <a:pPr marL="0" lvl="0" indent="0" algn="l" rtl="0">
              <a:lnSpc>
                <a:spcPct val="90000"/>
              </a:lnSpc>
              <a:spcBef>
                <a:spcPts val="1000"/>
              </a:spcBef>
              <a:spcAft>
                <a:spcPts val="0"/>
              </a:spcAft>
              <a:buSzPct val="102856"/>
              <a:buNone/>
            </a:pPr>
            <a:r>
              <a:rPr lang="en-US" dirty="0"/>
              <a:t>Income-to-poverty ratio (IPR), which is the percentage of family income that is above or below the federal poverty threshold set for the family’s size and structure.</a:t>
            </a:r>
            <a:endParaRPr dirty="0"/>
          </a:p>
          <a:p>
            <a:pPr marL="0" lvl="0" indent="0" algn="l" rtl="0">
              <a:lnSpc>
                <a:spcPct val="90000"/>
              </a:lnSpc>
              <a:spcBef>
                <a:spcPts val="1000"/>
              </a:spcBef>
              <a:spcAft>
                <a:spcPts val="0"/>
              </a:spcAft>
              <a:buSzPct val="102856"/>
              <a:buNone/>
            </a:pPr>
            <a:endParaRPr dirty="0"/>
          </a:p>
          <a:p>
            <a:pPr marL="0" lvl="0" indent="0" algn="l" rtl="0">
              <a:lnSpc>
                <a:spcPct val="90000"/>
              </a:lnSpc>
              <a:spcBef>
                <a:spcPts val="1000"/>
              </a:spcBef>
              <a:spcAft>
                <a:spcPts val="0"/>
              </a:spcAft>
              <a:buSzPts val="531"/>
              <a:buNone/>
            </a:pPr>
            <a:r>
              <a:rPr lang="en-US" dirty="0"/>
              <a:t>The IPR indicator ranges from 0 to 999. Lower IPR values indicate a greater degree of poverty. A family with income at the poverty threshold has an IPR value of 100.</a:t>
            </a:r>
            <a:endParaRPr sz="3800" dirty="0"/>
          </a:p>
          <a:p>
            <a:pPr marL="0" lvl="0" indent="0" algn="l" rtl="0">
              <a:lnSpc>
                <a:spcPct val="90000"/>
              </a:lnSpc>
              <a:spcBef>
                <a:spcPts val="1000"/>
              </a:spcBef>
              <a:spcAft>
                <a:spcPts val="0"/>
              </a:spcAft>
              <a:buSzPct val="102856"/>
              <a:buNone/>
            </a:pPr>
            <a:endParaRPr dirty="0"/>
          </a:p>
        </p:txBody>
      </p:sp>
      <p:pic>
        <p:nvPicPr>
          <p:cNvPr id="211" name="Google Shape;211;g18badc040b4_0_38"/>
          <p:cNvPicPr preferRelativeResize="0"/>
          <p:nvPr/>
        </p:nvPicPr>
        <p:blipFill rotWithShape="1">
          <a:blip r:embed="rId5">
            <a:alphaModFix/>
          </a:blip>
          <a:srcRect/>
          <a:stretch/>
        </p:blipFill>
        <p:spPr>
          <a:xfrm>
            <a:off x="1890975" y="7657825"/>
            <a:ext cx="2838450" cy="609600"/>
          </a:xfrm>
          <a:prstGeom prst="rect">
            <a:avLst/>
          </a:prstGeom>
          <a:noFill/>
          <a:ln>
            <a:noFill/>
          </a:ln>
        </p:spPr>
      </p:pic>
      <p:sp>
        <p:nvSpPr>
          <p:cNvPr id="212" name="Google Shape;212;g18badc040b4_0_38"/>
          <p:cNvSpPr txBox="1"/>
          <p:nvPr/>
        </p:nvSpPr>
        <p:spPr>
          <a:xfrm>
            <a:off x="5118475" y="7754725"/>
            <a:ext cx="2735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Zoom in/out to view 2-mile scale</a:t>
            </a:r>
            <a:endParaRPr sz="1400" b="0" i="0" u="none" strike="noStrike" cap="none">
              <a:solidFill>
                <a:srgbClr val="000000"/>
              </a:solidFill>
              <a:latin typeface="Calibri"/>
              <a:ea typeface="Calibri"/>
              <a:cs typeface="Calibri"/>
              <a:sym typeface="Calibri"/>
            </a:endParaRPr>
          </a:p>
        </p:txBody>
      </p:sp>
      <p:cxnSp>
        <p:nvCxnSpPr>
          <p:cNvPr id="213" name="Google Shape;213;g18badc040b4_0_38"/>
          <p:cNvCxnSpPr>
            <a:stCxn id="212" idx="1"/>
          </p:cNvCxnSpPr>
          <p:nvPr/>
        </p:nvCxnSpPr>
        <p:spPr>
          <a:xfrm flipH="1">
            <a:off x="4396075" y="7954825"/>
            <a:ext cx="722400" cy="24000"/>
          </a:xfrm>
          <a:prstGeom prst="straightConnector1">
            <a:avLst/>
          </a:prstGeom>
          <a:noFill/>
          <a:ln w="9525" cap="flat" cmpd="sng">
            <a:solidFill>
              <a:schemeClr val="dk2"/>
            </a:solidFill>
            <a:prstDash val="solid"/>
            <a:round/>
            <a:headEnd type="none" w="sm" len="sm"/>
            <a:tailEnd type="triangle" w="med" len="med"/>
          </a:ln>
        </p:spPr>
      </p:cxnSp>
      <p:pic>
        <p:nvPicPr>
          <p:cNvPr id="214" name="Google Shape;214;g18badc040b4_0_38" descr="Snapshot of an excel sheet showing the neighboorhood poverty level of schools"/>
          <p:cNvPicPr preferRelativeResize="0"/>
          <p:nvPr/>
        </p:nvPicPr>
        <p:blipFill rotWithShape="1">
          <a:blip r:embed="rId6">
            <a:alphaModFix/>
          </a:blip>
          <a:srcRect/>
          <a:stretch/>
        </p:blipFill>
        <p:spPr>
          <a:xfrm>
            <a:off x="5664250" y="2643325"/>
            <a:ext cx="6331800" cy="2450680"/>
          </a:xfrm>
          <a:prstGeom prst="rect">
            <a:avLst/>
          </a:prstGeom>
          <a:noFill/>
          <a:ln>
            <a:noFill/>
          </a:ln>
        </p:spPr>
      </p:pic>
      <p:sp>
        <p:nvSpPr>
          <p:cNvPr id="215" name="Google Shape;215;g18badc040b4_0_38"/>
          <p:cNvSpPr txBox="1"/>
          <p:nvPr/>
        </p:nvSpPr>
        <p:spPr>
          <a:xfrm>
            <a:off x="7853575" y="1690825"/>
            <a:ext cx="3226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Search your placement school</a:t>
            </a:r>
            <a:endParaRPr sz="1400" b="0" i="0" u="none" strike="noStrike" cap="none">
              <a:solidFill>
                <a:srgbClr val="000000"/>
              </a:solidFill>
              <a:latin typeface="Calibri"/>
              <a:ea typeface="Calibri"/>
              <a:cs typeface="Calibri"/>
              <a:sym typeface="Calibri"/>
            </a:endParaRPr>
          </a:p>
        </p:txBody>
      </p:sp>
      <p:cxnSp>
        <p:nvCxnSpPr>
          <p:cNvPr id="216" name="Google Shape;216;g18badc040b4_0_38"/>
          <p:cNvCxnSpPr/>
          <p:nvPr/>
        </p:nvCxnSpPr>
        <p:spPr>
          <a:xfrm flipH="1">
            <a:off x="8559800" y="2035775"/>
            <a:ext cx="32700" cy="1086000"/>
          </a:xfrm>
          <a:prstGeom prst="straightConnector1">
            <a:avLst/>
          </a:prstGeom>
          <a:noFill/>
          <a:ln w="9525" cap="flat" cmpd="sng">
            <a:solidFill>
              <a:schemeClr val="dk2"/>
            </a:solidFill>
            <a:prstDash val="solid"/>
            <a:round/>
            <a:headEnd type="none" w="sm" len="sm"/>
            <a:tailEnd type="triangle" w="med" len="med"/>
          </a:ln>
        </p:spPr>
      </p:cxnSp>
      <p:sp>
        <p:nvSpPr>
          <p:cNvPr id="217" name="Google Shape;217;g18badc040b4_0_38"/>
          <p:cNvSpPr txBox="1"/>
          <p:nvPr/>
        </p:nvSpPr>
        <p:spPr>
          <a:xfrm>
            <a:off x="10391375" y="2091025"/>
            <a:ext cx="1632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Find IRP indicator</a:t>
            </a:r>
            <a:endParaRPr sz="1400" b="0" i="0" u="none" strike="noStrike" cap="none">
              <a:solidFill>
                <a:srgbClr val="000000"/>
              </a:solidFill>
              <a:latin typeface="Calibri"/>
              <a:ea typeface="Calibri"/>
              <a:cs typeface="Calibri"/>
              <a:sym typeface="Calibri"/>
            </a:endParaRPr>
          </a:p>
        </p:txBody>
      </p:sp>
      <p:cxnSp>
        <p:nvCxnSpPr>
          <p:cNvPr id="218" name="Google Shape;218;g18badc040b4_0_38"/>
          <p:cNvCxnSpPr/>
          <p:nvPr/>
        </p:nvCxnSpPr>
        <p:spPr>
          <a:xfrm>
            <a:off x="11580625" y="2435825"/>
            <a:ext cx="16200" cy="849300"/>
          </a:xfrm>
          <a:prstGeom prst="straightConnector1">
            <a:avLst/>
          </a:prstGeom>
          <a:noFill/>
          <a:ln w="9525" cap="flat" cmpd="sng">
            <a:solidFill>
              <a:schemeClr val="dk2"/>
            </a:solidFill>
            <a:prstDash val="solid"/>
            <a:round/>
            <a:headEnd type="none" w="sm" len="sm"/>
            <a:tailEnd type="triangle" w="med" len="med"/>
          </a:ln>
        </p:spPr>
      </p:cxnSp>
      <p:sp>
        <p:nvSpPr>
          <p:cNvPr id="219" name="Google Shape;219;g18badc040b4_0_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18badc040b4_0_63"/>
          <p:cNvSpPr txBox="1">
            <a:spLocks noGrp="1"/>
          </p:cNvSpPr>
          <p:nvPr>
            <p:ph type="title"/>
          </p:nvPr>
        </p:nvSpPr>
        <p:spPr>
          <a:xfrm>
            <a:off x="191814" y="6535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So how are these related?</a:t>
            </a:r>
            <a:endParaRPr dirty="0"/>
          </a:p>
        </p:txBody>
      </p:sp>
      <p:sp>
        <p:nvSpPr>
          <p:cNvPr id="226" name="Google Shape;226;g18badc040b4_0_63"/>
          <p:cNvSpPr txBox="1">
            <a:spLocks noGrp="1"/>
          </p:cNvSpPr>
          <p:nvPr>
            <p:ph type="body" idx="1"/>
          </p:nvPr>
        </p:nvSpPr>
        <p:spPr>
          <a:xfrm>
            <a:off x="332875" y="1253400"/>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dirty="0"/>
              <a:t>Let’s make a concept map</a:t>
            </a:r>
            <a:endParaRPr dirty="0"/>
          </a:p>
        </p:txBody>
      </p:sp>
      <p:sp>
        <p:nvSpPr>
          <p:cNvPr id="227" name="Google Shape;227;g18badc040b4_0_63"/>
          <p:cNvSpPr/>
          <p:nvPr/>
        </p:nvSpPr>
        <p:spPr>
          <a:xfrm>
            <a:off x="1522225" y="3456325"/>
            <a:ext cx="1461300" cy="808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Food Access</a:t>
            </a:r>
            <a:endParaRPr sz="1400" b="0" i="0" u="none" strike="noStrike" cap="none">
              <a:solidFill>
                <a:srgbClr val="000000"/>
              </a:solidFill>
              <a:latin typeface="Arial"/>
              <a:ea typeface="Arial"/>
              <a:cs typeface="Arial"/>
              <a:sym typeface="Arial"/>
            </a:endParaRPr>
          </a:p>
        </p:txBody>
      </p:sp>
      <p:sp>
        <p:nvSpPr>
          <p:cNvPr id="228" name="Google Shape;228;g18badc040b4_0_63"/>
          <p:cNvSpPr/>
          <p:nvPr/>
        </p:nvSpPr>
        <p:spPr>
          <a:xfrm>
            <a:off x="4376975" y="2506550"/>
            <a:ext cx="1461300" cy="808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Local farms</a:t>
            </a:r>
            <a:endParaRPr sz="1400" b="0" i="0" u="none" strike="noStrike" cap="none">
              <a:solidFill>
                <a:srgbClr val="000000"/>
              </a:solidFill>
              <a:latin typeface="Arial"/>
              <a:ea typeface="Arial"/>
              <a:cs typeface="Arial"/>
              <a:sym typeface="Arial"/>
            </a:endParaRPr>
          </a:p>
        </p:txBody>
      </p:sp>
      <p:sp>
        <p:nvSpPr>
          <p:cNvPr id="229" name="Google Shape;229;g18badc040b4_0_63"/>
          <p:cNvSpPr/>
          <p:nvPr/>
        </p:nvSpPr>
        <p:spPr>
          <a:xfrm>
            <a:off x="7484875" y="2762300"/>
            <a:ext cx="1461300" cy="808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Poverty</a:t>
            </a:r>
            <a:endParaRPr sz="1400" b="0" i="0" u="none" strike="noStrike" cap="none">
              <a:solidFill>
                <a:srgbClr val="000000"/>
              </a:solidFill>
              <a:latin typeface="Arial"/>
              <a:ea typeface="Arial"/>
              <a:cs typeface="Arial"/>
              <a:sym typeface="Arial"/>
            </a:endParaRPr>
          </a:p>
        </p:txBody>
      </p:sp>
      <p:sp>
        <p:nvSpPr>
          <p:cNvPr id="230" name="Google Shape;230;g18badc040b4_0_63"/>
          <p:cNvSpPr/>
          <p:nvPr/>
        </p:nvSpPr>
        <p:spPr>
          <a:xfrm>
            <a:off x="4376975" y="4996600"/>
            <a:ext cx="1461300" cy="808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Food stores</a:t>
            </a:r>
            <a:endParaRPr sz="1400" b="0" i="0" u="none" strike="noStrike" cap="none">
              <a:solidFill>
                <a:srgbClr val="000000"/>
              </a:solidFill>
              <a:latin typeface="Arial"/>
              <a:ea typeface="Arial"/>
              <a:cs typeface="Arial"/>
              <a:sym typeface="Arial"/>
            </a:endParaRPr>
          </a:p>
        </p:txBody>
      </p:sp>
      <p:sp>
        <p:nvSpPr>
          <p:cNvPr id="231" name="Google Shape;231;g18badc040b4_0_63"/>
          <p:cNvSpPr/>
          <p:nvPr/>
        </p:nvSpPr>
        <p:spPr>
          <a:xfrm>
            <a:off x="7283525" y="4936725"/>
            <a:ext cx="1461300" cy="808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Geography</a:t>
            </a:r>
            <a:endParaRPr sz="1400" b="0" i="0" u="none" strike="noStrike" cap="none">
              <a:solidFill>
                <a:srgbClr val="000000"/>
              </a:solidFill>
              <a:latin typeface="Arial"/>
              <a:ea typeface="Arial"/>
              <a:cs typeface="Arial"/>
              <a:sym typeface="Arial"/>
            </a:endParaRPr>
          </a:p>
        </p:txBody>
      </p:sp>
      <p:sp>
        <p:nvSpPr>
          <p:cNvPr id="232" name="Google Shape;232;g18badc040b4_0_63"/>
          <p:cNvSpPr/>
          <p:nvPr/>
        </p:nvSpPr>
        <p:spPr>
          <a:xfrm>
            <a:off x="9387175" y="3897150"/>
            <a:ext cx="1461300" cy="808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Others?</a:t>
            </a:r>
            <a:endParaRPr sz="1400" b="0" i="0" u="none" strike="noStrike" cap="none">
              <a:solidFill>
                <a:srgbClr val="000000"/>
              </a:solidFill>
              <a:latin typeface="Arial"/>
              <a:ea typeface="Arial"/>
              <a:cs typeface="Arial"/>
              <a:sym typeface="Arial"/>
            </a:endParaRPr>
          </a:p>
        </p:txBody>
      </p:sp>
      <p:sp>
        <p:nvSpPr>
          <p:cNvPr id="233" name="Google Shape;233;g18badc040b4_0_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200"/>
                <a:buFont typeface="Arial"/>
                <a:buNone/>
              </a:pPr>
              <a:t>9</a:t>
            </a:fld>
            <a:endParaRPr/>
          </a:p>
        </p:txBody>
      </p:sp>
    </p:spTree>
  </p:cSld>
  <p:clrMapOvr>
    <a:masterClrMapping/>
  </p:clrMapOvr>
</p:sld>
</file>

<file path=ppt/theme/theme1.xml><?xml version="1.0" encoding="utf-8"?>
<a:theme xmlns:a="http://schemas.openxmlformats.org/drawingml/2006/main" name="Default Design">
  <a:themeElements>
    <a:clrScheme name="JTILT">
      <a:dk1>
        <a:srgbClr val="000000"/>
      </a:dk1>
      <a:lt1>
        <a:srgbClr val="FFFFFF"/>
      </a:lt1>
      <a:dk2>
        <a:srgbClr val="000000"/>
      </a:dk2>
      <a:lt2>
        <a:srgbClr val="808080"/>
      </a:lt2>
      <a:accent1>
        <a:srgbClr val="B8E08C"/>
      </a:accent1>
      <a:accent2>
        <a:srgbClr val="2F5597"/>
      </a:accent2>
      <a:accent3>
        <a:srgbClr val="FFFFFF"/>
      </a:accent3>
      <a:accent4>
        <a:srgbClr val="FFF2CC"/>
      </a:accent4>
      <a:accent5>
        <a:srgbClr val="FFE599"/>
      </a:accent5>
      <a:accent6>
        <a:srgbClr val="000000"/>
      </a:accent6>
      <a:hlink>
        <a:srgbClr val="2F5597"/>
      </a:hlink>
      <a:folHlink>
        <a:srgbClr val="2F5597"/>
      </a:folHlink>
    </a:clrScheme>
    <a:fontScheme name="JTILT">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TILTPresentation-Template" id="{AB281015-E3EF-4CA4-ACFF-7A0CCAB593D3}" vid="{736C4559-1246-4482-B1DD-9EFED0333CF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JTILTPresentation-Template-OTH</Template>
  <TotalTime>132</TotalTime>
  <Words>1475</Words>
  <Application>Microsoft Office PowerPoint</Application>
  <PresentationFormat>Widescreen</PresentationFormat>
  <Paragraphs>309</Paragraphs>
  <Slides>56</Slides>
  <Notes>55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Calibri</vt:lpstr>
      <vt:lpstr>Comic Sans MS</vt:lpstr>
      <vt:lpstr>Roboto</vt:lpstr>
      <vt:lpstr>Roboto Black</vt:lpstr>
      <vt:lpstr>Times New Roman</vt:lpstr>
      <vt:lpstr>Verdana</vt:lpstr>
      <vt:lpstr>Default Design</vt:lpstr>
      <vt:lpstr>Session III: Sustain Food</vt:lpstr>
      <vt:lpstr>Introduction (Day 1)</vt:lpstr>
      <vt:lpstr>Sustaining Food for Accessing Local and Healthy Food </vt:lpstr>
      <vt:lpstr>Connections….</vt:lpstr>
      <vt:lpstr>Small Scale Farms  </vt:lpstr>
      <vt:lpstr>Small Scale Farms </vt:lpstr>
      <vt:lpstr>Do we have enough farms?</vt:lpstr>
      <vt:lpstr>Even if there is a food store, can anyone buy?</vt:lpstr>
      <vt:lpstr>So how are these related?</vt:lpstr>
      <vt:lpstr>From last year</vt:lpstr>
      <vt:lpstr>Local farms central to food access</vt:lpstr>
      <vt:lpstr>Agricultural Robots?</vt:lpstr>
      <vt:lpstr>Feasible?</vt:lpstr>
      <vt:lpstr>Model Agricultural Robots instead?</vt:lpstr>
      <vt:lpstr>Minecraft Education with Coding! </vt:lpstr>
      <vt:lpstr>An Example Guiding Question</vt:lpstr>
      <vt:lpstr>Let’s see how it looks when it is automated</vt:lpstr>
      <vt:lpstr>Can you think about the algorithm used?</vt:lpstr>
      <vt:lpstr>Let’s get in the world!</vt:lpstr>
      <vt:lpstr>Use the code to Join</vt:lpstr>
      <vt:lpstr>If unable to join</vt:lpstr>
      <vt:lpstr>First, explore the world (5min)</vt:lpstr>
      <vt:lpstr>Practice placing and destroying blocks (5min)</vt:lpstr>
      <vt:lpstr>Launch Codebuilder</vt:lpstr>
      <vt:lpstr> Practice on chat command for the agent</vt:lpstr>
      <vt:lpstr>on chat command -&gt; Teleport</vt:lpstr>
      <vt:lpstr>on chat command 🡪 Navigate</vt:lpstr>
      <vt:lpstr>on chat command -&gt; Interact with blocks</vt:lpstr>
      <vt:lpstr>on chat command -&gt; Try anything and any combination</vt:lpstr>
      <vt:lpstr>Demonstration (Day 2)</vt:lpstr>
      <vt:lpstr>Let’s see how it looks when it is automated</vt:lpstr>
      <vt:lpstr>First, let’s make an area!</vt:lpstr>
      <vt:lpstr>This can be automated too  but for now, just make it by block by block</vt:lpstr>
      <vt:lpstr>Now can you automate your agent to move inside the area?</vt:lpstr>
      <vt:lpstr>It helps if you determine where agent should start</vt:lpstr>
      <vt:lpstr>PowerPoint Presentation</vt:lpstr>
      <vt:lpstr>You can also teleport the agent to the location of your choice</vt:lpstr>
      <vt:lpstr>Now can you automate your agent to move inside the area?</vt:lpstr>
      <vt:lpstr>let’s look the algorithm used</vt:lpstr>
      <vt:lpstr>Import the Code (the URL sent in the email)</vt:lpstr>
      <vt:lpstr>Modify it to see its effects</vt:lpstr>
      <vt:lpstr>How many times do we need to repeat this set of codes to be able to cover the entire area (9X9)?</vt:lpstr>
      <vt:lpstr>let’s think about modifying the codes to see its effects</vt:lpstr>
      <vt:lpstr>Moving done! Ok but how about tilling and planting?</vt:lpstr>
      <vt:lpstr>But first make sure the agent has seeds!</vt:lpstr>
      <vt:lpstr>How about areas different than 9X9?</vt:lpstr>
      <vt:lpstr>How about any area with any given size?</vt:lpstr>
      <vt:lpstr>Practice &amp; Application  (Next week, Day 1) </vt:lpstr>
      <vt:lpstr>Extending previous examples to simulations</vt:lpstr>
      <vt:lpstr>During the class:</vt:lpstr>
      <vt:lpstr>Prior to the class:</vt:lpstr>
      <vt:lpstr>Imagine → Draw → Develop </vt:lpstr>
      <vt:lpstr>Submit your project to  the Learning Management System</vt:lpstr>
      <vt:lpstr>Practice &amp; Application  (Next week, Day 2) </vt:lpstr>
      <vt:lpstr>Group Lesson Design</vt:lpstr>
      <vt:lpstr>Modify an Existing Lesson</vt:lpstr>
    </vt:vector>
  </TitlesOfParts>
  <Company>The University of Memphis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Integrating Instructional Software into Teaching and Learning</dc:subject>
  <dc:creator>Craig Erschel Shepherd (cshphrd2)</dc:creator>
  <cp:lastModifiedBy>Craig Erschel Shepherd (cshphrd2)</cp:lastModifiedBy>
  <cp:revision>13</cp:revision>
  <dcterms:created xsi:type="dcterms:W3CDTF">2024-09-10T15:41:43Z</dcterms:created>
  <dcterms:modified xsi:type="dcterms:W3CDTF">2025-05-16T11:52:14Z</dcterms:modified>
</cp:coreProperties>
</file>