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4"/>
  </p:notesMasterIdLst>
  <p:handoutMasterIdLst>
    <p:handoutMasterId r:id="rId55"/>
  </p:handoutMasterIdLst>
  <p:sldIdLst>
    <p:sldId id="256" r:id="rId2"/>
    <p:sldId id="258" r:id="rId3"/>
    <p:sldId id="259" r:id="rId4"/>
    <p:sldId id="261" r:id="rId5"/>
    <p:sldId id="263" r:id="rId6"/>
    <p:sldId id="264" r:id="rId7"/>
    <p:sldId id="265" r:id="rId8"/>
    <p:sldId id="266" r:id="rId9"/>
    <p:sldId id="267" r:id="rId10"/>
    <p:sldId id="268" r:id="rId11"/>
    <p:sldId id="269" r:id="rId12"/>
    <p:sldId id="270" r:id="rId13"/>
    <p:sldId id="272" r:id="rId14"/>
    <p:sldId id="273" r:id="rId15"/>
    <p:sldId id="274" r:id="rId16"/>
    <p:sldId id="275"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2" r:id="rId32"/>
    <p:sldId id="324" r:id="rId33"/>
    <p:sldId id="296" r:id="rId34"/>
    <p:sldId id="297" r:id="rId35"/>
    <p:sldId id="299" r:id="rId36"/>
    <p:sldId id="300" r:id="rId37"/>
    <p:sldId id="301" r:id="rId38"/>
    <p:sldId id="302" r:id="rId39"/>
    <p:sldId id="303" r:id="rId40"/>
    <p:sldId id="304" r:id="rId41"/>
    <p:sldId id="305" r:id="rId42"/>
    <p:sldId id="306" r:id="rId43"/>
    <p:sldId id="307" r:id="rId44"/>
    <p:sldId id="372" r:id="rId45"/>
    <p:sldId id="357" r:id="rId46"/>
    <p:sldId id="311" r:id="rId47"/>
    <p:sldId id="313" r:id="rId48"/>
    <p:sldId id="314" r:id="rId49"/>
    <p:sldId id="315" r:id="rId50"/>
    <p:sldId id="373" r:id="rId51"/>
    <p:sldId id="363" r:id="rId52"/>
    <p:sldId id="371" r:id="rId53"/>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Comic Sans MS" panose="030F0702030302020204" pitchFamily="66"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Comic Sans MS" panose="030F0702030302020204" pitchFamily="66"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Comic Sans MS" panose="030F0702030302020204" pitchFamily="66"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Comic Sans MS" panose="030F0702030302020204" pitchFamily="66"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Comic Sans MS" panose="030F0702030302020204" pitchFamily="66"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Comic Sans MS" panose="030F0702030302020204" pitchFamily="66"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Comic Sans MS" panose="030F0702030302020204" pitchFamily="66"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Comic Sans MS" panose="030F0702030302020204" pitchFamily="66"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Comic Sans MS" panose="030F0702030302020204" pitchFamily="66" charset="0"/>
        <a:ea typeface="MS PGothic" panose="020B0600070205080204" pitchFamily="34" charset="-128"/>
        <a:cs typeface="+mn-cs"/>
      </a:defRPr>
    </a:lvl9pPr>
  </p:defaultTextStyle>
  <p:extLst>
    <p:ext uri="{521415D9-36F7-43E2-AB2F-B90AF26B5E84}">
      <p14:sectionLst xmlns:p14="http://schemas.microsoft.com/office/powerpoint/2010/main">
        <p14:section name="Default Section" id="{4B0B783C-CE66-43CC-A1F2-AE7C6EE4B6EF}">
          <p14:sldIdLst>
            <p14:sldId id="256"/>
          </p14:sldIdLst>
        </p14:section>
        <p14:section name="Presentation Contents" id="{4AABBEC6-4A8C-4A7F-A749-6BED348544CB}">
          <p14:sldIdLst>
            <p14:sldId id="258"/>
            <p14:sldId id="259"/>
            <p14:sldId id="261"/>
            <p14:sldId id="263"/>
            <p14:sldId id="264"/>
            <p14:sldId id="265"/>
            <p14:sldId id="266"/>
            <p14:sldId id="267"/>
            <p14:sldId id="268"/>
            <p14:sldId id="269"/>
            <p14:sldId id="270"/>
            <p14:sldId id="272"/>
            <p14:sldId id="273"/>
            <p14:sldId id="274"/>
            <p14:sldId id="275"/>
            <p14:sldId id="277"/>
            <p14:sldId id="278"/>
            <p14:sldId id="279"/>
            <p14:sldId id="280"/>
            <p14:sldId id="281"/>
            <p14:sldId id="282"/>
            <p14:sldId id="283"/>
            <p14:sldId id="284"/>
            <p14:sldId id="285"/>
            <p14:sldId id="286"/>
            <p14:sldId id="287"/>
            <p14:sldId id="288"/>
            <p14:sldId id="289"/>
            <p14:sldId id="290"/>
            <p14:sldId id="292"/>
            <p14:sldId id="324"/>
            <p14:sldId id="296"/>
            <p14:sldId id="297"/>
            <p14:sldId id="299"/>
            <p14:sldId id="300"/>
            <p14:sldId id="301"/>
            <p14:sldId id="302"/>
            <p14:sldId id="303"/>
            <p14:sldId id="304"/>
            <p14:sldId id="305"/>
            <p14:sldId id="306"/>
            <p14:sldId id="307"/>
            <p14:sldId id="372"/>
            <p14:sldId id="357"/>
            <p14:sldId id="311"/>
            <p14:sldId id="313"/>
            <p14:sldId id="314"/>
            <p14:sldId id="315"/>
            <p14:sldId id="373"/>
            <p14:sldId id="363"/>
            <p14:sldId id="371"/>
          </p14:sldIdLst>
        </p14:section>
      </p14:sectionLst>
    </p:ext>
    <p:ext uri="{EFAFB233-063F-42B5-8137-9DF3F51BA10A}">
      <p15:sldGuideLst xmlns:p15="http://schemas.microsoft.com/office/powerpoint/2012/main">
        <p15:guide id="1" orient="horz" pos="4319">
          <p15:clr>
            <a:srgbClr val="A4A3A4"/>
          </p15:clr>
        </p15:guide>
        <p15:guide id="2" pos="767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a:srgbClr val="595959"/>
    <a:srgbClr val="B8E08C"/>
    <a:srgbClr val="FF0000"/>
    <a:srgbClr val="CC9900"/>
    <a:srgbClr val="663300"/>
    <a:srgbClr val="006600"/>
    <a:srgbClr val="990000"/>
    <a:srgbClr val="0033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578" autoAdjust="0"/>
    <p:restoredTop sz="91233" autoAdjust="0"/>
  </p:normalViewPr>
  <p:slideViewPr>
    <p:cSldViewPr snapToGrid="0" showGuides="1">
      <p:cViewPr varScale="1">
        <p:scale>
          <a:sx n="83" d="100"/>
          <a:sy n="83" d="100"/>
        </p:scale>
        <p:origin x="53" y="85"/>
      </p:cViewPr>
      <p:guideLst>
        <p:guide orient="horz" pos="4319"/>
        <p:guide pos="767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C54D9C12-C77C-44B5-A4B6-550B204C29CB}"/>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anose="02020603050405020304" pitchFamily="18" charset="0"/>
              </a:defRPr>
            </a:lvl1pPr>
          </a:lstStyle>
          <a:p>
            <a:pPr>
              <a:defRPr/>
            </a:pPr>
            <a:endParaRPr lang="en-US" altLang="en-US"/>
          </a:p>
        </p:txBody>
      </p:sp>
      <p:sp>
        <p:nvSpPr>
          <p:cNvPr id="89091" name="Rectangle 3">
            <a:extLst>
              <a:ext uri="{FF2B5EF4-FFF2-40B4-BE49-F238E27FC236}">
                <a16:creationId xmlns:a16="http://schemas.microsoft.com/office/drawing/2014/main" id="{9794E248-9E8C-443A-A5ED-3F797AF9CCF3}"/>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anose="02020603050405020304" pitchFamily="18" charset="0"/>
              </a:defRPr>
            </a:lvl1pPr>
          </a:lstStyle>
          <a:p>
            <a:pPr>
              <a:defRPr/>
            </a:pPr>
            <a:endParaRPr lang="en-US" altLang="en-US"/>
          </a:p>
        </p:txBody>
      </p:sp>
      <p:sp>
        <p:nvSpPr>
          <p:cNvPr id="89092" name="Rectangle 4">
            <a:extLst>
              <a:ext uri="{FF2B5EF4-FFF2-40B4-BE49-F238E27FC236}">
                <a16:creationId xmlns:a16="http://schemas.microsoft.com/office/drawing/2014/main" id="{3F807E8F-6973-4907-A2A9-0016C1976F78}"/>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anose="02020603050405020304" pitchFamily="18" charset="0"/>
              </a:defRPr>
            </a:lvl1pPr>
          </a:lstStyle>
          <a:p>
            <a:pPr>
              <a:defRPr/>
            </a:pPr>
            <a:endParaRPr lang="en-US" altLang="en-US"/>
          </a:p>
        </p:txBody>
      </p:sp>
      <p:sp>
        <p:nvSpPr>
          <p:cNvPr id="89093" name="Rectangle 5">
            <a:extLst>
              <a:ext uri="{FF2B5EF4-FFF2-40B4-BE49-F238E27FC236}">
                <a16:creationId xmlns:a16="http://schemas.microsoft.com/office/drawing/2014/main" id="{BE14ACE5-F3A1-44D5-A056-A5EADFD2C8D4}"/>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fld id="{2B9D48F8-701B-40D8-B658-5D61D9E7BD24}"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54A6B60-46F5-44FD-91EA-C6001B68C5E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anose="02020603050405020304" pitchFamily="18" charset="0"/>
              </a:defRPr>
            </a:lvl1pPr>
          </a:lstStyle>
          <a:p>
            <a:pPr>
              <a:defRPr/>
            </a:pPr>
            <a:endParaRPr lang="en-US" altLang="en-US"/>
          </a:p>
        </p:txBody>
      </p:sp>
      <p:sp>
        <p:nvSpPr>
          <p:cNvPr id="5123" name="Rectangle 3">
            <a:extLst>
              <a:ext uri="{FF2B5EF4-FFF2-40B4-BE49-F238E27FC236}">
                <a16:creationId xmlns:a16="http://schemas.microsoft.com/office/drawing/2014/main" id="{03195FFD-7637-4C12-9641-4DC81A95556D}"/>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anose="02020603050405020304" pitchFamily="18" charset="0"/>
              </a:defRPr>
            </a:lvl1pPr>
          </a:lstStyle>
          <a:p>
            <a:pPr>
              <a:defRPr/>
            </a:pPr>
            <a:endParaRPr lang="en-US" altLang="en-US"/>
          </a:p>
        </p:txBody>
      </p:sp>
      <p:sp>
        <p:nvSpPr>
          <p:cNvPr id="15364" name="Rectangle 4">
            <a:extLst>
              <a:ext uri="{FF2B5EF4-FFF2-40B4-BE49-F238E27FC236}">
                <a16:creationId xmlns:a16="http://schemas.microsoft.com/office/drawing/2014/main" id="{7B94D00D-C45E-44AC-BBC9-BB7161F66FA4}"/>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a:extLst>
              <a:ext uri="{FF2B5EF4-FFF2-40B4-BE49-F238E27FC236}">
                <a16:creationId xmlns:a16="http://schemas.microsoft.com/office/drawing/2014/main" id="{E8C99408-3AA3-49C2-A275-BEB167CA671A}"/>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a:extLst>
              <a:ext uri="{FF2B5EF4-FFF2-40B4-BE49-F238E27FC236}">
                <a16:creationId xmlns:a16="http://schemas.microsoft.com/office/drawing/2014/main" id="{E1259C95-AE49-459E-B2EE-D26ED3BBEBD1}"/>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anose="02020603050405020304" pitchFamily="18" charset="0"/>
              </a:defRPr>
            </a:lvl1pPr>
          </a:lstStyle>
          <a:p>
            <a:pPr>
              <a:defRPr/>
            </a:pPr>
            <a:endParaRPr lang="en-US" altLang="en-US"/>
          </a:p>
        </p:txBody>
      </p:sp>
      <p:sp>
        <p:nvSpPr>
          <p:cNvPr id="5127" name="Rectangle 7">
            <a:extLst>
              <a:ext uri="{FF2B5EF4-FFF2-40B4-BE49-F238E27FC236}">
                <a16:creationId xmlns:a16="http://schemas.microsoft.com/office/drawing/2014/main" id="{71ED5B40-1D5B-4B3A-8EE7-056D8C983385}"/>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fld id="{4B22A6BE-9336-4166-AE8C-1C58964F57D9}"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fecacb8dbd_0_2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fecacb8dbd_0_2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 name="Google Shape;134;gfecacb8dbd_0_2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4" name="Google Shape;23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6c122cfb46_0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6" name="Google Shape;246;g16c122cfb46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2" name="Google Shape;26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6c122cfb46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8" name="Google Shape;268;g16c122cfb46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6c122cfb46_0_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4" name="Google Shape;274;g16c122cfb46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6c122cfb46_0_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1" name="Google Shape;281;g16c122cfb46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6c122cfb46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7" name="Google Shape;297;g16c122cfb46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6c122cfb46_0_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6" name="Google Shape;306;g16c122cfb46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16c122cfb46_0_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2" name="Google Shape;312;g16c122cfb46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16c122cfb46_0_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8" name="Google Shape;318;g16c122cfb46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fecacb8dbd_0_11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 name="Google Shape;140;gfecacb8dbd_0_1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6c122cfb46_0_1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5" name="Google Shape;325;g16c122cfb46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6c122cfb46_0_1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2" name="Google Shape;332;g16c122cfb46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6c122cfb46_0_1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8" name="Google Shape;338;g16c122cfb46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6c122cfb46_0_1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5" name="Google Shape;345;g16c122cfb46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16c122cfb46_0_1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2" name="Google Shape;352;g16c122cfb46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6c122cfb46_0_2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0" name="Google Shape;360;g16c122cfb46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16c122cfb46_0_2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8" name="Google Shape;368;g16c122cfb46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6c122cfb46_0_2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4" name="Google Shape;374;g16c122cfb46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6c122cfb46_0_2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0" name="Google Shape;380;g16c122cfb46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16c122cfb46_0_3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1" name="Google Shape;391;g16c122cfb46_0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6c122cfb4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 name="Google Shape;159;g16c122cfb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0" name="Google Shape;41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1553790532d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7" name="Google Shape;887;g1553790532d_0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8" name="Google Shape;888;g1553790532d_0_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24ca679631_1_2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8" name="Google Shape;438;g124ca679631_1_2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124ca679631_1_3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3" name="Google Shape;453;g124ca679631_1_3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fecacb8dbd_0_15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3" name="Google Shape;493;gfecacb8dbd_0_15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fecacb8dbd_0_15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9" name="Google Shape;499;gfecacb8dbd_0_15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18dd686f42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g18dd686f42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5" name="Google Shape;515;g18dd686f42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37</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18dd686f42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g18dd686f421_0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18dd686f421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g18dd686f421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8" name="Google Shape;528;g18dd686f421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39</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18dd686f421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g18dd686f421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5" name="Google Shape;535;g18dd686f421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 &amp;</a:t>
            </a:r>
            <a:endParaRPr/>
          </a:p>
        </p:txBody>
      </p:sp>
      <p:sp>
        <p:nvSpPr>
          <p:cNvPr id="178" name="Google Shape;17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18dd686f421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g18dd686f421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156c9ea6a8b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g156c9ea6a8b_0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6" name="Google Shape;556;g156c9ea6a8b_0_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42</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2b9eebf76d2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g2b9eebf76d2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4" name="Google Shape;564;g2b9eebf76d2_0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43</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a:extLst>
            <a:ext uri="{FF2B5EF4-FFF2-40B4-BE49-F238E27FC236}">
              <a16:creationId xmlns:a16="http://schemas.microsoft.com/office/drawing/2014/main" id="{876D607B-E566-3ED1-381A-3F414FC5AD8B}"/>
            </a:ext>
          </a:extLst>
        </p:cNvPr>
        <p:cNvGrpSpPr/>
        <p:nvPr/>
      </p:nvGrpSpPr>
      <p:grpSpPr>
        <a:xfrm>
          <a:off x="0" y="0"/>
          <a:ext cx="0" cy="0"/>
          <a:chOff x="0" y="0"/>
          <a:chExt cx="0" cy="0"/>
        </a:xfrm>
      </p:grpSpPr>
      <p:sp>
        <p:nvSpPr>
          <p:cNvPr id="886" name="Google Shape;886;g1553790532d_0_50:notes">
            <a:extLst>
              <a:ext uri="{FF2B5EF4-FFF2-40B4-BE49-F238E27FC236}">
                <a16:creationId xmlns:a16="http://schemas.microsoft.com/office/drawing/2014/main" id="{29F0F988-86CE-9BBB-84EC-3977033022E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7" name="Google Shape;887;g1553790532d_0_50:notes">
            <a:extLst>
              <a:ext uri="{FF2B5EF4-FFF2-40B4-BE49-F238E27FC236}">
                <a16:creationId xmlns:a16="http://schemas.microsoft.com/office/drawing/2014/main" id="{9EDA6605-EA4D-D92F-88F8-BBE6977D9CD2}"/>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8" name="Google Shape;888;g1553790532d_0_50:notes">
            <a:extLst>
              <a:ext uri="{FF2B5EF4-FFF2-40B4-BE49-F238E27FC236}">
                <a16:creationId xmlns:a16="http://schemas.microsoft.com/office/drawing/2014/main" id="{B3CF334F-0488-61D5-4659-C9159E909E1B}"/>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extLst>
      <p:ext uri="{BB962C8B-B14F-4D97-AF65-F5344CB8AC3E}">
        <p14:creationId xmlns:p14="http://schemas.microsoft.com/office/powerpoint/2010/main" val="2689392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1553790532d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8" name="Google Shape;1188;g1553790532d_0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9" name="Google Shape;1189;g1553790532d_0_1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2b9eebf76d2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0" name="Google Shape;600;g2b9eebf76d2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1" name="Google Shape;601;g2b9eebf76d2_0_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46</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2b9eebf76d2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g2b9eebf76d2_0_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5" name="Google Shape;615;g2b9eebf76d2_0_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2b9eebf76d2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9" name="Google Shape;659;g2b9eebf76d2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0" name="Google Shape;660;g2b9eebf76d2_0_1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48</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2b9eebf76d2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7" name="Google Shape;667;g2b9eebf76d2_0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8" name="Google Shape;668;g2b9eebf76d2_0_1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49</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a:extLst>
            <a:ext uri="{FF2B5EF4-FFF2-40B4-BE49-F238E27FC236}">
              <a16:creationId xmlns:a16="http://schemas.microsoft.com/office/drawing/2014/main" id="{4F70BA0A-23C5-6781-1185-9036870E79BD}"/>
            </a:ext>
          </a:extLst>
        </p:cNvPr>
        <p:cNvGrpSpPr/>
        <p:nvPr/>
      </p:nvGrpSpPr>
      <p:grpSpPr>
        <a:xfrm>
          <a:off x="0" y="0"/>
          <a:ext cx="0" cy="0"/>
          <a:chOff x="0" y="0"/>
          <a:chExt cx="0" cy="0"/>
        </a:xfrm>
      </p:grpSpPr>
      <p:sp>
        <p:nvSpPr>
          <p:cNvPr id="886" name="Google Shape;886;g1553790532d_0_50:notes">
            <a:extLst>
              <a:ext uri="{FF2B5EF4-FFF2-40B4-BE49-F238E27FC236}">
                <a16:creationId xmlns:a16="http://schemas.microsoft.com/office/drawing/2014/main" id="{3AB34D9D-33EE-8DCB-3460-387E7F4D68A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7" name="Google Shape;887;g1553790532d_0_50:notes">
            <a:extLst>
              <a:ext uri="{FF2B5EF4-FFF2-40B4-BE49-F238E27FC236}">
                <a16:creationId xmlns:a16="http://schemas.microsoft.com/office/drawing/2014/main" id="{40F9C4CB-B16D-696C-5DAF-61F0B91471D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8" name="Google Shape;888;g1553790532d_0_50:notes">
            <a:extLst>
              <a:ext uri="{FF2B5EF4-FFF2-40B4-BE49-F238E27FC236}">
                <a16:creationId xmlns:a16="http://schemas.microsoft.com/office/drawing/2014/main" id="{AB6AB20C-BB1E-6A94-4534-9B77342A4CF3}"/>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extLst>
      <p:ext uri="{BB962C8B-B14F-4D97-AF65-F5344CB8AC3E}">
        <p14:creationId xmlns:p14="http://schemas.microsoft.com/office/powerpoint/2010/main" val="479105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 &amp;</a:t>
            </a:r>
            <a:endParaRPr/>
          </a:p>
        </p:txBody>
      </p:sp>
      <p:sp>
        <p:nvSpPr>
          <p:cNvPr id="183" name="Google Shape;18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1553790532d_0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5" name="Google Shape;1255;g1553790532d_0_1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6" name="Google Shape;1256;g1553790532d_0_1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a:extLst>
            <a:ext uri="{FF2B5EF4-FFF2-40B4-BE49-F238E27FC236}">
              <a16:creationId xmlns:a16="http://schemas.microsoft.com/office/drawing/2014/main" id="{0F0888CD-7295-C004-A510-2A5F8F4A5305}"/>
            </a:ext>
          </a:extLst>
        </p:cNvPr>
        <p:cNvGrpSpPr/>
        <p:nvPr/>
      </p:nvGrpSpPr>
      <p:grpSpPr>
        <a:xfrm>
          <a:off x="0" y="0"/>
          <a:ext cx="0" cy="0"/>
          <a:chOff x="0" y="0"/>
          <a:chExt cx="0" cy="0"/>
        </a:xfrm>
      </p:grpSpPr>
      <p:sp>
        <p:nvSpPr>
          <p:cNvPr id="1254" name="Google Shape;1254;g1553790532d_0_120:notes">
            <a:extLst>
              <a:ext uri="{FF2B5EF4-FFF2-40B4-BE49-F238E27FC236}">
                <a16:creationId xmlns:a16="http://schemas.microsoft.com/office/drawing/2014/main" id="{8839172F-F53C-D806-373E-DC8FE2EB733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5" name="Google Shape;1255;g1553790532d_0_120:notes">
            <a:extLst>
              <a:ext uri="{FF2B5EF4-FFF2-40B4-BE49-F238E27FC236}">
                <a16:creationId xmlns:a16="http://schemas.microsoft.com/office/drawing/2014/main" id="{07D1221F-F012-1776-A20A-DF609ECDD3B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6" name="Google Shape;1256;g1553790532d_0_120:notes">
            <a:extLst>
              <a:ext uri="{FF2B5EF4-FFF2-40B4-BE49-F238E27FC236}">
                <a16:creationId xmlns:a16="http://schemas.microsoft.com/office/drawing/2014/main" id="{8B4FE96A-8276-5C72-7E93-529BD44A3780}"/>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extLst>
      <p:ext uri="{BB962C8B-B14F-4D97-AF65-F5344CB8AC3E}">
        <p14:creationId xmlns:p14="http://schemas.microsoft.com/office/powerpoint/2010/main" val="2542739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 name="Google Shape;18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6c122cfb46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g16c122cfb46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6c122cfb46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3" name="Google Shape;213;g16c122cfb46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6c122cfb46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9" name="Google Shape;219;g16c122cfb46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sz="4400">
                <a:solidFill>
                  <a:srgbClr val="2F5597"/>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7905214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F5597"/>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6347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rgbClr val="2F5597"/>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8578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274638"/>
            <a:ext cx="10058400" cy="1143000"/>
          </a:xfrm>
        </p:spPr>
        <p:txBody>
          <a:bodyPr/>
          <a:lstStyle>
            <a:lvl1pPr>
              <a:defRPr>
                <a:solidFill>
                  <a:srgbClr val="2F5597"/>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73885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16000" y="274638"/>
            <a:ext cx="10058400" cy="1143000"/>
          </a:xfrm>
        </p:spPr>
        <p:txBody>
          <a:bodyPr/>
          <a:lstStyle>
            <a:lvl1pPr>
              <a:defRPr>
                <a:solidFill>
                  <a:srgbClr val="2F5597"/>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48759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00"/>
        <p:cNvGrpSpPr/>
        <p:nvPr/>
      </p:nvGrpSpPr>
      <p:grpSpPr>
        <a:xfrm>
          <a:off x="0" y="0"/>
          <a:ext cx="0" cy="0"/>
          <a:chOff x="0" y="0"/>
          <a:chExt cx="0" cy="0"/>
        </a:xfrm>
      </p:grpSpPr>
      <p:sp>
        <p:nvSpPr>
          <p:cNvPr id="101" name="Google Shape;101;g18de073b30c_0_726"/>
          <p:cNvSpPr txBox="1">
            <a:spLocks noGrp="1"/>
          </p:cNvSpPr>
          <p:nvPr>
            <p:ph type="title"/>
          </p:nvPr>
        </p:nvSpPr>
        <p:spPr>
          <a:xfrm>
            <a:off x="383540" y="-147130"/>
            <a:ext cx="11382900" cy="20556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4400" b="0" i="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g18de073b30c_0_726"/>
          <p:cNvSpPr txBox="1">
            <a:spLocks noGrp="1"/>
          </p:cNvSpPr>
          <p:nvPr>
            <p:ph type="ftr" idx="11"/>
          </p:nvPr>
        </p:nvSpPr>
        <p:spPr>
          <a:xfrm>
            <a:off x="4145280" y="6377940"/>
            <a:ext cx="3901500" cy="3429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g18de073b30c_0_726"/>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g18de073b30c_0_726"/>
          <p:cNvSpPr txBox="1">
            <a:spLocks noGrp="1"/>
          </p:cNvSpPr>
          <p:nvPr>
            <p:ph type="sldNum" idx="12"/>
          </p:nvPr>
        </p:nvSpPr>
        <p:spPr>
          <a:xfrm>
            <a:off x="8778240" y="6377940"/>
            <a:ext cx="2804100" cy="2772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49857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05"/>
        <p:cNvGrpSpPr/>
        <p:nvPr/>
      </p:nvGrpSpPr>
      <p:grpSpPr>
        <a:xfrm>
          <a:off x="0" y="0"/>
          <a:ext cx="0" cy="0"/>
          <a:chOff x="0" y="0"/>
          <a:chExt cx="0" cy="0"/>
        </a:xfrm>
      </p:grpSpPr>
      <p:sp>
        <p:nvSpPr>
          <p:cNvPr id="106" name="Google Shape;106;g18de073b30c_0_731"/>
          <p:cNvSpPr txBox="1">
            <a:spLocks noGrp="1"/>
          </p:cNvSpPr>
          <p:nvPr>
            <p:ph type="ctrTitle"/>
          </p:nvPr>
        </p:nvSpPr>
        <p:spPr>
          <a:xfrm>
            <a:off x="829462" y="371297"/>
            <a:ext cx="10533000" cy="11388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4000" b="0" i="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g18de073b30c_0_731"/>
          <p:cNvSpPr txBox="1">
            <a:spLocks noGrp="1"/>
          </p:cNvSpPr>
          <p:nvPr>
            <p:ph type="subTitle" idx="1"/>
          </p:nvPr>
        </p:nvSpPr>
        <p:spPr>
          <a:xfrm>
            <a:off x="1828800" y="3840480"/>
            <a:ext cx="8534400" cy="17145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g18de073b30c_0_731"/>
          <p:cNvSpPr txBox="1">
            <a:spLocks noGrp="1"/>
          </p:cNvSpPr>
          <p:nvPr>
            <p:ph type="ftr" idx="11"/>
          </p:nvPr>
        </p:nvSpPr>
        <p:spPr>
          <a:xfrm>
            <a:off x="4145280" y="6377940"/>
            <a:ext cx="3901500" cy="342900"/>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g18de073b30c_0_731"/>
          <p:cNvSpPr txBox="1">
            <a:spLocks noGrp="1"/>
          </p:cNvSpPr>
          <p:nvPr>
            <p:ph type="dt" idx="10"/>
          </p:nvPr>
        </p:nvSpPr>
        <p:spPr>
          <a:xfrm>
            <a:off x="609600" y="6377940"/>
            <a:ext cx="2804100" cy="3429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g18de073b30c_0_731"/>
          <p:cNvSpPr txBox="1">
            <a:spLocks noGrp="1"/>
          </p:cNvSpPr>
          <p:nvPr>
            <p:ph type="sldNum" idx="12"/>
          </p:nvPr>
        </p:nvSpPr>
        <p:spPr>
          <a:xfrm>
            <a:off x="8778240" y="6377940"/>
            <a:ext cx="2804100" cy="2772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91274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F5597"/>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38072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rgbClr val="2F5597"/>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160399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F5597"/>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27646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solidFill>
                  <a:srgbClr val="2F5597"/>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68619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F5597"/>
                </a:solidFill>
              </a:defRPr>
            </a:lvl1pPr>
          </a:lstStyle>
          <a:p>
            <a:r>
              <a:rPr lang="en-US"/>
              <a:t>Click to edit Master title style</a:t>
            </a:r>
            <a:endParaRPr lang="en-US" dirty="0"/>
          </a:p>
        </p:txBody>
      </p:sp>
    </p:spTree>
    <p:extLst>
      <p:ext uri="{BB962C8B-B14F-4D97-AF65-F5344CB8AC3E}">
        <p14:creationId xmlns:p14="http://schemas.microsoft.com/office/powerpoint/2010/main" val="29958472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83439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rgbClr val="2F5597"/>
                </a:solidFill>
              </a:defRPr>
            </a:lvl1pPr>
          </a:lstStyle>
          <a:p>
            <a:r>
              <a:rPr lang="en-US"/>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664030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rgbClr val="2F5597"/>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406888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journals.uwyo.edu/index.php/jtilt/index" TargetMode="External"/><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hyperlink" Target="https://creativecommons.org/licenses/by-nc-sa/4.0/"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4">
            <a:extLst>
              <a:ext uri="{FF2B5EF4-FFF2-40B4-BE49-F238E27FC236}">
                <a16:creationId xmlns:a16="http://schemas.microsoft.com/office/drawing/2014/main" id="{C8C1C049-F093-489D-90F9-FF3503ADDF19}"/>
              </a:ext>
            </a:extLst>
          </p:cNvPr>
          <p:cNvSpPr>
            <a:spLocks noGrp="1" noChangeArrowheads="1"/>
          </p:cNvSpPr>
          <p:nvPr>
            <p:ph type="title"/>
          </p:nvPr>
        </p:nvSpPr>
        <p:spPr bwMode="auto">
          <a:xfrm>
            <a:off x="1016000" y="274638"/>
            <a:ext cx="10058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7" name="Rectangle 15">
            <a:extLst>
              <a:ext uri="{FF2B5EF4-FFF2-40B4-BE49-F238E27FC236}">
                <a16:creationId xmlns:a16="http://schemas.microsoft.com/office/drawing/2014/main" id="{0270379C-98BA-456F-9A8F-BAB630A6FC15}"/>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cxnSp>
        <p:nvCxnSpPr>
          <p:cNvPr id="5" name="Straight Connector 4">
            <a:extLst>
              <a:ext uri="{FF2B5EF4-FFF2-40B4-BE49-F238E27FC236}">
                <a16:creationId xmlns:a16="http://schemas.microsoft.com/office/drawing/2014/main" id="{A1DB6455-0209-2065-F6CC-30EB98328600}"/>
              </a:ext>
              <a:ext uri="{C183D7F6-B498-43B3-948B-1728B52AA6E4}">
                <adec:decorative xmlns:adec="http://schemas.microsoft.com/office/drawing/2017/decorative" val="1"/>
              </a:ext>
            </a:extLst>
          </p:cNvPr>
          <p:cNvCxnSpPr>
            <a:cxnSpLocks/>
          </p:cNvCxnSpPr>
          <p:nvPr userDrawn="1"/>
        </p:nvCxnSpPr>
        <p:spPr>
          <a:xfrm>
            <a:off x="5195" y="6437165"/>
            <a:ext cx="12186805" cy="0"/>
          </a:xfrm>
          <a:prstGeom prst="line">
            <a:avLst/>
          </a:prstGeom>
          <a:ln w="57150">
            <a:solidFill>
              <a:srgbClr val="B8E08C"/>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EC493F0C-13A0-FB5C-3D8D-286241BDE092}"/>
              </a:ext>
              <a:ext uri="{C183D7F6-B498-43B3-948B-1728B52AA6E4}">
                <adec:decorative xmlns:adec="http://schemas.microsoft.com/office/drawing/2017/decorative" val="1"/>
              </a:ext>
            </a:extLst>
          </p:cNvPr>
          <p:cNvSpPr/>
          <p:nvPr userDrawn="1"/>
        </p:nvSpPr>
        <p:spPr>
          <a:xfrm>
            <a:off x="5194" y="6477002"/>
            <a:ext cx="12186805" cy="380998"/>
          </a:xfrm>
          <a:prstGeom prst="rect">
            <a:avLst/>
          </a:prstGeom>
          <a:solidFill>
            <a:srgbClr val="2F5597"/>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000" u="none" dirty="0">
                <a:solidFill>
                  <a:schemeClr val="bg1"/>
                </a:solidFill>
                <a:latin typeface="Roboto" panose="02000000000000000000" pitchFamily="2" charset="0"/>
                <a:ea typeface="Roboto" panose="02000000000000000000" pitchFamily="2" charset="0"/>
                <a:hlinkClick r:id="rId17">
                  <a:extLst>
                    <a:ext uri="{A12FA001-AC4F-418D-AE19-62706E023703}">
                      <ahyp:hlinkClr xmlns:ahyp="http://schemas.microsoft.com/office/drawing/2018/hyperlinkcolor" val="tx"/>
                    </a:ext>
                  </a:extLst>
                </a:hlinkClick>
              </a:rPr>
              <a:t>Journal of Technology-Integrated Lessons and Teaching</a:t>
            </a:r>
            <a:r>
              <a:rPr lang="en-US" sz="1000" dirty="0">
                <a:solidFill>
                  <a:schemeClr val="bg1"/>
                </a:solidFill>
                <a:latin typeface="Roboto" panose="02000000000000000000" pitchFamily="2" charset="0"/>
                <a:ea typeface="Roboto" panose="02000000000000000000" pitchFamily="2" charset="0"/>
              </a:rPr>
              <a:t>, X(X).</a:t>
            </a:r>
          </a:p>
        </p:txBody>
      </p:sp>
      <p:pic>
        <p:nvPicPr>
          <p:cNvPr id="7" name="Picture 6">
            <a:hlinkClick r:id="rId17"/>
            <a:extLst>
              <a:ext uri="{FF2B5EF4-FFF2-40B4-BE49-F238E27FC236}">
                <a16:creationId xmlns:a16="http://schemas.microsoft.com/office/drawing/2014/main" id="{BCE05341-DD77-EB2C-106C-FE0D7F70D446}"/>
              </a:ext>
              <a:ext uri="{C183D7F6-B498-43B3-948B-1728B52AA6E4}">
                <adec:decorative xmlns:adec="http://schemas.microsoft.com/office/drawing/2017/decorative" val="1"/>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1250025" y="109242"/>
            <a:ext cx="868680" cy="493395"/>
          </a:xfrm>
          <a:prstGeom prst="rect">
            <a:avLst/>
          </a:prstGeom>
        </p:spPr>
      </p:pic>
      <p:pic>
        <p:nvPicPr>
          <p:cNvPr id="8" name="Picture 7" descr="Creative Commons, Attribution, Non-Commercial, Share Alike icon.">
            <a:hlinkClick r:id="rId19"/>
            <a:extLst>
              <a:ext uri="{FF2B5EF4-FFF2-40B4-BE49-F238E27FC236}">
                <a16:creationId xmlns:a16="http://schemas.microsoft.com/office/drawing/2014/main" id="{B1D746F0-1DEE-FF75-477C-ADEF8F836C99}"/>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1310503" y="6526535"/>
            <a:ext cx="808202" cy="276046"/>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 id="2147484156" r:id="rId14"/>
    <p:sldLayoutId id="2147484157" r:id="rId15"/>
  </p:sldLayoutIdLst>
  <p:hf hdr="0" ftr="0" dt="0"/>
  <p:txStyles>
    <p:titleStyle>
      <a:lvl1pPr algn="ctr" rtl="0" eaLnBrk="1" fontAlgn="base" hangingPunct="1">
        <a:spcBef>
          <a:spcPct val="0"/>
        </a:spcBef>
        <a:spcAft>
          <a:spcPct val="0"/>
        </a:spcAft>
        <a:defRPr sz="3600">
          <a:solidFill>
            <a:srgbClr val="2F5597"/>
          </a:solidFill>
          <a:latin typeface="+mj-lt"/>
          <a:ea typeface="MS PGothic" panose="020B0600070205080204" pitchFamily="34" charset="-128"/>
          <a:cs typeface="ＭＳ Ｐゴシック" pitchFamily="-112" charset="-128"/>
        </a:defRPr>
      </a:lvl1pPr>
      <a:lvl2pPr algn="ctr" rtl="0" eaLnBrk="1" fontAlgn="base" hangingPunct="1">
        <a:spcBef>
          <a:spcPct val="0"/>
        </a:spcBef>
        <a:spcAft>
          <a:spcPct val="0"/>
        </a:spcAft>
        <a:defRPr sz="3600">
          <a:solidFill>
            <a:schemeClr val="tx2"/>
          </a:solidFill>
          <a:latin typeface="Verdana" pitchFamily="34" charset="0"/>
          <a:ea typeface="MS PGothic" panose="020B0600070205080204" pitchFamily="34" charset="-128"/>
          <a:cs typeface="ＭＳ Ｐゴシック" pitchFamily="-112" charset="-128"/>
        </a:defRPr>
      </a:lvl2pPr>
      <a:lvl3pPr algn="ctr" rtl="0" eaLnBrk="1" fontAlgn="base" hangingPunct="1">
        <a:spcBef>
          <a:spcPct val="0"/>
        </a:spcBef>
        <a:spcAft>
          <a:spcPct val="0"/>
        </a:spcAft>
        <a:defRPr sz="3600">
          <a:solidFill>
            <a:schemeClr val="tx2"/>
          </a:solidFill>
          <a:latin typeface="Verdana" pitchFamily="34" charset="0"/>
          <a:ea typeface="MS PGothic" panose="020B0600070205080204" pitchFamily="34" charset="-128"/>
          <a:cs typeface="ＭＳ Ｐゴシック" pitchFamily="-112" charset="-128"/>
        </a:defRPr>
      </a:lvl3pPr>
      <a:lvl4pPr algn="ctr" rtl="0" eaLnBrk="1" fontAlgn="base" hangingPunct="1">
        <a:spcBef>
          <a:spcPct val="0"/>
        </a:spcBef>
        <a:spcAft>
          <a:spcPct val="0"/>
        </a:spcAft>
        <a:defRPr sz="3600">
          <a:solidFill>
            <a:schemeClr val="tx2"/>
          </a:solidFill>
          <a:latin typeface="Verdana" pitchFamily="34" charset="0"/>
          <a:ea typeface="MS PGothic" panose="020B0600070205080204" pitchFamily="34" charset="-128"/>
          <a:cs typeface="ＭＳ Ｐゴシック" pitchFamily="-112" charset="-128"/>
        </a:defRPr>
      </a:lvl4pPr>
      <a:lvl5pPr algn="ctr" rtl="0" eaLnBrk="1" fontAlgn="base" hangingPunct="1">
        <a:spcBef>
          <a:spcPct val="0"/>
        </a:spcBef>
        <a:spcAft>
          <a:spcPct val="0"/>
        </a:spcAft>
        <a:defRPr sz="3600">
          <a:solidFill>
            <a:schemeClr val="tx2"/>
          </a:solidFill>
          <a:latin typeface="Verdana" pitchFamily="34" charset="0"/>
          <a:ea typeface="MS PGothic" panose="020B0600070205080204" pitchFamily="34" charset="-128"/>
          <a:cs typeface="ＭＳ Ｐゴシック" pitchFamily="-112" charset="-128"/>
        </a:defRPr>
      </a:lvl5pPr>
      <a:lvl6pPr marL="457200" algn="ctr" rtl="0" eaLnBrk="1" fontAlgn="base" hangingPunct="1">
        <a:spcBef>
          <a:spcPct val="0"/>
        </a:spcBef>
        <a:spcAft>
          <a:spcPct val="0"/>
        </a:spcAft>
        <a:defRPr sz="3600">
          <a:solidFill>
            <a:schemeClr val="tx2"/>
          </a:solidFill>
          <a:latin typeface="Verdana" pitchFamily="34" charset="0"/>
        </a:defRPr>
      </a:lvl6pPr>
      <a:lvl7pPr marL="914400" algn="ctr" rtl="0" eaLnBrk="1" fontAlgn="base" hangingPunct="1">
        <a:spcBef>
          <a:spcPct val="0"/>
        </a:spcBef>
        <a:spcAft>
          <a:spcPct val="0"/>
        </a:spcAft>
        <a:defRPr sz="3600">
          <a:solidFill>
            <a:schemeClr val="tx2"/>
          </a:solidFill>
          <a:latin typeface="Verdana" pitchFamily="34" charset="0"/>
        </a:defRPr>
      </a:lvl7pPr>
      <a:lvl8pPr marL="1371600" algn="ctr" rtl="0" eaLnBrk="1" fontAlgn="base" hangingPunct="1">
        <a:spcBef>
          <a:spcPct val="0"/>
        </a:spcBef>
        <a:spcAft>
          <a:spcPct val="0"/>
        </a:spcAft>
        <a:defRPr sz="3600">
          <a:solidFill>
            <a:schemeClr val="tx2"/>
          </a:solidFill>
          <a:latin typeface="Verdana" pitchFamily="34" charset="0"/>
        </a:defRPr>
      </a:lvl8pPr>
      <a:lvl9pPr marL="1828800" algn="ctr" rtl="0" eaLnBrk="1" fontAlgn="base" hangingPunct="1">
        <a:spcBef>
          <a:spcPct val="0"/>
        </a:spcBef>
        <a:spcAft>
          <a:spcPct val="0"/>
        </a:spcAft>
        <a:defRPr sz="3600">
          <a:solidFill>
            <a:schemeClr val="tx2"/>
          </a:solidFill>
          <a:latin typeface="Verdana"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S PGothic" panose="020B0600070205080204" pitchFamily="34" charset="-128"/>
          <a:cs typeface="ＭＳ Ｐゴシック" pitchFamily="-112" charset="-128"/>
        </a:defRPr>
      </a:lvl1pPr>
      <a:lvl2pPr marL="742950" indent="-285750" algn="l" rtl="0" eaLnBrk="1" fontAlgn="base" hangingPunct="1">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1" fontAlgn="base" hangingPunct="1">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1" fontAlgn="base" hangingPunct="1">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1" fontAlgn="base" hangingPunct="1">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9.jpg"/><Relationship Id="rId3" Type="http://schemas.openxmlformats.org/officeDocument/2006/relationships/hyperlink" Target="https://kidsgardening.org/resources/growing-guide-chinese-noodle-bean/" TargetMode="External"/><Relationship Id="rId7" Type="http://schemas.openxmlformats.org/officeDocument/2006/relationships/hyperlink" Target="https://www.compostingcouncil.org/page/Education" TargetMode="External"/><Relationship Id="rId12" Type="http://schemas.openxmlformats.org/officeDocument/2006/relationships/hyperlink" Target="https://extension.wvu.edu/lawn-gardening-pests/gardening/gardening-101/growing-strawberries-for-beginners" TargetMode="External"/><Relationship Id="rId17" Type="http://schemas.openxmlformats.org/officeDocument/2006/relationships/image" Target="../media/image11.jpg"/><Relationship Id="rId2" Type="http://schemas.openxmlformats.org/officeDocument/2006/relationships/notesSlide" Target="../notesSlides/notesSlide9.xml"/><Relationship Id="rId16" Type="http://schemas.openxmlformats.org/officeDocument/2006/relationships/hyperlink" Target="https://hort.extension.wisc.edu/articles/common-milkweed-insects/" TargetMode="External"/><Relationship Id="rId1" Type="http://schemas.openxmlformats.org/officeDocument/2006/relationships/slideLayout" Target="../slideLayouts/slideLayout14.xml"/><Relationship Id="rId6" Type="http://schemas.openxmlformats.org/officeDocument/2006/relationships/image" Target="../media/image5.jpg"/><Relationship Id="rId11" Type="http://schemas.openxmlformats.org/officeDocument/2006/relationships/image" Target="../media/image8.jpg"/><Relationship Id="rId5" Type="http://schemas.openxmlformats.org/officeDocument/2006/relationships/hyperlink" Target="https://extension.uga.edu/programs-services/school-garden-resources/theme-gardens/pollinator.html#:~:text=Pollinator%20gardens%20can%20assist%20in%20teaching%20subjects%20such,Census%20taking%20place%20August%2023rd%20and%2024th%2C%202019." TargetMode="External"/><Relationship Id="rId15" Type="http://schemas.openxmlformats.org/officeDocument/2006/relationships/image" Target="../media/image10.png"/><Relationship Id="rId10" Type="http://schemas.openxmlformats.org/officeDocument/2006/relationships/hyperlink" Target="https://www.greatsunflower.org/" TargetMode="External"/><Relationship Id="rId4" Type="http://schemas.openxmlformats.org/officeDocument/2006/relationships/image" Target="../media/image4.jpg"/><Relationship Id="rId9" Type="http://schemas.openxmlformats.org/officeDocument/2006/relationships/image" Target="../media/image7.jpg"/><Relationship Id="rId14" Type="http://schemas.openxmlformats.org/officeDocument/2006/relationships/hyperlink" Target="https://growforit.ces.ncsu.edu/curriculum/vermicomposting/#:~:text=Vermicomposting%20is%20a%20North%20Carolina%204-H%20curriculum%20developed,and%20ecological%20systems%20they%20are%20a%20part%20o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hyperlink" Target="https://evergreenpackaging.com/fresh-news/evergreen-packaging-and-kidsgardening-announce-2020-carton-2-garden-contest-winners/"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earthbox.com/" TargetMode="External"/><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hyperlink" Target="https://plants.ces.ncsu.edu/" TargetMode="External"/><Relationship Id="rId7" Type="http://schemas.openxmlformats.org/officeDocument/2006/relationships/hyperlink" Target="https://extension.uga.edu/programs-services/school-garden-resources/theme-gardens/pollinator.htm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plants.ces.ncsu.edu/find_a_plant/?q=milkweed" TargetMode="External"/><Relationship Id="rId5" Type="http://schemas.openxmlformats.org/officeDocument/2006/relationships/hyperlink" Target="https://calpoison.org/topics/plant#nontoxic-common" TargetMode="External"/><Relationship Id="rId4" Type="http://schemas.openxmlformats.org/officeDocument/2006/relationships/hyperlink" Target="https://ucanr.edu/sites/poisonous_safe_plants/about/"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fns.usda.gov/fs/food-safety-tips-school-garden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indoorgardensupplies.com/product/perma-nest-plant-tray-tan-11x22x2-5/"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8" Type="http://schemas.openxmlformats.org/officeDocument/2006/relationships/hyperlink" Target="https://www.missouribotanicalgarden.org/gardens-gardening/your-%20garden/help-for-the-home-gardener/advice-tips-resources/visual-%20guides/starting-plants-from-seed-indoors.aspx" TargetMode="External"/><Relationship Id="rId3" Type="http://schemas.openxmlformats.org/officeDocument/2006/relationships/hyperlink" Target="https://extension.umn.edu/planting-and-growing-guides/starting-seeds-indoors" TargetMode="External"/><Relationship Id="rId7" Type="http://schemas.openxmlformats.org/officeDocument/2006/relationships/hyperlink" Target="https://caldwell.ces.ncsu.edu/2017/03/453677/"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garden.org/onlinecourse/PartI5.htm" TargetMode="External"/><Relationship Id="rId5" Type="http://schemas.openxmlformats.org/officeDocument/2006/relationships/hyperlink" Target="https://extension.psu.edu/seed-and-seedling-biology" TargetMode="External"/><Relationship Id="rId4" Type="http://schemas.openxmlformats.org/officeDocument/2006/relationships/hyperlink" Target="https://extension.unh.edu/resources/files/Resource000495_Rep517.pdf" TargetMode="External"/><Relationship Id="rId9" Type="http://schemas.openxmlformats.org/officeDocument/2006/relationships/hyperlink" Target="https://www.johnnyseeds.com/growers-library/tools-supplies/seed-starting-%20transplanting-guidelines.html."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extension.psu.edu/seed-and-seedling-biology"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extension.unh.edu/resources/files/Resource000495_Rep517.pdf"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nextgenscience.org/sites/default/files/Appendix%20F%20%20Science%20and%20Engineering%20Practices%20in%20the%20NGSS%20-%20FINAL%20060513.pdf"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www.johnnyseeds.com/vegetables/lettuce/butterhead-lettuce-boston/skyphos-pelleted-lettuce-seed-23JP.html" TargetMode="External"/><Relationship Id="rId4" Type="http://schemas.openxmlformats.org/officeDocument/2006/relationships/hyperlink" Target="https://www.johnnyseeds.com/vegetables/lettuce/summer-crisp-lettuce-batavia/nevada-pelleted-lettuce-seed-439JP.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21.jpg"/></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23.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extension.umd.edu/resource/pot-bound-indoor-plant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extension.umaine.edu/publications/2751e/"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extension.psu.edu/hardening-transplant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www.youtube.com/watch?v=rMrCV6bLT8A"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about:blank" TargetMode="External"/><Relationship Id="rId13" Type="http://schemas.openxmlformats.org/officeDocument/2006/relationships/hyperlink" Target="https://www.amazon.com/Vegetable-Gardeners-Bible-2nd-R-D-ebook/dp/B003PGQK1O" TargetMode="External"/><Relationship Id="rId18" Type="http://schemas.openxmlformats.org/officeDocument/2006/relationships/hyperlink" Target="https://www.farmtoschool.org/resources" TargetMode="External"/><Relationship Id="rId26" Type="http://schemas.openxmlformats.org/officeDocument/2006/relationships/hyperlink" Target="https://www.wholekidsfoundation.org/assets/documents/school-garden-lesson-plans.pdf" TargetMode="External"/><Relationship Id="rId3" Type="http://schemas.openxmlformats.org/officeDocument/2006/relationships/hyperlink" Target="https://www.missouribotanicalgarden.org/plantfinder/plantfindersearch.aspx" TargetMode="External"/><Relationship Id="rId21" Type="http://schemas.openxmlformats.org/officeDocument/2006/relationships/hyperlink" Target="https://www.massfarmtoschool.org/guide-types/classroom-lessons/" TargetMode="External"/><Relationship Id="rId7" Type="http://schemas.openxmlformats.org/officeDocument/2006/relationships/hyperlink" Target="https://earthbox.com/learning-center" TargetMode="External"/><Relationship Id="rId12" Type="http://schemas.openxmlformats.org/officeDocument/2006/relationships/hyperlink" Target="https://extension.wvu.edu/lawn-gardening-pests/garden-calendar" TargetMode="External"/><Relationship Id="rId17" Type="http://schemas.openxmlformats.org/officeDocument/2006/relationships/hyperlink" Target="https://edibleschoolyard.org/resource-search" TargetMode="External"/><Relationship Id="rId25" Type="http://schemas.openxmlformats.org/officeDocument/2006/relationships/hyperlink" Target="https://extension.uga.edu/programs-services/school-garden-resources/curriculum.html" TargetMode="External"/><Relationship Id="rId2" Type="http://schemas.openxmlformats.org/officeDocument/2006/relationships/notesSlide" Target="../notesSlides/notesSlide30.xml"/><Relationship Id="rId16" Type="http://schemas.openxmlformats.org/officeDocument/2006/relationships/hyperlink" Target="https://www.fns.usda.gov/tn/dig-lessons" TargetMode="External"/><Relationship Id="rId20" Type="http://schemas.openxmlformats.org/officeDocument/2006/relationships/hyperlink" Target="https://growing-minds.org/" TargetMode="External"/><Relationship Id="rId1" Type="http://schemas.openxmlformats.org/officeDocument/2006/relationships/slideLayout" Target="../slideLayouts/slideLayout2.xml"/><Relationship Id="rId6" Type="http://schemas.openxmlformats.org/officeDocument/2006/relationships/hyperlink" Target="https://www.hiphi.org/wp-content/uploads/2019/03/School-Garden-Fact-Sheet-Final-2-2019.pdf#:~:text=Do%20not%20use%20any%20pesticides%20or%20herbicides%20in,potential%20health%20hazards%20that%20may%20exist%20for%20children." TargetMode="External"/><Relationship Id="rId11" Type="http://schemas.openxmlformats.org/officeDocument/2006/relationships/hyperlink" Target="https://extension.wvu.edu/lawn-gardening-pests/gardening/gardening-101/growing-strawberries-for-beginners" TargetMode="External"/><Relationship Id="rId24" Type="http://schemas.openxmlformats.org/officeDocument/2006/relationships/hyperlink" Target="https://www.saps.org.uk/" TargetMode="External"/><Relationship Id="rId5" Type="http://schemas.openxmlformats.org/officeDocument/2006/relationships/hyperlink" Target="https://plants.usda.gov/home" TargetMode="External"/><Relationship Id="rId15" Type="http://schemas.openxmlformats.org/officeDocument/2006/relationships/hyperlink" Target="https://captainplanetfoundation.org/" TargetMode="External"/><Relationship Id="rId23" Type="http://schemas.openxmlformats.org/officeDocument/2006/relationships/hyperlink" Target="https://www.pollinator.org/" TargetMode="External"/><Relationship Id="rId10" Type="http://schemas.openxmlformats.org/officeDocument/2006/relationships/hyperlink" Target="https://www.amazon.com/How-Grow-School-Garden-Complete/dp/1604690003" TargetMode="External"/><Relationship Id="rId19" Type="http://schemas.openxmlformats.org/officeDocument/2006/relationships/hyperlink" Target="https://growforit.ces.ncsu.edu/" TargetMode="External"/><Relationship Id="rId4" Type="http://schemas.openxmlformats.org/officeDocument/2006/relationships/hyperlink" Target="https://plants.ces.ncsu.edu/" TargetMode="External"/><Relationship Id="rId9" Type="http://schemas.openxmlformats.org/officeDocument/2006/relationships/hyperlink" Target="https://healthy-food-choices-in-schools.extension.org/feature-series:-school-gardens/" TargetMode="External"/><Relationship Id="rId14" Type="http://schemas.openxmlformats.org/officeDocument/2006/relationships/hyperlink" Target="https://agclassroom.org/matrix/" TargetMode="External"/><Relationship Id="rId22" Type="http://schemas.openxmlformats.org/officeDocument/2006/relationships/hyperlink" Target="https://www.nsta.org/resources"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s://tinyurl.com/data440"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hyperlink" Target="https://extension.wvu.edu/lawn-gardening-pests/master-gardener-program" TargetMode="External"/><Relationship Id="rId7" Type="http://schemas.openxmlformats.org/officeDocument/2006/relationships/hyperlink" Target="https://gardeningsolutions.ifas.ufl.edu/plants/edibles/vegetables/cherry-tomatoes.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north.mono.k12.wv.us/" TargetMode="External"/><Relationship Id="rId5" Type="http://schemas.openxmlformats.org/officeDocument/2006/relationships/hyperlink" Target="http://gigapan.com/gigapans/189480" TargetMode="External"/><Relationship Id="rId4" Type="http://schemas.openxmlformats.org/officeDocument/2006/relationships/hyperlink" Target="https://extension.wvu.edu/monongalia"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scratch.mit.edu/projects/967316244"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hyperlink" Target="https://kidsgardening.org/" TargetMode="External"/><Relationship Id="rId3" Type="http://schemas.openxmlformats.org/officeDocument/2006/relationships/hyperlink" Target="https://farmtoschool.osu.edu/files/2018/10/Checklist-for-Starting-a-School-Garden-002.pdf" TargetMode="External"/><Relationship Id="rId7" Type="http://schemas.openxmlformats.org/officeDocument/2006/relationships/hyperlink" Target="https://kidsgardening.org/seeds-of-success-toolkit/"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www.fns.usda.gov/f2s/school-gardens" TargetMode="External"/><Relationship Id="rId5" Type="http://schemas.openxmlformats.org/officeDocument/2006/relationships/hyperlink" Target="https://www.fns.usda.gov/f2s/planning-toolkit-school-gardening" TargetMode="External"/><Relationship Id="rId4" Type="http://schemas.openxmlformats.org/officeDocument/2006/relationships/hyperlink" Target="https://gardening.cals.cornell.edu/"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pickyourown.org/countyextensionagentoffices-WV.php"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hyperlink" Target="https://eric.ed.gov/?id=EJ1024644" TargetMode="External"/><Relationship Id="rId3" Type="http://schemas.openxmlformats.org/officeDocument/2006/relationships/hyperlink" Target="https://composting.ces.ncsu.edu/vermicomposting-2/" TargetMode="External"/><Relationship Id="rId7" Type="http://schemas.openxmlformats.org/officeDocument/2006/relationships/hyperlink" Target="https://foodlink.wvu.edu/" TargetMode="External"/><Relationship Id="rId12" Type="http://schemas.openxmlformats.org/officeDocument/2006/relationships/hyperlink" Target="https://www.pollinator.org/pollinator.org/assets/generalFiles/NAPPC.Schools.broch.pdf"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www.fns.usda.gov/f2s/farm-to-school" TargetMode="External"/><Relationship Id="rId11" Type="http://schemas.openxmlformats.org/officeDocument/2006/relationships/hyperlink" Target="https://www.pollinator.org/pollinator.org/assets/generalFiles/NAPPC.NoFear.brochFINAL.pdf" TargetMode="External"/><Relationship Id="rId5" Type="http://schemas.openxmlformats.org/officeDocument/2006/relationships/hyperlink" Target="https://newswire.caes.uga.edu/story/8801/fruit-or-veggie.html" TargetMode="External"/><Relationship Id="rId10" Type="http://schemas.openxmlformats.org/officeDocument/2006/relationships/hyperlink" Target="https://www.pollinator.org/" TargetMode="External"/><Relationship Id="rId4" Type="http://schemas.openxmlformats.org/officeDocument/2006/relationships/hyperlink" Target="https://collections.follettsoftware.com/collection/5fad38f9e87f3400128c5a4c?h=f1124fcd5dfd46699a835b1efc953d960cfc4f690240d86f16dbfcf69239c809" TargetMode="External"/><Relationship Id="rId9" Type="http://schemas.openxmlformats.org/officeDocument/2006/relationships/hyperlink" Target="https://xerces.org/pollinator-conserva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3026A-A2AF-6151-9112-44E3AFB14F9D}"/>
              </a:ext>
            </a:extLst>
          </p:cNvPr>
          <p:cNvSpPr>
            <a:spLocks noGrp="1"/>
          </p:cNvSpPr>
          <p:nvPr>
            <p:ph type="ctrTitle"/>
          </p:nvPr>
        </p:nvSpPr>
        <p:spPr/>
        <p:txBody>
          <a:bodyPr/>
          <a:lstStyle/>
          <a:p>
            <a:r>
              <a:rPr lang="en-US" dirty="0"/>
              <a:t>Session II: Grow Food</a:t>
            </a:r>
          </a:p>
        </p:txBody>
      </p:sp>
      <p:sp>
        <p:nvSpPr>
          <p:cNvPr id="3" name="Subtitle 2">
            <a:extLst>
              <a:ext uri="{FF2B5EF4-FFF2-40B4-BE49-F238E27FC236}">
                <a16:creationId xmlns:a16="http://schemas.microsoft.com/office/drawing/2014/main" id="{90A7B3BC-E72C-C501-735D-04F3C219E24F}"/>
              </a:ext>
            </a:extLst>
          </p:cNvPr>
          <p:cNvSpPr>
            <a:spLocks noGrp="1"/>
          </p:cNvSpPr>
          <p:nvPr>
            <p:ph type="subTitle" idx="1"/>
          </p:nvPr>
        </p:nvSpPr>
        <p:spPr>
          <a:xfrm>
            <a:off x="1828799" y="3886200"/>
            <a:ext cx="9047747" cy="1752600"/>
          </a:xfrm>
        </p:spPr>
        <p:txBody>
          <a:bodyPr/>
          <a:lstStyle/>
          <a:p>
            <a:r>
              <a:rPr lang="en-US" sz="1800" dirty="0">
                <a:solidFill>
                  <a:srgbClr val="000000"/>
                </a:solidFill>
                <a:effectLst/>
                <a:latin typeface="Roboto" panose="02000000000000000000" pitchFamily="2" charset="0"/>
                <a:ea typeface="Calibri" panose="020F0502020204030204" pitchFamily="34" charset="0"/>
                <a:cs typeface="Times New Roman" panose="02020603050405020304" pitchFamily="18" charset="0"/>
              </a:rPr>
              <a:t>Ugur Kale</a:t>
            </a:r>
            <a:r>
              <a:rPr lang="en-US" sz="1800" baseline="30000" dirty="0">
                <a:solidFill>
                  <a:srgbClr val="000000"/>
                </a:solidFill>
                <a:effectLst/>
                <a:latin typeface="Roboto" panose="02000000000000000000" pitchFamily="2" charset="0"/>
                <a:ea typeface="Calibri" panose="020F0502020204030204" pitchFamily="34" charset="0"/>
                <a:cs typeface="Times New Roman" panose="02020603050405020304" pitchFamily="18" charset="0"/>
              </a:rPr>
              <a:t>1</a:t>
            </a:r>
            <a:r>
              <a:rPr lang="en-US" sz="1800" dirty="0">
                <a:solidFill>
                  <a:srgbClr val="000000"/>
                </a:solidFill>
                <a:effectLst/>
                <a:latin typeface="Roboto" panose="02000000000000000000" pitchFamily="2" charset="0"/>
                <a:ea typeface="Calibri" panose="020F0502020204030204" pitchFamily="34" charset="0"/>
                <a:cs typeface="Times New Roman" panose="02020603050405020304" pitchFamily="18" charset="0"/>
              </a:rPr>
              <a:t> and Yuahnua Wang</a:t>
            </a:r>
            <a:r>
              <a:rPr lang="en-US" sz="1800" baseline="30000" dirty="0">
                <a:solidFill>
                  <a:srgbClr val="000000"/>
                </a:solidFill>
                <a:effectLst/>
                <a:latin typeface="Roboto" panose="02000000000000000000" pitchFamily="2" charset="0"/>
                <a:ea typeface="Calibri" panose="020F0502020204030204" pitchFamily="34" charset="0"/>
                <a:cs typeface="Times New Roman" panose="02020603050405020304" pitchFamily="18" charset="0"/>
              </a:rPr>
              <a:t>2</a:t>
            </a:r>
            <a:br>
              <a:rPr lang="en-US" sz="1800" dirty="0">
                <a:solidFill>
                  <a:srgbClr val="000000"/>
                </a:solidFill>
                <a:effectLst/>
                <a:latin typeface="Roboto" panose="02000000000000000000" pitchFamily="2" charset="0"/>
                <a:ea typeface="Calibri" panose="020F0502020204030204" pitchFamily="34" charset="0"/>
                <a:cs typeface="Times New Roman" panose="02020603050405020304" pitchFamily="18" charset="0"/>
              </a:rPr>
            </a:br>
            <a:r>
              <a:rPr lang="en-US" sz="1800" baseline="30000" dirty="0">
                <a:solidFill>
                  <a:srgbClr val="000000"/>
                </a:solidFill>
                <a:effectLst/>
                <a:latin typeface="Roboto" panose="02000000000000000000" pitchFamily="2" charset="0"/>
                <a:ea typeface="Calibri" panose="020F0502020204030204" pitchFamily="34" charset="0"/>
                <a:cs typeface="Times New Roman" panose="02020603050405020304" pitchFamily="18" charset="0"/>
              </a:rPr>
              <a:t>1</a:t>
            </a:r>
            <a:r>
              <a:rPr lang="en-US" sz="1800" dirty="0">
                <a:solidFill>
                  <a:srgbClr val="000000"/>
                </a:solidFill>
                <a:effectLst/>
                <a:latin typeface="Roboto" panose="02000000000000000000" pitchFamily="2" charset="0"/>
                <a:ea typeface="Calibri" panose="020F0502020204030204" pitchFamily="34" charset="0"/>
                <a:cs typeface="Times New Roman" panose="02020603050405020304" pitchFamily="18" charset="0"/>
              </a:rPr>
              <a:t>Indiana University, </a:t>
            </a:r>
            <a:r>
              <a:rPr lang="en-US" sz="1800" baseline="30000" dirty="0">
                <a:solidFill>
                  <a:srgbClr val="000000"/>
                </a:solidFill>
                <a:effectLst/>
                <a:latin typeface="Roboto" panose="02000000000000000000" pitchFamily="2" charset="0"/>
                <a:ea typeface="Calibri" panose="020F0502020204030204" pitchFamily="34" charset="0"/>
                <a:cs typeface="Times New Roman" panose="02020603050405020304" pitchFamily="18" charset="0"/>
              </a:rPr>
              <a:t>2</a:t>
            </a:r>
            <a:r>
              <a:rPr lang="en-US" sz="1800" dirty="0">
                <a:solidFill>
                  <a:srgbClr val="000000"/>
                </a:solidFill>
                <a:effectLst/>
                <a:latin typeface="Roboto" panose="02000000000000000000" pitchFamily="2" charset="0"/>
                <a:ea typeface="Calibri" panose="020F0502020204030204" pitchFamily="34" charset="0"/>
                <a:cs typeface="Times New Roman" panose="02020603050405020304" pitchFamily="18" charset="0"/>
              </a:rPr>
              <a:t>West Virginia University</a:t>
            </a:r>
            <a:endParaRPr lang="en-US" dirty="0"/>
          </a:p>
        </p:txBody>
      </p:sp>
    </p:spTree>
    <p:extLst>
      <p:ext uri="{BB962C8B-B14F-4D97-AF65-F5344CB8AC3E}">
        <p14:creationId xmlns:p14="http://schemas.microsoft.com/office/powerpoint/2010/main" val="545864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7" name="Google Shape;227;g16c122cfb46_0_35"/>
          <p:cNvSpPr txBox="1">
            <a:spLocks noGrp="1"/>
          </p:cNvSpPr>
          <p:nvPr>
            <p:ph type="title"/>
          </p:nvPr>
        </p:nvSpPr>
        <p:spPr>
          <a:xfrm>
            <a:off x="3357371" y="312639"/>
            <a:ext cx="7887278" cy="567453"/>
          </a:xfrm>
          <a:prstGeom prst="rect">
            <a:avLst/>
          </a:prstGeom>
          <a:noFill/>
          <a:ln>
            <a:noFill/>
          </a:ln>
        </p:spPr>
        <p:txBody>
          <a:bodyPr spcFirstLastPara="1" wrap="square" lIns="0" tIns="13325" rIns="0" bIns="0" anchor="t" anchorCtr="0">
            <a:spAutoFit/>
          </a:bodyPr>
          <a:lstStyle/>
          <a:p>
            <a:pPr marL="12700" lvl="0" indent="0" algn="ctr" rtl="0">
              <a:lnSpc>
                <a:spcPct val="100000"/>
              </a:lnSpc>
              <a:spcBef>
                <a:spcPts val="0"/>
              </a:spcBef>
              <a:spcAft>
                <a:spcPts val="0"/>
              </a:spcAft>
              <a:buSzPts val="1400"/>
              <a:buNone/>
            </a:pPr>
            <a:r>
              <a:rPr lang="en-US" sz="1600" b="1" dirty="0">
                <a:latin typeface="Arial"/>
                <a:ea typeface="Arial"/>
                <a:cs typeface="Arial"/>
                <a:sym typeface="Arial"/>
              </a:rPr>
              <a:t>What Learning Opportunities Do These Photos from North Elementary School GBL Bring to Mind? (Click on photos to reveal embedded websites</a:t>
            </a:r>
            <a:r>
              <a:rPr lang="en-US" sz="2000" b="1" dirty="0">
                <a:latin typeface="Arial"/>
                <a:ea typeface="Arial"/>
                <a:cs typeface="Arial"/>
                <a:sym typeface="Arial"/>
              </a:rPr>
              <a:t>)</a:t>
            </a:r>
            <a:endParaRPr sz="2000" dirty="0">
              <a:latin typeface="Arial"/>
              <a:ea typeface="Arial"/>
              <a:cs typeface="Arial"/>
              <a:sym typeface="Arial"/>
            </a:endParaRPr>
          </a:p>
        </p:txBody>
      </p:sp>
      <p:grpSp>
        <p:nvGrpSpPr>
          <p:cNvPr id="2" name="Group 1" descr="Photos from the North Elementary School on Garden-based Learning&#10;">
            <a:extLst>
              <a:ext uri="{FF2B5EF4-FFF2-40B4-BE49-F238E27FC236}">
                <a16:creationId xmlns:a16="http://schemas.microsoft.com/office/drawing/2014/main" id="{D2E5A1B6-C08D-B4F3-1A7B-F36B5F81E027}"/>
              </a:ext>
            </a:extLst>
          </p:cNvPr>
          <p:cNvGrpSpPr/>
          <p:nvPr/>
        </p:nvGrpSpPr>
        <p:grpSpPr>
          <a:xfrm>
            <a:off x="309782" y="213663"/>
            <a:ext cx="11612668" cy="6154571"/>
            <a:chOff x="309782" y="213663"/>
            <a:chExt cx="11612668" cy="6154571"/>
          </a:xfrm>
        </p:grpSpPr>
        <p:pic>
          <p:nvPicPr>
            <p:cNvPr id="221" name="Google Shape;221;g16c122cfb46_0_35">
              <a:hlinkClick r:id="rId3"/>
            </p:cNvPr>
            <p:cNvPicPr preferRelativeResize="0"/>
            <p:nvPr/>
          </p:nvPicPr>
          <p:blipFill rotWithShape="1">
            <a:blip r:embed="rId4">
              <a:alphaModFix/>
            </a:blip>
            <a:srcRect/>
            <a:stretch/>
          </p:blipFill>
          <p:spPr>
            <a:xfrm>
              <a:off x="421476" y="213663"/>
              <a:ext cx="2661090" cy="3366516"/>
            </a:xfrm>
            <a:prstGeom prst="rect">
              <a:avLst/>
            </a:prstGeom>
            <a:noFill/>
            <a:ln>
              <a:noFill/>
            </a:ln>
          </p:spPr>
        </p:pic>
        <p:pic>
          <p:nvPicPr>
            <p:cNvPr id="222" name="Google Shape;222;g16c122cfb46_0_35">
              <a:hlinkClick r:id="rId5"/>
            </p:cNvPr>
            <p:cNvPicPr preferRelativeResize="0"/>
            <p:nvPr/>
          </p:nvPicPr>
          <p:blipFill rotWithShape="1">
            <a:blip r:embed="rId6">
              <a:alphaModFix/>
            </a:blip>
            <a:srcRect/>
            <a:stretch/>
          </p:blipFill>
          <p:spPr>
            <a:xfrm>
              <a:off x="3357371" y="1114644"/>
              <a:ext cx="2577757" cy="2030973"/>
            </a:xfrm>
            <a:prstGeom prst="rect">
              <a:avLst/>
            </a:prstGeom>
            <a:noFill/>
            <a:ln>
              <a:noFill/>
            </a:ln>
          </p:spPr>
        </p:pic>
        <p:pic>
          <p:nvPicPr>
            <p:cNvPr id="223" name="Google Shape;223;g16c122cfb46_0_35">
              <a:hlinkClick r:id="rId7"/>
            </p:cNvPr>
            <p:cNvPicPr preferRelativeResize="0"/>
            <p:nvPr/>
          </p:nvPicPr>
          <p:blipFill rotWithShape="1">
            <a:blip r:embed="rId8">
              <a:alphaModFix/>
            </a:blip>
            <a:srcRect/>
            <a:stretch/>
          </p:blipFill>
          <p:spPr>
            <a:xfrm>
              <a:off x="3528623" y="3465529"/>
              <a:ext cx="1757456" cy="2729483"/>
            </a:xfrm>
            <a:prstGeom prst="rect">
              <a:avLst/>
            </a:prstGeom>
            <a:noFill/>
            <a:ln>
              <a:noFill/>
            </a:ln>
          </p:spPr>
        </p:pic>
        <p:pic>
          <p:nvPicPr>
            <p:cNvPr id="224" name="Google Shape;224;g16c122cfb46_0_35"/>
            <p:cNvPicPr preferRelativeResize="0"/>
            <p:nvPr/>
          </p:nvPicPr>
          <p:blipFill rotWithShape="1">
            <a:blip r:embed="rId9">
              <a:alphaModFix/>
            </a:blip>
            <a:srcRect/>
            <a:stretch/>
          </p:blipFill>
          <p:spPr>
            <a:xfrm>
              <a:off x="8480928" y="906782"/>
              <a:ext cx="3441522" cy="2522218"/>
            </a:xfrm>
            <a:prstGeom prst="rect">
              <a:avLst/>
            </a:prstGeom>
            <a:noFill/>
            <a:ln>
              <a:noFill/>
            </a:ln>
          </p:spPr>
        </p:pic>
        <p:pic>
          <p:nvPicPr>
            <p:cNvPr id="225" name="Google Shape;225;g16c122cfb46_0_35">
              <a:hlinkClick r:id="rId10"/>
            </p:cNvPr>
            <p:cNvPicPr preferRelativeResize="0"/>
            <p:nvPr/>
          </p:nvPicPr>
          <p:blipFill rotWithShape="1">
            <a:blip r:embed="rId11">
              <a:alphaModFix/>
            </a:blip>
            <a:srcRect/>
            <a:stretch/>
          </p:blipFill>
          <p:spPr>
            <a:xfrm>
              <a:off x="309782" y="4014741"/>
              <a:ext cx="3047589" cy="2353493"/>
            </a:xfrm>
            <a:prstGeom prst="rect">
              <a:avLst/>
            </a:prstGeom>
            <a:noFill/>
            <a:ln>
              <a:noFill/>
            </a:ln>
          </p:spPr>
        </p:pic>
        <p:pic>
          <p:nvPicPr>
            <p:cNvPr id="226" name="Google Shape;226;g16c122cfb46_0_35">
              <a:hlinkClick r:id="rId12"/>
            </p:cNvPr>
            <p:cNvPicPr preferRelativeResize="0"/>
            <p:nvPr/>
          </p:nvPicPr>
          <p:blipFill rotWithShape="1">
            <a:blip r:embed="rId13">
              <a:alphaModFix/>
            </a:blip>
            <a:srcRect/>
            <a:stretch/>
          </p:blipFill>
          <p:spPr>
            <a:xfrm>
              <a:off x="8362108" y="3819166"/>
              <a:ext cx="3441522" cy="2522219"/>
            </a:xfrm>
            <a:prstGeom prst="rect">
              <a:avLst/>
            </a:prstGeom>
            <a:noFill/>
            <a:ln>
              <a:noFill/>
            </a:ln>
          </p:spPr>
        </p:pic>
        <p:pic>
          <p:nvPicPr>
            <p:cNvPr id="230" name="Google Shape;230;g16c122cfb46_0_35">
              <a:hlinkClick r:id="rId14"/>
            </p:cNvPr>
            <p:cNvPicPr preferRelativeResize="0"/>
            <p:nvPr/>
          </p:nvPicPr>
          <p:blipFill rotWithShape="1">
            <a:blip r:embed="rId15">
              <a:alphaModFix/>
            </a:blip>
            <a:srcRect/>
            <a:stretch/>
          </p:blipFill>
          <p:spPr>
            <a:xfrm>
              <a:off x="5535215" y="3520467"/>
              <a:ext cx="2577757" cy="2726506"/>
            </a:xfrm>
            <a:prstGeom prst="rect">
              <a:avLst/>
            </a:prstGeom>
            <a:noFill/>
            <a:ln>
              <a:noFill/>
            </a:ln>
          </p:spPr>
        </p:pic>
        <p:pic>
          <p:nvPicPr>
            <p:cNvPr id="231" name="Google Shape;231;g16c122cfb46_0_35">
              <a:hlinkClick r:id="rId16"/>
            </p:cNvPr>
            <p:cNvPicPr preferRelativeResize="0"/>
            <p:nvPr/>
          </p:nvPicPr>
          <p:blipFill rotWithShape="1">
            <a:blip r:embed="rId17">
              <a:alphaModFix/>
            </a:blip>
            <a:srcRect/>
            <a:stretch/>
          </p:blipFill>
          <p:spPr>
            <a:xfrm>
              <a:off x="6069057" y="1114644"/>
              <a:ext cx="2293052" cy="2030973"/>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
          <p:cNvSpPr txBox="1"/>
          <p:nvPr/>
        </p:nvSpPr>
        <p:spPr>
          <a:xfrm>
            <a:off x="323653" y="262092"/>
            <a:ext cx="11706300" cy="905376"/>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OOPS Don’t Forget the Herbs!</a:t>
            </a:r>
            <a:endParaRPr sz="1400" b="0" i="0" u="none" strike="noStrike" cap="none">
              <a:solidFill>
                <a:srgbClr val="000000"/>
              </a:solidFill>
              <a:latin typeface="Arial"/>
              <a:ea typeface="Arial"/>
              <a:cs typeface="Arial"/>
              <a:sym typeface="Arial"/>
            </a:endParaRPr>
          </a:p>
          <a:p>
            <a:pPr marL="12700" marR="0" lvl="0" indent="0" algn="ctr" rtl="0">
              <a:lnSpc>
                <a:spcPct val="100000"/>
              </a:lnSpc>
              <a:spcBef>
                <a:spcPts val="0"/>
              </a:spcBef>
              <a:spcAft>
                <a:spcPts val="0"/>
              </a:spcAft>
              <a:buClr>
                <a:srgbClr val="000000"/>
              </a:buClr>
              <a:buSzPts val="2000"/>
              <a:buFont typeface="Arial"/>
              <a:buNone/>
            </a:pPr>
            <a:r>
              <a:rPr lang="en-US" sz="1800" b="1" i="0" u="none" strike="noStrike" cap="none">
                <a:solidFill>
                  <a:srgbClr val="000000"/>
                </a:solidFill>
                <a:latin typeface="Arial"/>
                <a:ea typeface="Arial"/>
                <a:cs typeface="Arial"/>
                <a:sym typeface="Arial"/>
              </a:rPr>
              <a:t>(for culinary and companion planting--not medicinal--purposes)</a:t>
            </a:r>
            <a:endParaRPr sz="1800" b="1" i="0" u="none" strike="noStrike" cap="none">
              <a:solidFill>
                <a:srgbClr val="000000"/>
              </a:solidFill>
              <a:latin typeface="Arial"/>
              <a:ea typeface="Arial"/>
              <a:cs typeface="Arial"/>
              <a:sym typeface="Arial"/>
            </a:endParaRPr>
          </a:p>
          <a:p>
            <a:pPr marL="0" marR="0" lvl="0" indent="0" algn="l" rtl="0">
              <a:lnSpc>
                <a:spcPct val="100000"/>
              </a:lnSpc>
              <a:spcBef>
                <a:spcPts val="1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pic>
        <p:nvPicPr>
          <p:cNvPr id="237" name="Google Shape;237;p4" descr="Three varieties of basil in the North Elementary School high tunnel. Grown from “The Pyramids of Basil” transplants: A Project that received recognition as an “Elementary School Winner” in year 2020 Cartons2Gardens contest sponsored by Evergreen Packaging and KidsGardening."/>
          <p:cNvPicPr preferRelativeResize="0"/>
          <p:nvPr/>
        </p:nvPicPr>
        <p:blipFill rotWithShape="1">
          <a:blip r:embed="rId3">
            <a:alphaModFix/>
          </a:blip>
          <a:srcRect/>
          <a:stretch/>
        </p:blipFill>
        <p:spPr>
          <a:xfrm>
            <a:off x="1373223" y="1142942"/>
            <a:ext cx="8682087" cy="4809195"/>
          </a:xfrm>
          <a:prstGeom prst="rect">
            <a:avLst/>
          </a:prstGeom>
          <a:noFill/>
          <a:ln>
            <a:noFill/>
          </a:ln>
        </p:spPr>
      </p:pic>
      <p:sp>
        <p:nvSpPr>
          <p:cNvPr id="238" name="Google Shape;238;p4"/>
          <p:cNvSpPr txBox="1"/>
          <p:nvPr/>
        </p:nvSpPr>
        <p:spPr>
          <a:xfrm>
            <a:off x="323653" y="5866164"/>
            <a:ext cx="1138758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Three varieties of basil in the North Elementary School high tunnel. Grown from “The Pyramids of Basil” transplants: A Project that received recognition as an </a:t>
            </a:r>
            <a:r>
              <a:rPr lang="en-US" sz="1400" b="0" i="0" u="sng" strike="noStrike" cap="none" dirty="0">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a:t>
            </a:r>
            <a:r>
              <a:rPr lang="en-US" sz="1400" b="0" i="0" u="none" strike="noStrike" cap="none" dirty="0">
                <a:solidFill>
                  <a:srgbClr val="000000"/>
                </a:solidFill>
                <a:latin typeface="Arial"/>
                <a:ea typeface="Arial"/>
                <a:cs typeface="Arial"/>
                <a:sym typeface="Arial"/>
              </a:rPr>
              <a:t>Elementary School Winner”</a:t>
            </a:r>
            <a:r>
              <a:rPr lang="en-US" sz="1400" b="0" i="0" u="sng" strike="noStrike" cap="none" dirty="0">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 </a:t>
            </a:r>
            <a:r>
              <a:rPr lang="en-US" sz="1400" b="0" i="0" u="none" strike="noStrike" cap="none" dirty="0">
                <a:solidFill>
                  <a:srgbClr val="000000"/>
                </a:solidFill>
                <a:latin typeface="Arial"/>
                <a:ea typeface="Arial"/>
                <a:cs typeface="Arial"/>
                <a:sym typeface="Arial"/>
              </a:rPr>
              <a:t>in year 2020 Cartons2Gardens contest sponsored by Evergreen Packaging and </a:t>
            </a:r>
            <a:r>
              <a:rPr lang="en-US" sz="1400" b="0" i="0" u="none" strike="noStrike" cap="none" dirty="0" err="1">
                <a:solidFill>
                  <a:srgbClr val="000000"/>
                </a:solidFill>
                <a:latin typeface="Arial"/>
                <a:ea typeface="Arial"/>
                <a:cs typeface="Arial"/>
                <a:sym typeface="Arial"/>
              </a:rPr>
              <a:t>KidsGardening</a:t>
            </a:r>
            <a:r>
              <a:rPr lang="en-US" sz="1400" b="0" i="0" u="none" strike="noStrike" cap="none" dirty="0">
                <a:solidFill>
                  <a:srgbClr val="000000"/>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
        <p:nvSpPr>
          <p:cNvPr id="239" name="Google Shape;239;p4"/>
          <p:cNvSpPr/>
          <p:nvPr/>
        </p:nvSpPr>
        <p:spPr>
          <a:xfrm>
            <a:off x="6165130" y="1475245"/>
            <a:ext cx="339365" cy="381835"/>
          </a:xfrm>
          <a:prstGeom prst="ellipse">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40" name="Google Shape;240;p4"/>
          <p:cNvSpPr txBox="1"/>
          <p:nvPr/>
        </p:nvSpPr>
        <p:spPr>
          <a:xfrm>
            <a:off x="10216868" y="1142942"/>
            <a:ext cx="177223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Pinch off to prolong leaf production</a:t>
            </a:r>
            <a:endParaRPr sz="1400" b="0" i="0" u="none" strike="noStrike" cap="none">
              <a:solidFill>
                <a:srgbClr val="000000"/>
              </a:solidFill>
              <a:latin typeface="Arial"/>
              <a:ea typeface="Arial"/>
              <a:cs typeface="Arial"/>
              <a:sym typeface="Arial"/>
            </a:endParaRPr>
          </a:p>
        </p:txBody>
      </p:sp>
      <p:cxnSp>
        <p:nvCxnSpPr>
          <p:cNvPr id="241" name="Google Shape;241;p4"/>
          <p:cNvCxnSpPr>
            <a:stCxn id="240" idx="1"/>
            <a:endCxn id="239" idx="6"/>
          </p:cNvCxnSpPr>
          <p:nvPr/>
        </p:nvCxnSpPr>
        <p:spPr>
          <a:xfrm flipH="1">
            <a:off x="6504368" y="1404552"/>
            <a:ext cx="3712500" cy="261600"/>
          </a:xfrm>
          <a:prstGeom prst="straightConnector1">
            <a:avLst/>
          </a:prstGeom>
          <a:noFill/>
          <a:ln w="28575" cap="flat" cmpd="sng">
            <a:solidFill>
              <a:srgbClr val="FF0000"/>
            </a:solidFill>
            <a:prstDash val="solid"/>
            <a:round/>
            <a:headEnd type="none" w="sm" len="sm"/>
            <a:tailEnd type="triangle" w="med" len="med"/>
          </a:ln>
        </p:spPr>
      </p:cxnSp>
      <p:pic>
        <p:nvPicPr>
          <p:cNvPr id="242" name="Google Shape;242;p4"/>
          <p:cNvPicPr preferRelativeResize="0"/>
          <p:nvPr/>
        </p:nvPicPr>
        <p:blipFill rotWithShape="1">
          <a:blip r:embed="rId5">
            <a:alphaModFix/>
          </a:blip>
          <a:srcRect/>
          <a:stretch/>
        </p:blipFill>
        <p:spPr>
          <a:xfrm>
            <a:off x="8308833" y="2540647"/>
            <a:ext cx="323116" cy="408467"/>
          </a:xfrm>
          <a:prstGeom prst="rect">
            <a:avLst/>
          </a:prstGeom>
          <a:noFill/>
          <a:ln>
            <a:noFill/>
          </a:ln>
        </p:spPr>
      </p:pic>
      <p:cxnSp>
        <p:nvCxnSpPr>
          <p:cNvPr id="243" name="Google Shape;243;p4"/>
          <p:cNvCxnSpPr>
            <a:stCxn id="240" idx="1"/>
          </p:cNvCxnSpPr>
          <p:nvPr/>
        </p:nvCxnSpPr>
        <p:spPr>
          <a:xfrm flipH="1">
            <a:off x="8631968" y="1404552"/>
            <a:ext cx="1584900" cy="1244400"/>
          </a:xfrm>
          <a:prstGeom prst="straightConnector1">
            <a:avLst/>
          </a:prstGeom>
          <a:noFill/>
          <a:ln w="28575" cap="flat" cmpd="sng">
            <a:solidFill>
              <a:srgbClr val="FF0000"/>
            </a:solidFill>
            <a:prstDash val="solid"/>
            <a:round/>
            <a:headEnd type="none" w="sm" len="sm"/>
            <a:tailEnd type="triangl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16c122cfb46_0_45"/>
          <p:cNvSpPr txBox="1">
            <a:spLocks noGrp="1"/>
          </p:cNvSpPr>
          <p:nvPr>
            <p:ph type="title"/>
          </p:nvPr>
        </p:nvSpPr>
        <p:spPr>
          <a:xfrm>
            <a:off x="39329" y="285551"/>
            <a:ext cx="12113342" cy="369332"/>
          </a:xfrm>
          <a:prstGeom prst="rect">
            <a:avLst/>
          </a:prstGeom>
          <a:noFill/>
          <a:ln>
            <a:noFill/>
          </a:ln>
        </p:spPr>
        <p:txBody>
          <a:bodyPr spcFirstLastPara="1" wrap="square" lIns="0" tIns="0" rIns="0" bIns="0" anchor="t" anchorCtr="0">
            <a:spAutoFit/>
          </a:bodyPr>
          <a:lstStyle/>
          <a:p>
            <a:pPr marL="0" lvl="0" indent="0" algn="ctr" rtl="0">
              <a:lnSpc>
                <a:spcPct val="100000"/>
              </a:lnSpc>
              <a:spcBef>
                <a:spcPts val="0"/>
              </a:spcBef>
              <a:spcAft>
                <a:spcPts val="0"/>
              </a:spcAft>
              <a:buSzPts val="1400"/>
              <a:buNone/>
            </a:pPr>
            <a:r>
              <a:rPr lang="en-US" sz="2400" dirty="0">
                <a:latin typeface="+mn-lt"/>
              </a:rPr>
              <a:t>Asian Greens Growing in </a:t>
            </a:r>
            <a:r>
              <a:rPr lang="en-US" sz="2400" u="sng" dirty="0">
                <a:solidFill>
                  <a:schemeClr val="hlink"/>
                </a:solidFill>
                <a:latin typeface="+mn-lt"/>
                <a:hlinkClick r:id="rId3"/>
              </a:rPr>
              <a:t>Earthboxes</a:t>
            </a:r>
            <a:r>
              <a:rPr lang="en-US" sz="2400" dirty="0">
                <a:latin typeface="+mn-lt"/>
              </a:rPr>
              <a:t> under Supplemental Lighting in Classroom</a:t>
            </a:r>
            <a:endParaRPr sz="2400" dirty="0">
              <a:latin typeface="+mn-lt"/>
            </a:endParaRPr>
          </a:p>
        </p:txBody>
      </p:sp>
      <p:sp>
        <p:nvSpPr>
          <p:cNvPr id="249" name="Google Shape;249;g16c122cfb46_0_45"/>
          <p:cNvSpPr txBox="1"/>
          <p:nvPr/>
        </p:nvSpPr>
        <p:spPr>
          <a:xfrm>
            <a:off x="4902534" y="5518456"/>
            <a:ext cx="19284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mn-lt"/>
                <a:ea typeface="Arial"/>
                <a:cs typeface="Arial"/>
                <a:sym typeface="Arial"/>
              </a:rPr>
              <a:t>Nasturtium</a:t>
            </a:r>
            <a:endParaRPr sz="1400" b="0" i="0" u="none" strike="noStrike" cap="none">
              <a:solidFill>
                <a:srgbClr val="000000"/>
              </a:solidFill>
              <a:latin typeface="+mn-lt"/>
              <a:ea typeface="Arial"/>
              <a:cs typeface="Arial"/>
              <a:sym typeface="Arial"/>
            </a:endParaRPr>
          </a:p>
        </p:txBody>
      </p:sp>
      <p:pic>
        <p:nvPicPr>
          <p:cNvPr id="250" name="Google Shape;250;g16c122cfb46_0_45" descr="Photos of Eartboxes in classroom settings"/>
          <p:cNvPicPr preferRelativeResize="0"/>
          <p:nvPr/>
        </p:nvPicPr>
        <p:blipFill rotWithShape="1">
          <a:blip r:embed="rId4">
            <a:alphaModFix/>
          </a:blip>
          <a:srcRect/>
          <a:stretch/>
        </p:blipFill>
        <p:spPr>
          <a:xfrm>
            <a:off x="1598841" y="859352"/>
            <a:ext cx="8994318" cy="505930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6"/>
          <p:cNvSpPr txBox="1">
            <a:spLocks noGrp="1"/>
          </p:cNvSpPr>
          <p:nvPr>
            <p:ph type="title"/>
          </p:nvPr>
        </p:nvSpPr>
        <p:spPr>
          <a:xfrm>
            <a:off x="2076579" y="178104"/>
            <a:ext cx="8396599" cy="382787"/>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SzPts val="1400"/>
              <a:buNone/>
            </a:pPr>
            <a:r>
              <a:rPr lang="en-US" sz="2400" b="1">
                <a:latin typeface="Roboto" panose="02000000000000000000" pitchFamily="2" charset="0"/>
                <a:ea typeface="Roboto" panose="02000000000000000000" pitchFamily="2" charset="0"/>
                <a:cs typeface="Roboto" panose="02000000000000000000" pitchFamily="2" charset="0"/>
              </a:rPr>
              <a:t>SAFE, NON-TOXIC, AND TOXIC PLANTS (for humans)</a:t>
            </a:r>
            <a:endParaRPr sz="2400" b="1">
              <a:latin typeface="Roboto" panose="02000000000000000000" pitchFamily="2" charset="0"/>
              <a:ea typeface="Roboto" panose="02000000000000000000" pitchFamily="2" charset="0"/>
              <a:cs typeface="Roboto" panose="02000000000000000000" pitchFamily="2" charset="0"/>
            </a:endParaRPr>
          </a:p>
        </p:txBody>
      </p:sp>
      <p:sp>
        <p:nvSpPr>
          <p:cNvPr id="265" name="Google Shape;265;p6"/>
          <p:cNvSpPr txBox="1"/>
          <p:nvPr/>
        </p:nvSpPr>
        <p:spPr>
          <a:xfrm>
            <a:off x="639295" y="947390"/>
            <a:ext cx="11064237" cy="5552802"/>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Clr>
                <a:srgbClr val="000000"/>
              </a:buClr>
              <a:buSzPts val="2000"/>
              <a:buFont typeface="Arial"/>
              <a:buNone/>
            </a:pPr>
            <a:r>
              <a:rPr lang="en-US" sz="18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Pertains mainly to flowers, vines, and shrubs that might be planted in school gardens. However, the </a:t>
            </a:r>
            <a:r>
              <a:rPr lang="en-US" sz="1800" b="0" i="0" u="sng"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leaves</a:t>
            </a:r>
            <a:r>
              <a:rPr lang="en-US" sz="18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 of some “food” plants—notably the Solanaceae family (e.g., tomatoes, peppers, potatoes)—are toxic. </a:t>
            </a:r>
            <a:endParaRPr sz="1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12700" marR="5080" lvl="0" indent="0" algn="l" rtl="0">
              <a:lnSpc>
                <a:spcPct val="100000"/>
              </a:lnSpc>
              <a:spcBef>
                <a:spcPts val="0"/>
              </a:spcBef>
              <a:spcAft>
                <a:spcPts val="0"/>
              </a:spcAft>
              <a:buClr>
                <a:srgbClr val="000000"/>
              </a:buClr>
              <a:buSzPts val="2000"/>
              <a:buFont typeface="Arial"/>
              <a:buNone/>
            </a:pPr>
            <a:endParaRPr sz="18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12700" marR="5080" lvl="0" indent="0" algn="l" rtl="0">
              <a:lnSpc>
                <a:spcPct val="100000"/>
              </a:lnSpc>
              <a:spcBef>
                <a:spcPts val="0"/>
              </a:spcBef>
              <a:spcAft>
                <a:spcPts val="0"/>
              </a:spcAft>
              <a:buClr>
                <a:srgbClr val="000000"/>
              </a:buClr>
              <a:buSzPts val="2000"/>
              <a:buFont typeface="Arial"/>
              <a:buNone/>
            </a:pPr>
            <a:r>
              <a:rPr lang="en-US" sz="18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Remember that students can have allergies to fruits and vegetables that are grown in food gardens: Check with school nurse about your students.</a:t>
            </a:r>
            <a:endParaRPr sz="18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0" marR="0" lvl="0" indent="0" algn="l" rtl="0">
              <a:lnSpc>
                <a:spcPct val="100000"/>
              </a:lnSpc>
              <a:spcBef>
                <a:spcPts val="10"/>
              </a:spcBef>
              <a:spcAft>
                <a:spcPts val="0"/>
              </a:spcAft>
              <a:buClr>
                <a:srgbClr val="000000"/>
              </a:buClr>
              <a:buSzPts val="2000"/>
              <a:buFont typeface="Arial"/>
              <a:buNone/>
            </a:pPr>
            <a:endParaRPr sz="18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12700" marR="60960" lvl="0" indent="0" algn="l" rtl="0">
              <a:lnSpc>
                <a:spcPct val="100000"/>
              </a:lnSpc>
              <a:spcBef>
                <a:spcPts val="0"/>
              </a:spcBef>
              <a:spcAft>
                <a:spcPts val="0"/>
              </a:spcAft>
              <a:buClr>
                <a:srgbClr val="000000"/>
              </a:buClr>
              <a:buSzPts val="2000"/>
              <a:buFont typeface="Arial"/>
              <a:buNone/>
            </a:pPr>
            <a:r>
              <a:rPr lang="en-US" sz="18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Check to see if the flower (etc.) that you want to grow is on a reputable “safe for” or “non-toxic to” humans list. Two example reference lists (see also </a:t>
            </a:r>
            <a:r>
              <a:rPr lang="en-US" sz="1800" b="0" i="0" u="sng"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hlinkClick r:id="rId3">
                  <a:extLst>
                    <a:ext uri="{A12FA001-AC4F-418D-AE19-62706E023703}">
                      <ahyp:hlinkClr xmlns:ahyp="http://schemas.microsoft.com/office/drawing/2018/hyperlinkcolor" val="tx"/>
                    </a:ext>
                  </a:extLst>
                </a:hlinkClick>
              </a:rPr>
              <a:t>NCSU Plant Toolkit</a:t>
            </a:r>
            <a:r>
              <a:rPr lang="en-US" sz="18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a:t>
            </a:r>
            <a:endParaRPr sz="18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0" marR="0" lvl="0" indent="0" algn="l" rtl="0">
              <a:lnSpc>
                <a:spcPct val="100000"/>
              </a:lnSpc>
              <a:spcBef>
                <a:spcPts val="10"/>
              </a:spcBef>
              <a:spcAft>
                <a:spcPts val="0"/>
              </a:spcAft>
              <a:buClr>
                <a:srgbClr val="000000"/>
              </a:buClr>
              <a:buSzPts val="2000"/>
              <a:buFont typeface="Arial"/>
              <a:buNone/>
            </a:pPr>
            <a:endParaRPr sz="18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354965" marR="2938780" lvl="0" indent="-342900" algn="l" rtl="0">
              <a:lnSpc>
                <a:spcPct val="100000"/>
              </a:lnSpc>
              <a:spcBef>
                <a:spcPts val="0"/>
              </a:spcBef>
              <a:spcAft>
                <a:spcPts val="0"/>
              </a:spcAft>
              <a:buClr>
                <a:srgbClr val="000000"/>
              </a:buClr>
              <a:buSzPts val="2400"/>
              <a:buFont typeface="Arial"/>
              <a:buChar char="•"/>
            </a:pPr>
            <a:r>
              <a:rPr lang="en-US" sz="18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University of California Safe and Poisonous Garden Plants. </a:t>
            </a:r>
            <a:r>
              <a:rPr lang="en-US" sz="1800" b="0" i="0" u="sng" strike="noStrike" cap="none" dirty="0">
                <a:solidFill>
                  <a:srgbClr val="0462C1"/>
                </a:solidFill>
                <a:latin typeface="Roboto" panose="02000000000000000000" pitchFamily="2" charset="0"/>
                <a:ea typeface="Roboto" panose="02000000000000000000" pitchFamily="2" charset="0"/>
                <a:cs typeface="Roboto" panose="02000000000000000000" pitchFamily="2" charset="0"/>
                <a:sym typeface="Arial"/>
                <a:hlinkClick r:id="rId4">
                  <a:extLst>
                    <a:ext uri="{A12FA001-AC4F-418D-AE19-62706E023703}">
                      <ahyp:hlinkClr xmlns:ahyp="http://schemas.microsoft.com/office/drawing/2018/hyperlinkcolor" val="tx"/>
                    </a:ext>
                  </a:extLst>
                </a:hlinkClick>
              </a:rPr>
              <a:t>https://ucanr.edu/sites/poisonous_safe_plants/about/</a:t>
            </a:r>
            <a:endParaRPr sz="18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354965" marR="1146810" lvl="0" indent="-342900" algn="l" rtl="0">
              <a:lnSpc>
                <a:spcPct val="100000"/>
              </a:lnSpc>
              <a:spcBef>
                <a:spcPts val="0"/>
              </a:spcBef>
              <a:spcAft>
                <a:spcPts val="0"/>
              </a:spcAft>
              <a:buClr>
                <a:srgbClr val="000000"/>
              </a:buClr>
              <a:buSzPts val="2400"/>
              <a:buFont typeface="Arial"/>
              <a:buChar char="•"/>
            </a:pPr>
            <a:r>
              <a:rPr lang="en-US" sz="18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California Poison Control System. Plants. (see Non Toxic and Toxic Plants) </a:t>
            </a:r>
            <a:r>
              <a:rPr lang="en-US" sz="1800" b="0" i="0" u="sng" strike="noStrike" cap="none" dirty="0">
                <a:solidFill>
                  <a:srgbClr val="0462C1"/>
                </a:solidFill>
                <a:latin typeface="Roboto" panose="02000000000000000000" pitchFamily="2" charset="0"/>
                <a:ea typeface="Roboto" panose="02000000000000000000" pitchFamily="2" charset="0"/>
                <a:cs typeface="Roboto" panose="02000000000000000000" pitchFamily="2" charset="0"/>
                <a:sym typeface="Arial"/>
                <a:hlinkClick r:id="rId5">
                  <a:extLst>
                    <a:ext uri="{A12FA001-AC4F-418D-AE19-62706E023703}">
                      <ahyp:hlinkClr xmlns:ahyp="http://schemas.microsoft.com/office/drawing/2018/hyperlinkcolor" val="tx"/>
                    </a:ext>
                  </a:extLst>
                </a:hlinkClick>
              </a:rPr>
              <a:t>https://calpoison.org/topics/plant#nontoxic-common</a:t>
            </a:r>
            <a:endParaRPr sz="18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0" marR="0" lvl="0" indent="0" algn="l" rtl="0">
              <a:lnSpc>
                <a:spcPct val="100000"/>
              </a:lnSpc>
              <a:spcBef>
                <a:spcPts val="5"/>
              </a:spcBef>
              <a:spcAft>
                <a:spcPts val="0"/>
              </a:spcAft>
              <a:buClr>
                <a:srgbClr val="000000"/>
              </a:buClr>
              <a:buSzPts val="2000"/>
              <a:buFont typeface="Arial"/>
              <a:buNone/>
            </a:pPr>
            <a:endParaRPr sz="18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12700" marR="0" lvl="0" indent="0" algn="l" rtl="0">
              <a:lnSpc>
                <a:spcPct val="100000"/>
              </a:lnSpc>
              <a:spcBef>
                <a:spcPts val="0"/>
              </a:spcBef>
              <a:spcAft>
                <a:spcPts val="0"/>
              </a:spcAft>
              <a:buClr>
                <a:srgbClr val="000000"/>
              </a:buClr>
              <a:buSzPts val="2000"/>
              <a:buFont typeface="Arial"/>
              <a:buNone/>
            </a:pPr>
            <a:r>
              <a:rPr lang="en-US" sz="18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Flowers in food gardens: Best to stick to “safe” list. Still, no “guarantee” plant is safe for all (e.g., allergies). </a:t>
            </a:r>
            <a:endParaRPr sz="1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12700" marR="0" lvl="0" indent="0" algn="l" rtl="0">
              <a:lnSpc>
                <a:spcPct val="100000"/>
              </a:lnSpc>
              <a:spcBef>
                <a:spcPts val="0"/>
              </a:spcBef>
              <a:spcAft>
                <a:spcPts val="0"/>
              </a:spcAft>
              <a:buClr>
                <a:srgbClr val="000000"/>
              </a:buClr>
              <a:buSzPts val="2000"/>
              <a:buFont typeface="Arial"/>
              <a:buNone/>
            </a:pPr>
            <a:endParaRPr sz="18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What about flowers/plants (e.g., </a:t>
            </a:r>
            <a:r>
              <a:rPr lang="en-US" sz="1800" b="0" i="0" u="sng"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hlinkClick r:id="rId6">
                  <a:extLst>
                    <a:ext uri="{A12FA001-AC4F-418D-AE19-62706E023703}">
                      <ahyp:hlinkClr xmlns:ahyp="http://schemas.microsoft.com/office/drawing/2018/hyperlinkcolor" val="tx"/>
                    </a:ext>
                  </a:extLst>
                </a:hlinkClick>
              </a:rPr>
              <a:t>milkweeds</a:t>
            </a:r>
            <a:r>
              <a:rPr lang="en-US" sz="18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 in “pollinator gardens” that are separate from food gardens?</a:t>
            </a:r>
            <a:endParaRPr sz="1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 (see </a:t>
            </a:r>
            <a:r>
              <a:rPr lang="en-US" sz="1800" b="0" i="0" u="sng"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hlinkClick r:id="rId7">
                  <a:extLst>
                    <a:ext uri="{A12FA001-AC4F-418D-AE19-62706E023703}">
                      <ahyp:hlinkClr xmlns:ahyp="http://schemas.microsoft.com/office/drawing/2018/hyperlinkcolor" val="tx"/>
                    </a:ext>
                  </a:extLst>
                </a:hlinkClick>
              </a:rPr>
              <a:t>University of GA Extension</a:t>
            </a:r>
            <a:r>
              <a:rPr lang="en-US" sz="18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a:t>
            </a:r>
            <a:endParaRPr sz="1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298450" marR="0" lvl="4" indent="-285750" algn="l" rtl="0">
              <a:lnSpc>
                <a:spcPct val="100000"/>
              </a:lnSpc>
              <a:spcBef>
                <a:spcPts val="0"/>
              </a:spcBef>
              <a:spcAft>
                <a:spcPts val="0"/>
              </a:spcAft>
              <a:buClr>
                <a:srgbClr val="000000"/>
              </a:buClr>
              <a:buSzPts val="1800"/>
              <a:buFont typeface="Arial"/>
              <a:buChar char="•"/>
            </a:pPr>
            <a:r>
              <a:rPr lang="en-US" sz="18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Establish rule:  Look but do not touch!</a:t>
            </a:r>
            <a:endParaRPr sz="1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298450" marR="0" lvl="4" indent="-285750" algn="l" rtl="0">
              <a:lnSpc>
                <a:spcPct val="100000"/>
              </a:lnSpc>
              <a:spcBef>
                <a:spcPts val="0"/>
              </a:spcBef>
              <a:spcAft>
                <a:spcPts val="0"/>
              </a:spcAft>
              <a:buClr>
                <a:srgbClr val="000000"/>
              </a:buClr>
              <a:buSzPts val="1800"/>
              <a:buFont typeface="Arial"/>
              <a:buChar char="•"/>
            </a:pPr>
            <a:r>
              <a:rPr lang="en-US" sz="18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Communicate to all teachers the plants that are growing there!</a:t>
            </a:r>
            <a:endParaRPr sz="18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5">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65">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65">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6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g16c122cfb46_0_81"/>
          <p:cNvSpPr txBox="1">
            <a:spLocks noGrp="1"/>
          </p:cNvSpPr>
          <p:nvPr>
            <p:ph type="title"/>
          </p:nvPr>
        </p:nvSpPr>
        <p:spPr>
          <a:xfrm>
            <a:off x="2800350" y="27559"/>
            <a:ext cx="8075303" cy="319944"/>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SzPts val="1400"/>
              <a:buNone/>
            </a:pPr>
            <a:r>
              <a:rPr lang="en-US" sz="2000" b="1"/>
              <a:t>Examples of Additional GBL Safety Precautions</a:t>
            </a:r>
            <a:endParaRPr sz="2000" b="1"/>
          </a:p>
        </p:txBody>
      </p:sp>
      <p:sp>
        <p:nvSpPr>
          <p:cNvPr id="271" name="Google Shape;271;g16c122cfb46_0_81"/>
          <p:cNvSpPr txBox="1"/>
          <p:nvPr/>
        </p:nvSpPr>
        <p:spPr>
          <a:xfrm>
            <a:off x="183362" y="579388"/>
            <a:ext cx="11493730" cy="5921478"/>
          </a:xfrm>
          <a:prstGeom prst="rect">
            <a:avLst/>
          </a:prstGeom>
          <a:noFill/>
          <a:ln>
            <a:noFill/>
          </a:ln>
        </p:spPr>
        <p:txBody>
          <a:bodyPr spcFirstLastPara="1" wrap="square" lIns="0" tIns="12050" rIns="0" bIns="0" anchor="t" anchorCtr="0">
            <a:spAutoFit/>
          </a:bodyPr>
          <a:lstStyle/>
          <a:p>
            <a:pPr marL="1270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Safety Contract</a:t>
            </a:r>
            <a:r>
              <a:rPr lang="en-US" sz="1600" b="0" i="0" u="none" strike="noStrike" cap="none">
                <a:solidFill>
                  <a:srgbClr val="000000"/>
                </a:solidFill>
                <a:latin typeface="Arial"/>
                <a:ea typeface="Arial"/>
                <a:cs typeface="Arial"/>
                <a:sym typeface="Arial"/>
              </a:rPr>
              <a:t>. Build “gardening safety rules” (e.g., always ask teacher before touching or tasting) into a general “science safety” contract. Students take home &amp; review with parent/caregiver.</a:t>
            </a:r>
            <a:endParaRPr sz="1400" b="0" i="0" u="none" strike="noStrike" cap="none">
              <a:solidFill>
                <a:srgbClr val="000000"/>
              </a:solidFill>
              <a:latin typeface="Arial"/>
              <a:ea typeface="Arial"/>
              <a:cs typeface="Arial"/>
              <a:sym typeface="Arial"/>
            </a:endParaRPr>
          </a:p>
          <a:p>
            <a:pPr marL="12700" marR="0" lvl="0" indent="0" algn="l" rtl="0">
              <a:lnSpc>
                <a:spcPct val="100000"/>
              </a:lnSpc>
              <a:spcBef>
                <a:spcPts val="5"/>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12700" marR="0" lvl="0" indent="0" algn="l" rtl="0">
              <a:lnSpc>
                <a:spcPct val="100000"/>
              </a:lnSpc>
              <a:spcBef>
                <a:spcPts val="5"/>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Equipment &amp; Supplies</a:t>
            </a:r>
            <a:r>
              <a:rPr lang="en-US" sz="1600" b="0" i="0" u="none" strike="noStrike" cap="none">
                <a:solidFill>
                  <a:srgbClr val="000000"/>
                </a:solidFill>
                <a:latin typeface="Arial"/>
                <a:ea typeface="Arial"/>
                <a:cs typeface="Arial"/>
                <a:sym typeface="Arial"/>
              </a:rPr>
              <a:t>. Read and follow safety precautions found on the labels of equipment and supplies. Use clean equipment and containers/other supplies.  Do not let students handle adult sized tools.</a:t>
            </a:r>
            <a:endParaRPr sz="1400" b="0" i="0" u="none" strike="noStrike" cap="none">
              <a:solidFill>
                <a:srgbClr val="000000"/>
              </a:solidFill>
              <a:latin typeface="Arial"/>
              <a:ea typeface="Arial"/>
              <a:cs typeface="Arial"/>
              <a:sym typeface="Arial"/>
            </a:endParaRPr>
          </a:p>
          <a:p>
            <a:pPr marL="12700" marR="0" lvl="0" indent="0" algn="l" rtl="0">
              <a:lnSpc>
                <a:spcPct val="100000"/>
              </a:lnSpc>
              <a:spcBef>
                <a:spcPts val="5"/>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12700" marR="0" lvl="0" indent="0" algn="l" rtl="0">
              <a:lnSpc>
                <a:spcPct val="100000"/>
              </a:lnSpc>
              <a:spcBef>
                <a:spcPts val="5"/>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Safe soil</a:t>
            </a:r>
            <a:r>
              <a:rPr lang="en-US" sz="1600" b="0" i="0" u="none" strike="noStrike" cap="none">
                <a:solidFill>
                  <a:srgbClr val="000000"/>
                </a:solidFill>
                <a:latin typeface="Arial"/>
                <a:ea typeface="Arial"/>
                <a:cs typeface="Arial"/>
                <a:sym typeface="Arial"/>
              </a:rPr>
              <a:t>. For food gardens, you want “safe” soil (e.g., not “contaminated” with heavy metals like lead and arsenic). In general, using commercially available horticultural mixes/packaged soil in raised beds/containers is your best option. Contact your County Extension Office for guidance on food gardening in safe soil.  Also, see </a:t>
            </a:r>
            <a:r>
              <a:rPr lang="en-US" sz="1600" b="0" i="0" u="sng" strike="noStrike" cap="none">
                <a:solidFill>
                  <a:schemeClr val="hlink"/>
                </a:solidFill>
                <a:latin typeface="Arial"/>
                <a:ea typeface="Arial"/>
                <a:cs typeface="Arial"/>
                <a:sym typeface="Arial"/>
                <a:hlinkClick r:id="rId3"/>
              </a:rPr>
              <a:t>USDA Food Safety Tips for School Gardens</a:t>
            </a:r>
            <a:r>
              <a:rPr lang="en-US" sz="1600" b="0" i="0" u="none" strike="noStrike" cap="none">
                <a:solidFill>
                  <a:schemeClr val="hlink"/>
                </a:solidFill>
                <a:latin typeface="Arial"/>
                <a:ea typeface="Arial"/>
                <a:cs typeface="Arial"/>
                <a:sym typeface="Arial"/>
              </a:rPr>
              <a:t>, </a:t>
            </a:r>
            <a:r>
              <a:rPr lang="en-US" sz="1600" b="0" i="0" u="none" strike="noStrike" cap="none">
                <a:solidFill>
                  <a:schemeClr val="dk1"/>
                </a:solidFill>
                <a:latin typeface="Arial"/>
                <a:ea typeface="Arial"/>
                <a:cs typeface="Arial"/>
                <a:sym typeface="Arial"/>
              </a:rPr>
              <a:t>which describes several Good Agricultural Practices and Good Handling Practices.  </a:t>
            </a:r>
            <a:endParaRPr sz="1400" b="0" i="0" u="none" strike="noStrike" cap="none">
              <a:solidFill>
                <a:srgbClr val="000000"/>
              </a:solidFill>
              <a:latin typeface="Arial"/>
              <a:ea typeface="Arial"/>
              <a:cs typeface="Arial"/>
              <a:sym typeface="Arial"/>
            </a:endParaRPr>
          </a:p>
          <a:p>
            <a:pPr marL="12700" marR="0" lvl="0" indent="0" algn="l" rtl="0">
              <a:lnSpc>
                <a:spcPct val="100000"/>
              </a:lnSpc>
              <a:spcBef>
                <a:spcPts val="5"/>
              </a:spcBef>
              <a:spcAft>
                <a:spcPts val="0"/>
              </a:spcAft>
              <a:buClr>
                <a:srgbClr val="000000"/>
              </a:buClr>
              <a:buSzPts val="1600"/>
              <a:buFont typeface="Arial"/>
              <a:buNone/>
            </a:pPr>
            <a:endParaRPr sz="1600" b="1" i="0" u="none" strike="noStrike" cap="none">
              <a:solidFill>
                <a:schemeClr val="hlink"/>
              </a:solidFill>
              <a:latin typeface="Arial"/>
              <a:ea typeface="Arial"/>
              <a:cs typeface="Arial"/>
              <a:sym typeface="Arial"/>
            </a:endParaRPr>
          </a:p>
          <a:p>
            <a:pPr marL="12700" marR="0" lvl="0" indent="0" algn="l" rtl="0">
              <a:lnSpc>
                <a:spcPct val="100000"/>
              </a:lnSpc>
              <a:spcBef>
                <a:spcPts val="5"/>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Buried Utility Lines. </a:t>
            </a:r>
            <a:r>
              <a:rPr lang="en-US" sz="1600" b="0" i="0" u="none" strike="noStrike" cap="none">
                <a:solidFill>
                  <a:srgbClr val="000000"/>
                </a:solidFill>
                <a:latin typeface="Arial"/>
                <a:ea typeface="Arial"/>
                <a:cs typeface="Arial"/>
                <a:sym typeface="Arial"/>
              </a:rPr>
              <a:t>Before digging, make sure that the location of underground utility lines are marked (Ms. Utility: call 811 or access on-line).  </a:t>
            </a:r>
            <a:endParaRPr sz="1400" b="0" i="0" u="none" strike="noStrike" cap="none">
              <a:solidFill>
                <a:srgbClr val="000000"/>
              </a:solidFill>
              <a:latin typeface="Arial"/>
              <a:ea typeface="Arial"/>
              <a:cs typeface="Arial"/>
              <a:sym typeface="Arial"/>
            </a:endParaRPr>
          </a:p>
          <a:p>
            <a:pPr marL="12700" marR="0" lvl="0" indent="0" algn="l" rtl="0">
              <a:lnSpc>
                <a:spcPct val="100000"/>
              </a:lnSpc>
              <a:spcBef>
                <a:spcPts val="5"/>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1270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No Pesticides</a:t>
            </a:r>
            <a:r>
              <a:rPr lang="en-US" sz="1600" b="0" i="0" u="none" strike="noStrike" cap="none">
                <a:solidFill>
                  <a:srgbClr val="000000"/>
                </a:solidFill>
                <a:latin typeface="Arial"/>
                <a:ea typeface="Arial"/>
                <a:cs typeface="Arial"/>
                <a:sym typeface="Arial"/>
              </a:rPr>
              <a:t>. Do not use pesticides (includes herbicides) or “treated” seeds.</a:t>
            </a:r>
            <a:endParaRPr sz="1400" b="0" i="0" u="none" strike="noStrike" cap="none">
              <a:solidFill>
                <a:srgbClr val="000000"/>
              </a:solidFill>
              <a:latin typeface="Arial"/>
              <a:ea typeface="Arial"/>
              <a:cs typeface="Arial"/>
              <a:sym typeface="Arial"/>
            </a:endParaRPr>
          </a:p>
          <a:p>
            <a:pPr marL="1270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12700" marR="508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Protect Eyes</a:t>
            </a:r>
            <a:r>
              <a:rPr lang="en-US" sz="1600" b="0" i="0" u="none" strike="noStrike" cap="none">
                <a:solidFill>
                  <a:srgbClr val="000000"/>
                </a:solidFill>
                <a:latin typeface="Arial"/>
                <a:ea typeface="Arial"/>
                <a:cs typeface="Arial"/>
                <a:sym typeface="Arial"/>
              </a:rPr>
              <a:t>. Be mindful of protecting students’ eyes, e.g., don’t place stakes at eye level or cover tops of stakes that might pose an eye hazard.</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20"/>
              </a:spcBef>
              <a:spcAft>
                <a:spcPts val="0"/>
              </a:spcAft>
              <a:buClr>
                <a:srgbClr val="000000"/>
              </a:buClr>
              <a:buSzPts val="1650"/>
              <a:buFont typeface="Arial"/>
              <a:buNone/>
            </a:pPr>
            <a:endParaRPr sz="1600" b="0" i="0" u="none" strike="noStrike" cap="none">
              <a:solidFill>
                <a:srgbClr val="000000"/>
              </a:solidFill>
              <a:latin typeface="Arial"/>
              <a:ea typeface="Arial"/>
              <a:cs typeface="Arial"/>
              <a:sym typeface="Arial"/>
            </a:endParaRPr>
          </a:p>
          <a:p>
            <a:pPr marL="12700" marR="0" lvl="0" indent="0" algn="l" rtl="0">
              <a:lnSpc>
                <a:spcPct val="100000"/>
              </a:lnSpc>
              <a:spcBef>
                <a:spcPts val="5"/>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Allergies</a:t>
            </a:r>
            <a:r>
              <a:rPr lang="en-US" sz="1600" b="0" i="0" u="none" strike="noStrike" cap="none">
                <a:solidFill>
                  <a:srgbClr val="000000"/>
                </a:solidFill>
                <a:latin typeface="Arial"/>
                <a:ea typeface="Arial"/>
                <a:cs typeface="Arial"/>
                <a:sym typeface="Arial"/>
              </a:rPr>
              <a:t>.  Protect students who have allergies/reactions to what is being grown as well as bee stings (coordinate with school nurse).</a:t>
            </a:r>
            <a:endParaRPr sz="1400" b="0" i="0" u="none" strike="noStrike" cap="none">
              <a:solidFill>
                <a:srgbClr val="000000"/>
              </a:solidFill>
              <a:latin typeface="Arial"/>
              <a:ea typeface="Arial"/>
              <a:cs typeface="Arial"/>
              <a:sym typeface="Arial"/>
            </a:endParaRPr>
          </a:p>
          <a:p>
            <a:pPr marL="12700" marR="0" lvl="0" indent="0" algn="l" rtl="0">
              <a:lnSpc>
                <a:spcPct val="100000"/>
              </a:lnSpc>
              <a:spcBef>
                <a:spcPts val="5"/>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12700" marR="0" lvl="0" indent="0" algn="l" rtl="0">
              <a:lnSpc>
                <a:spcPct val="100000"/>
              </a:lnSpc>
              <a:spcBef>
                <a:spcPts val="5"/>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Wash Hands</a:t>
            </a:r>
            <a:r>
              <a:rPr lang="en-US" sz="1600" b="0" i="0" u="none" strike="noStrike" cap="none">
                <a:solidFill>
                  <a:srgbClr val="000000"/>
                </a:solidFill>
                <a:latin typeface="Arial"/>
                <a:ea typeface="Arial"/>
                <a:cs typeface="Arial"/>
                <a:sym typeface="Arial"/>
              </a:rPr>
              <a:t>. Always wash hands before harvesting (ideally, before working in the garden) and after working in the garden. Students who are ill should not be in the garden.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16c122cfb46_0_69"/>
          <p:cNvSpPr txBox="1">
            <a:spLocks noGrp="1"/>
          </p:cNvSpPr>
          <p:nvPr>
            <p:ph type="title"/>
          </p:nvPr>
        </p:nvSpPr>
        <p:spPr>
          <a:xfrm>
            <a:off x="936395" y="185210"/>
            <a:ext cx="10660843" cy="381500"/>
          </a:xfrm>
          <a:prstGeom prst="rect">
            <a:avLst/>
          </a:prstGeom>
          <a:noFill/>
          <a:ln>
            <a:noFill/>
          </a:ln>
        </p:spPr>
        <p:txBody>
          <a:bodyPr spcFirstLastPara="1" wrap="square" lIns="0" tIns="12050" rIns="0" bIns="0" anchor="t" anchorCtr="0">
            <a:spAutoFit/>
          </a:bodyPr>
          <a:lstStyle/>
          <a:p>
            <a:pPr marL="12700" lvl="0" indent="0" algn="l" rtl="0">
              <a:lnSpc>
                <a:spcPct val="100000"/>
              </a:lnSpc>
              <a:spcBef>
                <a:spcPts val="0"/>
              </a:spcBef>
              <a:spcAft>
                <a:spcPts val="0"/>
              </a:spcAft>
              <a:buSzPts val="1400"/>
              <a:buNone/>
            </a:pPr>
            <a:r>
              <a:rPr lang="en-US" sz="2400" b="1">
                <a:latin typeface="Roboto" panose="02000000000000000000" pitchFamily="2" charset="0"/>
                <a:ea typeface="Roboto" panose="02000000000000000000" pitchFamily="2" charset="0"/>
                <a:cs typeface="Roboto" panose="02000000000000000000" pitchFamily="2" charset="0"/>
              </a:rPr>
              <a:t>Some Additional Safety Recommendations for Gardening Indoors</a:t>
            </a:r>
            <a:endParaRPr sz="2400" b="1">
              <a:latin typeface="Roboto" panose="02000000000000000000" pitchFamily="2" charset="0"/>
              <a:ea typeface="Roboto" panose="02000000000000000000" pitchFamily="2" charset="0"/>
              <a:cs typeface="Roboto" panose="02000000000000000000" pitchFamily="2" charset="0"/>
            </a:endParaRPr>
          </a:p>
        </p:txBody>
      </p:sp>
      <p:sp>
        <p:nvSpPr>
          <p:cNvPr id="277" name="Google Shape;277;g16c122cfb46_0_69"/>
          <p:cNvSpPr/>
          <p:nvPr/>
        </p:nvSpPr>
        <p:spPr>
          <a:xfrm>
            <a:off x="182478" y="540987"/>
            <a:ext cx="11414760" cy="5343080"/>
          </a:xfrm>
          <a:custGeom>
            <a:avLst/>
            <a:gdLst/>
            <a:ahLst/>
            <a:cxnLst/>
            <a:rect l="l" t="t" r="r" b="b"/>
            <a:pathLst>
              <a:path w="11414760" h="6186170" extrusionOk="0">
                <a:moveTo>
                  <a:pt x="11414760" y="0"/>
                </a:moveTo>
                <a:lnTo>
                  <a:pt x="0" y="0"/>
                </a:lnTo>
                <a:lnTo>
                  <a:pt x="0" y="6185916"/>
                </a:lnTo>
                <a:lnTo>
                  <a:pt x="11414760" y="6185916"/>
                </a:lnTo>
                <a:lnTo>
                  <a:pt x="11414760"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p:txBody>
      </p:sp>
      <p:sp>
        <p:nvSpPr>
          <p:cNvPr id="278" name="Google Shape;278;g16c122cfb46_0_69"/>
          <p:cNvSpPr txBox="1"/>
          <p:nvPr/>
        </p:nvSpPr>
        <p:spPr>
          <a:xfrm>
            <a:off x="402738" y="697023"/>
            <a:ext cx="11194500" cy="5368136"/>
          </a:xfrm>
          <a:prstGeom prst="rect">
            <a:avLst/>
          </a:prstGeom>
          <a:noFill/>
          <a:ln>
            <a:noFill/>
          </a:ln>
        </p:spPr>
        <p:txBody>
          <a:bodyPr spcFirstLastPara="1" wrap="square" lIns="0" tIns="12700" rIns="0" bIns="0" anchor="t" anchorCtr="0">
            <a:spAutoFit/>
          </a:bodyPr>
          <a:lstStyle/>
          <a:p>
            <a:pPr marL="12700" marR="916305" lvl="0" indent="0" algn="l" rtl="0">
              <a:lnSpc>
                <a:spcPct val="100000"/>
              </a:lnSpc>
              <a:spcBef>
                <a:spcPts val="0"/>
              </a:spcBef>
              <a:spcAft>
                <a:spcPts val="0"/>
              </a:spcAft>
              <a:buClr>
                <a:srgbClr val="000000"/>
              </a:buClr>
              <a:buSzPts val="1800"/>
              <a:buFont typeface="Arial"/>
              <a:buNone/>
            </a:pPr>
            <a:endParaRPr sz="1400" b="0" i="0" u="none" strike="noStrike" cap="none" dirty="0">
              <a:solidFill>
                <a:schemeClr val="dk1"/>
              </a:solidFill>
              <a:latin typeface="Roboto" panose="02000000000000000000" pitchFamily="2" charset="0"/>
              <a:ea typeface="Roboto" panose="02000000000000000000" pitchFamily="2" charset="0"/>
              <a:cs typeface="Roboto" panose="02000000000000000000" pitchFamily="2" charset="0"/>
              <a:sym typeface="Arial"/>
            </a:endParaRPr>
          </a:p>
          <a:p>
            <a:pPr marL="12700" marR="916305" lvl="0" indent="0" algn="l" rtl="0">
              <a:lnSpc>
                <a:spcPct val="100000"/>
              </a:lnSpc>
              <a:spcBef>
                <a:spcPts val="0"/>
              </a:spcBef>
              <a:spcAft>
                <a:spcPts val="0"/>
              </a:spcAft>
              <a:buClr>
                <a:srgbClr val="000000"/>
              </a:buClr>
              <a:buSzPts val="1800"/>
              <a:buFont typeface="Arial"/>
              <a:buNone/>
            </a:pPr>
            <a:r>
              <a:rPr lang="en-US" sz="16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MOLD. Avoid conditions that foster mold growth. (Allow air flow; don’t overwater)</a:t>
            </a:r>
            <a:endParaRPr sz="16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0" marR="0" lvl="0" indent="0" algn="l" rtl="0">
              <a:lnSpc>
                <a:spcPct val="100000"/>
              </a:lnSpc>
              <a:spcBef>
                <a:spcPts val="35"/>
              </a:spcBef>
              <a:spcAft>
                <a:spcPts val="0"/>
              </a:spcAft>
              <a:buClr>
                <a:srgbClr val="000000"/>
              </a:buClr>
              <a:buSzPts val="1850"/>
              <a:buFont typeface="Arial"/>
              <a:buNone/>
            </a:pPr>
            <a:endParaRPr sz="16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12700" marR="20193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DUST. Minimize “dust” when working with dry germination media/planting mix. (Recommend teacher wear face mask and hydrate planting mixes outdoors/students “stand back.” Note:  Wetting down germination mix while it is still inside the bag (and bag is inside a “mixing” tub), reduces dust.</a:t>
            </a:r>
            <a:endParaRPr sz="16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0" marR="0" lvl="0" indent="0" algn="l" rtl="0">
              <a:lnSpc>
                <a:spcPct val="100000"/>
              </a:lnSpc>
              <a:spcBef>
                <a:spcPts val="35"/>
              </a:spcBef>
              <a:spcAft>
                <a:spcPts val="0"/>
              </a:spcAft>
              <a:buClr>
                <a:srgbClr val="000000"/>
              </a:buClr>
              <a:buSzPts val="1850"/>
              <a:buFont typeface="Arial"/>
              <a:buNone/>
            </a:pPr>
            <a:endParaRPr sz="16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12700" marR="290195" lvl="0" indent="0" algn="l" rtl="0">
              <a:lnSpc>
                <a:spcPct val="100000"/>
              </a:lnSpc>
              <a:spcBef>
                <a:spcPts val="0"/>
              </a:spcBef>
              <a:spcAft>
                <a:spcPts val="0"/>
              </a:spcAft>
              <a:buClr>
                <a:srgbClr val="000000"/>
              </a:buClr>
              <a:buSzPts val="1800"/>
              <a:buFont typeface="Arial"/>
              <a:buNone/>
            </a:pPr>
            <a:r>
              <a:rPr lang="en-US" sz="16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SUPPLEMENTAL LIGHTS. </a:t>
            </a:r>
            <a:endParaRPr sz="16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298450" marR="290195" lvl="0" indent="-285750" algn="l" rtl="0">
              <a:lnSpc>
                <a:spcPct val="100000"/>
              </a:lnSpc>
              <a:spcBef>
                <a:spcPts val="0"/>
              </a:spcBef>
              <a:spcAft>
                <a:spcPts val="0"/>
              </a:spcAft>
              <a:buClr>
                <a:srgbClr val="000000"/>
              </a:buClr>
              <a:buSzPts val="1800"/>
              <a:buFont typeface="Arial"/>
              <a:buChar char="•"/>
            </a:pPr>
            <a:r>
              <a:rPr lang="en-US" sz="16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Generally, lights are </a:t>
            </a:r>
            <a:r>
              <a:rPr lang="en-US" sz="1600" b="1"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not</a:t>
            </a:r>
            <a:r>
              <a:rPr lang="en-US" sz="16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 needed for “germination only” investigation. </a:t>
            </a:r>
            <a:endParaRPr sz="1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298450" marR="290195" lvl="0" indent="-285750" algn="l" rtl="0">
              <a:lnSpc>
                <a:spcPct val="100000"/>
              </a:lnSpc>
              <a:spcBef>
                <a:spcPts val="0"/>
              </a:spcBef>
              <a:spcAft>
                <a:spcPts val="0"/>
              </a:spcAft>
              <a:buClr>
                <a:srgbClr val="000000"/>
              </a:buClr>
              <a:buSzPts val="1800"/>
              <a:buFont typeface="Arial"/>
              <a:buChar char="•"/>
            </a:pPr>
            <a:r>
              <a:rPr lang="en-US" sz="16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If going beyond germination to produce seedlings indoors, supplemental lighting is needed. </a:t>
            </a:r>
            <a:endParaRPr sz="16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298450" marR="290195" lvl="0" indent="-285750" algn="l" rtl="0">
              <a:lnSpc>
                <a:spcPct val="100000"/>
              </a:lnSpc>
              <a:spcBef>
                <a:spcPts val="0"/>
              </a:spcBef>
              <a:spcAft>
                <a:spcPts val="0"/>
              </a:spcAft>
              <a:buClr>
                <a:srgbClr val="000000"/>
              </a:buClr>
              <a:buSzPts val="1800"/>
              <a:buFont typeface="Arial"/>
              <a:buChar char="•"/>
            </a:pPr>
            <a:r>
              <a:rPr lang="en-US" sz="16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Before purchasing or using any lights for growing plants indoors, consult your school district science supervisor and school principal on allowable and proper/safe use of supplemental lighting. </a:t>
            </a:r>
            <a:endParaRPr sz="16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298450" marR="290195" lvl="0" indent="-285750" algn="l" rtl="0">
              <a:lnSpc>
                <a:spcPct val="100000"/>
              </a:lnSpc>
              <a:spcBef>
                <a:spcPts val="0"/>
              </a:spcBef>
              <a:spcAft>
                <a:spcPts val="0"/>
              </a:spcAft>
              <a:buClr>
                <a:srgbClr val="000000"/>
              </a:buClr>
              <a:buSzPts val="1800"/>
              <a:buFont typeface="Arial"/>
              <a:buChar char="•"/>
            </a:pPr>
            <a:r>
              <a:rPr lang="en-US" sz="16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Always follow manufacturer’s instructions on use of lights. </a:t>
            </a:r>
            <a:endParaRPr sz="16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298450" marR="290195" lvl="0" indent="-285750" algn="l" rtl="0">
              <a:lnSpc>
                <a:spcPct val="100000"/>
              </a:lnSpc>
              <a:spcBef>
                <a:spcPts val="0"/>
              </a:spcBef>
              <a:spcAft>
                <a:spcPts val="0"/>
              </a:spcAft>
              <a:buClr>
                <a:srgbClr val="000000"/>
              </a:buClr>
              <a:buSzPts val="1800"/>
              <a:buFont typeface="Arial"/>
              <a:buChar char="•"/>
            </a:pPr>
            <a:r>
              <a:rPr lang="en-US" sz="16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Only teacher manipulates lights and students are told to not stare at lights.</a:t>
            </a:r>
            <a:endParaRPr sz="1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298450" marR="290195" lvl="0" indent="-285750" algn="l" rtl="0">
              <a:lnSpc>
                <a:spcPct val="100000"/>
              </a:lnSpc>
              <a:spcBef>
                <a:spcPts val="0"/>
              </a:spcBef>
              <a:spcAft>
                <a:spcPts val="0"/>
              </a:spcAft>
              <a:buClr>
                <a:srgbClr val="000000"/>
              </a:buClr>
              <a:buSzPts val="1800"/>
              <a:buFont typeface="Arial"/>
              <a:buChar char="•"/>
            </a:pPr>
            <a:r>
              <a:rPr lang="en-US" sz="16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Fluorescent lights contain mercury (bulbs should be protected by covers/guards); LED lights do not contain mercury. If using LED grow lights, recommend those in which light output appears white to the eye.</a:t>
            </a:r>
            <a:endParaRPr sz="16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12700" marR="1147445" lvl="0" indent="0" algn="l" rtl="0">
              <a:lnSpc>
                <a:spcPct val="100000"/>
              </a:lnSpc>
              <a:spcBef>
                <a:spcPts val="5"/>
              </a:spcBef>
              <a:spcAft>
                <a:spcPts val="0"/>
              </a:spcAft>
              <a:buClr>
                <a:srgbClr val="000000"/>
              </a:buClr>
              <a:buSzPts val="2000"/>
              <a:buFont typeface="Arial"/>
              <a:buNone/>
            </a:pPr>
            <a:endParaRPr sz="16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12700" marR="1147445" lvl="0" indent="0" algn="l" rtl="0">
              <a:lnSpc>
                <a:spcPct val="100000"/>
              </a:lnSpc>
              <a:spcBef>
                <a:spcPts val="5"/>
              </a:spcBef>
              <a:spcAft>
                <a:spcPts val="0"/>
              </a:spcAft>
              <a:buClr>
                <a:srgbClr val="000000"/>
              </a:buClr>
              <a:buSzPts val="2000"/>
              <a:buFont typeface="Arial"/>
              <a:buNone/>
            </a:pPr>
            <a:r>
              <a:rPr lang="en-US" sz="16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WATERING</a:t>
            </a:r>
            <a:endParaRPr sz="1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298450" marR="1147445" lvl="0" indent="-285750" algn="l" rtl="0">
              <a:lnSpc>
                <a:spcPct val="100000"/>
              </a:lnSpc>
              <a:spcBef>
                <a:spcPts val="5"/>
              </a:spcBef>
              <a:spcAft>
                <a:spcPts val="0"/>
              </a:spcAft>
              <a:buClr>
                <a:srgbClr val="000000"/>
              </a:buClr>
              <a:buSzPts val="2000"/>
              <a:buFont typeface="Arial"/>
              <a:buChar char="•"/>
            </a:pPr>
            <a:r>
              <a:rPr lang="en-US" sz="16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Keep water away from electrical outlets and lights.  </a:t>
            </a:r>
            <a:endParaRPr sz="1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298450" marR="1147445" lvl="0" indent="-285750" algn="l" rtl="0">
              <a:lnSpc>
                <a:spcPct val="100000"/>
              </a:lnSpc>
              <a:spcBef>
                <a:spcPts val="5"/>
              </a:spcBef>
              <a:spcAft>
                <a:spcPts val="0"/>
              </a:spcAft>
              <a:buClr>
                <a:srgbClr val="000000"/>
              </a:buClr>
              <a:buSzPts val="2000"/>
              <a:buFont typeface="Arial"/>
              <a:buChar char="•"/>
            </a:pPr>
            <a:r>
              <a:rPr lang="en-US" sz="16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Avoid water spills, e.g., students work “inside” of supply tubs/trays. </a:t>
            </a:r>
            <a:endParaRPr sz="16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12700" marR="1147445" lvl="0" indent="0" algn="l" rtl="0">
              <a:lnSpc>
                <a:spcPct val="100000"/>
              </a:lnSpc>
              <a:spcBef>
                <a:spcPts val="5"/>
              </a:spcBef>
              <a:spcAft>
                <a:spcPts val="0"/>
              </a:spcAft>
              <a:buClr>
                <a:srgbClr val="000000"/>
              </a:buClr>
              <a:buSzPts val="2000"/>
              <a:buFont typeface="Arial"/>
              <a:buNone/>
            </a:pPr>
            <a:endParaRPr sz="16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12700" marR="1147445" lvl="0" indent="0" algn="l" rtl="0">
              <a:lnSpc>
                <a:spcPct val="100000"/>
              </a:lnSpc>
              <a:spcBef>
                <a:spcPts val="5"/>
              </a:spcBef>
              <a:spcAft>
                <a:spcPts val="0"/>
              </a:spcAft>
              <a:buClr>
                <a:srgbClr val="000000"/>
              </a:buClr>
              <a:buSzPts val="2000"/>
              <a:buFont typeface="Arial"/>
              <a:buNone/>
            </a:pPr>
            <a:endParaRPr sz="1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16c122cfb46_0_5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4" name="Google Shape;284;g16c122cfb46_0_57"/>
          <p:cNvSpPr txBox="1">
            <a:spLocks noGrp="1"/>
          </p:cNvSpPr>
          <p:nvPr>
            <p:ph type="title"/>
          </p:nvPr>
        </p:nvSpPr>
        <p:spPr>
          <a:xfrm>
            <a:off x="572493" y="238539"/>
            <a:ext cx="11018520" cy="1434415"/>
          </a:xfrm>
          <a:prstGeom prst="rect">
            <a:avLst/>
          </a:prstGeom>
          <a:noFill/>
          <a:ln>
            <a:noFill/>
          </a:ln>
        </p:spPr>
        <p:txBody>
          <a:bodyPr spcFirstLastPara="1" wrap="square" lIns="91425" tIns="45700" rIns="91425" bIns="45700" anchor="b" anchorCtr="0">
            <a:normAutofit/>
          </a:bodyPr>
          <a:lstStyle/>
          <a:p>
            <a:pPr marL="3992245" marR="5080" lvl="0" indent="-3425190" algn="l" rtl="0">
              <a:lnSpc>
                <a:spcPct val="90000"/>
              </a:lnSpc>
              <a:spcBef>
                <a:spcPts val="0"/>
              </a:spcBef>
              <a:spcAft>
                <a:spcPts val="0"/>
              </a:spcAft>
              <a:buSzPts val="1400"/>
              <a:buNone/>
            </a:pPr>
            <a:r>
              <a:rPr lang="en-US" sz="3800">
                <a:solidFill>
                  <a:schemeClr val="dk1"/>
                </a:solidFill>
                <a:latin typeface="Arial"/>
                <a:ea typeface="Arial"/>
                <a:cs typeface="Arial"/>
                <a:sym typeface="Arial"/>
              </a:rPr>
              <a:t>One Simple and Widely Applicable GBL Application: Seed Germination</a:t>
            </a:r>
            <a:endParaRPr/>
          </a:p>
        </p:txBody>
      </p:sp>
      <p:sp>
        <p:nvSpPr>
          <p:cNvPr id="285" name="Google Shape;285;g16c122cfb46_0_57"/>
          <p:cNvSpPr/>
          <p:nvPr/>
        </p:nvSpPr>
        <p:spPr>
          <a:xfrm>
            <a:off x="572493" y="1681544"/>
            <a:ext cx="10972800" cy="18288"/>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4509"/>
            </a:schemeClr>
          </a:solidFill>
          <a:ln w="44450" cap="rnd" cmpd="sng">
            <a:solidFill>
              <a:schemeClr val="accent2">
                <a:alpha val="74509"/>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6" name="Google Shape;286;g16c122cfb46_0_57"/>
          <p:cNvSpPr txBox="1"/>
          <p:nvPr/>
        </p:nvSpPr>
        <p:spPr>
          <a:xfrm>
            <a:off x="124926" y="2109416"/>
            <a:ext cx="6904524" cy="4119172"/>
          </a:xfrm>
          <a:prstGeom prst="rect">
            <a:avLst/>
          </a:prstGeom>
          <a:noFill/>
          <a:ln>
            <a:noFill/>
          </a:ln>
        </p:spPr>
        <p:txBody>
          <a:bodyPr spcFirstLastPara="1" wrap="square" lIns="91425" tIns="45700" rIns="91425" bIns="45700" anchor="t" anchorCtr="0">
            <a:normAutofit/>
          </a:bodyPr>
          <a:lstStyle/>
          <a:p>
            <a:pPr marL="12700" marR="5080" lvl="0" indent="-114300" algn="l" rtl="0">
              <a:lnSpc>
                <a:spcPct val="90000"/>
              </a:lnSpc>
              <a:spcBef>
                <a:spcPts val="0"/>
              </a:spcBef>
              <a:spcAft>
                <a:spcPts val="0"/>
              </a:spcAft>
              <a:buClr>
                <a:srgbClr val="000000"/>
              </a:buClr>
              <a:buSzPts val="1800"/>
              <a:buFont typeface="Arial"/>
              <a:buChar char="•"/>
            </a:pPr>
            <a:r>
              <a:rPr lang="en-US" sz="2200" b="0" i="0" u="none" strike="noStrike" cap="none">
                <a:solidFill>
                  <a:schemeClr val="dk1"/>
                </a:solidFill>
                <a:latin typeface="Arial"/>
                <a:ea typeface="Arial"/>
                <a:cs typeface="Arial"/>
                <a:sym typeface="Arial"/>
              </a:rPr>
              <a:t>Example of a 2-level seed germination cart (with lights) that can hold 4 trays of seedlings. </a:t>
            </a:r>
            <a:endParaRPr sz="1400" b="0" i="0" u="none" strike="noStrike" cap="none">
              <a:solidFill>
                <a:srgbClr val="000000"/>
              </a:solidFill>
              <a:latin typeface="Arial"/>
              <a:ea typeface="Arial"/>
              <a:cs typeface="Arial"/>
              <a:sym typeface="Arial"/>
            </a:endParaRPr>
          </a:p>
          <a:p>
            <a:pPr marL="0" marR="5080" lvl="0" indent="0" algn="l" rtl="0">
              <a:lnSpc>
                <a:spcPct val="90000"/>
              </a:lnSpc>
              <a:spcBef>
                <a:spcPts val="600"/>
              </a:spcBef>
              <a:spcAft>
                <a:spcPts val="0"/>
              </a:spcAft>
              <a:buClr>
                <a:srgbClr val="000000"/>
              </a:buClr>
              <a:buSzPts val="2200"/>
              <a:buFont typeface="Arial"/>
              <a:buNone/>
            </a:pPr>
            <a:endParaRPr sz="2200" b="0" i="0" u="none" strike="noStrike" cap="none">
              <a:solidFill>
                <a:schemeClr val="dk1"/>
              </a:solidFill>
              <a:latin typeface="Arial"/>
              <a:ea typeface="Arial"/>
              <a:cs typeface="Arial"/>
              <a:sym typeface="Arial"/>
            </a:endParaRPr>
          </a:p>
          <a:p>
            <a:pPr marL="12700" marR="5080" lvl="0" indent="-114300" algn="l" rtl="0">
              <a:lnSpc>
                <a:spcPct val="90000"/>
              </a:lnSpc>
              <a:spcBef>
                <a:spcPts val="600"/>
              </a:spcBef>
              <a:spcAft>
                <a:spcPts val="600"/>
              </a:spcAft>
              <a:buClr>
                <a:srgbClr val="000000"/>
              </a:buClr>
              <a:buSzPts val="1800"/>
              <a:buFont typeface="Arial"/>
              <a:buChar char="•"/>
            </a:pPr>
            <a:r>
              <a:rPr lang="en-US" sz="2200" b="0" i="0" u="none" strike="noStrike" cap="none">
                <a:solidFill>
                  <a:schemeClr val="dk1"/>
                </a:solidFill>
                <a:latin typeface="Arial"/>
                <a:ea typeface="Arial"/>
                <a:cs typeface="Arial"/>
                <a:sym typeface="Arial"/>
              </a:rPr>
              <a:t>Seedlings shown are lettuce, which are grown in cell/plug trays (72 total cells per tray) and nested in </a:t>
            </a:r>
            <a:r>
              <a:rPr lang="en-US" sz="2200" b="0" i="0" u="sng" strike="noStrike" cap="none">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Perma nest trays</a:t>
            </a:r>
            <a:r>
              <a:rPr lang="en-US" sz="2200" b="0" i="0" u="none" strike="noStrike" cap="none">
                <a:solidFill>
                  <a:schemeClr val="dk1"/>
                </a:solidFill>
                <a:latin typeface="Arial"/>
                <a:ea typeface="Arial"/>
                <a:cs typeface="Arial"/>
                <a:sym typeface="Arial"/>
              </a:rPr>
              <a:t> that fit the cart.</a:t>
            </a:r>
            <a:endParaRPr sz="1400" b="0" i="0" u="none" strike="noStrike" cap="none">
              <a:solidFill>
                <a:srgbClr val="000000"/>
              </a:solidFill>
              <a:latin typeface="Arial"/>
              <a:ea typeface="Arial"/>
              <a:cs typeface="Arial"/>
              <a:sym typeface="Arial"/>
            </a:endParaRPr>
          </a:p>
        </p:txBody>
      </p:sp>
      <p:pic>
        <p:nvPicPr>
          <p:cNvPr id="287" name="Google Shape;287;g16c122cfb46_0_57" descr="Photo of plug trays with 72 cells"/>
          <p:cNvPicPr preferRelativeResize="0"/>
          <p:nvPr/>
        </p:nvPicPr>
        <p:blipFill rotWithShape="1">
          <a:blip r:embed="rId4">
            <a:alphaModFix/>
          </a:blip>
          <a:srcRect l="17949" r="9896"/>
          <a:stretch/>
        </p:blipFill>
        <p:spPr>
          <a:xfrm>
            <a:off x="7154376" y="1911493"/>
            <a:ext cx="3963064" cy="411938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16c122cfb46_0_86"/>
          <p:cNvSpPr txBox="1">
            <a:spLocks noGrp="1"/>
          </p:cNvSpPr>
          <p:nvPr>
            <p:ph type="title"/>
          </p:nvPr>
        </p:nvSpPr>
        <p:spPr>
          <a:xfrm>
            <a:off x="1039997" y="205434"/>
            <a:ext cx="10278000" cy="628500"/>
          </a:xfrm>
          <a:prstGeom prst="rect">
            <a:avLst/>
          </a:prstGeom>
          <a:noFill/>
          <a:ln>
            <a:noFill/>
          </a:ln>
        </p:spPr>
        <p:txBody>
          <a:bodyPr spcFirstLastPara="1" wrap="square" lIns="0" tIns="12700" rIns="0" bIns="0" anchor="t" anchorCtr="0">
            <a:spAutoFit/>
          </a:bodyPr>
          <a:lstStyle/>
          <a:p>
            <a:pPr marL="12700" lvl="0" indent="0" algn="ctr" rtl="0">
              <a:lnSpc>
                <a:spcPct val="100000"/>
              </a:lnSpc>
              <a:spcBef>
                <a:spcPts val="0"/>
              </a:spcBef>
              <a:spcAft>
                <a:spcPts val="0"/>
              </a:spcAft>
              <a:buSzPts val="1400"/>
              <a:buNone/>
            </a:pPr>
            <a:r>
              <a:rPr lang="en-US" sz="2000" b="1"/>
              <a:t>Sample Resources on Seed Germination and Needs of Seeds</a:t>
            </a:r>
            <a:br>
              <a:rPr lang="en-US" sz="2000" b="1"/>
            </a:br>
            <a:r>
              <a:rPr lang="en-US" sz="2000" b="1"/>
              <a:t>(Some used in preparation of this presentation)</a:t>
            </a:r>
            <a:endParaRPr sz="2000" b="1">
              <a:latin typeface="Arial"/>
              <a:ea typeface="Arial"/>
              <a:cs typeface="Arial"/>
              <a:sym typeface="Arial"/>
            </a:endParaRPr>
          </a:p>
        </p:txBody>
      </p:sp>
      <p:sp>
        <p:nvSpPr>
          <p:cNvPr id="300" name="Google Shape;300;g16c122cfb46_0_86"/>
          <p:cNvSpPr txBox="1"/>
          <p:nvPr/>
        </p:nvSpPr>
        <p:spPr>
          <a:xfrm>
            <a:off x="340603" y="1013559"/>
            <a:ext cx="11510700" cy="849900"/>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University of Minnesota Extension. </a:t>
            </a:r>
            <a:r>
              <a:rPr lang="en-US" sz="18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Starting seed indoors</a:t>
            </a:r>
            <a:r>
              <a:rPr lang="en-US" sz="1800" b="0" i="0" u="none" strike="noStrike" cap="none">
                <a:solidFill>
                  <a:srgbClr val="000000"/>
                </a:solidFill>
                <a:latin typeface="Arial"/>
                <a:ea typeface="Arial"/>
                <a:cs typeface="Arial"/>
                <a:sym typeface="Arial"/>
              </a:rPr>
              <a:t>.</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4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University of New Hampshire Extension. </a:t>
            </a:r>
            <a:r>
              <a:rPr lang="en-US" sz="18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Starting plants indoors from seed</a:t>
            </a:r>
            <a:r>
              <a:rPr lang="en-US" sz="1800" b="0" i="0" u="none" strike="noStrike" cap="none">
                <a:solidFill>
                  <a:srgbClr val="000000"/>
                </a:solidFill>
                <a:latin typeface="Arial"/>
                <a:ea typeface="Arial"/>
                <a:cs typeface="Arial"/>
                <a:sym typeface="Arial"/>
              </a:rPr>
              <a:t>.(AU: C.H. Williams and B. Sideman)</a:t>
            </a:r>
            <a:endParaRPr sz="1800" b="0" i="0" u="none" strike="noStrike" cap="none">
              <a:solidFill>
                <a:srgbClr val="000000"/>
              </a:solidFill>
              <a:latin typeface="Arial"/>
              <a:ea typeface="Arial"/>
              <a:cs typeface="Arial"/>
              <a:sym typeface="Arial"/>
            </a:endParaRPr>
          </a:p>
        </p:txBody>
      </p:sp>
      <p:sp>
        <p:nvSpPr>
          <p:cNvPr id="301" name="Google Shape;301;g16c122cfb46_0_86"/>
          <p:cNvSpPr txBox="1"/>
          <p:nvPr/>
        </p:nvSpPr>
        <p:spPr>
          <a:xfrm>
            <a:off x="244475" y="2094903"/>
            <a:ext cx="11510700" cy="2309400"/>
          </a:xfrm>
          <a:prstGeom prst="rect">
            <a:avLst/>
          </a:prstGeom>
          <a:noFill/>
          <a:ln>
            <a:noFill/>
          </a:ln>
        </p:spPr>
        <p:txBody>
          <a:bodyPr spcFirstLastPara="1" wrap="square" lIns="91425" tIns="45700" rIns="91425" bIns="45700" anchor="t" anchorCtr="0">
            <a:spAutoFit/>
          </a:bodyPr>
          <a:lstStyle/>
          <a:p>
            <a:pPr marL="12066" marR="6096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Penn State University Extension. Seed and seedling biology </a:t>
            </a:r>
            <a:r>
              <a:rPr lang="en-US" sz="1800" b="0" i="0" u="sng" strike="noStrike" cap="none">
                <a:solidFill>
                  <a:schemeClr val="hlink"/>
                </a:solidFill>
                <a:latin typeface="Arial"/>
                <a:ea typeface="Arial"/>
                <a:cs typeface="Arial"/>
                <a:sym typeface="Arial"/>
                <a:hlinkClick r:id="rId5"/>
              </a:rPr>
              <a:t>(AU: L. Stivers, T. Dupont) </a:t>
            </a:r>
            <a:r>
              <a:rPr lang="en-US" sz="1800" b="0" i="0" u="sng" strike="noStrike" cap="none">
                <a:solidFill>
                  <a:srgbClr val="0462C1"/>
                </a:solidFill>
                <a:latin typeface="Arial"/>
                <a:ea typeface="Arial"/>
                <a:cs typeface="Arial"/>
                <a:sym typeface="Arial"/>
                <a:hlinkClick r:id="rId5">
                  <a:extLst>
                    <a:ext uri="{A12FA001-AC4F-418D-AE19-62706E023703}">
                      <ahyp:hlinkClr xmlns:ahyp="http://schemas.microsoft.com/office/drawing/2018/hyperlinkcolor" val="tx"/>
                    </a:ext>
                  </a:extLst>
                </a:hlinkClick>
              </a:rPr>
              <a:t>https://extension.psu.edu/seed-and- seedling-biology</a:t>
            </a:r>
            <a:br>
              <a:rPr lang="en-US" sz="1800" b="0" i="0" u="sng" strike="noStrike" cap="none">
                <a:solidFill>
                  <a:srgbClr val="0462C1"/>
                </a:solidFill>
                <a:latin typeface="Arial"/>
                <a:ea typeface="Arial"/>
                <a:cs typeface="Arial"/>
                <a:sym typeface="Arial"/>
              </a:rPr>
            </a:br>
            <a:endParaRPr sz="1800" b="0" i="0" u="none" strike="noStrike" cap="none">
              <a:solidFill>
                <a:srgbClr val="000000"/>
              </a:solidFill>
              <a:latin typeface="Arial"/>
              <a:ea typeface="Arial"/>
              <a:cs typeface="Arial"/>
              <a:sym typeface="Arial"/>
            </a:endParaRPr>
          </a:p>
          <a:p>
            <a:pPr marL="12066" marR="66421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National Gardening Association. From seed to seed: Plant science for k-8 educators. </a:t>
            </a:r>
            <a:r>
              <a:rPr lang="en-US" sz="1800" b="0" i="0" u="sng" strike="noStrike" cap="none">
                <a:solidFill>
                  <a:srgbClr val="0462C1"/>
                </a:solidFill>
                <a:latin typeface="Arial"/>
                <a:ea typeface="Arial"/>
                <a:cs typeface="Arial"/>
                <a:sym typeface="Arial"/>
                <a:hlinkClick r:id="rId6">
                  <a:extLst>
                    <a:ext uri="{A12FA001-AC4F-418D-AE19-62706E023703}">
                      <ahyp:hlinkClr xmlns:ahyp="http://schemas.microsoft.com/office/drawing/2018/hyperlinkcolor" val="tx"/>
                    </a:ext>
                  </a:extLst>
                </a:hlinkClick>
              </a:rPr>
              <a:t>https://garden.org/onlinecourse/PartI5.htm</a:t>
            </a:r>
            <a:endParaRPr sz="1800" b="0" i="0" u="sng" strike="noStrike" cap="none">
              <a:solidFill>
                <a:srgbClr val="0462C1"/>
              </a:solidFill>
              <a:latin typeface="Arial"/>
              <a:ea typeface="Arial"/>
              <a:cs typeface="Arial"/>
              <a:sym typeface="Arial"/>
            </a:endParaRPr>
          </a:p>
          <a:p>
            <a:pPr marL="12066" marR="66421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12065" marR="472440" lvl="0" indent="0" algn="l" rtl="0">
              <a:lnSpc>
                <a:spcPct val="100000"/>
              </a:lnSpc>
              <a:spcBef>
                <a:spcPts val="5"/>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North Carolina Extension, Caldwell County. Tips for seeding success. (AU: E. Snyder, T. Lovejoy). </a:t>
            </a:r>
            <a:r>
              <a:rPr lang="en-US" sz="1800" b="0" i="0" u="sng" strike="noStrike" cap="none">
                <a:solidFill>
                  <a:srgbClr val="0462C1"/>
                </a:solidFill>
                <a:latin typeface="Arial"/>
                <a:ea typeface="Arial"/>
                <a:cs typeface="Arial"/>
                <a:sym typeface="Arial"/>
                <a:hlinkClick r:id="rId7">
                  <a:extLst>
                    <a:ext uri="{A12FA001-AC4F-418D-AE19-62706E023703}">
                      <ahyp:hlinkClr xmlns:ahyp="http://schemas.microsoft.com/office/drawing/2018/hyperlinkcolor" val="tx"/>
                    </a:ext>
                  </a:extLst>
                </a:hlinkClick>
              </a:rPr>
              <a:t>https://caldwell.ces.ncsu.edu/2017/03/453677/</a:t>
            </a:r>
            <a:endParaRPr sz="1800" b="0" i="0" u="none" strike="noStrike" cap="none">
              <a:solidFill>
                <a:srgbClr val="000000"/>
              </a:solidFill>
              <a:latin typeface="Arial"/>
              <a:ea typeface="Arial"/>
              <a:cs typeface="Arial"/>
              <a:sym typeface="Arial"/>
            </a:endParaRPr>
          </a:p>
        </p:txBody>
      </p:sp>
      <p:sp>
        <p:nvSpPr>
          <p:cNvPr id="302" name="Google Shape;302;g16c122cfb46_0_86"/>
          <p:cNvSpPr txBox="1"/>
          <p:nvPr/>
        </p:nvSpPr>
        <p:spPr>
          <a:xfrm>
            <a:off x="244474" y="4445992"/>
            <a:ext cx="11258700" cy="924000"/>
          </a:xfrm>
          <a:prstGeom prst="rect">
            <a:avLst/>
          </a:prstGeom>
          <a:noFill/>
          <a:ln>
            <a:noFill/>
          </a:ln>
        </p:spPr>
        <p:txBody>
          <a:bodyPr spcFirstLastPara="1" wrap="square" lIns="91425" tIns="45700" rIns="91425" bIns="45700" anchor="t" anchorCtr="0">
            <a:spAutoFit/>
          </a:bodyPr>
          <a:lstStyle/>
          <a:p>
            <a:pPr marL="12700" marR="88773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Missouri Botanical Garden. </a:t>
            </a:r>
            <a:r>
              <a:rPr lang="en-US" sz="1800" b="0" i="0" u="sng" strike="noStrike" cap="none">
                <a:solidFill>
                  <a:srgbClr val="000000"/>
                </a:solidFill>
                <a:latin typeface="Arial"/>
                <a:ea typeface="Arial"/>
                <a:cs typeface="Arial"/>
                <a:sym typeface="Arial"/>
                <a:hlinkClick r:id="rId8">
                  <a:extLst>
                    <a:ext uri="{A12FA001-AC4F-418D-AE19-62706E023703}">
                      <ahyp:hlinkClr xmlns:ahyp="http://schemas.microsoft.com/office/drawing/2018/hyperlinkcolor" val="tx"/>
                    </a:ext>
                  </a:extLst>
                </a:hlinkClick>
              </a:rPr>
              <a:t>Starting plants from seed indoors</a:t>
            </a:r>
            <a:r>
              <a:rPr lang="en-US" sz="18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12700" marR="887730" lvl="0" indent="0" algn="l" rtl="0">
              <a:lnSpc>
                <a:spcPct val="100000"/>
              </a:lnSpc>
              <a:spcBef>
                <a:spcPts val="5"/>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National Gardening Association. </a:t>
            </a:r>
            <a:r>
              <a:rPr lang="en-US" sz="18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From seed to seed: Plant science for k-8 educators. </a:t>
            </a:r>
            <a:endParaRPr sz="1800" b="0" i="0" u="none" strike="noStrike" cap="none">
              <a:solidFill>
                <a:srgbClr val="000000"/>
              </a:solidFill>
              <a:latin typeface="Arial"/>
              <a:ea typeface="Arial"/>
              <a:cs typeface="Arial"/>
              <a:sym typeface="Arial"/>
            </a:endParaRPr>
          </a:p>
        </p:txBody>
      </p:sp>
      <p:sp>
        <p:nvSpPr>
          <p:cNvPr id="303" name="Google Shape;303;g16c122cfb46_0_86"/>
          <p:cNvSpPr txBox="1"/>
          <p:nvPr/>
        </p:nvSpPr>
        <p:spPr>
          <a:xfrm>
            <a:off x="244474" y="5585773"/>
            <a:ext cx="10918800" cy="369300"/>
          </a:xfrm>
          <a:prstGeom prst="rect">
            <a:avLst/>
          </a:prstGeom>
          <a:noFill/>
          <a:ln>
            <a:noFill/>
          </a:ln>
        </p:spPr>
        <p:txBody>
          <a:bodyPr spcFirstLastPara="1" wrap="square" lIns="91425" tIns="45700" rIns="91425" bIns="45700" anchor="t" anchorCtr="0">
            <a:spAutoFit/>
          </a:bodyPr>
          <a:lstStyle/>
          <a:p>
            <a:pPr marL="12700" marR="508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Vendors of seeds such as Johnny’s Select Seeds: </a:t>
            </a:r>
            <a:r>
              <a:rPr lang="en-US" sz="1800" b="0" i="0" u="sng" strike="noStrike" cap="none">
                <a:solidFill>
                  <a:srgbClr val="000000"/>
                </a:solidFill>
                <a:latin typeface="Arial"/>
                <a:ea typeface="Arial"/>
                <a:cs typeface="Arial"/>
                <a:sym typeface="Arial"/>
                <a:hlinkClick r:id="rId9">
                  <a:extLst>
                    <a:ext uri="{A12FA001-AC4F-418D-AE19-62706E023703}">
                      <ahyp:hlinkClr xmlns:ahyp="http://schemas.microsoft.com/office/drawing/2018/hyperlinkcolor" val="tx"/>
                    </a:ext>
                  </a:extLst>
                </a:hlinkClick>
              </a:rPr>
              <a:t>Guidelines for Staring Seed Indoors</a:t>
            </a:r>
            <a:r>
              <a:rPr lang="en-US" sz="18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16c122cfb46_0_94"/>
          <p:cNvSpPr txBox="1">
            <a:spLocks noGrp="1"/>
          </p:cNvSpPr>
          <p:nvPr>
            <p:ph type="title"/>
          </p:nvPr>
        </p:nvSpPr>
        <p:spPr>
          <a:xfrm>
            <a:off x="3458308" y="208279"/>
            <a:ext cx="3110522" cy="382156"/>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SzPts val="1400"/>
              <a:buNone/>
            </a:pPr>
            <a:r>
              <a:rPr lang="en-US" sz="2400" b="1"/>
              <a:t>Needs of Seeds</a:t>
            </a:r>
            <a:endParaRPr sz="2400" b="1"/>
          </a:p>
        </p:txBody>
      </p:sp>
      <p:sp>
        <p:nvSpPr>
          <p:cNvPr id="309" name="Google Shape;309;g16c122cfb46_0_94"/>
          <p:cNvSpPr txBox="1"/>
          <p:nvPr/>
        </p:nvSpPr>
        <p:spPr>
          <a:xfrm>
            <a:off x="1069339" y="851103"/>
            <a:ext cx="8526000" cy="5598969"/>
          </a:xfrm>
          <a:prstGeom prst="rect">
            <a:avLst/>
          </a:prstGeom>
          <a:noFill/>
          <a:ln>
            <a:noFill/>
          </a:ln>
        </p:spPr>
        <p:txBody>
          <a:bodyPr spcFirstLastPara="1" wrap="square" lIns="0" tIns="12700" rIns="0" bIns="0" anchor="t" anchorCtr="0">
            <a:spAutoFit/>
          </a:bodyPr>
          <a:lstStyle/>
          <a:p>
            <a:pPr marL="355600" marR="5080" lvl="0" indent="-343535"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Water/hydration. Keep surface of soil continually moist until germination, but don’t overwater. Water “stress” a bit later stages of seedling development. Note: Some seeds with thick coats (e.g., peas) also benefit from presoaking.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5"/>
              </a:spcBef>
              <a:spcAft>
                <a:spcPts val="0"/>
              </a:spcAft>
              <a:buClr>
                <a:srgbClr val="000000"/>
              </a:buClr>
              <a:buSzPts val="1850"/>
              <a:buFont typeface="Arial"/>
              <a:buNone/>
            </a:pPr>
            <a:endParaRPr sz="1850" b="0" i="0" u="none" strike="noStrike" cap="none">
              <a:solidFill>
                <a:srgbClr val="000000"/>
              </a:solidFill>
              <a:latin typeface="Arial"/>
              <a:ea typeface="Arial"/>
              <a:cs typeface="Arial"/>
              <a:sym typeface="Arial"/>
            </a:endParaRPr>
          </a:p>
          <a:p>
            <a:pPr marL="355600" marR="0" lvl="0" indent="-343535"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Air (specifically, oxygen).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5"/>
              </a:spcBef>
              <a:spcAft>
                <a:spcPts val="0"/>
              </a:spcAft>
              <a:buClr>
                <a:srgbClr val="000000"/>
              </a:buClr>
              <a:buSzPts val="1850"/>
              <a:buFont typeface="Arial"/>
              <a:buNone/>
            </a:pPr>
            <a:endParaRPr sz="1850" b="0" i="0" u="none" strike="noStrike" cap="none">
              <a:solidFill>
                <a:srgbClr val="000000"/>
              </a:solidFill>
              <a:latin typeface="Arial"/>
              <a:ea typeface="Arial"/>
              <a:cs typeface="Arial"/>
              <a:sym typeface="Arial"/>
            </a:endParaRPr>
          </a:p>
          <a:p>
            <a:pPr marL="355600" marR="982980" lvl="0" indent="-343535" algn="l" rtl="0">
              <a:lnSpc>
                <a:spcPct val="100000"/>
              </a:lnSpc>
              <a:spcBef>
                <a:spcPts val="0"/>
              </a:spcBef>
              <a:spcAft>
                <a:spcPts val="0"/>
              </a:spcAft>
              <a:buClr>
                <a:srgbClr val="000000"/>
              </a:buClr>
              <a:buSzPts val="1800"/>
              <a:buFont typeface="Arial"/>
              <a:buChar char="•"/>
            </a:pPr>
            <a:r>
              <a:rPr lang="en-US" sz="1800" b="0" i="0" u="none" strike="noStrike" cap="none">
                <a:solidFill>
                  <a:srgbClr val="A5A5A5"/>
                </a:solidFill>
                <a:latin typeface="Arial"/>
                <a:ea typeface="Arial"/>
                <a:cs typeface="Arial"/>
                <a:sym typeface="Arial"/>
              </a:rPr>
              <a:t>Heat/</a:t>
            </a:r>
            <a:r>
              <a:rPr lang="en-US" sz="1800" b="0" i="0" u="sng" strike="noStrike" cap="none">
                <a:solidFill>
                  <a:srgbClr val="A5A5A5"/>
                </a:solidFill>
                <a:latin typeface="Arial"/>
                <a:ea typeface="Arial"/>
                <a:cs typeface="Arial"/>
                <a:sym typeface="Arial"/>
                <a:hlinkClick r:id="rId3">
                  <a:extLst>
                    <a:ext uri="{A12FA001-AC4F-418D-AE19-62706E023703}">
                      <ahyp:hlinkClr xmlns:ahyp="http://schemas.microsoft.com/office/drawing/2018/hyperlinkcolor" val="tx"/>
                    </a:ext>
                  </a:extLst>
                </a:hlinkClick>
              </a:rPr>
              <a:t>optimal temperature</a:t>
            </a:r>
            <a:r>
              <a:rPr lang="en-US" sz="1800" b="0" i="0" u="sng" strike="noStrike" cap="none">
                <a:solidFill>
                  <a:srgbClr val="A5A5A5"/>
                </a:solidFill>
                <a:latin typeface="Arial"/>
                <a:ea typeface="Arial"/>
                <a:cs typeface="Arial"/>
                <a:sym typeface="Arial"/>
              </a:rPr>
              <a:t> </a:t>
            </a:r>
            <a:r>
              <a:rPr lang="en-US" sz="1800" b="0" i="0" u="none" strike="noStrike" cap="none">
                <a:solidFill>
                  <a:srgbClr val="A5A5A5"/>
                </a:solidFill>
                <a:latin typeface="Arial"/>
                <a:ea typeface="Arial"/>
                <a:cs typeface="Arial"/>
                <a:sym typeface="Arial"/>
              </a:rPr>
              <a:t>(varies by plant) (heat mat speeds indoor germination of many seeds)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5"/>
              </a:spcBef>
              <a:spcAft>
                <a:spcPts val="0"/>
              </a:spcAft>
              <a:buClr>
                <a:srgbClr val="000000"/>
              </a:buClr>
              <a:buSzPts val="1850"/>
              <a:buFont typeface="Arial"/>
              <a:buNone/>
            </a:pPr>
            <a:endParaRPr sz="1850" b="0" i="0" u="none" strike="noStrike" cap="none">
              <a:solidFill>
                <a:srgbClr val="A5A5A5"/>
              </a:solidFill>
              <a:latin typeface="Arial"/>
              <a:ea typeface="Arial"/>
              <a:cs typeface="Arial"/>
              <a:sym typeface="Arial"/>
            </a:endParaRPr>
          </a:p>
          <a:p>
            <a:pPr marL="355600" marR="0" lvl="0" indent="-343535" algn="l" rtl="0">
              <a:lnSpc>
                <a:spcPct val="100000"/>
              </a:lnSpc>
              <a:spcBef>
                <a:spcPts val="0"/>
              </a:spcBef>
              <a:spcAft>
                <a:spcPts val="0"/>
              </a:spcAft>
              <a:buClr>
                <a:srgbClr val="000000"/>
              </a:buClr>
              <a:buSzPts val="1800"/>
              <a:buFont typeface="Arial"/>
              <a:buChar char="•"/>
            </a:pPr>
            <a:r>
              <a:rPr lang="en-US" sz="1800" b="0" i="0" u="none" strike="noStrike" cap="none">
                <a:solidFill>
                  <a:srgbClr val="A5A5A5"/>
                </a:solidFill>
                <a:latin typeface="Arial"/>
                <a:ea typeface="Arial"/>
                <a:cs typeface="Arial"/>
                <a:sym typeface="Arial"/>
              </a:rPr>
              <a:t>Appropriate light conditions (most vegetable seeds do not need light to</a:t>
            </a:r>
            <a:endParaRPr sz="1400" b="0" i="0" u="none" strike="noStrike" cap="none">
              <a:solidFill>
                <a:srgbClr val="000000"/>
              </a:solidFill>
              <a:latin typeface="Arial"/>
              <a:ea typeface="Arial"/>
              <a:cs typeface="Arial"/>
              <a:sym typeface="Arial"/>
            </a:endParaRPr>
          </a:p>
          <a:p>
            <a:pPr marL="3556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A5A5A5"/>
                </a:solidFill>
                <a:latin typeface="Arial"/>
                <a:ea typeface="Arial"/>
                <a:cs typeface="Arial"/>
                <a:sym typeface="Arial"/>
              </a:rPr>
              <a:t>germinate, however, lettuce seeds do)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5"/>
              </a:spcBef>
              <a:spcAft>
                <a:spcPts val="0"/>
              </a:spcAft>
              <a:buClr>
                <a:srgbClr val="000000"/>
              </a:buClr>
              <a:buSzPts val="1850"/>
              <a:buFont typeface="Arial"/>
              <a:buNone/>
            </a:pPr>
            <a:endParaRPr sz="1850" b="0" i="0" u="none" strike="noStrike" cap="none">
              <a:solidFill>
                <a:srgbClr val="000000"/>
              </a:solidFill>
              <a:latin typeface="Arial"/>
              <a:ea typeface="Arial"/>
              <a:cs typeface="Arial"/>
              <a:sym typeface="Arial"/>
            </a:endParaRPr>
          </a:p>
          <a:p>
            <a:pPr marL="355600" marR="0" lvl="0" indent="-343535"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Soil aeration (exchange of gases; allows CO2 to escape)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
              </a:spcBef>
              <a:spcAft>
                <a:spcPts val="0"/>
              </a:spcAft>
              <a:buClr>
                <a:srgbClr val="000000"/>
              </a:buClr>
              <a:buSzPts val="1850"/>
              <a:buFont typeface="Arial"/>
              <a:buNone/>
            </a:pPr>
            <a:endParaRPr sz="1850" b="0" i="0" u="none" strike="noStrike" cap="none">
              <a:solidFill>
                <a:srgbClr val="000000"/>
              </a:solidFill>
              <a:latin typeface="Arial"/>
              <a:ea typeface="Arial"/>
              <a:cs typeface="Arial"/>
              <a:sym typeface="Arial"/>
            </a:endParaRPr>
          </a:p>
          <a:p>
            <a:pPr marL="355600" marR="0" lvl="0" indent="-343535"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Some perennial flower seeds need </a:t>
            </a:r>
            <a:r>
              <a:rPr lang="en-US" sz="1800" b="0" i="0" u="sng" strike="noStrike" cap="none">
                <a:solidFill>
                  <a:srgbClr val="0462C1"/>
                </a:solidFill>
                <a:latin typeface="Arial"/>
                <a:ea typeface="Arial"/>
                <a:cs typeface="Arial"/>
                <a:sym typeface="Arial"/>
                <a:hlinkClick r:id="rId4">
                  <a:extLst>
                    <a:ext uri="{A12FA001-AC4F-418D-AE19-62706E023703}">
                      <ahyp:hlinkClr xmlns:ahyp="http://schemas.microsoft.com/office/drawing/2018/hyperlinkcolor" val="tx"/>
                    </a:ext>
                  </a:extLst>
                </a:hlinkClick>
              </a:rPr>
              <a:t>scarification or stratification</a:t>
            </a:r>
            <a:r>
              <a:rPr lang="en-US" sz="1800" b="0" i="0" u="none" strike="noStrike" cap="none">
                <a:solidFill>
                  <a:srgbClr val="0462C1"/>
                </a:solidFill>
                <a:latin typeface="Arial"/>
                <a:ea typeface="Arial"/>
                <a:cs typeface="Arial"/>
                <a:sym typeface="Arial"/>
              </a:rPr>
              <a:t> </a:t>
            </a:r>
            <a:r>
              <a:rPr lang="en-US" sz="1800" b="0" i="0" u="none" strike="noStrike" cap="none">
                <a:solidFill>
                  <a:srgbClr val="000000"/>
                </a:solidFill>
                <a:latin typeface="Arial"/>
                <a:ea typeface="Arial"/>
                <a:cs typeface="Arial"/>
                <a:sym typeface="Arial"/>
              </a:rPr>
              <a:t>to break</a:t>
            </a:r>
            <a:endParaRPr sz="1400" b="0" i="0" u="none" strike="noStrike" cap="none">
              <a:solidFill>
                <a:srgbClr val="000000"/>
              </a:solidFill>
              <a:latin typeface="Arial"/>
              <a:ea typeface="Arial"/>
              <a:cs typeface="Arial"/>
              <a:sym typeface="Arial"/>
            </a:endParaRPr>
          </a:p>
          <a:p>
            <a:pPr marL="355600" marR="0" lvl="0" indent="0" algn="l" rtl="0">
              <a:lnSpc>
                <a:spcPct val="100000"/>
              </a:lnSpc>
              <a:spcBef>
                <a:spcPts val="5"/>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dormancy and germinate. Some seeds also need light to germinate.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
              </a:spcBef>
              <a:spcAft>
                <a:spcPts val="0"/>
              </a:spcAft>
              <a:buClr>
                <a:srgbClr val="000000"/>
              </a:buClr>
              <a:buSzPts val="1850"/>
              <a:buFont typeface="Arial"/>
              <a:buNone/>
            </a:pPr>
            <a:endParaRPr sz="1850" b="0" i="0" u="none" strike="noStrike" cap="none">
              <a:solidFill>
                <a:srgbClr val="000000"/>
              </a:solidFill>
              <a:latin typeface="Arial"/>
              <a:ea typeface="Arial"/>
              <a:cs typeface="Arial"/>
              <a:sym typeface="Arial"/>
            </a:endParaRPr>
          </a:p>
          <a:p>
            <a:pPr marL="355600" marR="0" lvl="0" indent="-343535"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May benefit from dilute soluble fertilizer boost after true leaves appear,</a:t>
            </a:r>
            <a:endParaRPr sz="1400" b="0" i="0" u="none" strike="noStrike" cap="none">
              <a:solidFill>
                <a:srgbClr val="000000"/>
              </a:solidFill>
              <a:latin typeface="Arial"/>
              <a:ea typeface="Arial"/>
              <a:cs typeface="Arial"/>
              <a:sym typeface="Arial"/>
            </a:endParaRPr>
          </a:p>
          <a:p>
            <a:pPr marL="3556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depending on amount of fertilizer in the seed starting mix. </a:t>
            </a:r>
            <a:endParaRPr sz="1400" b="0" i="0" u="none" strike="noStrike" cap="none">
              <a:solidFill>
                <a:srgbClr val="000000"/>
              </a:solidFill>
              <a:latin typeface="Arial"/>
              <a:ea typeface="Arial"/>
              <a:cs typeface="Arial"/>
              <a:sym typeface="Arial"/>
            </a:endParaRPr>
          </a:p>
          <a:p>
            <a:pPr marL="3556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9">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9">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9">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9">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09">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09">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09">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g16c122cfb46_0_116"/>
          <p:cNvSpPr txBox="1">
            <a:spLocks noGrp="1"/>
          </p:cNvSpPr>
          <p:nvPr>
            <p:ph type="title"/>
          </p:nvPr>
        </p:nvSpPr>
        <p:spPr>
          <a:xfrm>
            <a:off x="404550" y="1787178"/>
            <a:ext cx="11382900" cy="1770000"/>
          </a:xfrm>
          <a:prstGeom prst="rect">
            <a:avLst/>
          </a:prstGeom>
          <a:noFill/>
          <a:ln>
            <a:noFill/>
          </a:ln>
        </p:spPr>
        <p:txBody>
          <a:bodyPr spcFirstLastPara="1" wrap="square" lIns="0" tIns="484500" rIns="0" bIns="0" anchor="t" anchorCtr="0">
            <a:spAutoFit/>
          </a:bodyPr>
          <a:lstStyle/>
          <a:p>
            <a:pPr marL="4429760" marR="5080" lvl="0" indent="-3952237" algn="l" rtl="0">
              <a:lnSpc>
                <a:spcPct val="108000"/>
              </a:lnSpc>
              <a:spcBef>
                <a:spcPts val="0"/>
              </a:spcBef>
              <a:spcAft>
                <a:spcPts val="0"/>
              </a:spcAft>
              <a:buSzPts val="1400"/>
              <a:buNone/>
            </a:pPr>
            <a:r>
              <a:rPr lang="en-US" sz="4000" dirty="0"/>
              <a:t>Some Science &amp; Engineering </a:t>
            </a:r>
            <a:r>
              <a:rPr lang="en-US" sz="4000" u="sng" dirty="0">
                <a:solidFill>
                  <a:srgbClr val="944F71"/>
                </a:solidFill>
                <a:hlinkClick r:id="rId3">
                  <a:extLst>
                    <a:ext uri="{A12FA001-AC4F-418D-AE19-62706E023703}">
                      <ahyp:hlinkClr xmlns:ahyp="http://schemas.microsoft.com/office/drawing/2018/hyperlinkcolor" val="tx"/>
                    </a:ext>
                  </a:extLst>
                </a:hlinkClick>
              </a:rPr>
              <a:t>Practices</a:t>
            </a:r>
            <a:r>
              <a:rPr lang="en-US" sz="4000" dirty="0">
                <a:solidFill>
                  <a:srgbClr val="944F71"/>
                </a:solidFill>
              </a:rPr>
              <a:t> </a:t>
            </a:r>
            <a:r>
              <a:rPr lang="en-US" sz="4000" dirty="0"/>
              <a:t>Used in Seed Germination</a:t>
            </a:r>
            <a:endParaRPr sz="4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fecacb8dbd_0_247"/>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000"/>
              <a:buNone/>
            </a:pPr>
            <a:r>
              <a:rPr lang="en-US" dirty="0"/>
              <a:t>Introduction (Day 1)</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16c122cfb46_0_121"/>
          <p:cNvSpPr/>
          <p:nvPr/>
        </p:nvSpPr>
        <p:spPr>
          <a:xfrm>
            <a:off x="0" y="0"/>
            <a:ext cx="12192000" cy="6857999"/>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321" name="Google Shape;321;g16c122cfb46_0_121" descr="Photos of pellet seed package"/>
          <p:cNvPicPr preferRelativeResize="0"/>
          <p:nvPr/>
        </p:nvPicPr>
        <p:blipFill rotWithShape="1">
          <a:blip r:embed="rId3">
            <a:alphaModFix amt="50000"/>
          </a:blip>
          <a:srcRect t="14999" b="13114"/>
          <a:stretch/>
        </p:blipFill>
        <p:spPr>
          <a:xfrm>
            <a:off x="20" y="1"/>
            <a:ext cx="12191980" cy="6857999"/>
          </a:xfrm>
          <a:prstGeom prst="rect">
            <a:avLst/>
          </a:prstGeom>
          <a:noFill/>
          <a:ln>
            <a:noFill/>
          </a:ln>
        </p:spPr>
      </p:pic>
      <p:sp>
        <p:nvSpPr>
          <p:cNvPr id="322" name="Google Shape;322;g16c122cfb46_0_121"/>
          <p:cNvSpPr txBox="1">
            <a:spLocks noGrp="1"/>
          </p:cNvSpPr>
          <p:nvPr>
            <p:ph type="title"/>
          </p:nvPr>
        </p:nvSpPr>
        <p:spPr>
          <a:xfrm>
            <a:off x="838200" y="1122362"/>
            <a:ext cx="10515600" cy="2900518"/>
          </a:xfrm>
          <a:prstGeom prst="rect">
            <a:avLst/>
          </a:prstGeom>
          <a:noFill/>
          <a:ln>
            <a:noFill/>
          </a:ln>
        </p:spPr>
        <p:txBody>
          <a:bodyPr spcFirstLastPara="1" wrap="square" lIns="91425" tIns="45700" rIns="91425" bIns="45700" anchor="b" anchorCtr="0">
            <a:normAutofit/>
          </a:bodyPr>
          <a:lstStyle/>
          <a:p>
            <a:pPr marL="3970020" lvl="0" indent="0" algn="ctr" rtl="0">
              <a:lnSpc>
                <a:spcPct val="90000"/>
              </a:lnSpc>
              <a:spcBef>
                <a:spcPts val="0"/>
              </a:spcBef>
              <a:spcAft>
                <a:spcPts val="0"/>
              </a:spcAft>
              <a:buSzPts val="1400"/>
              <a:buNone/>
            </a:pPr>
            <a:r>
              <a:rPr lang="en-US">
                <a:solidFill>
                  <a:srgbClr val="FFFFFF"/>
                </a:solidFill>
                <a:latin typeface="Arial"/>
                <a:ea typeface="Arial"/>
                <a:cs typeface="Arial"/>
                <a:sym typeface="Arial"/>
              </a:rPr>
              <a:t>Asking Questions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g16c122cfb46_0_131"/>
          <p:cNvSpPr txBox="1">
            <a:spLocks noGrp="1"/>
          </p:cNvSpPr>
          <p:nvPr>
            <p:ph type="title"/>
          </p:nvPr>
        </p:nvSpPr>
        <p:spPr>
          <a:xfrm>
            <a:off x="383540" y="-147130"/>
            <a:ext cx="11382900" cy="1070100"/>
          </a:xfrm>
          <a:prstGeom prst="rect">
            <a:avLst/>
          </a:prstGeom>
          <a:noFill/>
          <a:ln>
            <a:noFill/>
          </a:ln>
        </p:spPr>
        <p:txBody>
          <a:bodyPr spcFirstLastPara="1" wrap="square" lIns="0" tIns="450025" rIns="0" bIns="0" anchor="t" anchorCtr="0">
            <a:spAutoFit/>
          </a:bodyPr>
          <a:lstStyle/>
          <a:p>
            <a:pPr marL="2121535" lvl="0" indent="0" algn="l" rtl="0">
              <a:lnSpc>
                <a:spcPct val="100000"/>
              </a:lnSpc>
              <a:spcBef>
                <a:spcPts val="0"/>
              </a:spcBef>
              <a:spcAft>
                <a:spcPts val="0"/>
              </a:spcAft>
              <a:buSzPts val="1400"/>
              <a:buNone/>
            </a:pPr>
            <a:r>
              <a:rPr lang="en-US" sz="4000"/>
              <a:t>Planning/Conducting Investigations</a:t>
            </a:r>
            <a:endParaRPr sz="4000"/>
          </a:p>
        </p:txBody>
      </p:sp>
      <p:pic>
        <p:nvPicPr>
          <p:cNvPr id="328" name="Google Shape;328;g16c122cfb46_0_131" descr="Photo of a sample planning on whiteboard for conducting an investigation"/>
          <p:cNvPicPr preferRelativeResize="0"/>
          <p:nvPr/>
        </p:nvPicPr>
        <p:blipFill rotWithShape="1">
          <a:blip r:embed="rId3">
            <a:alphaModFix/>
          </a:blip>
          <a:srcRect/>
          <a:stretch/>
        </p:blipFill>
        <p:spPr>
          <a:xfrm>
            <a:off x="2170176" y="990600"/>
            <a:ext cx="8156448" cy="4608576"/>
          </a:xfrm>
          <a:prstGeom prst="rect">
            <a:avLst/>
          </a:prstGeom>
          <a:noFill/>
          <a:ln>
            <a:noFill/>
          </a:ln>
        </p:spPr>
      </p:pic>
      <p:sp>
        <p:nvSpPr>
          <p:cNvPr id="329" name="Google Shape;329;g16c122cfb46_0_131"/>
          <p:cNvSpPr txBox="1"/>
          <p:nvPr/>
        </p:nvSpPr>
        <p:spPr>
          <a:xfrm>
            <a:off x="2177288" y="5684621"/>
            <a:ext cx="8293200" cy="629100"/>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Clr>
                <a:srgbClr val="000000"/>
              </a:buClr>
              <a:buSzPts val="2000"/>
              <a:buFont typeface="Arial"/>
              <a:buNone/>
            </a:pPr>
            <a:r>
              <a:rPr lang="en-US" sz="2000" b="0" i="0" u="sng" strike="noStrike" cap="none">
                <a:solidFill>
                  <a:srgbClr val="0462C1"/>
                </a:solidFill>
                <a:latin typeface="Arial"/>
                <a:ea typeface="Arial"/>
                <a:cs typeface="Arial"/>
                <a:sym typeface="Arial"/>
                <a:hlinkClick r:id="rId4">
                  <a:extLst>
                    <a:ext uri="{A12FA001-AC4F-418D-AE19-62706E023703}">
                      <ahyp:hlinkClr xmlns:ahyp="http://schemas.microsoft.com/office/drawing/2018/hyperlinkcolor" val="tx"/>
                    </a:ext>
                  </a:extLst>
                </a:hlinkClick>
              </a:rPr>
              <a:t>Nevada</a:t>
            </a:r>
            <a:r>
              <a:rPr lang="en-US" sz="2000" b="0" i="0" u="none" strike="noStrike" cap="none">
                <a:solidFill>
                  <a:srgbClr val="0462C1"/>
                </a:solidFill>
                <a:latin typeface="Arial"/>
                <a:ea typeface="Arial"/>
                <a:cs typeface="Arial"/>
                <a:sym typeface="Arial"/>
              </a:rPr>
              <a:t> </a:t>
            </a:r>
            <a:r>
              <a:rPr lang="en-US" sz="2000" b="0" i="0" u="none" strike="noStrike" cap="none">
                <a:solidFill>
                  <a:srgbClr val="000000"/>
                </a:solidFill>
                <a:latin typeface="Arial"/>
                <a:ea typeface="Arial"/>
                <a:cs typeface="Arial"/>
                <a:sym typeface="Arial"/>
              </a:rPr>
              <a:t>(N) “Batavian/Summer Crisp” lettuce. </a:t>
            </a:r>
            <a:r>
              <a:rPr lang="en-US" sz="2000" b="0" i="0" u="sng" strike="noStrike" cap="none">
                <a:solidFill>
                  <a:srgbClr val="0462C1"/>
                </a:solidFill>
                <a:latin typeface="Arial"/>
                <a:ea typeface="Arial"/>
                <a:cs typeface="Arial"/>
                <a:sym typeface="Arial"/>
                <a:hlinkClick r:id="rId5">
                  <a:extLst>
                    <a:ext uri="{A12FA001-AC4F-418D-AE19-62706E023703}">
                      <ahyp:hlinkClr xmlns:ahyp="http://schemas.microsoft.com/office/drawing/2018/hyperlinkcolor" val="tx"/>
                    </a:ext>
                  </a:extLst>
                </a:hlinkClick>
              </a:rPr>
              <a:t>Skyphos</a:t>
            </a:r>
            <a:r>
              <a:rPr lang="en-US" sz="2000" b="0" i="0" u="none" strike="noStrike" cap="none">
                <a:solidFill>
                  <a:srgbClr val="0462C1"/>
                </a:solidFill>
                <a:latin typeface="Arial"/>
                <a:ea typeface="Arial"/>
                <a:cs typeface="Arial"/>
                <a:sym typeface="Arial"/>
              </a:rPr>
              <a:t> </a:t>
            </a:r>
            <a:r>
              <a:rPr lang="en-US" sz="2000" b="0" i="0" u="none" strike="noStrike" cap="none">
                <a:solidFill>
                  <a:srgbClr val="000000"/>
                </a:solidFill>
                <a:latin typeface="Arial"/>
                <a:ea typeface="Arial"/>
                <a:cs typeface="Arial"/>
                <a:sym typeface="Arial"/>
              </a:rPr>
              <a:t>(S) “Butterhead” lettuce.</a:t>
            </a:r>
            <a:endParaRPr sz="20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g16c122cfb46_0_126"/>
          <p:cNvSpPr txBox="1">
            <a:spLocks noGrp="1"/>
          </p:cNvSpPr>
          <p:nvPr>
            <p:ph type="title"/>
          </p:nvPr>
        </p:nvSpPr>
        <p:spPr>
          <a:xfrm>
            <a:off x="383540" y="-147130"/>
            <a:ext cx="11382900" cy="1070100"/>
          </a:xfrm>
          <a:prstGeom prst="rect">
            <a:avLst/>
          </a:prstGeom>
          <a:noFill/>
          <a:ln>
            <a:noFill/>
          </a:ln>
        </p:spPr>
        <p:txBody>
          <a:bodyPr spcFirstLastPara="1" wrap="square" lIns="0" tIns="450025" rIns="0" bIns="0" anchor="t" anchorCtr="0">
            <a:spAutoFit/>
          </a:bodyPr>
          <a:lstStyle/>
          <a:p>
            <a:pPr marL="3086100" lvl="0" indent="0" algn="l" rtl="0">
              <a:lnSpc>
                <a:spcPct val="100000"/>
              </a:lnSpc>
              <a:spcBef>
                <a:spcPts val="0"/>
              </a:spcBef>
              <a:spcAft>
                <a:spcPts val="0"/>
              </a:spcAft>
              <a:buSzPts val="1400"/>
              <a:buNone/>
            </a:pPr>
            <a:r>
              <a:rPr lang="en-US" sz="4000"/>
              <a:t>Developing/Using Models</a:t>
            </a:r>
            <a:endParaRPr sz="4000"/>
          </a:p>
        </p:txBody>
      </p:sp>
      <p:pic>
        <p:nvPicPr>
          <p:cNvPr id="335" name="Google Shape;335;g16c122cfb46_0_126" descr="Photo of  a sample data sheet"/>
          <p:cNvPicPr preferRelativeResize="0"/>
          <p:nvPr/>
        </p:nvPicPr>
        <p:blipFill rotWithShape="1">
          <a:blip r:embed="rId3">
            <a:alphaModFix/>
          </a:blip>
          <a:srcRect/>
          <a:stretch/>
        </p:blipFill>
        <p:spPr>
          <a:xfrm>
            <a:off x="3136392" y="990600"/>
            <a:ext cx="5198716" cy="473467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g16c122cfb46_0_158"/>
          <p:cNvSpPr txBox="1">
            <a:spLocks noGrp="1"/>
          </p:cNvSpPr>
          <p:nvPr>
            <p:ph type="title"/>
          </p:nvPr>
        </p:nvSpPr>
        <p:spPr>
          <a:xfrm>
            <a:off x="383540" y="-147130"/>
            <a:ext cx="11382900" cy="1710600"/>
          </a:xfrm>
          <a:prstGeom prst="rect">
            <a:avLst/>
          </a:prstGeom>
          <a:noFill/>
          <a:ln>
            <a:noFill/>
          </a:ln>
        </p:spPr>
        <p:txBody>
          <a:bodyPr spcFirstLastPara="1" wrap="square" lIns="0" tIns="389125" rIns="0" bIns="0" anchor="t" anchorCtr="0">
            <a:spAutoFit/>
          </a:bodyPr>
          <a:lstStyle/>
          <a:p>
            <a:pPr marL="43180" lvl="0" indent="0" algn="ctr" rtl="0">
              <a:lnSpc>
                <a:spcPct val="114000"/>
              </a:lnSpc>
              <a:spcBef>
                <a:spcPts val="0"/>
              </a:spcBef>
              <a:spcAft>
                <a:spcPts val="0"/>
              </a:spcAft>
              <a:buSzPts val="1400"/>
              <a:buNone/>
            </a:pPr>
            <a:r>
              <a:rPr lang="en-US" sz="4000"/>
              <a:t>-Analyzing and Interpreting Data</a:t>
            </a:r>
            <a:endParaRPr sz="4000"/>
          </a:p>
          <a:p>
            <a:pPr marL="43180" lvl="0" indent="0" algn="ctr" rtl="0">
              <a:lnSpc>
                <a:spcPct val="114000"/>
              </a:lnSpc>
              <a:spcBef>
                <a:spcPts val="0"/>
              </a:spcBef>
              <a:spcAft>
                <a:spcPts val="0"/>
              </a:spcAft>
              <a:buSzPts val="1400"/>
              <a:buNone/>
            </a:pPr>
            <a:r>
              <a:rPr lang="en-US" sz="4000"/>
              <a:t>-Using Mathematics</a:t>
            </a:r>
            <a:endParaRPr sz="4000"/>
          </a:p>
        </p:txBody>
      </p:sp>
      <p:pic>
        <p:nvPicPr>
          <p:cNvPr id="341" name="Google Shape;341;g16c122cfb46_0_158" descr="Sample of a collected data "/>
          <p:cNvPicPr preferRelativeResize="0"/>
          <p:nvPr/>
        </p:nvPicPr>
        <p:blipFill rotWithShape="1">
          <a:blip r:embed="rId3">
            <a:alphaModFix/>
          </a:blip>
          <a:srcRect/>
          <a:stretch/>
        </p:blipFill>
        <p:spPr>
          <a:xfrm>
            <a:off x="2426091" y="1860132"/>
            <a:ext cx="2348806" cy="3831336"/>
          </a:xfrm>
          <a:prstGeom prst="rect">
            <a:avLst/>
          </a:prstGeom>
          <a:noFill/>
          <a:ln>
            <a:noFill/>
          </a:ln>
        </p:spPr>
      </p:pic>
      <p:sp>
        <p:nvSpPr>
          <p:cNvPr id="342" name="Google Shape;342;g16c122cfb46_0_158"/>
          <p:cNvSpPr txBox="1"/>
          <p:nvPr/>
        </p:nvSpPr>
        <p:spPr>
          <a:xfrm>
            <a:off x="5115306" y="1655064"/>
            <a:ext cx="530123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Data collection procedures and models developed collaboratively with Dr. Ashley Kooken, former WVU science methods instructor</a:t>
            </a:r>
            <a:r>
              <a:rPr lang="en-US" sz="16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g16c122cfb46_0_163"/>
          <p:cNvSpPr txBox="1">
            <a:spLocks noGrp="1"/>
          </p:cNvSpPr>
          <p:nvPr>
            <p:ph type="title"/>
          </p:nvPr>
        </p:nvSpPr>
        <p:spPr>
          <a:xfrm>
            <a:off x="383540" y="-147130"/>
            <a:ext cx="11382900" cy="1686000"/>
          </a:xfrm>
          <a:prstGeom prst="rect">
            <a:avLst/>
          </a:prstGeom>
          <a:noFill/>
          <a:ln>
            <a:noFill/>
          </a:ln>
        </p:spPr>
        <p:txBody>
          <a:bodyPr spcFirstLastPara="1" wrap="square" lIns="0" tIns="450025" rIns="0" bIns="0" anchor="t" anchorCtr="0">
            <a:spAutoFit/>
          </a:bodyPr>
          <a:lstStyle/>
          <a:p>
            <a:pPr marL="570865" lvl="0" indent="0" algn="l" rtl="0">
              <a:lnSpc>
                <a:spcPct val="100000"/>
              </a:lnSpc>
              <a:spcBef>
                <a:spcPts val="0"/>
              </a:spcBef>
              <a:spcAft>
                <a:spcPts val="0"/>
              </a:spcAft>
              <a:buSzPts val="1400"/>
              <a:buNone/>
            </a:pPr>
            <a:r>
              <a:rPr lang="en-US" sz="4000"/>
              <a:t>Obtaining, Evaluating, Communicating Information (and ELA integration!!)</a:t>
            </a:r>
            <a:endParaRPr sz="4000"/>
          </a:p>
        </p:txBody>
      </p:sp>
      <p:grpSp>
        <p:nvGrpSpPr>
          <p:cNvPr id="2" name="Group 1" descr="Photos of pellet seed package">
            <a:extLst>
              <a:ext uri="{FF2B5EF4-FFF2-40B4-BE49-F238E27FC236}">
                <a16:creationId xmlns:a16="http://schemas.microsoft.com/office/drawing/2014/main" id="{16B2DC73-A206-4551-126C-C30459AE609D}"/>
              </a:ext>
            </a:extLst>
          </p:cNvPr>
          <p:cNvGrpSpPr/>
          <p:nvPr/>
        </p:nvGrpSpPr>
        <p:grpSpPr>
          <a:xfrm>
            <a:off x="2233702" y="1763487"/>
            <a:ext cx="7824242" cy="4425080"/>
            <a:chOff x="2233702" y="1763487"/>
            <a:chExt cx="7824242" cy="4425080"/>
          </a:xfrm>
        </p:grpSpPr>
        <p:pic>
          <p:nvPicPr>
            <p:cNvPr id="348" name="Google Shape;348;g16c122cfb46_0_163"/>
            <p:cNvPicPr preferRelativeResize="0"/>
            <p:nvPr/>
          </p:nvPicPr>
          <p:blipFill rotWithShape="1">
            <a:blip r:embed="rId3">
              <a:alphaModFix/>
            </a:blip>
            <a:srcRect/>
            <a:stretch/>
          </p:blipFill>
          <p:spPr>
            <a:xfrm>
              <a:off x="2233702" y="1763487"/>
              <a:ext cx="3148156" cy="4315944"/>
            </a:xfrm>
            <a:prstGeom prst="rect">
              <a:avLst/>
            </a:prstGeom>
            <a:noFill/>
            <a:ln>
              <a:noFill/>
            </a:ln>
          </p:spPr>
        </p:pic>
        <p:pic>
          <p:nvPicPr>
            <p:cNvPr id="349" name="Google Shape;349;g16c122cfb46_0_163"/>
            <p:cNvPicPr preferRelativeResize="0"/>
            <p:nvPr/>
          </p:nvPicPr>
          <p:blipFill rotWithShape="1">
            <a:blip r:embed="rId4">
              <a:alphaModFix/>
            </a:blip>
            <a:srcRect/>
            <a:stretch/>
          </p:blipFill>
          <p:spPr>
            <a:xfrm>
              <a:off x="6805246" y="1851238"/>
              <a:ext cx="3252698" cy="4337329"/>
            </a:xfrm>
            <a:prstGeom prst="rect">
              <a:avLst/>
            </a:prstGeom>
            <a:noFill/>
            <a:ln>
              <a:noFill/>
            </a:ln>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g16c122cfb46_0_192"/>
          <p:cNvSpPr txBox="1">
            <a:spLocks noGrp="1"/>
          </p:cNvSpPr>
          <p:nvPr>
            <p:ph type="ctrTitle"/>
          </p:nvPr>
        </p:nvSpPr>
        <p:spPr>
          <a:xfrm>
            <a:off x="187569" y="371297"/>
            <a:ext cx="11174893" cy="1132856"/>
          </a:xfrm>
          <a:prstGeom prst="rect">
            <a:avLst/>
          </a:prstGeom>
          <a:noFill/>
          <a:ln>
            <a:noFill/>
          </a:ln>
        </p:spPr>
        <p:txBody>
          <a:bodyPr spcFirstLastPara="1" wrap="square" lIns="0" tIns="512300" rIns="0" bIns="0" anchor="t" anchorCtr="0">
            <a:spAutoFit/>
          </a:bodyPr>
          <a:lstStyle/>
          <a:p>
            <a:pPr marL="667385" lvl="0" indent="0" algn="l" rtl="0">
              <a:lnSpc>
                <a:spcPct val="100000"/>
              </a:lnSpc>
              <a:spcBef>
                <a:spcPts val="0"/>
              </a:spcBef>
              <a:spcAft>
                <a:spcPts val="0"/>
              </a:spcAft>
              <a:buSzPts val="1400"/>
              <a:buNone/>
            </a:pPr>
            <a:r>
              <a:rPr lang="en-US"/>
              <a:t>Calibrate a Craft Stick for Depth to Plant Seed</a:t>
            </a:r>
            <a:endParaRPr/>
          </a:p>
        </p:txBody>
      </p:sp>
      <p:sp>
        <p:nvSpPr>
          <p:cNvPr id="356" name="Google Shape;356;g16c122cfb46_0_192"/>
          <p:cNvSpPr txBox="1"/>
          <p:nvPr/>
        </p:nvSpPr>
        <p:spPr>
          <a:xfrm>
            <a:off x="5207253" y="3290696"/>
            <a:ext cx="3880186" cy="1859483"/>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Black line:1/8 in or .3 cm </a:t>
            </a:r>
            <a:endParaRPr sz="1400" b="0" i="0" u="none" strike="noStrike" cap="none">
              <a:solidFill>
                <a:srgbClr val="000000"/>
              </a:solidFill>
              <a:latin typeface="Arial"/>
              <a:ea typeface="Arial"/>
              <a:cs typeface="Arial"/>
              <a:sym typeface="Arial"/>
            </a:endParaRPr>
          </a:p>
          <a:p>
            <a:pPr marL="12700" marR="508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12700" marR="508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Red line: ¼ in or .6 cm </a:t>
            </a:r>
            <a:endParaRPr sz="1400" b="0" i="0" u="none" strike="noStrike" cap="none">
              <a:solidFill>
                <a:srgbClr val="000000"/>
              </a:solidFill>
              <a:latin typeface="Arial"/>
              <a:ea typeface="Arial"/>
              <a:cs typeface="Arial"/>
              <a:sym typeface="Arial"/>
            </a:endParaRPr>
          </a:p>
          <a:p>
            <a:pPr marL="12700" marR="508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12700" marR="508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a:ea typeface="Arial"/>
                <a:cs typeface="Arial"/>
                <a:sym typeface="Arial"/>
              </a:rPr>
              <a:t>Green line: ½ in. or 1.3 cm</a:t>
            </a:r>
            <a:endParaRPr sz="2400" b="0" i="0" u="none" strike="noStrike" cap="none">
              <a:solidFill>
                <a:srgbClr val="000000"/>
              </a:solidFill>
              <a:latin typeface="Arial"/>
              <a:ea typeface="Arial"/>
              <a:cs typeface="Arial"/>
              <a:sym typeface="Arial"/>
            </a:endParaRPr>
          </a:p>
        </p:txBody>
      </p:sp>
      <p:grpSp>
        <p:nvGrpSpPr>
          <p:cNvPr id="2" name="Group 1" descr="Photos of craft stick for measurement purposes">
            <a:extLst>
              <a:ext uri="{FF2B5EF4-FFF2-40B4-BE49-F238E27FC236}">
                <a16:creationId xmlns:a16="http://schemas.microsoft.com/office/drawing/2014/main" id="{545832E6-13AC-502A-2030-B7386DAC23C5}"/>
              </a:ext>
            </a:extLst>
          </p:cNvPr>
          <p:cNvGrpSpPr/>
          <p:nvPr/>
        </p:nvGrpSpPr>
        <p:grpSpPr>
          <a:xfrm>
            <a:off x="1473567" y="1571244"/>
            <a:ext cx="9775077" cy="4724400"/>
            <a:chOff x="1473567" y="1571244"/>
            <a:chExt cx="9775077" cy="4724400"/>
          </a:xfrm>
        </p:grpSpPr>
        <p:pic>
          <p:nvPicPr>
            <p:cNvPr id="355" name="Google Shape;355;g16c122cfb46_0_192"/>
            <p:cNvPicPr preferRelativeResize="0"/>
            <p:nvPr/>
          </p:nvPicPr>
          <p:blipFill rotWithShape="1">
            <a:blip r:embed="rId3">
              <a:alphaModFix/>
            </a:blip>
            <a:srcRect/>
            <a:stretch/>
          </p:blipFill>
          <p:spPr>
            <a:xfrm>
              <a:off x="9535668" y="1571244"/>
              <a:ext cx="1712976" cy="4724400"/>
            </a:xfrm>
            <a:prstGeom prst="rect">
              <a:avLst/>
            </a:prstGeom>
            <a:noFill/>
            <a:ln>
              <a:noFill/>
            </a:ln>
          </p:spPr>
        </p:pic>
        <p:pic>
          <p:nvPicPr>
            <p:cNvPr id="357" name="Google Shape;357;g16c122cfb46_0_192"/>
            <p:cNvPicPr preferRelativeResize="0"/>
            <p:nvPr/>
          </p:nvPicPr>
          <p:blipFill rotWithShape="1">
            <a:blip r:embed="rId4">
              <a:alphaModFix/>
            </a:blip>
            <a:srcRect/>
            <a:stretch/>
          </p:blipFill>
          <p:spPr>
            <a:xfrm>
              <a:off x="1473567" y="1856994"/>
              <a:ext cx="3115056" cy="4152899"/>
            </a:xfrm>
            <a:prstGeom prst="rect">
              <a:avLst/>
            </a:prstGeom>
            <a:noFill/>
            <a:ln>
              <a:noFill/>
            </a:ln>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g16c122cfb46_0_255"/>
          <p:cNvSpPr txBox="1">
            <a:spLocks noGrp="1"/>
          </p:cNvSpPr>
          <p:nvPr>
            <p:ph type="title"/>
          </p:nvPr>
        </p:nvSpPr>
        <p:spPr>
          <a:xfrm>
            <a:off x="1496036" y="1301574"/>
            <a:ext cx="8949226" cy="1464740"/>
          </a:xfrm>
          <a:prstGeom prst="rect">
            <a:avLst/>
          </a:prstGeom>
          <a:noFill/>
          <a:ln>
            <a:noFill/>
          </a:ln>
        </p:spPr>
        <p:txBody>
          <a:bodyPr spcFirstLastPara="1" wrap="square" lIns="0" tIns="67925" rIns="0" bIns="0" anchor="t" anchorCtr="0">
            <a:spAutoFit/>
          </a:bodyPr>
          <a:lstStyle/>
          <a:p>
            <a:pPr marL="12700" marR="5080" lvl="0" indent="135255" algn="ctr" rtl="0">
              <a:lnSpc>
                <a:spcPct val="108125"/>
              </a:lnSpc>
              <a:spcBef>
                <a:spcPts val="0"/>
              </a:spcBef>
              <a:spcAft>
                <a:spcPts val="0"/>
              </a:spcAft>
              <a:buSzPts val="1400"/>
              <a:buNone/>
            </a:pPr>
            <a:r>
              <a:rPr lang="en-US" sz="2800" dirty="0"/>
              <a:t>Reposition Labeled Sticks (plastic is best) as Needed to Support a Piece of Plastic to Be Laid Over Top of Each Tray to Create a Humidity Tent</a:t>
            </a:r>
            <a:endParaRPr sz="28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g16c122cfb46_0_285"/>
          <p:cNvSpPr txBox="1">
            <a:spLocks noGrp="1"/>
          </p:cNvSpPr>
          <p:nvPr>
            <p:ph type="title"/>
          </p:nvPr>
        </p:nvSpPr>
        <p:spPr>
          <a:xfrm>
            <a:off x="482600" y="133351"/>
            <a:ext cx="11382900" cy="1902600"/>
          </a:xfrm>
          <a:prstGeom prst="rect">
            <a:avLst/>
          </a:prstGeom>
          <a:noFill/>
          <a:ln>
            <a:noFill/>
          </a:ln>
        </p:spPr>
        <p:txBody>
          <a:bodyPr spcFirstLastPara="1" wrap="square" lIns="0" tIns="359150" rIns="0" bIns="0" anchor="t" anchorCtr="0">
            <a:spAutoFit/>
          </a:bodyPr>
          <a:lstStyle/>
          <a:p>
            <a:pPr marL="1688462" lvl="0" indent="0" algn="l" rtl="0">
              <a:lnSpc>
                <a:spcPct val="100000"/>
              </a:lnSpc>
              <a:spcBef>
                <a:spcPts val="0"/>
              </a:spcBef>
              <a:spcAft>
                <a:spcPts val="0"/>
              </a:spcAft>
              <a:buSzPts val="1400"/>
              <a:buNone/>
            </a:pPr>
            <a:r>
              <a:rPr lang="en-US" sz="2500">
                <a:latin typeface="+mn-lt"/>
              </a:rPr>
              <a:t>General Guidelines for Seedling Care After Germination</a:t>
            </a:r>
            <a:endParaRPr sz="2500">
              <a:latin typeface="+mn-lt"/>
            </a:endParaRPr>
          </a:p>
          <a:p>
            <a:pPr marL="149225" marR="5080" lvl="0" indent="0" algn="l" rtl="0">
              <a:lnSpc>
                <a:spcPct val="100000"/>
              </a:lnSpc>
              <a:spcBef>
                <a:spcPts val="365"/>
              </a:spcBef>
              <a:spcAft>
                <a:spcPts val="0"/>
              </a:spcAft>
              <a:buSzPts val="1400"/>
              <a:buNone/>
            </a:pPr>
            <a:r>
              <a:rPr lang="en-US" sz="1800">
                <a:latin typeface="+mn-lt"/>
              </a:rPr>
              <a:t>Your County Agriculture Extension Agent/Service and associated Master Gardeners and University Extension websites (see links provided in this presentation) are outstanding resources for raising and transplanting seedlings and caring for them through harvest. Here are just a few guidelines for seedling care prior to transplanting to the garden.</a:t>
            </a:r>
            <a:endParaRPr sz="1800">
              <a:latin typeface="+mn-lt"/>
            </a:endParaRPr>
          </a:p>
        </p:txBody>
      </p:sp>
      <p:sp>
        <p:nvSpPr>
          <p:cNvPr id="371" name="Google Shape;371;g16c122cfb46_0_285"/>
          <p:cNvSpPr txBox="1"/>
          <p:nvPr/>
        </p:nvSpPr>
        <p:spPr>
          <a:xfrm>
            <a:off x="482600" y="2379091"/>
            <a:ext cx="11392500" cy="3891440"/>
          </a:xfrm>
          <a:prstGeom prst="rect">
            <a:avLst/>
          </a:prstGeom>
          <a:noFill/>
          <a:ln>
            <a:noFill/>
          </a:ln>
        </p:spPr>
        <p:txBody>
          <a:bodyPr spcFirstLastPara="1" wrap="square" lIns="0" tIns="13325" rIns="0" bIns="0" anchor="t" anchorCtr="0">
            <a:spAutoFit/>
          </a:bodyPr>
          <a:lstStyle/>
          <a:p>
            <a:pPr marL="355600" marR="143510" lvl="0" indent="-342900" algn="l" rtl="0">
              <a:lnSpc>
                <a:spcPct val="100000"/>
              </a:lnSpc>
              <a:spcBef>
                <a:spcPts val="0"/>
              </a:spcBef>
              <a:spcAft>
                <a:spcPts val="0"/>
              </a:spcAft>
              <a:buClr>
                <a:srgbClr val="000000"/>
              </a:buClr>
              <a:buSzPts val="2000"/>
              <a:buFont typeface="Arial"/>
              <a:buChar char="•"/>
            </a:pPr>
            <a:r>
              <a:rPr lang="en-US" sz="1800" b="0" i="0" u="none" strike="noStrike" cap="none">
                <a:solidFill>
                  <a:srgbClr val="000000"/>
                </a:solidFill>
                <a:latin typeface="+mn-lt"/>
                <a:ea typeface="Arial"/>
                <a:cs typeface="Arial"/>
                <a:sym typeface="Arial"/>
              </a:rPr>
              <a:t>HEAT MAT AND HUMIDITY TENT. IF you are using them, make sure to remove no later than the end of the germination period.</a:t>
            </a:r>
            <a:endParaRPr sz="1800" b="0" i="0" u="none" strike="noStrike" cap="none">
              <a:solidFill>
                <a:srgbClr val="000000"/>
              </a:solidFill>
              <a:latin typeface="+mn-lt"/>
              <a:ea typeface="Arial"/>
              <a:cs typeface="Arial"/>
              <a:sym typeface="Arial"/>
            </a:endParaRPr>
          </a:p>
          <a:p>
            <a:pPr marL="299085" marR="56513" lvl="0" indent="-287018" algn="l" rtl="0">
              <a:lnSpc>
                <a:spcPct val="100000"/>
              </a:lnSpc>
              <a:spcBef>
                <a:spcPts val="0"/>
              </a:spcBef>
              <a:spcAft>
                <a:spcPts val="0"/>
              </a:spcAft>
              <a:buClr>
                <a:srgbClr val="000000"/>
              </a:buClr>
              <a:buSzPts val="2000"/>
              <a:buFont typeface="Arial"/>
              <a:buChar char="•"/>
            </a:pPr>
            <a:r>
              <a:rPr lang="en-US" sz="1800" b="0" i="0" u="none" strike="noStrike" cap="none">
                <a:solidFill>
                  <a:srgbClr val="000000"/>
                </a:solidFill>
                <a:latin typeface="+mn-lt"/>
                <a:ea typeface="Arial"/>
                <a:cs typeface="Arial"/>
                <a:sym typeface="Arial"/>
              </a:rPr>
              <a:t>LIGHTING. Once germination is underway, you will need to provide supplemental lighting. Continue to raise lights to keep them above seedling canopy (follow instructions for fluorescent vs. LED). This means you may need to rearrange your seedlings according to their rate of linear growth, e.g., taller vs shorter seedlings in separate trays and under separate lights. Consider using a timer. Keep lights on 14-16 hr/day.</a:t>
            </a:r>
            <a:endParaRPr sz="1800" b="0" i="0" u="none" strike="noStrike" cap="none">
              <a:solidFill>
                <a:srgbClr val="000000"/>
              </a:solidFill>
              <a:latin typeface="+mn-lt"/>
              <a:ea typeface="Arial"/>
              <a:cs typeface="Arial"/>
              <a:sym typeface="Arial"/>
            </a:endParaRPr>
          </a:p>
          <a:p>
            <a:pPr marL="299085" marR="0" lvl="0" indent="-287018" algn="l" rtl="0">
              <a:lnSpc>
                <a:spcPct val="100000"/>
              </a:lnSpc>
              <a:spcBef>
                <a:spcPts val="0"/>
              </a:spcBef>
              <a:spcAft>
                <a:spcPts val="0"/>
              </a:spcAft>
              <a:buClr>
                <a:srgbClr val="000000"/>
              </a:buClr>
              <a:buSzPts val="2000"/>
              <a:buFont typeface="Arial"/>
              <a:buChar char="•"/>
            </a:pPr>
            <a:r>
              <a:rPr lang="en-US" sz="1800" b="0" i="0" u="none" strike="noStrike" cap="none">
                <a:solidFill>
                  <a:srgbClr val="000000"/>
                </a:solidFill>
                <a:latin typeface="+mn-lt"/>
                <a:ea typeface="Arial"/>
                <a:cs typeface="Arial"/>
                <a:sym typeface="Arial"/>
              </a:rPr>
              <a:t>MOISTURE. Monitor moisture level of “soil” at the top of each cell: When dry, water. Ideally, use bottom</a:t>
            </a:r>
            <a:endParaRPr sz="1800" b="0" i="0" u="none" strike="noStrike" cap="none">
              <a:solidFill>
                <a:srgbClr val="000000"/>
              </a:solidFill>
              <a:latin typeface="+mn-lt"/>
              <a:ea typeface="Arial"/>
              <a:cs typeface="Arial"/>
              <a:sym typeface="Arial"/>
            </a:endParaRPr>
          </a:p>
          <a:p>
            <a:pPr marL="299085" marR="0" lvl="0" indent="0" algn="l" rtl="0">
              <a:lnSpc>
                <a:spcPct val="100000"/>
              </a:lnSpc>
              <a:spcBef>
                <a:spcPts val="5"/>
              </a:spcBef>
              <a:spcAft>
                <a:spcPts val="0"/>
              </a:spcAft>
              <a:buClr>
                <a:srgbClr val="000000"/>
              </a:buClr>
              <a:buSzPts val="1800"/>
              <a:buFont typeface="Arial"/>
              <a:buNone/>
            </a:pPr>
            <a:r>
              <a:rPr lang="en-US" sz="1800" b="0" i="0" u="none" strike="noStrike" cap="none">
                <a:solidFill>
                  <a:srgbClr val="000000"/>
                </a:solidFill>
                <a:latin typeface="+mn-lt"/>
                <a:ea typeface="Arial"/>
                <a:cs typeface="Arial"/>
                <a:sym typeface="Arial"/>
              </a:rPr>
              <a:t>watering technique. Do not overwater!</a:t>
            </a:r>
            <a:endParaRPr sz="1800" b="0" i="0" u="none" strike="noStrike" cap="none">
              <a:solidFill>
                <a:srgbClr val="000000"/>
              </a:solidFill>
              <a:latin typeface="+mn-lt"/>
              <a:ea typeface="Arial"/>
              <a:cs typeface="Arial"/>
              <a:sym typeface="Arial"/>
            </a:endParaRPr>
          </a:p>
          <a:p>
            <a:pPr marL="299085" marR="0" lvl="0" indent="-287018" algn="l" rtl="0">
              <a:lnSpc>
                <a:spcPct val="100000"/>
              </a:lnSpc>
              <a:spcBef>
                <a:spcPts val="0"/>
              </a:spcBef>
              <a:spcAft>
                <a:spcPts val="0"/>
              </a:spcAft>
              <a:buClr>
                <a:srgbClr val="000000"/>
              </a:buClr>
              <a:buSzPts val="2000"/>
              <a:buFont typeface="Arial"/>
              <a:buChar char="•"/>
            </a:pPr>
            <a:r>
              <a:rPr lang="en-US" sz="1800" b="0" i="0" u="none" strike="noStrike" cap="none">
                <a:solidFill>
                  <a:srgbClr val="000000"/>
                </a:solidFill>
                <a:latin typeface="+mn-lt"/>
                <a:ea typeface="Arial"/>
                <a:cs typeface="Arial"/>
                <a:sym typeface="Arial"/>
              </a:rPr>
              <a:t>DISEASE. Remove diseased seedlings and those with mold growing in cell.</a:t>
            </a:r>
            <a:endParaRPr sz="1800" b="0" i="0" u="none" strike="noStrike" cap="none">
              <a:solidFill>
                <a:srgbClr val="000000"/>
              </a:solidFill>
              <a:latin typeface="+mn-lt"/>
              <a:ea typeface="Arial"/>
              <a:cs typeface="Arial"/>
              <a:sym typeface="Arial"/>
            </a:endParaRPr>
          </a:p>
          <a:p>
            <a:pPr marL="299085" marR="0" lvl="0" indent="-287018" algn="l" rtl="0">
              <a:lnSpc>
                <a:spcPct val="100000"/>
              </a:lnSpc>
              <a:spcBef>
                <a:spcPts val="0"/>
              </a:spcBef>
              <a:spcAft>
                <a:spcPts val="0"/>
              </a:spcAft>
              <a:buClr>
                <a:srgbClr val="000000"/>
              </a:buClr>
              <a:buSzPts val="2000"/>
              <a:buFont typeface="Arial"/>
              <a:buChar char="•"/>
            </a:pPr>
            <a:r>
              <a:rPr lang="en-US" sz="1800" b="0" i="0" u="none" strike="noStrike" cap="none">
                <a:solidFill>
                  <a:srgbClr val="000000"/>
                </a:solidFill>
                <a:latin typeface="+mn-lt"/>
                <a:ea typeface="Arial"/>
                <a:cs typeface="Arial"/>
                <a:sym typeface="Arial"/>
              </a:rPr>
              <a:t>POTTING UP. (Transplanting seedlings to larger cells/containers). Avoid producing “</a:t>
            </a:r>
            <a:r>
              <a:rPr lang="en-US" sz="1800" b="0" i="0" u="sng" strike="noStrike" cap="none">
                <a:solidFill>
                  <a:srgbClr val="0462C1"/>
                </a:solidFill>
                <a:latin typeface="+mn-lt"/>
                <a:ea typeface="Arial"/>
                <a:cs typeface="Arial"/>
                <a:sym typeface="Arial"/>
                <a:hlinkClick r:id="rId3">
                  <a:extLst>
                    <a:ext uri="{A12FA001-AC4F-418D-AE19-62706E023703}">
                      <ahyp:hlinkClr xmlns:ahyp="http://schemas.microsoft.com/office/drawing/2018/hyperlinkcolor" val="tx"/>
                    </a:ext>
                  </a:extLst>
                </a:hlinkClick>
              </a:rPr>
              <a:t>pot bound</a:t>
            </a:r>
            <a:r>
              <a:rPr lang="en-US" sz="1800" b="0" i="0" u="none" strike="noStrike" cap="none">
                <a:solidFill>
                  <a:srgbClr val="000000"/>
                </a:solidFill>
                <a:latin typeface="+mn-lt"/>
                <a:ea typeface="Arial"/>
                <a:cs typeface="Arial"/>
                <a:sym typeface="Arial"/>
              </a:rPr>
              <a:t>” seedlings in</a:t>
            </a:r>
            <a:endParaRPr sz="1800" b="0" i="0" u="none" strike="noStrike" cap="none">
              <a:solidFill>
                <a:srgbClr val="000000"/>
              </a:solidFill>
              <a:latin typeface="+mn-lt"/>
              <a:ea typeface="Arial"/>
              <a:cs typeface="Arial"/>
              <a:sym typeface="Arial"/>
            </a:endParaRPr>
          </a:p>
          <a:p>
            <a:pPr marL="299085"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mn-lt"/>
                <a:ea typeface="Arial"/>
                <a:cs typeface="Arial"/>
                <a:sym typeface="Arial"/>
              </a:rPr>
              <a:t>which roots are girdling an extensive and tight root mass.</a:t>
            </a:r>
            <a:endParaRPr sz="1800" b="0" i="0" u="none" strike="noStrike" cap="none">
              <a:solidFill>
                <a:srgbClr val="000000"/>
              </a:solidFill>
              <a:latin typeface="+mn-lt"/>
              <a:ea typeface="Arial"/>
              <a:cs typeface="Arial"/>
              <a:sym typeface="Arial"/>
            </a:endParaRPr>
          </a:p>
          <a:p>
            <a:pPr marL="756285" marR="0" lvl="1" indent="-287018" algn="l" rtl="0">
              <a:lnSpc>
                <a:spcPct val="100000"/>
              </a:lnSpc>
              <a:spcBef>
                <a:spcPts val="0"/>
              </a:spcBef>
              <a:spcAft>
                <a:spcPts val="0"/>
              </a:spcAft>
              <a:buClr>
                <a:srgbClr val="000000"/>
              </a:buClr>
              <a:buSzPts val="2000"/>
              <a:buFont typeface="Arial"/>
              <a:buChar char="•"/>
            </a:pPr>
            <a:r>
              <a:rPr lang="en-US" sz="1800" b="0" i="0" u="none" strike="noStrike" cap="none">
                <a:solidFill>
                  <a:srgbClr val="000000"/>
                </a:solidFill>
                <a:latin typeface="+mn-lt"/>
                <a:ea typeface="Arial"/>
                <a:cs typeface="Arial"/>
                <a:sym typeface="Arial"/>
              </a:rPr>
              <a:t>Need to pot up is most critical when germinating the seeds of “large” plants (e.g., tomatoes, eggplants)</a:t>
            </a:r>
            <a:endParaRPr sz="1800" b="0" i="0" u="none" strike="noStrike" cap="none">
              <a:solidFill>
                <a:srgbClr val="000000"/>
              </a:solidFill>
              <a:latin typeface="+mn-lt"/>
              <a:ea typeface="Arial"/>
              <a:cs typeface="Arial"/>
              <a:sym typeface="Arial"/>
            </a:endParaRPr>
          </a:p>
          <a:p>
            <a:pPr marL="756285"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mn-lt"/>
                <a:ea typeface="Arial"/>
                <a:cs typeface="Arial"/>
                <a:sym typeface="Arial"/>
              </a:rPr>
              <a:t>in relatively small cells (e.g., tomato or eggplant seeds germinated in 72-cell plug tray).</a:t>
            </a:r>
            <a:endParaRPr sz="1800" b="0" i="0" u="none" strike="noStrike" cap="none">
              <a:solidFill>
                <a:srgbClr val="000000"/>
              </a:solidFill>
              <a:latin typeface="+mn-lt"/>
              <a:ea typeface="Arial"/>
              <a:cs typeface="Arial"/>
              <a:sym typeface="Arial"/>
            </a:endParaRPr>
          </a:p>
          <a:p>
            <a:pPr marL="756285" marR="0" lvl="1" indent="-287018" algn="l" rtl="0">
              <a:lnSpc>
                <a:spcPct val="100000"/>
              </a:lnSpc>
              <a:spcBef>
                <a:spcPts val="0"/>
              </a:spcBef>
              <a:spcAft>
                <a:spcPts val="0"/>
              </a:spcAft>
              <a:buClr>
                <a:srgbClr val="000000"/>
              </a:buClr>
              <a:buSzPts val="2000"/>
              <a:buFont typeface="Arial"/>
              <a:buChar char="•"/>
            </a:pPr>
            <a:r>
              <a:rPr lang="en-US" sz="1800" b="0" i="0" u="none" strike="noStrike" cap="none">
                <a:solidFill>
                  <a:srgbClr val="000000"/>
                </a:solidFill>
                <a:latin typeface="+mn-lt"/>
                <a:ea typeface="Arial"/>
                <a:cs typeface="Arial"/>
                <a:sym typeface="Arial"/>
              </a:rPr>
              <a:t>Do not transplant until the seedlings have </a:t>
            </a:r>
            <a:r>
              <a:rPr lang="en-US" sz="1800" b="0" i="1" u="none" strike="noStrike" cap="none">
                <a:solidFill>
                  <a:srgbClr val="000000"/>
                </a:solidFill>
                <a:latin typeface="+mn-lt"/>
                <a:ea typeface="Arial"/>
                <a:cs typeface="Arial"/>
                <a:sym typeface="Arial"/>
              </a:rPr>
              <a:t>at least </a:t>
            </a:r>
            <a:r>
              <a:rPr lang="en-US" sz="1800" b="0" i="0" u="none" strike="noStrike" cap="none">
                <a:solidFill>
                  <a:srgbClr val="000000"/>
                </a:solidFill>
                <a:latin typeface="+mn-lt"/>
                <a:ea typeface="Arial"/>
                <a:cs typeface="Arial"/>
                <a:sym typeface="Arial"/>
              </a:rPr>
              <a:t>4 </a:t>
            </a:r>
            <a:r>
              <a:rPr lang="en-US" sz="1800" b="0" i="1" u="none" strike="noStrike" cap="none">
                <a:solidFill>
                  <a:srgbClr val="000000"/>
                </a:solidFill>
                <a:latin typeface="+mn-lt"/>
                <a:ea typeface="Arial"/>
                <a:cs typeface="Arial"/>
                <a:sym typeface="Arial"/>
              </a:rPr>
              <a:t>true </a:t>
            </a:r>
            <a:r>
              <a:rPr lang="en-US" sz="1800" b="0" i="0" u="none" strike="noStrike" cap="none">
                <a:solidFill>
                  <a:srgbClr val="000000"/>
                </a:solidFill>
                <a:latin typeface="+mn-lt"/>
                <a:ea typeface="Arial"/>
                <a:cs typeface="Arial"/>
                <a:sym typeface="Arial"/>
              </a:rPr>
              <a:t>leaves.</a:t>
            </a:r>
            <a:endParaRPr sz="1800" b="0" i="0" u="none" strike="noStrike" cap="none">
              <a:solidFill>
                <a:srgbClr val="000000"/>
              </a:solidFill>
              <a:latin typeface="+mn-lt"/>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7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16c122cfb46_0_290"/>
          <p:cNvSpPr txBox="1">
            <a:spLocks noGrp="1"/>
          </p:cNvSpPr>
          <p:nvPr>
            <p:ph type="title"/>
          </p:nvPr>
        </p:nvSpPr>
        <p:spPr>
          <a:xfrm>
            <a:off x="2060194" y="77546"/>
            <a:ext cx="8703000" cy="459900"/>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SzPts val="1400"/>
              <a:buNone/>
            </a:pPr>
            <a:r>
              <a:rPr lang="en-US" sz="2900">
                <a:latin typeface="Roboto" panose="02000000000000000000" pitchFamily="2" charset="0"/>
                <a:ea typeface="Roboto" panose="02000000000000000000" pitchFamily="2" charset="0"/>
                <a:cs typeface="Roboto" panose="02000000000000000000" pitchFamily="2" charset="0"/>
              </a:rPr>
              <a:t>Seedling Care After Germination (continued)</a:t>
            </a:r>
            <a:endParaRPr sz="2900">
              <a:latin typeface="Roboto" panose="02000000000000000000" pitchFamily="2" charset="0"/>
              <a:ea typeface="Roboto" panose="02000000000000000000" pitchFamily="2" charset="0"/>
              <a:cs typeface="Roboto" panose="02000000000000000000" pitchFamily="2" charset="0"/>
            </a:endParaRPr>
          </a:p>
        </p:txBody>
      </p:sp>
      <p:sp>
        <p:nvSpPr>
          <p:cNvPr id="377" name="Google Shape;377;g16c122cfb46_0_290"/>
          <p:cNvSpPr txBox="1"/>
          <p:nvPr/>
        </p:nvSpPr>
        <p:spPr>
          <a:xfrm>
            <a:off x="237769" y="647100"/>
            <a:ext cx="11108700" cy="6210900"/>
          </a:xfrm>
          <a:prstGeom prst="rect">
            <a:avLst/>
          </a:prstGeom>
          <a:noFill/>
          <a:ln>
            <a:noFill/>
          </a:ln>
        </p:spPr>
        <p:txBody>
          <a:bodyPr spcFirstLastPara="1" wrap="square" lIns="0" tIns="13325" rIns="0" bIns="0" anchor="t" anchorCtr="0">
            <a:spAutoFit/>
          </a:bodyPr>
          <a:lstStyle/>
          <a:p>
            <a:pPr marL="299085" marR="19050" lvl="0" indent="-287018"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Roboto" panose="02000000000000000000" pitchFamily="2" charset="0"/>
                <a:ea typeface="Roboto" panose="02000000000000000000" pitchFamily="2" charset="0"/>
                <a:cs typeface="Roboto" panose="02000000000000000000" pitchFamily="2" charset="0"/>
                <a:sym typeface="Arial"/>
              </a:rPr>
              <a:t>FERTILIZING. Seedlings germinated in a seed starting mix containing no supplemental fertilizer (NPK) will need a “weak” liquid fertilizer once true leaves develop. Even if germination mix contains supplemental fertilizer, seedlings in latter stages of development (e.g., 4 weeks after germination) may benefit from addition of dilute liquid fertilizer.</a:t>
            </a:r>
            <a:endParaRPr sz="2000" b="0" i="0" u="none" strike="noStrike" cap="none">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0" marR="0" lvl="0" indent="0" algn="l" rtl="0">
              <a:lnSpc>
                <a:spcPct val="100000"/>
              </a:lnSpc>
              <a:spcBef>
                <a:spcPts val="40"/>
              </a:spcBef>
              <a:spcAft>
                <a:spcPts val="0"/>
              </a:spcAft>
              <a:buClr>
                <a:srgbClr val="000000"/>
              </a:buClr>
              <a:buSzPts val="2050"/>
              <a:buFont typeface="Arial"/>
              <a:buNone/>
            </a:pPr>
            <a:endParaRPr sz="2050" b="0" i="0" u="none" strike="noStrike" cap="none">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299085" marR="153035" lvl="0" indent="-287018" algn="just"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Roboto" panose="02000000000000000000" pitchFamily="2" charset="0"/>
                <a:ea typeface="Roboto" panose="02000000000000000000" pitchFamily="2" charset="0"/>
                <a:cs typeface="Roboto" panose="02000000000000000000" pitchFamily="2" charset="0"/>
                <a:sym typeface="Arial"/>
              </a:rPr>
              <a:t>HARDENING OFF. Plants need to be acclimatized to the new environment (generally outdoors) in which they will be transplanted, starting 1-2 weeks before they are transplanted (not sooner than the region’s last frost date—May 15 for Monongalia County) for tomatoes, peppers, and eggplants).</a:t>
            </a:r>
            <a:endParaRPr sz="2000" b="0" i="0" u="none" strike="noStrike" cap="none">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0" marR="0" lvl="0" indent="0" algn="l" rtl="0">
              <a:lnSpc>
                <a:spcPct val="100000"/>
              </a:lnSpc>
              <a:spcBef>
                <a:spcPts val="45"/>
              </a:spcBef>
              <a:spcAft>
                <a:spcPts val="0"/>
              </a:spcAft>
              <a:buClr>
                <a:srgbClr val="000000"/>
              </a:buClr>
              <a:buSzPts val="2050"/>
              <a:buFont typeface="Arial"/>
              <a:buNone/>
            </a:pPr>
            <a:endParaRPr sz="2050" b="0" i="0" u="none" strike="noStrike" cap="none">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756285" marR="114935" lvl="1" indent="-287018" algn="just"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Roboto" panose="02000000000000000000" pitchFamily="2" charset="0"/>
                <a:ea typeface="Roboto" panose="02000000000000000000" pitchFamily="2" charset="0"/>
                <a:cs typeface="Roboto" panose="02000000000000000000" pitchFamily="2" charset="0"/>
                <a:sym typeface="Arial"/>
              </a:rPr>
              <a:t>See “</a:t>
            </a:r>
            <a:r>
              <a:rPr lang="en-US" sz="2000" b="0" i="0" u="sng" strike="noStrike" cap="none">
                <a:solidFill>
                  <a:srgbClr val="0462C1"/>
                </a:solidFill>
                <a:latin typeface="Roboto" panose="02000000000000000000" pitchFamily="2" charset="0"/>
                <a:ea typeface="Roboto" panose="02000000000000000000" pitchFamily="2" charset="0"/>
                <a:cs typeface="Roboto" panose="02000000000000000000" pitchFamily="2" charset="0"/>
                <a:sym typeface="Arial"/>
                <a:hlinkClick r:id="rId3">
                  <a:extLst>
                    <a:ext uri="{A12FA001-AC4F-418D-AE19-62706E023703}">
                      <ahyp:hlinkClr xmlns:ahyp="http://schemas.microsoft.com/office/drawing/2018/hyperlinkcolor" val="tx"/>
                    </a:ext>
                  </a:extLst>
                </a:hlinkClick>
              </a:rPr>
              <a:t>time from germination to transplanting</a:t>
            </a:r>
            <a:r>
              <a:rPr lang="en-US" sz="2000" b="0" i="0" u="none" strike="noStrike" cap="none">
                <a:solidFill>
                  <a:srgbClr val="000000"/>
                </a:solidFill>
                <a:latin typeface="Roboto" panose="02000000000000000000" pitchFamily="2" charset="0"/>
                <a:ea typeface="Roboto" panose="02000000000000000000" pitchFamily="2" charset="0"/>
                <a:cs typeface="Roboto" panose="02000000000000000000" pitchFamily="2" charset="0"/>
                <a:sym typeface="Arial"/>
              </a:rPr>
              <a:t>” from UMaine Extension to ascertain when you would start the hardening off process, e.g., it takes 5-7 weeks before tomatoes are ready to transplant, so you would start the hardening off process at least 1 week before the week of transplanting.</a:t>
            </a:r>
            <a:endParaRPr sz="2000" b="0" i="0" u="none" strike="noStrike" cap="none">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0" marR="0" lvl="1" indent="0" algn="l" rtl="0">
              <a:lnSpc>
                <a:spcPct val="100000"/>
              </a:lnSpc>
              <a:spcBef>
                <a:spcPts val="45"/>
              </a:spcBef>
              <a:spcAft>
                <a:spcPts val="0"/>
              </a:spcAft>
              <a:buClr>
                <a:srgbClr val="000000"/>
              </a:buClr>
              <a:buSzPts val="2050"/>
              <a:buFont typeface="Arial"/>
              <a:buNone/>
            </a:pPr>
            <a:endParaRPr sz="2050" b="0" i="0" u="none" strike="noStrike" cap="none">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756285" marR="5080" lvl="1" indent="-287018" algn="l" rtl="0">
              <a:lnSpc>
                <a:spcPct val="100000"/>
              </a:lnSpc>
              <a:spcBef>
                <a:spcPts val="5"/>
              </a:spcBef>
              <a:spcAft>
                <a:spcPts val="0"/>
              </a:spcAft>
              <a:buClr>
                <a:srgbClr val="000000"/>
              </a:buClr>
              <a:buSzPts val="2000"/>
              <a:buFont typeface="Arial"/>
              <a:buChar char="•"/>
            </a:pPr>
            <a:r>
              <a:rPr lang="en-US" sz="2000" b="0" i="0" u="none" strike="noStrike" cap="none">
                <a:solidFill>
                  <a:srgbClr val="000000"/>
                </a:solidFill>
                <a:latin typeface="Roboto" panose="02000000000000000000" pitchFamily="2" charset="0"/>
                <a:ea typeface="Roboto" panose="02000000000000000000" pitchFamily="2" charset="0"/>
                <a:cs typeface="Roboto" panose="02000000000000000000" pitchFamily="2" charset="0"/>
                <a:sym typeface="Arial"/>
              </a:rPr>
              <a:t>Hardening off is generally accomplished through a stepped approach in which the seedlings are moved to that new environment for increasingly longer periods of time each day starting with only 2 hours. See Penn State Extension guide to </a:t>
            </a:r>
            <a:r>
              <a:rPr lang="en-US" sz="2000" b="0" i="0" u="sng" strike="noStrike" cap="none">
                <a:solidFill>
                  <a:srgbClr val="0462C1"/>
                </a:solidFill>
                <a:latin typeface="Roboto" panose="02000000000000000000" pitchFamily="2" charset="0"/>
                <a:ea typeface="Roboto" panose="02000000000000000000" pitchFamily="2" charset="0"/>
                <a:cs typeface="Roboto" panose="02000000000000000000" pitchFamily="2" charset="0"/>
                <a:sym typeface="Arial"/>
                <a:hlinkClick r:id="rId4">
                  <a:extLst>
                    <a:ext uri="{A12FA001-AC4F-418D-AE19-62706E023703}">
                      <ahyp:hlinkClr xmlns:ahyp="http://schemas.microsoft.com/office/drawing/2018/hyperlinkcolor" val="tx"/>
                    </a:ext>
                  </a:extLst>
                </a:hlinkClick>
              </a:rPr>
              <a:t>hardening transplants</a:t>
            </a:r>
            <a:r>
              <a:rPr lang="en-US" sz="2000" b="0" i="0" u="none" strike="noStrike" cap="none">
                <a:solidFill>
                  <a:srgbClr val="000000"/>
                </a:solidFill>
                <a:latin typeface="Roboto" panose="02000000000000000000" pitchFamily="2" charset="0"/>
                <a:ea typeface="Roboto" panose="02000000000000000000" pitchFamily="2" charset="0"/>
                <a:cs typeface="Roboto" panose="02000000000000000000" pitchFamily="2" charset="0"/>
                <a:sym typeface="Arial"/>
              </a:rPr>
              <a:t>. Adding less water, and using shade cloth or horticultural fleece to reduce exposure to direct sunlight, also may be employed.</a:t>
            </a:r>
            <a:endParaRPr sz="2000" b="0" i="0" u="none" strike="noStrike" cap="none">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g16c122cfb46_0_29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sp>
        <p:nvSpPr>
          <p:cNvPr id="383" name="Google Shape;383;g16c122cfb46_0_295"/>
          <p:cNvSpPr/>
          <p:nvPr/>
        </p:nvSpPr>
        <p:spPr>
          <a:xfrm rot="5400000" flipH="1">
            <a:off x="-1417539" y="1417538"/>
            <a:ext cx="6875818" cy="4040744"/>
          </a:xfrm>
          <a:prstGeom prst="rect">
            <a:avLst/>
          </a:prstGeom>
          <a:gradFill>
            <a:gsLst>
              <a:gs pos="0">
                <a:srgbClr val="000000"/>
              </a:gs>
              <a:gs pos="11000">
                <a:srgbClr val="000000"/>
              </a:gs>
              <a:gs pos="100000">
                <a:srgbClr val="366092"/>
              </a:gs>
            </a:gsLst>
            <a:lin ang="18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4" name="Google Shape;384;g16c122cfb46_0_295"/>
          <p:cNvSpPr/>
          <p:nvPr/>
        </p:nvSpPr>
        <p:spPr>
          <a:xfrm rot="-5400000">
            <a:off x="308176" y="2194229"/>
            <a:ext cx="4355594" cy="4971947"/>
          </a:xfrm>
          <a:prstGeom prst="rect">
            <a:avLst/>
          </a:prstGeom>
          <a:gradFill>
            <a:gsLst>
              <a:gs pos="0">
                <a:srgbClr val="4F81BD">
                  <a:alpha val="49411"/>
                </a:srgbClr>
              </a:gs>
              <a:gs pos="100000">
                <a:srgbClr val="244061">
                  <a:alpha val="0"/>
                </a:srgbClr>
              </a:gs>
            </a:gsLst>
            <a:lin ang="11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6" name="Google Shape;386;g16c122cfb46_0_295"/>
          <p:cNvSpPr/>
          <p:nvPr/>
        </p:nvSpPr>
        <p:spPr>
          <a:xfrm rot="6097846">
            <a:off x="80752" y="1201312"/>
            <a:ext cx="4808302" cy="4088666"/>
          </a:xfrm>
          <a:custGeom>
            <a:avLst/>
            <a:gdLst/>
            <a:ahLst/>
            <a:cxnLst/>
            <a:rect l="l" t="t" r="r" b="b"/>
            <a:pathLst>
              <a:path w="4808302" h="4088666" extrusionOk="0">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93B3D7">
                  <a:alpha val="0"/>
                </a:srgbClr>
              </a:gs>
              <a:gs pos="39000">
                <a:srgbClr val="93B3D7">
                  <a:alpha val="0"/>
                </a:srgbClr>
              </a:gs>
              <a:gs pos="100000">
                <a:srgbClr val="366092">
                  <a:alpha val="25490"/>
                </a:srgbClr>
              </a:gs>
            </a:gsLst>
            <a:lin ang="16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7" name="Google Shape;387;g16c122cfb46_0_295"/>
          <p:cNvSpPr txBox="1">
            <a:spLocks noGrp="1"/>
          </p:cNvSpPr>
          <p:nvPr>
            <p:ph type="title"/>
          </p:nvPr>
        </p:nvSpPr>
        <p:spPr>
          <a:xfrm>
            <a:off x="553792" y="2945176"/>
            <a:ext cx="3484811" cy="2757975"/>
          </a:xfrm>
          <a:prstGeom prst="rect">
            <a:avLst/>
          </a:prstGeom>
          <a:noFill/>
          <a:ln>
            <a:noFill/>
          </a:ln>
        </p:spPr>
        <p:txBody>
          <a:bodyPr spcFirstLastPara="1" wrap="square" lIns="91425" tIns="45700" rIns="91425" bIns="45700" anchor="t" anchorCtr="0">
            <a:normAutofit/>
          </a:bodyPr>
          <a:lstStyle/>
          <a:p>
            <a:pPr marL="545465" lvl="0" indent="0" algn="r" rtl="0">
              <a:lnSpc>
                <a:spcPct val="90000"/>
              </a:lnSpc>
              <a:spcBef>
                <a:spcPts val="0"/>
              </a:spcBef>
              <a:spcAft>
                <a:spcPts val="0"/>
              </a:spcAft>
              <a:buSzPts val="1400"/>
              <a:buNone/>
            </a:pPr>
            <a:r>
              <a:rPr lang="en-US" sz="4000" dirty="0">
                <a:solidFill>
                  <a:srgbClr val="FFFFFF"/>
                </a:solidFill>
                <a:latin typeface="+mj-lt"/>
                <a:sym typeface="Arial"/>
              </a:rPr>
              <a:t>When to Water Seedlings</a:t>
            </a:r>
            <a:endParaRPr dirty="0">
              <a:latin typeface="+mj-lt"/>
            </a:endParaRPr>
          </a:p>
        </p:txBody>
      </p:sp>
      <p:grpSp>
        <p:nvGrpSpPr>
          <p:cNvPr id="2" name="Group 1" descr="Photos of plug trays with seeds">
            <a:extLst>
              <a:ext uri="{FF2B5EF4-FFF2-40B4-BE49-F238E27FC236}">
                <a16:creationId xmlns:a16="http://schemas.microsoft.com/office/drawing/2014/main" id="{1A0898E7-E615-F602-93D5-A074CD4EA263}"/>
              </a:ext>
            </a:extLst>
          </p:cNvPr>
          <p:cNvGrpSpPr/>
          <p:nvPr/>
        </p:nvGrpSpPr>
        <p:grpSpPr>
          <a:xfrm>
            <a:off x="4038610" y="-7"/>
            <a:ext cx="8153383" cy="6876146"/>
            <a:chOff x="4038610" y="-7"/>
            <a:chExt cx="8153383" cy="6876146"/>
          </a:xfrm>
        </p:grpSpPr>
        <p:pic>
          <p:nvPicPr>
            <p:cNvPr id="385" name="Google Shape;385;g16c122cfb46_0_295"/>
            <p:cNvPicPr preferRelativeResize="0"/>
            <p:nvPr/>
          </p:nvPicPr>
          <p:blipFill rotWithShape="1">
            <a:blip r:embed="rId3">
              <a:alphaModFix/>
            </a:blip>
            <a:srcRect r="-1" b="3"/>
            <a:stretch/>
          </p:blipFill>
          <p:spPr>
            <a:xfrm>
              <a:off x="4038610" y="7"/>
              <a:ext cx="4039673" cy="6875812"/>
            </a:xfrm>
            <a:prstGeom prst="rect">
              <a:avLst/>
            </a:prstGeom>
            <a:noFill/>
            <a:ln>
              <a:noFill/>
            </a:ln>
          </p:spPr>
        </p:pic>
        <p:pic>
          <p:nvPicPr>
            <p:cNvPr id="388" name="Google Shape;388;g16c122cfb46_0_295"/>
            <p:cNvPicPr preferRelativeResize="0"/>
            <p:nvPr/>
          </p:nvPicPr>
          <p:blipFill rotWithShape="1">
            <a:blip r:embed="rId4">
              <a:alphaModFix/>
            </a:blip>
            <a:srcRect r="454" b="-2"/>
            <a:stretch/>
          </p:blipFill>
          <p:spPr>
            <a:xfrm>
              <a:off x="8068007" y="-7"/>
              <a:ext cx="4123986" cy="6876146"/>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fecacb8dbd_0_118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3" name="Google Shape;143;gfecacb8dbd_0_1187"/>
          <p:cNvSpPr txBox="1">
            <a:spLocks noGrp="1"/>
          </p:cNvSpPr>
          <p:nvPr>
            <p:ph type="title"/>
          </p:nvPr>
        </p:nvSpPr>
        <p:spPr>
          <a:xfrm>
            <a:off x="890338" y="640080"/>
            <a:ext cx="7475186" cy="3566160"/>
          </a:xfrm>
          <a:prstGeom prst="rect">
            <a:avLst/>
          </a:prstGeom>
          <a:noFill/>
          <a:ln>
            <a:noFill/>
          </a:ln>
        </p:spPr>
        <p:txBody>
          <a:bodyPr spcFirstLastPara="1" wrap="square" lIns="91425" tIns="45700" rIns="91425" bIns="45700" anchor="b" anchorCtr="0">
            <a:normAutofit/>
          </a:bodyPr>
          <a:lstStyle/>
          <a:p>
            <a:pPr marL="12700" lvl="0" indent="0" algn="l" rtl="0">
              <a:lnSpc>
                <a:spcPct val="90000"/>
              </a:lnSpc>
              <a:spcBef>
                <a:spcPts val="0"/>
              </a:spcBef>
              <a:spcAft>
                <a:spcPts val="0"/>
              </a:spcAft>
              <a:buSzPts val="1400"/>
              <a:buNone/>
            </a:pPr>
            <a:r>
              <a:rPr lang="en-US" sz="4600" dirty="0">
                <a:solidFill>
                  <a:schemeClr val="dk1"/>
                </a:solidFill>
                <a:latin typeface="Arial"/>
                <a:ea typeface="Arial"/>
                <a:cs typeface="Arial"/>
                <a:sym typeface="Arial"/>
              </a:rPr>
              <a:t>Growing Food to Address Food Access?</a:t>
            </a:r>
            <a:endParaRPr sz="4600" dirty="0">
              <a:solidFill>
                <a:schemeClr val="dk1"/>
              </a:solidFill>
              <a:latin typeface="Arial"/>
              <a:ea typeface="Arial"/>
              <a:cs typeface="Arial"/>
              <a:sym typeface="Arial"/>
            </a:endParaRPr>
          </a:p>
        </p:txBody>
      </p:sp>
      <p:sp>
        <p:nvSpPr>
          <p:cNvPr id="144" name="Google Shape;144;gfecacb8dbd_0_1187"/>
          <p:cNvSpPr/>
          <p:nvPr/>
        </p:nvSpPr>
        <p:spPr>
          <a:xfrm>
            <a:off x="890338" y="4409267"/>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6" name="Google Shape;146;gfecacb8dbd_0_1187"/>
          <p:cNvSpPr txBox="1"/>
          <p:nvPr/>
        </p:nvSpPr>
        <p:spPr>
          <a:xfrm>
            <a:off x="226200" y="874025"/>
            <a:ext cx="11859600" cy="382200"/>
          </a:xfrm>
          <a:prstGeom prst="rect">
            <a:avLst/>
          </a:prstGeom>
          <a:noFill/>
          <a:ln>
            <a:noFill/>
          </a:ln>
        </p:spPr>
        <p:txBody>
          <a:bodyPr spcFirstLastPara="1" wrap="square" lIns="0" tIns="12700" rIns="0" bIns="0" anchor="t" anchorCtr="0">
            <a:spAutoFit/>
          </a:bodyPr>
          <a:lstStyle/>
          <a:p>
            <a:pPr marL="12700" marR="3123565" lvl="0" indent="0" algn="l" rtl="0">
              <a:lnSpc>
                <a:spcPct val="100000"/>
              </a:lnSpc>
              <a:spcBef>
                <a:spcPts val="3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4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g16c122cfb46_0_301"/>
          <p:cNvSpPr txBox="1">
            <a:spLocks noGrp="1"/>
          </p:cNvSpPr>
          <p:nvPr>
            <p:ph type="title"/>
          </p:nvPr>
        </p:nvSpPr>
        <p:spPr>
          <a:xfrm>
            <a:off x="6417733" y="490537"/>
            <a:ext cx="5291663" cy="1628775"/>
          </a:xfrm>
          <a:prstGeom prst="rect">
            <a:avLst/>
          </a:prstGeom>
          <a:noFill/>
          <a:ln>
            <a:noFill/>
          </a:ln>
        </p:spPr>
        <p:txBody>
          <a:bodyPr spcFirstLastPara="1" wrap="square" lIns="91425" tIns="45700" rIns="91425" bIns="45700" anchor="b" anchorCtr="0">
            <a:normAutofit/>
          </a:bodyPr>
          <a:lstStyle/>
          <a:p>
            <a:pPr marL="12700" lvl="0" indent="0" algn="l" rtl="0">
              <a:lnSpc>
                <a:spcPct val="90000"/>
              </a:lnSpc>
              <a:spcBef>
                <a:spcPts val="0"/>
              </a:spcBef>
              <a:spcAft>
                <a:spcPts val="0"/>
              </a:spcAft>
              <a:buSzPts val="1400"/>
              <a:buNone/>
            </a:pPr>
            <a:r>
              <a:rPr lang="en-US" sz="4000">
                <a:solidFill>
                  <a:schemeClr val="dk1"/>
                </a:solidFill>
                <a:latin typeface="Arial"/>
                <a:ea typeface="Arial"/>
                <a:cs typeface="Arial"/>
                <a:sym typeface="Arial"/>
              </a:rPr>
              <a:t>Bottom Watering of Seedlings</a:t>
            </a:r>
            <a:endParaRPr/>
          </a:p>
        </p:txBody>
      </p:sp>
      <p:pic>
        <p:nvPicPr>
          <p:cNvPr id="394" name="Google Shape;394;g16c122cfb46_0_301" descr="Photo of three bottles for watering purposes"/>
          <p:cNvPicPr preferRelativeResize="0"/>
          <p:nvPr/>
        </p:nvPicPr>
        <p:blipFill rotWithShape="1">
          <a:blip r:embed="rId3">
            <a:alphaModFix/>
          </a:blip>
          <a:srcRect t="6460" b="9182"/>
          <a:stretch/>
        </p:blipFill>
        <p:spPr>
          <a:xfrm>
            <a:off x="3" y="11113"/>
            <a:ext cx="5556736" cy="6249882"/>
          </a:xfrm>
          <a:custGeom>
            <a:avLst/>
            <a:gdLst/>
            <a:ahLst/>
            <a:cxnLst/>
            <a:rect l="l" t="t" r="r" b="b"/>
            <a:pathLst>
              <a:path w="6649908" h="6856413" extrusionOk="0">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ln>
            <a:noFill/>
          </a:ln>
        </p:spPr>
      </p:pic>
      <p:sp>
        <p:nvSpPr>
          <p:cNvPr id="395" name="Google Shape;395;g16c122cfb46_0_301"/>
          <p:cNvSpPr txBox="1"/>
          <p:nvPr/>
        </p:nvSpPr>
        <p:spPr>
          <a:xfrm>
            <a:off x="6417732" y="2119312"/>
            <a:ext cx="5291663" cy="3752849"/>
          </a:xfrm>
          <a:prstGeom prst="rect">
            <a:avLst/>
          </a:prstGeom>
          <a:noFill/>
          <a:ln>
            <a:noFill/>
          </a:ln>
        </p:spPr>
        <p:txBody>
          <a:bodyPr spcFirstLastPara="1" wrap="square" lIns="91425" tIns="45700" rIns="91425" bIns="45700" anchor="t" anchorCtr="0">
            <a:noAutofit/>
          </a:bodyPr>
          <a:lstStyle/>
          <a:p>
            <a:pPr marL="285750" marR="226058" lvl="0" indent="-285750" algn="l" rtl="0">
              <a:lnSpc>
                <a:spcPct val="90000"/>
              </a:lnSpc>
              <a:spcBef>
                <a:spcPts val="0"/>
              </a:spcBef>
              <a:spcAft>
                <a:spcPts val="0"/>
              </a:spcAft>
              <a:buClr>
                <a:srgbClr val="000000"/>
              </a:buClr>
              <a:buSzPts val="2400"/>
              <a:buFont typeface="Arial"/>
              <a:buChar char="•"/>
            </a:pPr>
            <a:r>
              <a:rPr lang="en-US" sz="2000" b="0" i="0" u="none" strike="noStrike" cap="none">
                <a:solidFill>
                  <a:schemeClr val="dk1"/>
                </a:solidFill>
                <a:latin typeface="Arial"/>
                <a:ea typeface="Arial"/>
                <a:cs typeface="Arial"/>
                <a:sym typeface="Arial"/>
              </a:rPr>
              <a:t>My experience: To rehydrate a flat of 72 young seedlings, add 43 fl. oz. (1273 mL) water to bottom of leak-proof tray. </a:t>
            </a:r>
            <a:endParaRPr sz="1400" b="0" i="0" u="none" strike="noStrike" cap="none">
              <a:solidFill>
                <a:srgbClr val="000000"/>
              </a:solidFill>
              <a:latin typeface="Arial"/>
              <a:ea typeface="Arial"/>
              <a:cs typeface="Arial"/>
              <a:sym typeface="Arial"/>
            </a:endParaRPr>
          </a:p>
          <a:p>
            <a:pPr marL="0" marR="226058" lvl="0" indent="0" algn="l" rtl="0">
              <a:lnSpc>
                <a:spcPct val="9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    All water is usually taken up.</a:t>
            </a:r>
            <a:endParaRPr sz="1400" b="0" i="0" u="none" strike="noStrike" cap="none">
              <a:solidFill>
                <a:srgbClr val="000000"/>
              </a:solidFill>
              <a:latin typeface="Arial"/>
              <a:ea typeface="Arial"/>
              <a:cs typeface="Arial"/>
              <a:sym typeface="Arial"/>
            </a:endParaRPr>
          </a:p>
          <a:p>
            <a:pPr marL="285750" marR="226058" lvl="0" indent="-133350" algn="l" rtl="0">
              <a:lnSpc>
                <a:spcPct val="90000"/>
              </a:lnSpc>
              <a:spcBef>
                <a:spcPts val="0"/>
              </a:spcBef>
              <a:spcAft>
                <a:spcPts val="0"/>
              </a:spcAft>
              <a:buClr>
                <a:srgbClr val="000000"/>
              </a:buClr>
              <a:buSzPts val="2400"/>
              <a:buFont typeface="Arial"/>
              <a:buNone/>
            </a:pPr>
            <a:endParaRPr sz="2000" b="0" i="0" u="none" strike="noStrike" cap="none">
              <a:solidFill>
                <a:schemeClr val="dk1"/>
              </a:solidFill>
              <a:latin typeface="Arial"/>
              <a:ea typeface="Arial"/>
              <a:cs typeface="Arial"/>
              <a:sym typeface="Arial"/>
            </a:endParaRPr>
          </a:p>
          <a:p>
            <a:pPr marL="285750" marR="384175" lvl="0" indent="-285750" algn="l" rtl="0">
              <a:lnSpc>
                <a:spcPct val="90000"/>
              </a:lnSpc>
              <a:spcBef>
                <a:spcPts val="0"/>
              </a:spcBef>
              <a:spcAft>
                <a:spcPts val="0"/>
              </a:spcAft>
              <a:buClr>
                <a:srgbClr val="000000"/>
              </a:buClr>
              <a:buSzPts val="2400"/>
              <a:buFont typeface="Arial"/>
              <a:buChar char="•"/>
            </a:pPr>
            <a:r>
              <a:rPr lang="en-US" sz="2000" b="0" i="0" u="none" strike="noStrike" cap="none">
                <a:solidFill>
                  <a:schemeClr val="dk1"/>
                </a:solidFill>
                <a:latin typeface="Arial"/>
                <a:ea typeface="Arial"/>
                <a:cs typeface="Arial"/>
                <a:sym typeface="Arial"/>
              </a:rPr>
              <a:t>If considerable water does remain after ~30 minutes, must pour off.</a:t>
            </a:r>
            <a:endParaRPr sz="1400" b="0" i="0" u="none" strike="noStrike" cap="none">
              <a:solidFill>
                <a:srgbClr val="000000"/>
              </a:solidFill>
              <a:latin typeface="Arial"/>
              <a:ea typeface="Arial"/>
              <a:cs typeface="Arial"/>
              <a:sym typeface="Arial"/>
            </a:endParaRPr>
          </a:p>
          <a:p>
            <a:pPr marL="285750" marR="384175" lvl="0" indent="-133350" algn="l" rtl="0">
              <a:lnSpc>
                <a:spcPct val="90000"/>
              </a:lnSpc>
              <a:spcBef>
                <a:spcPts val="0"/>
              </a:spcBef>
              <a:spcAft>
                <a:spcPts val="0"/>
              </a:spcAft>
              <a:buClr>
                <a:srgbClr val="000000"/>
              </a:buClr>
              <a:buSzPts val="2400"/>
              <a:buFont typeface="Arial"/>
              <a:buNone/>
            </a:pPr>
            <a:endParaRPr sz="2000" b="0" i="0" u="none" strike="noStrike" cap="none">
              <a:solidFill>
                <a:schemeClr val="dk1"/>
              </a:solidFill>
              <a:latin typeface="Arial"/>
              <a:ea typeface="Arial"/>
              <a:cs typeface="Arial"/>
              <a:sym typeface="Arial"/>
            </a:endParaRPr>
          </a:p>
          <a:p>
            <a:pPr marL="285750" marR="384175" lvl="0" indent="-285750" algn="l" rtl="0">
              <a:lnSpc>
                <a:spcPct val="90000"/>
              </a:lnSpc>
              <a:spcBef>
                <a:spcPts val="0"/>
              </a:spcBef>
              <a:spcAft>
                <a:spcPts val="0"/>
              </a:spcAft>
              <a:buClr>
                <a:srgbClr val="000000"/>
              </a:buClr>
              <a:buSzPts val="2400"/>
              <a:buFont typeface="Arial"/>
              <a:buChar char="•"/>
            </a:pPr>
            <a:r>
              <a:rPr lang="en-US" sz="2000" b="0" i="0" u="none" strike="noStrike" cap="none">
                <a:solidFill>
                  <a:schemeClr val="dk1"/>
                </a:solidFill>
                <a:latin typeface="Arial"/>
                <a:ea typeface="Arial"/>
                <a:cs typeface="Arial"/>
                <a:sym typeface="Arial"/>
              </a:rPr>
              <a:t>A resource on bottom watering from the Rusted Garden: </a:t>
            </a:r>
            <a:r>
              <a:rPr lang="en-US" sz="20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https://www.youtube.com/watch?v= rMrCV6bLT8A</a:t>
            </a:r>
            <a:r>
              <a:rPr lang="en-US" sz="2000" b="0" i="0" u="sng" strike="noStrike" cap="none">
                <a:solidFill>
                  <a:schemeClr val="dk1"/>
                </a:solidFill>
                <a:latin typeface="Arial"/>
                <a:ea typeface="Arial"/>
                <a:cs typeface="Arial"/>
                <a:sym typeface="Arial"/>
              </a:rPr>
              <a:t> </a:t>
            </a:r>
            <a:endParaRPr sz="2000" b="0" i="0" u="none" strike="noStrike" cap="none">
              <a:solidFill>
                <a:schemeClr val="dk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7"/>
          <p:cNvSpPr txBox="1"/>
          <p:nvPr/>
        </p:nvSpPr>
        <p:spPr>
          <a:xfrm>
            <a:off x="259914" y="214633"/>
            <a:ext cx="10813500" cy="6261319"/>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Clr>
                <a:srgbClr val="000000"/>
              </a:buClr>
              <a:buSzPts val="2000"/>
              <a:buFont typeface="Arial"/>
              <a:buNone/>
            </a:pPr>
            <a:r>
              <a:rPr lang="en-US" sz="1400" b="1" i="0" u="sng" strike="noStrike" cap="none" dirty="0">
                <a:solidFill>
                  <a:srgbClr val="000000"/>
                </a:solidFill>
                <a:latin typeface="+mn-lt"/>
                <a:ea typeface="Cambria"/>
                <a:cs typeface="Cambria"/>
                <a:sym typeface="Cambria"/>
              </a:rPr>
              <a:t>Plant Databases</a:t>
            </a:r>
            <a:endParaRPr sz="1400" b="0" i="0" u="none" strike="noStrike" cap="none" dirty="0">
              <a:solidFill>
                <a:srgbClr val="000000"/>
              </a:solidFill>
              <a:latin typeface="+mn-lt"/>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mn-lt"/>
                <a:ea typeface="Cambria"/>
                <a:cs typeface="Cambria"/>
                <a:sym typeface="Cambria"/>
              </a:rPr>
              <a:t>Missouri Botanical Garden </a:t>
            </a:r>
            <a:r>
              <a:rPr lang="en-US" sz="1400" b="0" i="0" u="sng" strike="noStrike" cap="none" dirty="0">
                <a:solidFill>
                  <a:srgbClr val="000000"/>
                </a:solidFill>
                <a:latin typeface="+mn-lt"/>
                <a:ea typeface="Cambria"/>
                <a:cs typeface="Cambria"/>
                <a:sym typeface="Cambria"/>
                <a:hlinkClick r:id="rId3">
                  <a:extLst>
                    <a:ext uri="{A12FA001-AC4F-418D-AE19-62706E023703}">
                      <ahyp:hlinkClr xmlns:ahyp="http://schemas.microsoft.com/office/drawing/2018/hyperlinkcolor" val="tx"/>
                    </a:ext>
                  </a:extLst>
                </a:hlinkClick>
              </a:rPr>
              <a:t>Plant Finder (missouribotanicalgarden.org)</a:t>
            </a:r>
            <a:endParaRPr sz="1400" b="0" i="0" u="none" strike="noStrike" cap="none" dirty="0">
              <a:solidFill>
                <a:srgbClr val="0000FF"/>
              </a:solidFill>
              <a:latin typeface="+mn-lt"/>
              <a:ea typeface="Cambria"/>
              <a:cs typeface="Cambria"/>
              <a:sym typeface="Cambria"/>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mn-lt"/>
                <a:ea typeface="Cambria"/>
                <a:cs typeface="Cambria"/>
                <a:sym typeface="Cambria"/>
              </a:rPr>
              <a:t>North Carolina State University </a:t>
            </a:r>
            <a:r>
              <a:rPr lang="en-US" sz="1400" b="0" i="0" u="sng" strike="noStrike" cap="none" dirty="0">
                <a:solidFill>
                  <a:srgbClr val="0000FF"/>
                </a:solidFill>
                <a:latin typeface="+mn-lt"/>
                <a:ea typeface="Cambria"/>
                <a:cs typeface="Cambria"/>
                <a:sym typeface="Cambria"/>
                <a:hlinkClick r:id="rId4">
                  <a:extLst>
                    <a:ext uri="{A12FA001-AC4F-418D-AE19-62706E023703}">
                      <ahyp:hlinkClr xmlns:ahyp="http://schemas.microsoft.com/office/drawing/2018/hyperlinkcolor" val="tx"/>
                    </a:ext>
                  </a:extLst>
                </a:hlinkClick>
              </a:rPr>
              <a:t>https://plants.ces.ncsu.edu/ </a:t>
            </a:r>
            <a:endParaRPr sz="1400" b="0" i="0" u="none" strike="noStrike" cap="none" dirty="0">
              <a:solidFill>
                <a:srgbClr val="000000"/>
              </a:solidFill>
              <a:latin typeface="+mn-lt"/>
              <a:ea typeface="Cambria"/>
              <a:cs typeface="Cambria"/>
              <a:sym typeface="Cambria"/>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mn-lt"/>
                <a:ea typeface="Cambria"/>
                <a:cs typeface="Cambria"/>
                <a:sym typeface="Cambria"/>
              </a:rPr>
              <a:t>USDA Plants Database  </a:t>
            </a:r>
            <a:r>
              <a:rPr lang="en-US" sz="1400" b="0" i="0" u="sng" strike="noStrike" cap="none" dirty="0">
                <a:solidFill>
                  <a:srgbClr val="000000"/>
                </a:solidFill>
                <a:latin typeface="+mn-lt"/>
                <a:ea typeface="Cambria"/>
                <a:cs typeface="Cambria"/>
                <a:sym typeface="Cambria"/>
                <a:hlinkClick r:id="rId5">
                  <a:extLst>
                    <a:ext uri="{A12FA001-AC4F-418D-AE19-62706E023703}">
                      <ahyp:hlinkClr xmlns:ahyp="http://schemas.microsoft.com/office/drawing/2018/hyperlinkcolor" val="tx"/>
                    </a:ext>
                  </a:extLst>
                </a:hlinkClick>
              </a:rPr>
              <a:t>https://plants.usda.gov/home</a:t>
            </a:r>
            <a:endParaRPr sz="1400" b="0" i="0" u="sng" strike="noStrike" cap="none" dirty="0">
              <a:solidFill>
                <a:srgbClr val="000000"/>
              </a:solidFill>
              <a:latin typeface="+mn-lt"/>
              <a:ea typeface="Cambria"/>
              <a:cs typeface="Cambria"/>
              <a:sym typeface="Cambria"/>
            </a:endParaRPr>
          </a:p>
          <a:p>
            <a:pPr marL="12700" marR="0" lvl="0" indent="0" algn="l" rtl="0">
              <a:lnSpc>
                <a:spcPct val="100000"/>
              </a:lnSpc>
              <a:spcBef>
                <a:spcPts val="0"/>
              </a:spcBef>
              <a:spcAft>
                <a:spcPts val="0"/>
              </a:spcAft>
              <a:buClr>
                <a:srgbClr val="000000"/>
              </a:buClr>
              <a:buSzPts val="2000"/>
              <a:buFont typeface="Arial"/>
              <a:buNone/>
            </a:pPr>
            <a:r>
              <a:rPr lang="en-US" sz="1400" b="1" i="0" u="sng" strike="noStrike" cap="none" dirty="0">
                <a:solidFill>
                  <a:srgbClr val="000000"/>
                </a:solidFill>
                <a:latin typeface="+mn-lt"/>
                <a:ea typeface="Cambria"/>
                <a:cs typeface="Cambria"/>
                <a:sym typeface="Cambria"/>
              </a:rPr>
              <a:t>Gardening and GBL “Know How”</a:t>
            </a:r>
            <a:endParaRPr sz="1400" b="0" i="0" u="none" strike="noStrike" cap="none" dirty="0">
              <a:solidFill>
                <a:srgbClr val="000000"/>
              </a:solidFill>
              <a:latin typeface="+mn-lt"/>
              <a:ea typeface="Arial"/>
              <a:cs typeface="Arial"/>
              <a:sym typeface="Arial"/>
            </a:endParaRPr>
          </a:p>
          <a:p>
            <a:pPr marL="298450" marR="0" lvl="0" indent="-285750" algn="l" rtl="0">
              <a:lnSpc>
                <a:spcPct val="100000"/>
              </a:lnSpc>
              <a:spcBef>
                <a:spcPts val="0"/>
              </a:spcBef>
              <a:spcAft>
                <a:spcPts val="0"/>
              </a:spcAft>
              <a:buClr>
                <a:srgbClr val="000000"/>
              </a:buClr>
              <a:buSzPts val="2000"/>
              <a:buFont typeface="Arial"/>
              <a:buChar char="•"/>
            </a:pPr>
            <a:r>
              <a:rPr lang="en-US" sz="1400" b="0" i="0" u="sng" strike="noStrike" cap="none" dirty="0">
                <a:solidFill>
                  <a:srgbClr val="000000"/>
                </a:solidFill>
                <a:latin typeface="+mn-lt"/>
                <a:ea typeface="Cambria"/>
                <a:cs typeface="Cambria"/>
                <a:sym typeface="Cambria"/>
                <a:hlinkClick r:id="rId6">
                  <a:extLst>
                    <a:ext uri="{A12FA001-AC4F-418D-AE19-62706E023703}">
                      <ahyp:hlinkClr xmlns:ahyp="http://schemas.microsoft.com/office/drawing/2018/hyperlinkcolor" val="tx"/>
                    </a:ext>
                  </a:extLst>
                </a:hlinkClick>
              </a:rPr>
              <a:t>Clean Soil</a:t>
            </a:r>
            <a:r>
              <a:rPr lang="en-US" sz="1400" b="0" i="0" u="none" strike="noStrike" cap="none" dirty="0">
                <a:solidFill>
                  <a:srgbClr val="000000"/>
                </a:solidFill>
                <a:latin typeface="+mn-lt"/>
                <a:ea typeface="Cambria"/>
                <a:cs typeface="Cambria"/>
                <a:sym typeface="Cambria"/>
              </a:rPr>
              <a:t>. Hawaii State Department of Health. </a:t>
            </a:r>
            <a:endParaRPr sz="1400" b="0" i="0" u="none" strike="noStrike" cap="none" dirty="0">
              <a:solidFill>
                <a:srgbClr val="000000"/>
              </a:solidFill>
              <a:latin typeface="+mn-lt"/>
              <a:ea typeface="Arial"/>
              <a:cs typeface="Arial"/>
              <a:sym typeface="Arial"/>
            </a:endParaRPr>
          </a:p>
          <a:p>
            <a:pPr marL="298450" marR="0" lvl="0" indent="-285750" algn="l" rtl="0">
              <a:lnSpc>
                <a:spcPct val="100000"/>
              </a:lnSpc>
              <a:spcBef>
                <a:spcPts val="0"/>
              </a:spcBef>
              <a:spcAft>
                <a:spcPts val="0"/>
              </a:spcAft>
              <a:buClr>
                <a:srgbClr val="000000"/>
              </a:buClr>
              <a:buSzPts val="2000"/>
              <a:buFont typeface="Arial"/>
              <a:buChar char="•"/>
            </a:pPr>
            <a:r>
              <a:rPr lang="en-US" sz="1400" b="0" i="0" u="none" strike="noStrike" cap="none" dirty="0" err="1">
                <a:solidFill>
                  <a:srgbClr val="000000"/>
                </a:solidFill>
                <a:latin typeface="+mn-lt"/>
                <a:ea typeface="Cambria"/>
                <a:cs typeface="Cambria"/>
                <a:sym typeface="Cambria"/>
              </a:rPr>
              <a:t>EarthBox</a:t>
            </a:r>
            <a:r>
              <a:rPr lang="en-US" sz="1400" b="0" i="0" u="none" strike="noStrike" cap="none" dirty="0">
                <a:solidFill>
                  <a:srgbClr val="000000"/>
                </a:solidFill>
                <a:latin typeface="+mn-lt"/>
                <a:ea typeface="Cambria"/>
                <a:cs typeface="Cambria"/>
                <a:sym typeface="Cambria"/>
              </a:rPr>
              <a:t> Learning Center. </a:t>
            </a:r>
            <a:r>
              <a:rPr lang="en-US" sz="1400" b="0" i="0" u="sng" strike="noStrike" cap="none" dirty="0">
                <a:solidFill>
                  <a:srgbClr val="944F71"/>
                </a:solidFill>
                <a:latin typeface="+mn-lt"/>
                <a:ea typeface="Cambria"/>
                <a:cs typeface="Cambria"/>
                <a:sym typeface="Cambria"/>
                <a:hlinkClick r:id="rId7">
                  <a:extLst>
                    <a:ext uri="{A12FA001-AC4F-418D-AE19-62706E023703}">
                      <ahyp:hlinkClr xmlns:ahyp="http://schemas.microsoft.com/office/drawing/2018/hyperlinkcolor" val="tx"/>
                    </a:ext>
                  </a:extLst>
                </a:hlinkClick>
              </a:rPr>
              <a:t>https://earthbox.com/learning-center</a:t>
            </a:r>
            <a:endParaRPr sz="1400" b="0" i="0" u="none" strike="noStrike" cap="none" dirty="0">
              <a:solidFill>
                <a:srgbClr val="000000"/>
              </a:solidFill>
              <a:latin typeface="+mn-lt"/>
              <a:ea typeface="Cambria"/>
              <a:cs typeface="Cambria"/>
              <a:sym typeface="Cambria"/>
            </a:endParaRPr>
          </a:p>
          <a:p>
            <a:pPr marL="298450" marR="0" lvl="0" indent="-285750" algn="l" rtl="0">
              <a:lnSpc>
                <a:spcPct val="100000"/>
              </a:lnSpc>
              <a:spcBef>
                <a:spcPts val="0"/>
              </a:spcBef>
              <a:spcAft>
                <a:spcPts val="0"/>
              </a:spcAft>
              <a:buClr>
                <a:srgbClr val="000000"/>
              </a:buClr>
              <a:buSzPts val="2000"/>
              <a:buFont typeface="Arial"/>
              <a:buChar char="•"/>
            </a:pPr>
            <a:r>
              <a:rPr lang="en-US" sz="1400" b="0" i="1" u="sng" strike="noStrike" cap="none" dirty="0">
                <a:solidFill>
                  <a:srgbClr val="000000"/>
                </a:solidFill>
                <a:latin typeface="+mn-lt"/>
                <a:ea typeface="Cambria"/>
                <a:cs typeface="Cambria"/>
                <a:sym typeface="Cambria"/>
                <a:hlinkClick r:id="rId8">
                  <a:extLst>
                    <a:ext uri="{A12FA001-AC4F-418D-AE19-62706E023703}">
                      <ahyp:hlinkClr xmlns:ahyp="http://schemas.microsoft.com/office/drawing/2018/hyperlinkcolor" val="tx"/>
                    </a:ext>
                  </a:extLst>
                </a:hlinkClick>
              </a:rPr>
              <a:t>Encyclopedia of Gardening Techniques</a:t>
            </a:r>
            <a:r>
              <a:rPr lang="en-US" sz="1400" b="0" i="1" u="none" strike="noStrike" cap="none" dirty="0">
                <a:solidFill>
                  <a:srgbClr val="000000"/>
                </a:solidFill>
                <a:latin typeface="+mn-lt"/>
                <a:ea typeface="Cambria"/>
                <a:cs typeface="Cambria"/>
                <a:sym typeface="Cambria"/>
              </a:rPr>
              <a:t>  </a:t>
            </a:r>
            <a:r>
              <a:rPr lang="en-US" sz="1400" b="0" i="0" u="none" strike="noStrike" cap="none" dirty="0">
                <a:solidFill>
                  <a:srgbClr val="000000"/>
                </a:solidFill>
                <a:latin typeface="+mn-lt"/>
                <a:ea typeface="Cambria"/>
                <a:cs typeface="Cambria"/>
                <a:sym typeface="Cambria"/>
              </a:rPr>
              <a:t>by the American Horticultural Society.</a:t>
            </a:r>
            <a:endParaRPr sz="1400" b="0" i="0" u="none" strike="noStrike" cap="none" dirty="0">
              <a:solidFill>
                <a:srgbClr val="000000"/>
              </a:solidFill>
              <a:latin typeface="+mn-lt"/>
              <a:ea typeface="Arial"/>
              <a:cs typeface="Arial"/>
              <a:sym typeface="Arial"/>
            </a:endParaRPr>
          </a:p>
          <a:p>
            <a:pPr marL="298450" marR="0" lvl="0" indent="-285750" algn="l" rtl="0">
              <a:lnSpc>
                <a:spcPct val="100000"/>
              </a:lnSpc>
              <a:spcBef>
                <a:spcPts val="0"/>
              </a:spcBef>
              <a:spcAft>
                <a:spcPts val="0"/>
              </a:spcAft>
              <a:buClr>
                <a:srgbClr val="000000"/>
              </a:buClr>
              <a:buSzPts val="2000"/>
              <a:buFont typeface="Arial"/>
              <a:buChar char="•"/>
            </a:pPr>
            <a:r>
              <a:rPr lang="en-US" sz="1400" b="0" i="0" u="sng" strike="noStrike" cap="none" dirty="0">
                <a:solidFill>
                  <a:srgbClr val="000000"/>
                </a:solidFill>
                <a:latin typeface="+mn-lt"/>
                <a:ea typeface="Cambria"/>
                <a:cs typeface="Cambria"/>
                <a:sym typeface="Cambria"/>
                <a:hlinkClick r:id="rId9">
                  <a:extLst>
                    <a:ext uri="{A12FA001-AC4F-418D-AE19-62706E023703}">
                      <ahyp:hlinkClr xmlns:ahyp="http://schemas.microsoft.com/office/drawing/2018/hyperlinkcolor" val="tx"/>
                    </a:ext>
                  </a:extLst>
                </a:hlinkClick>
              </a:rPr>
              <a:t>Healthy Food Choices in Schools-School Gardens.</a:t>
            </a:r>
            <a:r>
              <a:rPr lang="en-US" sz="1400" b="0" i="0" u="none" strike="noStrike" cap="none" dirty="0">
                <a:solidFill>
                  <a:srgbClr val="000000"/>
                </a:solidFill>
                <a:latin typeface="+mn-lt"/>
                <a:ea typeface="Cambria"/>
                <a:cs typeface="Cambria"/>
                <a:sym typeface="Cambria"/>
              </a:rPr>
              <a:t> Extension Foundation and USDA</a:t>
            </a:r>
            <a:endParaRPr sz="1400" b="0" i="0" u="sng" strike="noStrike" cap="none" dirty="0">
              <a:solidFill>
                <a:srgbClr val="000000"/>
              </a:solidFill>
              <a:latin typeface="+mn-lt"/>
              <a:ea typeface="Cambria"/>
              <a:cs typeface="Cambria"/>
              <a:sym typeface="Cambria"/>
              <a:hlinkClick r:id="rId10">
                <a:extLst>
                  <a:ext uri="{A12FA001-AC4F-418D-AE19-62706E023703}">
                    <ahyp:hlinkClr xmlns:ahyp="http://schemas.microsoft.com/office/drawing/2018/hyperlinkcolor" val="tx"/>
                  </a:ext>
                </a:extLst>
              </a:hlinkClick>
            </a:endParaRPr>
          </a:p>
          <a:p>
            <a:pPr marL="298450" marR="0" lvl="0" indent="-285750" algn="l" rtl="0">
              <a:lnSpc>
                <a:spcPct val="100000"/>
              </a:lnSpc>
              <a:spcBef>
                <a:spcPts val="0"/>
              </a:spcBef>
              <a:spcAft>
                <a:spcPts val="0"/>
              </a:spcAft>
              <a:buClr>
                <a:srgbClr val="000000"/>
              </a:buClr>
              <a:buSzPts val="2000"/>
              <a:buFont typeface="Arial"/>
              <a:buChar char="•"/>
            </a:pPr>
            <a:r>
              <a:rPr lang="en-US" sz="1400" b="0" i="1" u="sng" strike="noStrike" cap="none" dirty="0">
                <a:solidFill>
                  <a:srgbClr val="000000"/>
                </a:solidFill>
                <a:latin typeface="+mn-lt"/>
                <a:ea typeface="Cambria"/>
                <a:cs typeface="Cambria"/>
                <a:sym typeface="Cambria"/>
                <a:hlinkClick r:id="rId10">
                  <a:extLst>
                    <a:ext uri="{A12FA001-AC4F-418D-AE19-62706E023703}">
                      <ahyp:hlinkClr xmlns:ahyp="http://schemas.microsoft.com/office/drawing/2018/hyperlinkcolor" val="tx"/>
                    </a:ext>
                  </a:extLst>
                </a:hlinkClick>
              </a:rPr>
              <a:t>How to grow a school garden</a:t>
            </a:r>
            <a:r>
              <a:rPr lang="en-US" sz="1400" b="0" i="1" u="none" strike="noStrike" cap="none" dirty="0">
                <a:solidFill>
                  <a:srgbClr val="000000"/>
                </a:solidFill>
                <a:latin typeface="+mn-lt"/>
                <a:ea typeface="Cambria"/>
                <a:cs typeface="Cambria"/>
                <a:sym typeface="Cambria"/>
              </a:rPr>
              <a:t>. by </a:t>
            </a:r>
            <a:r>
              <a:rPr lang="en-US" sz="1400" b="0" i="0" u="none" strike="noStrike" cap="none" dirty="0">
                <a:solidFill>
                  <a:srgbClr val="000000"/>
                </a:solidFill>
                <a:latin typeface="+mn-lt"/>
                <a:ea typeface="Cambria"/>
                <a:cs typeface="Cambria"/>
                <a:sym typeface="Cambria"/>
              </a:rPr>
              <a:t>Bucklin-</a:t>
            </a:r>
            <a:r>
              <a:rPr lang="en-US" sz="1400" b="0" i="0" u="none" strike="noStrike" cap="none" dirty="0" err="1">
                <a:solidFill>
                  <a:srgbClr val="000000"/>
                </a:solidFill>
                <a:latin typeface="+mn-lt"/>
                <a:ea typeface="Cambria"/>
                <a:cs typeface="Cambria"/>
                <a:sym typeface="Cambria"/>
              </a:rPr>
              <a:t>Sporer</a:t>
            </a:r>
            <a:r>
              <a:rPr lang="en-US" sz="1400" b="0" i="0" u="none" strike="noStrike" cap="none" dirty="0">
                <a:solidFill>
                  <a:srgbClr val="000000"/>
                </a:solidFill>
                <a:latin typeface="+mn-lt"/>
                <a:ea typeface="Cambria"/>
                <a:cs typeface="Cambria"/>
                <a:sym typeface="Cambria"/>
              </a:rPr>
              <a:t>, A. &amp; Pringle, R. </a:t>
            </a:r>
            <a:endParaRPr sz="1400" b="0" i="0" u="none" strike="noStrike" cap="none" dirty="0">
              <a:solidFill>
                <a:srgbClr val="000000"/>
              </a:solidFill>
              <a:latin typeface="+mn-lt"/>
              <a:ea typeface="Arial"/>
              <a:cs typeface="Arial"/>
              <a:sym typeface="Arial"/>
            </a:endParaRPr>
          </a:p>
          <a:p>
            <a:pPr marL="298450" marR="0" lvl="0" indent="-285750" algn="l" rtl="0">
              <a:lnSpc>
                <a:spcPct val="100000"/>
              </a:lnSpc>
              <a:spcBef>
                <a:spcPts val="0"/>
              </a:spcBef>
              <a:spcAft>
                <a:spcPts val="0"/>
              </a:spcAft>
              <a:buClr>
                <a:srgbClr val="000000"/>
              </a:buClr>
              <a:buSzPts val="2000"/>
              <a:buFont typeface="Arial"/>
              <a:buChar char="•"/>
            </a:pPr>
            <a:r>
              <a:rPr lang="en-US" sz="1400" b="0" i="0" u="none" strike="noStrike" cap="none" dirty="0">
                <a:solidFill>
                  <a:srgbClr val="000000"/>
                </a:solidFill>
                <a:latin typeface="+mn-lt"/>
                <a:ea typeface="Cambria"/>
                <a:cs typeface="Cambria"/>
                <a:sym typeface="Cambria"/>
              </a:rPr>
              <a:t>State/University Extension Agencies e.g., West Virginia University Extension </a:t>
            </a:r>
            <a:r>
              <a:rPr lang="en-US" sz="1400" b="0" i="0" u="sng" strike="noStrike" cap="none" dirty="0">
                <a:solidFill>
                  <a:srgbClr val="000000"/>
                </a:solidFill>
                <a:latin typeface="+mn-lt"/>
                <a:ea typeface="Cambria"/>
                <a:cs typeface="Cambria"/>
                <a:sym typeface="Cambria"/>
                <a:hlinkClick r:id="rId11">
                  <a:extLst>
                    <a:ext uri="{A12FA001-AC4F-418D-AE19-62706E023703}">
                      <ahyp:hlinkClr xmlns:ahyp="http://schemas.microsoft.com/office/drawing/2018/hyperlinkcolor" val="tx"/>
                    </a:ext>
                  </a:extLst>
                </a:hlinkClick>
              </a:rPr>
              <a:t>Gardening</a:t>
            </a:r>
            <a:r>
              <a:rPr lang="en-US" sz="1400" b="0" i="0" u="none" strike="noStrike" cap="none" dirty="0">
                <a:solidFill>
                  <a:srgbClr val="000000"/>
                </a:solidFill>
                <a:latin typeface="+mn-lt"/>
                <a:ea typeface="Cambria"/>
                <a:cs typeface="Cambria"/>
                <a:sym typeface="Cambria"/>
              </a:rPr>
              <a:t> and </a:t>
            </a:r>
            <a:r>
              <a:rPr lang="en-US" sz="1400" b="0" i="0" u="sng" strike="noStrike" cap="none" dirty="0">
                <a:solidFill>
                  <a:srgbClr val="000000"/>
                </a:solidFill>
                <a:latin typeface="+mn-lt"/>
                <a:ea typeface="Cambria"/>
                <a:cs typeface="Cambria"/>
                <a:sym typeface="Cambria"/>
                <a:hlinkClick r:id="rId12">
                  <a:extLst>
                    <a:ext uri="{A12FA001-AC4F-418D-AE19-62706E023703}">
                      <ahyp:hlinkClr xmlns:ahyp="http://schemas.microsoft.com/office/drawing/2018/hyperlinkcolor" val="tx"/>
                    </a:ext>
                  </a:extLst>
                </a:hlinkClick>
              </a:rPr>
              <a:t>Garden Calendar</a:t>
            </a:r>
            <a:endParaRPr sz="1400" b="0" i="0" u="none" strike="noStrike" cap="none" dirty="0">
              <a:solidFill>
                <a:srgbClr val="000000"/>
              </a:solidFill>
              <a:latin typeface="+mn-lt"/>
              <a:ea typeface="Cambria"/>
              <a:cs typeface="Cambria"/>
              <a:sym typeface="Cambria"/>
            </a:endParaRPr>
          </a:p>
          <a:p>
            <a:pPr marL="1270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mn-lt"/>
                <a:ea typeface="Cambria"/>
                <a:cs typeface="Cambria"/>
                <a:sym typeface="Cambria"/>
              </a:rPr>
              <a:t>      (Note: At any State Extension site, simply “search” for any plant/technique etc. to see if they provide guidance)</a:t>
            </a:r>
            <a:endParaRPr sz="1400" b="0" i="0" u="none" strike="noStrike" cap="none" dirty="0">
              <a:solidFill>
                <a:srgbClr val="000000"/>
              </a:solidFill>
              <a:latin typeface="+mn-lt"/>
              <a:ea typeface="Arial"/>
              <a:cs typeface="Arial"/>
              <a:sym typeface="Arial"/>
            </a:endParaRPr>
          </a:p>
          <a:p>
            <a:pPr marL="298450" marR="0" lvl="0" indent="-285750" algn="l" rtl="0">
              <a:lnSpc>
                <a:spcPct val="100000"/>
              </a:lnSpc>
              <a:spcBef>
                <a:spcPts val="0"/>
              </a:spcBef>
              <a:spcAft>
                <a:spcPts val="0"/>
              </a:spcAft>
              <a:buClr>
                <a:srgbClr val="000000"/>
              </a:buClr>
              <a:buSzPts val="2000"/>
              <a:buFont typeface="Arial"/>
              <a:buChar char="•"/>
            </a:pPr>
            <a:r>
              <a:rPr lang="en-US" sz="1400" b="0" i="1" u="sng" strike="noStrike" cap="none" dirty="0">
                <a:solidFill>
                  <a:srgbClr val="944F71"/>
                </a:solidFill>
                <a:latin typeface="+mn-lt"/>
                <a:ea typeface="Cambria"/>
                <a:cs typeface="Cambria"/>
                <a:sym typeface="Cambria"/>
                <a:hlinkClick r:id="rId13">
                  <a:extLst>
                    <a:ext uri="{A12FA001-AC4F-418D-AE19-62706E023703}">
                      <ahyp:hlinkClr xmlns:ahyp="http://schemas.microsoft.com/office/drawing/2018/hyperlinkcolor" val="tx"/>
                    </a:ext>
                  </a:extLst>
                </a:hlinkClick>
              </a:rPr>
              <a:t>The Vegetable Gardener’s Bible</a:t>
            </a:r>
            <a:r>
              <a:rPr lang="en-US" sz="1400" b="0" i="0" u="none" strike="noStrike" cap="none" dirty="0">
                <a:solidFill>
                  <a:schemeClr val="dk1"/>
                </a:solidFill>
                <a:latin typeface="+mn-lt"/>
                <a:ea typeface="Cambria"/>
                <a:cs typeface="Cambria"/>
                <a:sym typeface="Cambria"/>
              </a:rPr>
              <a:t>  by Smith, Edward. </a:t>
            </a:r>
            <a:endParaRPr sz="1400" b="0" i="0" u="none" strike="noStrike" cap="none" dirty="0">
              <a:solidFill>
                <a:srgbClr val="000000"/>
              </a:solidFill>
              <a:latin typeface="+mn-lt"/>
              <a:ea typeface="Cambria"/>
              <a:cs typeface="Cambria"/>
              <a:sym typeface="Cambria"/>
            </a:endParaRPr>
          </a:p>
          <a:p>
            <a:pPr marL="0" marR="0" lvl="0" indent="0" algn="l" rtl="0">
              <a:lnSpc>
                <a:spcPct val="100000"/>
              </a:lnSpc>
              <a:spcBef>
                <a:spcPts val="45"/>
              </a:spcBef>
              <a:spcAft>
                <a:spcPts val="0"/>
              </a:spcAft>
              <a:buClr>
                <a:srgbClr val="000000"/>
              </a:buClr>
              <a:buSzPts val="2050"/>
              <a:buFont typeface="Arial"/>
              <a:buNone/>
            </a:pPr>
            <a:r>
              <a:rPr lang="en-US" sz="1400" b="1" i="0" u="sng" strike="noStrike" cap="none" dirty="0">
                <a:solidFill>
                  <a:srgbClr val="000000"/>
                </a:solidFill>
                <a:latin typeface="+mn-lt"/>
                <a:ea typeface="Cambria"/>
                <a:cs typeface="Cambria"/>
                <a:sym typeface="Cambria"/>
              </a:rPr>
              <a:t>Curricula/Lessons</a:t>
            </a:r>
            <a:endParaRPr sz="1400" b="0" i="0" u="none" strike="noStrike" cap="none" dirty="0">
              <a:solidFill>
                <a:srgbClr val="000000"/>
              </a:solidFill>
              <a:latin typeface="+mn-lt"/>
              <a:ea typeface="Arial"/>
              <a:cs typeface="Arial"/>
              <a:sym typeface="Arial"/>
            </a:endParaRPr>
          </a:p>
          <a:p>
            <a:pPr marL="298450" marR="0" lvl="0" indent="-285750" algn="l" rtl="0">
              <a:lnSpc>
                <a:spcPct val="100000"/>
              </a:lnSpc>
              <a:spcBef>
                <a:spcPts val="0"/>
              </a:spcBef>
              <a:spcAft>
                <a:spcPts val="0"/>
              </a:spcAft>
              <a:buClr>
                <a:srgbClr val="000000"/>
              </a:buClr>
              <a:buSzPts val="2000"/>
              <a:buFont typeface="Arial"/>
              <a:buChar char="•"/>
            </a:pPr>
            <a:r>
              <a:rPr lang="en-US" sz="1400" b="0" i="0" u="none" strike="noStrike" cap="none" dirty="0">
                <a:solidFill>
                  <a:srgbClr val="000000"/>
                </a:solidFill>
                <a:latin typeface="+mn-lt"/>
                <a:ea typeface="Cambria"/>
                <a:cs typeface="Cambria"/>
                <a:sym typeface="Cambria"/>
              </a:rPr>
              <a:t>Agriculture (National) in the Classroom. </a:t>
            </a:r>
            <a:r>
              <a:rPr lang="en-US" sz="1400" b="0" i="0" u="sng" strike="noStrike" cap="none" dirty="0">
                <a:solidFill>
                  <a:srgbClr val="0000FF"/>
                </a:solidFill>
                <a:latin typeface="+mn-lt"/>
                <a:ea typeface="Cambria"/>
                <a:cs typeface="Cambria"/>
                <a:sym typeface="Cambria"/>
                <a:hlinkClick r:id="rId14">
                  <a:extLst>
                    <a:ext uri="{A12FA001-AC4F-418D-AE19-62706E023703}">
                      <ahyp:hlinkClr xmlns:ahyp="http://schemas.microsoft.com/office/drawing/2018/hyperlinkcolor" val="tx"/>
                    </a:ext>
                  </a:extLst>
                </a:hlinkClick>
              </a:rPr>
              <a:t>https://agclassroom.org/matrix/</a:t>
            </a:r>
            <a:endParaRPr sz="1400" b="0" i="0" u="sng" strike="noStrike" cap="none" dirty="0">
              <a:solidFill>
                <a:srgbClr val="0000FF"/>
              </a:solidFill>
              <a:latin typeface="+mn-lt"/>
              <a:ea typeface="Cambria"/>
              <a:cs typeface="Cambria"/>
              <a:sym typeface="Cambria"/>
            </a:endParaRPr>
          </a:p>
          <a:p>
            <a:pPr marL="298450" marR="0" lvl="0" indent="-285750" algn="l" rtl="0">
              <a:lnSpc>
                <a:spcPct val="100000"/>
              </a:lnSpc>
              <a:spcBef>
                <a:spcPts val="0"/>
              </a:spcBef>
              <a:spcAft>
                <a:spcPts val="0"/>
              </a:spcAft>
              <a:buClr>
                <a:srgbClr val="000000"/>
              </a:buClr>
              <a:buSzPts val="2000"/>
              <a:buFont typeface="Arial"/>
              <a:buChar char="•"/>
            </a:pPr>
            <a:r>
              <a:rPr lang="en-US" sz="1400" b="0" i="0" u="none" strike="noStrike" cap="none" dirty="0">
                <a:solidFill>
                  <a:schemeClr val="dk1"/>
                </a:solidFill>
                <a:latin typeface="+mn-lt"/>
                <a:ea typeface="Cambria"/>
                <a:cs typeface="Cambria"/>
                <a:sym typeface="Cambria"/>
              </a:rPr>
              <a:t>Captain Planet Foundation </a:t>
            </a:r>
            <a:r>
              <a:rPr lang="en-US" sz="1400" b="0" i="0" u="sng" strike="noStrike" cap="none" dirty="0">
                <a:solidFill>
                  <a:srgbClr val="000000"/>
                </a:solidFill>
                <a:latin typeface="+mn-lt"/>
                <a:ea typeface="Arial"/>
                <a:cs typeface="Arial"/>
                <a:sym typeface="Arial"/>
                <a:hlinkClick r:id="rId15">
                  <a:extLst>
                    <a:ext uri="{A12FA001-AC4F-418D-AE19-62706E023703}">
                      <ahyp:hlinkClr xmlns:ahyp="http://schemas.microsoft.com/office/drawing/2018/hyperlinkcolor" val="tx"/>
                    </a:ext>
                  </a:extLst>
                </a:hlinkClick>
              </a:rPr>
              <a:t>https://captainplanetfoundation.org/</a:t>
            </a:r>
            <a:endParaRPr sz="1400" b="0" i="0" u="none" strike="noStrike" cap="none" dirty="0">
              <a:solidFill>
                <a:schemeClr val="dk1"/>
              </a:solidFill>
              <a:latin typeface="+mn-lt"/>
              <a:ea typeface="Cambria"/>
              <a:cs typeface="Cambria"/>
              <a:sym typeface="Cambria"/>
            </a:endParaRPr>
          </a:p>
          <a:p>
            <a:pPr marL="298450" marR="0" lvl="0" indent="-285750" algn="l" rtl="0">
              <a:lnSpc>
                <a:spcPct val="100000"/>
              </a:lnSpc>
              <a:spcBef>
                <a:spcPts val="0"/>
              </a:spcBef>
              <a:spcAft>
                <a:spcPts val="0"/>
              </a:spcAft>
              <a:buClr>
                <a:srgbClr val="000000"/>
              </a:buClr>
              <a:buSzPts val="2000"/>
              <a:buFont typeface="Arial"/>
              <a:buChar char="•"/>
            </a:pPr>
            <a:r>
              <a:rPr lang="en-US" sz="1400" b="0" i="0" u="none" strike="noStrike" cap="none" dirty="0">
                <a:solidFill>
                  <a:srgbClr val="000000"/>
                </a:solidFill>
                <a:latin typeface="+mn-lt"/>
                <a:ea typeface="Cambria"/>
                <a:cs typeface="Cambria"/>
                <a:sym typeface="Cambria"/>
              </a:rPr>
              <a:t>Dig In (USDA): </a:t>
            </a:r>
            <a:r>
              <a:rPr lang="en-US" sz="1400" b="0" i="0" u="sng" strike="noStrike" cap="none" dirty="0">
                <a:solidFill>
                  <a:srgbClr val="0000FF"/>
                </a:solidFill>
                <a:latin typeface="+mn-lt"/>
                <a:ea typeface="Cambria"/>
                <a:cs typeface="Cambria"/>
                <a:sym typeface="Cambria"/>
                <a:hlinkClick r:id="rId16">
                  <a:extLst>
                    <a:ext uri="{A12FA001-AC4F-418D-AE19-62706E023703}">
                      <ahyp:hlinkClr xmlns:ahyp="http://schemas.microsoft.com/office/drawing/2018/hyperlinkcolor" val="tx"/>
                    </a:ext>
                  </a:extLst>
                </a:hlinkClick>
              </a:rPr>
              <a:t>https://www.fns.usda.gov/tn/dig-lessons</a:t>
            </a:r>
            <a:endParaRPr sz="1400" b="0" i="0" u="none" strike="noStrike" cap="none" dirty="0">
              <a:solidFill>
                <a:srgbClr val="000000"/>
              </a:solidFill>
              <a:latin typeface="+mn-lt"/>
              <a:ea typeface="Cambria"/>
              <a:cs typeface="Cambria"/>
              <a:sym typeface="Cambria"/>
            </a:endParaRPr>
          </a:p>
          <a:p>
            <a:pPr marL="298450" marR="0" lvl="0" indent="-285750" algn="l" rtl="0">
              <a:lnSpc>
                <a:spcPct val="100000"/>
              </a:lnSpc>
              <a:spcBef>
                <a:spcPts val="0"/>
              </a:spcBef>
              <a:spcAft>
                <a:spcPts val="0"/>
              </a:spcAft>
              <a:buClr>
                <a:srgbClr val="000000"/>
              </a:buClr>
              <a:buSzPts val="2000"/>
              <a:buFont typeface="Arial"/>
              <a:buChar char="•"/>
            </a:pPr>
            <a:r>
              <a:rPr lang="en-US" sz="1400" b="0" i="0" u="none" strike="noStrike" cap="none" dirty="0">
                <a:solidFill>
                  <a:srgbClr val="000000"/>
                </a:solidFill>
                <a:latin typeface="+mn-lt"/>
                <a:ea typeface="Cambria"/>
                <a:cs typeface="Cambria"/>
                <a:sym typeface="Cambria"/>
              </a:rPr>
              <a:t>Edible Schoolyard (resource library): </a:t>
            </a:r>
            <a:r>
              <a:rPr lang="en-US" sz="1400" b="0" i="0" u="sng" strike="noStrike" cap="none" dirty="0">
                <a:solidFill>
                  <a:srgbClr val="000000"/>
                </a:solidFill>
                <a:latin typeface="+mn-lt"/>
                <a:ea typeface="Cambria"/>
                <a:cs typeface="Cambria"/>
                <a:sym typeface="Cambria"/>
                <a:hlinkClick r:id="rId17">
                  <a:extLst>
                    <a:ext uri="{A12FA001-AC4F-418D-AE19-62706E023703}">
                      <ahyp:hlinkClr xmlns:ahyp="http://schemas.microsoft.com/office/drawing/2018/hyperlinkcolor" val="tx"/>
                    </a:ext>
                  </a:extLst>
                </a:hlinkClick>
              </a:rPr>
              <a:t>https://edibleschoolyard.org/resource-search</a:t>
            </a:r>
            <a:endParaRPr sz="1400" b="0" i="0" u="none" strike="noStrike" cap="none" dirty="0">
              <a:solidFill>
                <a:srgbClr val="000000"/>
              </a:solidFill>
              <a:latin typeface="+mn-lt"/>
              <a:ea typeface="Cambria"/>
              <a:cs typeface="Cambria"/>
              <a:sym typeface="Cambria"/>
            </a:endParaRPr>
          </a:p>
          <a:p>
            <a:pPr marL="298450" marR="0" lvl="0" indent="-285750" algn="l" rtl="0">
              <a:lnSpc>
                <a:spcPct val="100000"/>
              </a:lnSpc>
              <a:spcBef>
                <a:spcPts val="0"/>
              </a:spcBef>
              <a:spcAft>
                <a:spcPts val="0"/>
              </a:spcAft>
              <a:buClr>
                <a:srgbClr val="000000"/>
              </a:buClr>
              <a:buSzPts val="2000"/>
              <a:buFont typeface="Arial"/>
              <a:buChar char="•"/>
            </a:pPr>
            <a:r>
              <a:rPr lang="en-US" sz="1400" b="0" i="0" u="none" strike="noStrike" cap="none" dirty="0">
                <a:solidFill>
                  <a:srgbClr val="000000"/>
                </a:solidFill>
                <a:latin typeface="+mn-lt"/>
                <a:ea typeface="Cambria"/>
                <a:cs typeface="Cambria"/>
                <a:sym typeface="Cambria"/>
              </a:rPr>
              <a:t>Farm to School Network. </a:t>
            </a:r>
            <a:r>
              <a:rPr lang="en-US" sz="1400" b="0" i="0" u="sng" strike="noStrike" cap="none" dirty="0">
                <a:solidFill>
                  <a:srgbClr val="000000"/>
                </a:solidFill>
                <a:latin typeface="+mn-lt"/>
                <a:ea typeface="Cambria"/>
                <a:cs typeface="Cambria"/>
                <a:sym typeface="Cambria"/>
                <a:hlinkClick r:id="rId18">
                  <a:extLst>
                    <a:ext uri="{A12FA001-AC4F-418D-AE19-62706E023703}">
                      <ahyp:hlinkClr xmlns:ahyp="http://schemas.microsoft.com/office/drawing/2018/hyperlinkcolor" val="tx"/>
                    </a:ext>
                  </a:extLst>
                </a:hlinkClick>
              </a:rPr>
              <a:t>https://www.farmtoschool.org/resources</a:t>
            </a:r>
            <a:endParaRPr sz="1400" b="0" i="0" u="none" strike="noStrike" cap="none" dirty="0">
              <a:solidFill>
                <a:srgbClr val="000000"/>
              </a:solidFill>
              <a:latin typeface="+mn-lt"/>
              <a:ea typeface="Cambria"/>
              <a:cs typeface="Cambria"/>
              <a:sym typeface="Cambria"/>
            </a:endParaRPr>
          </a:p>
          <a:p>
            <a:pPr marL="298450" marR="0" lvl="0" indent="-285750" algn="l" rtl="0">
              <a:lnSpc>
                <a:spcPct val="100000"/>
              </a:lnSpc>
              <a:spcBef>
                <a:spcPts val="0"/>
              </a:spcBef>
              <a:spcAft>
                <a:spcPts val="0"/>
              </a:spcAft>
              <a:buClr>
                <a:srgbClr val="000000"/>
              </a:buClr>
              <a:buSzPts val="2000"/>
              <a:buFont typeface="Arial"/>
              <a:buChar char="•"/>
            </a:pPr>
            <a:r>
              <a:rPr lang="en-US" sz="1400" b="0" i="0" u="none" strike="noStrike" cap="none" dirty="0">
                <a:solidFill>
                  <a:srgbClr val="000000"/>
                </a:solidFill>
                <a:latin typeface="+mn-lt"/>
                <a:ea typeface="Cambria"/>
                <a:cs typeface="Cambria"/>
                <a:sym typeface="Cambria"/>
              </a:rPr>
              <a:t>Grow for it.  North Carolina State Extension. </a:t>
            </a:r>
            <a:r>
              <a:rPr lang="en-US" sz="1400" b="0" i="0" u="sng" strike="noStrike" cap="none" dirty="0">
                <a:solidFill>
                  <a:srgbClr val="0000FF"/>
                </a:solidFill>
                <a:latin typeface="+mn-lt"/>
                <a:ea typeface="Cambria"/>
                <a:cs typeface="Cambria"/>
                <a:sym typeface="Cambria"/>
                <a:hlinkClick r:id="rId19">
                  <a:extLst>
                    <a:ext uri="{A12FA001-AC4F-418D-AE19-62706E023703}">
                      <ahyp:hlinkClr xmlns:ahyp="http://schemas.microsoft.com/office/drawing/2018/hyperlinkcolor" val="tx"/>
                    </a:ext>
                  </a:extLst>
                </a:hlinkClick>
              </a:rPr>
              <a:t>https://growforit.ces.ncsu.edu/</a:t>
            </a:r>
            <a:endParaRPr sz="1400" b="0" i="0" u="sng" strike="noStrike" cap="none" dirty="0">
              <a:solidFill>
                <a:srgbClr val="0000FF"/>
              </a:solidFill>
              <a:latin typeface="+mn-lt"/>
              <a:ea typeface="Cambria"/>
              <a:cs typeface="Cambria"/>
              <a:sym typeface="Cambria"/>
            </a:endParaRPr>
          </a:p>
          <a:p>
            <a:pPr marL="298450" marR="0" lvl="0" indent="-285750" algn="l" rtl="0">
              <a:lnSpc>
                <a:spcPct val="100000"/>
              </a:lnSpc>
              <a:spcBef>
                <a:spcPts val="0"/>
              </a:spcBef>
              <a:spcAft>
                <a:spcPts val="0"/>
              </a:spcAft>
              <a:buClr>
                <a:srgbClr val="000000"/>
              </a:buClr>
              <a:buSzPts val="2000"/>
              <a:buFont typeface="Arial"/>
              <a:buChar char="•"/>
            </a:pPr>
            <a:r>
              <a:rPr lang="en-US" sz="1400" b="0" i="0" u="none" strike="noStrike" cap="none" dirty="0">
                <a:solidFill>
                  <a:srgbClr val="000000"/>
                </a:solidFill>
                <a:latin typeface="+mn-lt"/>
                <a:ea typeface="Cambria"/>
                <a:cs typeface="Cambria"/>
                <a:sym typeface="Cambria"/>
              </a:rPr>
              <a:t>Growing Minds Farm to School Program:  </a:t>
            </a:r>
            <a:r>
              <a:rPr lang="en-US" sz="1400" b="0" i="0" u="sng" strike="noStrike" cap="none" dirty="0">
                <a:solidFill>
                  <a:srgbClr val="0000FF"/>
                </a:solidFill>
                <a:latin typeface="+mn-lt"/>
                <a:ea typeface="Cambria"/>
                <a:cs typeface="Cambria"/>
                <a:sym typeface="Cambria"/>
                <a:hlinkClick r:id="rId20">
                  <a:extLst>
                    <a:ext uri="{A12FA001-AC4F-418D-AE19-62706E023703}">
                      <ahyp:hlinkClr xmlns:ahyp="http://schemas.microsoft.com/office/drawing/2018/hyperlinkcolor" val="tx"/>
                    </a:ext>
                  </a:extLst>
                </a:hlinkClick>
              </a:rPr>
              <a:t>https://growing-minds.org/</a:t>
            </a:r>
            <a:endParaRPr sz="1400" b="0" i="0" u="none" strike="noStrike" cap="none" dirty="0">
              <a:solidFill>
                <a:srgbClr val="000000"/>
              </a:solidFill>
              <a:latin typeface="+mn-lt"/>
              <a:ea typeface="Cambria"/>
              <a:cs typeface="Cambria"/>
              <a:sym typeface="Cambria"/>
            </a:endParaRPr>
          </a:p>
          <a:p>
            <a:pPr marL="298450" marR="0" lvl="0" indent="-285750" algn="l" rtl="0">
              <a:lnSpc>
                <a:spcPct val="100000"/>
              </a:lnSpc>
              <a:spcBef>
                <a:spcPts val="0"/>
              </a:spcBef>
              <a:spcAft>
                <a:spcPts val="0"/>
              </a:spcAft>
              <a:buClr>
                <a:srgbClr val="000000"/>
              </a:buClr>
              <a:buSzPts val="2000"/>
              <a:buFont typeface="Arial"/>
              <a:buChar char="•"/>
            </a:pPr>
            <a:r>
              <a:rPr lang="en-US" sz="1400" b="0" i="0" u="none" strike="noStrike" cap="none" dirty="0">
                <a:solidFill>
                  <a:srgbClr val="000000"/>
                </a:solidFill>
                <a:latin typeface="+mn-lt"/>
                <a:ea typeface="Cambria"/>
                <a:cs typeface="Cambria"/>
                <a:sym typeface="Cambria"/>
              </a:rPr>
              <a:t>Massachusetts Farm to School. </a:t>
            </a:r>
            <a:r>
              <a:rPr lang="en-US" sz="1400" b="0" i="0" u="sng" strike="noStrike" cap="none" dirty="0">
                <a:solidFill>
                  <a:srgbClr val="000000"/>
                </a:solidFill>
                <a:latin typeface="+mn-lt"/>
                <a:ea typeface="Cambria"/>
                <a:cs typeface="Cambria"/>
                <a:sym typeface="Cambria"/>
                <a:hlinkClick r:id="rId21">
                  <a:extLst>
                    <a:ext uri="{A12FA001-AC4F-418D-AE19-62706E023703}">
                      <ahyp:hlinkClr xmlns:ahyp="http://schemas.microsoft.com/office/drawing/2018/hyperlinkcolor" val="tx"/>
                    </a:ext>
                  </a:extLst>
                </a:hlinkClick>
              </a:rPr>
              <a:t>https://www.massfarmtoschool.org/guide-types/classroom-lessons/</a:t>
            </a:r>
            <a:endParaRPr sz="1400" b="0" i="0" u="none" strike="noStrike" cap="none" dirty="0">
              <a:solidFill>
                <a:srgbClr val="000000"/>
              </a:solidFill>
              <a:latin typeface="+mn-lt"/>
              <a:ea typeface="Cambria"/>
              <a:cs typeface="Cambria"/>
              <a:sym typeface="Cambria"/>
            </a:endParaRPr>
          </a:p>
          <a:p>
            <a:pPr marL="298450" marR="0" lvl="0" indent="-285750" algn="l" rtl="0">
              <a:lnSpc>
                <a:spcPct val="100000"/>
              </a:lnSpc>
              <a:spcBef>
                <a:spcPts val="0"/>
              </a:spcBef>
              <a:spcAft>
                <a:spcPts val="0"/>
              </a:spcAft>
              <a:buClr>
                <a:srgbClr val="000000"/>
              </a:buClr>
              <a:buSzPts val="2000"/>
              <a:buFont typeface="Arial"/>
              <a:buChar char="•"/>
            </a:pPr>
            <a:r>
              <a:rPr lang="en-US" sz="1400" b="1" i="0" u="none" strike="noStrike" cap="none" dirty="0">
                <a:solidFill>
                  <a:srgbClr val="000000"/>
                </a:solidFill>
                <a:latin typeface="+mn-lt"/>
                <a:ea typeface="Cambria"/>
                <a:cs typeface="Cambria"/>
                <a:sym typeface="Cambria"/>
              </a:rPr>
              <a:t>National Science Teachers Association (NSTA) Resources. </a:t>
            </a:r>
            <a:r>
              <a:rPr lang="en-US" sz="1400" b="1" i="0" u="sng" strike="noStrike" cap="none" dirty="0">
                <a:solidFill>
                  <a:srgbClr val="0462C1"/>
                </a:solidFill>
                <a:latin typeface="+mn-lt"/>
                <a:ea typeface="Cambria"/>
                <a:cs typeface="Cambria"/>
                <a:sym typeface="Cambria"/>
                <a:hlinkClick r:id="rId22">
                  <a:extLst>
                    <a:ext uri="{A12FA001-AC4F-418D-AE19-62706E023703}">
                      <ahyp:hlinkClr xmlns:ahyp="http://schemas.microsoft.com/office/drawing/2018/hyperlinkcolor" val="tx"/>
                    </a:ext>
                  </a:extLst>
                </a:hlinkClick>
              </a:rPr>
              <a:t>https://www.nsta.org/resources</a:t>
            </a:r>
            <a:endParaRPr sz="1400" b="1" i="0" u="sng" strike="noStrike" cap="none" dirty="0">
              <a:solidFill>
                <a:srgbClr val="0462C1"/>
              </a:solidFill>
              <a:latin typeface="+mn-lt"/>
              <a:ea typeface="Cambria"/>
              <a:cs typeface="Cambria"/>
              <a:sym typeface="Cambria"/>
            </a:endParaRPr>
          </a:p>
          <a:p>
            <a:pPr marL="298450" marR="0" lvl="0" indent="-285750" algn="l" rtl="0">
              <a:lnSpc>
                <a:spcPct val="100000"/>
              </a:lnSpc>
              <a:spcBef>
                <a:spcPts val="0"/>
              </a:spcBef>
              <a:spcAft>
                <a:spcPts val="0"/>
              </a:spcAft>
              <a:buClr>
                <a:srgbClr val="000000"/>
              </a:buClr>
              <a:buSzPts val="2000"/>
              <a:buFont typeface="Arial"/>
              <a:buChar char="•"/>
            </a:pPr>
            <a:r>
              <a:rPr lang="en-US" sz="1400" b="0" i="0" u="none" strike="noStrike" cap="none" dirty="0">
                <a:solidFill>
                  <a:schemeClr val="dk1"/>
                </a:solidFill>
                <a:latin typeface="+mn-lt"/>
                <a:ea typeface="Cambria"/>
                <a:cs typeface="Cambria"/>
                <a:sym typeface="Cambria"/>
              </a:rPr>
              <a:t>Pollinator Partnership. </a:t>
            </a:r>
            <a:r>
              <a:rPr lang="en-US" sz="1400" b="0" i="0" u="sng" strike="noStrike" cap="none" dirty="0">
                <a:solidFill>
                  <a:srgbClr val="000000"/>
                </a:solidFill>
                <a:latin typeface="+mn-lt"/>
                <a:ea typeface="Arial"/>
                <a:cs typeface="Arial"/>
                <a:sym typeface="Arial"/>
                <a:hlinkClick r:id="rId23">
                  <a:extLst>
                    <a:ext uri="{A12FA001-AC4F-418D-AE19-62706E023703}">
                      <ahyp:hlinkClr xmlns:ahyp="http://schemas.microsoft.com/office/drawing/2018/hyperlinkcolor" val="tx"/>
                    </a:ext>
                  </a:extLst>
                </a:hlinkClick>
              </a:rPr>
              <a:t>https://www.pollinator.org/</a:t>
            </a:r>
            <a:endParaRPr sz="1400" b="0" i="0" u="none" strike="noStrike" cap="none" dirty="0">
              <a:solidFill>
                <a:schemeClr val="dk1"/>
              </a:solidFill>
              <a:latin typeface="+mn-lt"/>
              <a:ea typeface="Cambria"/>
              <a:cs typeface="Cambria"/>
              <a:sym typeface="Cambria"/>
            </a:endParaRPr>
          </a:p>
          <a:p>
            <a:pPr marL="298450" marR="0" lvl="0" indent="-285750" algn="l" rtl="0">
              <a:lnSpc>
                <a:spcPct val="100000"/>
              </a:lnSpc>
              <a:spcBef>
                <a:spcPts val="0"/>
              </a:spcBef>
              <a:spcAft>
                <a:spcPts val="0"/>
              </a:spcAft>
              <a:buClr>
                <a:srgbClr val="000000"/>
              </a:buClr>
              <a:buSzPts val="2000"/>
              <a:buFont typeface="Arial"/>
              <a:buChar char="•"/>
            </a:pPr>
            <a:r>
              <a:rPr lang="en-US" sz="1400" b="0" i="0" u="none" strike="noStrike" cap="none" dirty="0">
                <a:solidFill>
                  <a:srgbClr val="000000"/>
                </a:solidFill>
                <a:latin typeface="+mn-lt"/>
                <a:ea typeface="Cambria"/>
                <a:cs typeface="Cambria"/>
                <a:sym typeface="Cambria"/>
              </a:rPr>
              <a:t>Science and plants for schools. </a:t>
            </a:r>
            <a:r>
              <a:rPr lang="en-US" sz="1400" b="0" i="0" u="sng" strike="noStrike" cap="none" dirty="0">
                <a:solidFill>
                  <a:srgbClr val="0462C1"/>
                </a:solidFill>
                <a:latin typeface="+mn-lt"/>
                <a:ea typeface="Cambria"/>
                <a:cs typeface="Cambria"/>
                <a:sym typeface="Cambria"/>
                <a:hlinkClick r:id="rId24">
                  <a:extLst>
                    <a:ext uri="{A12FA001-AC4F-418D-AE19-62706E023703}">
                      <ahyp:hlinkClr xmlns:ahyp="http://schemas.microsoft.com/office/drawing/2018/hyperlinkcolor" val="tx"/>
                    </a:ext>
                  </a:extLst>
                </a:hlinkClick>
              </a:rPr>
              <a:t>https://www.saps.org.uk/</a:t>
            </a:r>
            <a:endParaRPr sz="1400" b="0" i="0" u="sng" strike="noStrike" cap="none" dirty="0">
              <a:solidFill>
                <a:srgbClr val="0462C1"/>
              </a:solidFill>
              <a:latin typeface="+mn-lt"/>
              <a:ea typeface="Cambria"/>
              <a:cs typeface="Cambria"/>
              <a:sym typeface="Cambria"/>
            </a:endParaRPr>
          </a:p>
          <a:p>
            <a:pPr marL="298450" marR="0" lvl="0" indent="-285750" algn="l" rtl="0">
              <a:lnSpc>
                <a:spcPct val="100000"/>
              </a:lnSpc>
              <a:spcBef>
                <a:spcPts val="0"/>
              </a:spcBef>
              <a:spcAft>
                <a:spcPts val="0"/>
              </a:spcAft>
              <a:buClr>
                <a:srgbClr val="000000"/>
              </a:buClr>
              <a:buSzPts val="2000"/>
              <a:buFont typeface="Arial"/>
              <a:buChar char="•"/>
            </a:pPr>
            <a:r>
              <a:rPr lang="en-US" sz="1400" b="0" i="0" u="none" strike="noStrike" cap="none" dirty="0">
                <a:solidFill>
                  <a:schemeClr val="dk1"/>
                </a:solidFill>
                <a:latin typeface="+mn-lt"/>
                <a:ea typeface="Cambria"/>
                <a:cs typeface="Cambria"/>
                <a:sym typeface="Cambria"/>
              </a:rPr>
              <a:t>University of Georgia Extension:  School Garden Resources, Curri </a:t>
            </a:r>
            <a:r>
              <a:rPr lang="en-US" sz="1400" b="0" i="0" u="none" strike="noStrike" cap="none" dirty="0" err="1">
                <a:solidFill>
                  <a:schemeClr val="dk1"/>
                </a:solidFill>
                <a:latin typeface="+mn-lt"/>
                <a:ea typeface="Cambria"/>
                <a:cs typeface="Cambria"/>
                <a:sym typeface="Cambria"/>
              </a:rPr>
              <a:t>ulum</a:t>
            </a:r>
            <a:r>
              <a:rPr lang="en-US" sz="1400" b="0" i="0" u="none" strike="noStrike" cap="none" dirty="0">
                <a:solidFill>
                  <a:schemeClr val="dk1"/>
                </a:solidFill>
                <a:latin typeface="+mn-lt"/>
                <a:ea typeface="Cambria"/>
                <a:cs typeface="Cambria"/>
                <a:sym typeface="Cambria"/>
              </a:rPr>
              <a:t>. </a:t>
            </a:r>
            <a:r>
              <a:rPr lang="en-US" sz="1400" b="0" i="0" u="sng" strike="noStrike" cap="none" dirty="0">
                <a:solidFill>
                  <a:srgbClr val="000000"/>
                </a:solidFill>
                <a:latin typeface="+mn-lt"/>
                <a:ea typeface="Cambria"/>
                <a:cs typeface="Cambria"/>
                <a:sym typeface="Cambria"/>
                <a:hlinkClick r:id="rId25">
                  <a:extLst>
                    <a:ext uri="{A12FA001-AC4F-418D-AE19-62706E023703}">
                      <ahyp:hlinkClr xmlns:ahyp="http://schemas.microsoft.com/office/drawing/2018/hyperlinkcolor" val="tx"/>
                    </a:ext>
                  </a:extLst>
                </a:hlinkClick>
              </a:rPr>
              <a:t>https://extension.uga.edu/programs-services/school-garden-resources/curriculum.html</a:t>
            </a:r>
            <a:endParaRPr sz="1400" b="0" i="0" u="sng" strike="noStrike" cap="none" dirty="0">
              <a:solidFill>
                <a:srgbClr val="0462C1"/>
              </a:solidFill>
              <a:latin typeface="+mn-lt"/>
              <a:ea typeface="Cambria"/>
              <a:cs typeface="Cambria"/>
              <a:sym typeface="Cambria"/>
            </a:endParaRPr>
          </a:p>
          <a:p>
            <a:pPr marL="298450" marR="0" lvl="0" indent="-285750" algn="l" rtl="0">
              <a:lnSpc>
                <a:spcPct val="100000"/>
              </a:lnSpc>
              <a:spcBef>
                <a:spcPts val="0"/>
              </a:spcBef>
              <a:spcAft>
                <a:spcPts val="0"/>
              </a:spcAft>
              <a:buClr>
                <a:srgbClr val="000000"/>
              </a:buClr>
              <a:buSzPts val="2000"/>
              <a:buFont typeface="Arial"/>
              <a:buChar char="•"/>
            </a:pPr>
            <a:r>
              <a:rPr lang="en-US" sz="1400" b="0" i="0" u="none" strike="noStrike" cap="none" dirty="0">
                <a:solidFill>
                  <a:srgbClr val="000000"/>
                </a:solidFill>
                <a:latin typeface="+mn-lt"/>
                <a:ea typeface="Calibri"/>
                <a:cs typeface="Calibri"/>
                <a:sym typeface="Calibri"/>
              </a:rPr>
              <a:t>Whole Kids Foundation &amp; American Heart Association: </a:t>
            </a:r>
            <a:r>
              <a:rPr lang="en-US" sz="1400" b="0" i="0" u="sng" strike="noStrike" cap="none" dirty="0">
                <a:solidFill>
                  <a:srgbClr val="0000FF"/>
                </a:solidFill>
                <a:latin typeface="+mn-lt"/>
                <a:ea typeface="Calibri"/>
                <a:cs typeface="Calibri"/>
                <a:sym typeface="Calibri"/>
                <a:hlinkClick r:id="rId26">
                  <a:extLst>
                    <a:ext uri="{A12FA001-AC4F-418D-AE19-62706E023703}">
                      <ahyp:hlinkClr xmlns:ahyp="http://schemas.microsoft.com/office/drawing/2018/hyperlinkcolor" val="tx"/>
                    </a:ext>
                  </a:extLst>
                </a:hlinkClick>
              </a:rPr>
              <a:t>https://www.wholekidsfoundation.org/assets/documents/school-garden-lesson-plans.pdf</a:t>
            </a:r>
            <a:endParaRPr sz="1400" b="0" i="0" u="sng" strike="noStrike" cap="none" dirty="0">
              <a:solidFill>
                <a:srgbClr val="0462C1"/>
              </a:solidFill>
              <a:latin typeface="+mn-lt"/>
              <a:ea typeface="Cambria"/>
              <a:cs typeface="Cambria"/>
              <a:sym typeface="Cambria"/>
            </a:endParaRPr>
          </a:p>
        </p:txBody>
      </p:sp>
      <p:sp>
        <p:nvSpPr>
          <p:cNvPr id="413" name="Google Shape;413;p7"/>
          <p:cNvSpPr txBox="1"/>
          <p:nvPr/>
        </p:nvSpPr>
        <p:spPr>
          <a:xfrm>
            <a:off x="3921549" y="29967"/>
            <a:ext cx="418550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mn-lt"/>
                <a:ea typeface="Arial"/>
                <a:cs typeface="Arial"/>
                <a:sym typeface="Arial"/>
              </a:rPr>
              <a:t>Some Additional GBL Resources</a:t>
            </a:r>
            <a:endParaRPr sz="1400" b="0" i="0" u="none" strike="noStrike" cap="none">
              <a:solidFill>
                <a:srgbClr val="000000"/>
              </a:solidFill>
              <a:latin typeface="+mn-lt"/>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2">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12">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12">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12">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12">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12">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12">
                                            <p:txEl>
                                              <p:pRg st="16" end="1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12">
                                            <p:txEl>
                                              <p:pRg st="17" end="1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12">
                                            <p:txEl>
                                              <p:pRg st="18" end="1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12">
                                            <p:txEl>
                                              <p:pRg st="19" end="19"/>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12">
                                            <p:txEl>
                                              <p:pRg st="20" end="2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412">
                                            <p:txEl>
                                              <p:pRg st="21" end="21"/>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12">
                                            <p:txEl>
                                              <p:pRg st="22" end="22"/>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412">
                                            <p:txEl>
                                              <p:pRg st="23" end="23"/>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412">
                                            <p:txEl>
                                              <p:pRg st="24" end="24"/>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12">
                                            <p:txEl>
                                              <p:pRg st="25" end="25"/>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412">
                                            <p:txEl>
                                              <p:pRg st="26" end="2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g1553790532d_0_50"/>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000"/>
              <a:buNone/>
            </a:pPr>
            <a:r>
              <a:rPr lang="en-US" dirty="0"/>
              <a:t>Demonstration (Day 2) </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g124ca679631_1_294"/>
          <p:cNvSpPr txBox="1">
            <a:spLocks noGrp="1"/>
          </p:cNvSpPr>
          <p:nvPr>
            <p:ph type="title"/>
          </p:nvPr>
        </p:nvSpPr>
        <p:spPr>
          <a:xfrm>
            <a:off x="1441938" y="525439"/>
            <a:ext cx="10316307" cy="165761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50"/>
              <a:buFont typeface="Calibri"/>
              <a:buNone/>
            </a:pPr>
            <a:r>
              <a:rPr lang="en-US" sz="3600" dirty="0">
                <a:latin typeface="+mn-lt"/>
              </a:rPr>
              <a:t>Now think about seed germination</a:t>
            </a:r>
            <a:endParaRPr dirty="0">
              <a:latin typeface="+mn-lt"/>
            </a:endParaRPr>
          </a:p>
        </p:txBody>
      </p:sp>
      <p:sp>
        <p:nvSpPr>
          <p:cNvPr id="449" name="Google Shape;449;g124ca679631_1_294"/>
          <p:cNvSpPr txBox="1">
            <a:spLocks noGrp="1"/>
          </p:cNvSpPr>
          <p:nvPr>
            <p:ph type="body" idx="1"/>
          </p:nvPr>
        </p:nvSpPr>
        <p:spPr>
          <a:xfrm>
            <a:off x="3263545" y="1975552"/>
            <a:ext cx="3336546" cy="3902472"/>
          </a:xfrm>
          <a:prstGeom prst="rect">
            <a:avLst/>
          </a:prstGeom>
          <a:noFill/>
          <a:ln>
            <a:noFill/>
          </a:ln>
        </p:spPr>
        <p:txBody>
          <a:bodyPr spcFirstLastPara="1" wrap="square" lIns="91425" tIns="45700" rIns="91425" bIns="45700" anchor="t" anchorCtr="0">
            <a:normAutofit/>
          </a:bodyPr>
          <a:lstStyle/>
          <a:p>
            <a:pPr marL="685800" lvl="1" indent="-228600" algn="l" rtl="0">
              <a:lnSpc>
                <a:spcPct val="90000"/>
              </a:lnSpc>
              <a:spcBef>
                <a:spcPts val="0"/>
              </a:spcBef>
              <a:spcAft>
                <a:spcPts val="0"/>
              </a:spcAft>
              <a:buClr>
                <a:schemeClr val="dk1"/>
              </a:buClr>
              <a:buSzPts val="1650"/>
              <a:buChar char="•"/>
            </a:pPr>
            <a:r>
              <a:rPr lang="en-US" sz="2000" dirty="0"/>
              <a:t>plug trays</a:t>
            </a:r>
            <a:endParaRPr dirty="0"/>
          </a:p>
          <a:p>
            <a:pPr marL="685800" lvl="1" indent="-228600" algn="l" rtl="0">
              <a:lnSpc>
                <a:spcPct val="90000"/>
              </a:lnSpc>
              <a:spcBef>
                <a:spcPts val="500"/>
              </a:spcBef>
              <a:spcAft>
                <a:spcPts val="0"/>
              </a:spcAft>
              <a:buClr>
                <a:schemeClr val="dk1"/>
              </a:buClr>
              <a:buSzPts val="1650"/>
              <a:buChar char="•"/>
            </a:pPr>
            <a:r>
              <a:rPr lang="en-US" sz="2000" dirty="0"/>
              <a:t>pack of cucumber seeds</a:t>
            </a:r>
            <a:endParaRPr dirty="0"/>
          </a:p>
          <a:p>
            <a:pPr marL="685800" lvl="1" indent="-228600" algn="l" rtl="0">
              <a:lnSpc>
                <a:spcPct val="90000"/>
              </a:lnSpc>
              <a:spcBef>
                <a:spcPts val="500"/>
              </a:spcBef>
              <a:spcAft>
                <a:spcPts val="0"/>
              </a:spcAft>
              <a:buClr>
                <a:schemeClr val="dk1"/>
              </a:buClr>
              <a:buSzPts val="1650"/>
              <a:buChar char="•"/>
            </a:pPr>
            <a:r>
              <a:rPr lang="en-US" sz="2000" dirty="0"/>
              <a:t>bags of potting mix/soil</a:t>
            </a:r>
            <a:endParaRPr dirty="0"/>
          </a:p>
          <a:p>
            <a:pPr marL="685800" lvl="1" indent="-228600" algn="l" rtl="0">
              <a:lnSpc>
                <a:spcPct val="90000"/>
              </a:lnSpc>
              <a:spcBef>
                <a:spcPts val="500"/>
              </a:spcBef>
              <a:spcAft>
                <a:spcPts val="0"/>
              </a:spcAft>
              <a:buClr>
                <a:schemeClr val="dk1"/>
              </a:buClr>
              <a:buSzPts val="1650"/>
              <a:buChar char="•"/>
            </a:pPr>
            <a:r>
              <a:rPr lang="en-US" sz="2000" dirty="0"/>
              <a:t>heat mats</a:t>
            </a:r>
            <a:endParaRPr dirty="0"/>
          </a:p>
          <a:p>
            <a:pPr marL="685800" lvl="1" indent="-228600" algn="l" rtl="0">
              <a:lnSpc>
                <a:spcPct val="90000"/>
              </a:lnSpc>
              <a:spcBef>
                <a:spcPts val="500"/>
              </a:spcBef>
              <a:spcAft>
                <a:spcPts val="0"/>
              </a:spcAft>
              <a:buClr>
                <a:schemeClr val="dk1"/>
              </a:buClr>
              <a:buSzPts val="1650"/>
              <a:buChar char="•"/>
            </a:pPr>
            <a:r>
              <a:rPr lang="en-US" sz="2000" dirty="0"/>
              <a:t>grow lights</a:t>
            </a:r>
            <a:endParaRPr dirty="0"/>
          </a:p>
          <a:p>
            <a:pPr marL="685800" lvl="1" indent="-123825" algn="l" rtl="0">
              <a:lnSpc>
                <a:spcPct val="90000"/>
              </a:lnSpc>
              <a:spcBef>
                <a:spcPts val="500"/>
              </a:spcBef>
              <a:spcAft>
                <a:spcPts val="0"/>
              </a:spcAft>
              <a:buClr>
                <a:schemeClr val="dk1"/>
              </a:buClr>
              <a:buSzPts val="1650"/>
              <a:buNone/>
            </a:pPr>
            <a:endParaRPr sz="20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g124ca679631_1_304"/>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57" name="Google Shape;457;g124ca679631_1_304"/>
          <p:cNvSpPr/>
          <p:nvPr/>
        </p:nvSpPr>
        <p:spPr>
          <a:xfrm>
            <a:off x="0" y="0"/>
            <a:ext cx="7066978" cy="6858000"/>
          </a:xfrm>
          <a:prstGeom prst="rect">
            <a:avLst/>
          </a:prstGeom>
          <a:gradFill>
            <a:gsLst>
              <a:gs pos="0">
                <a:srgbClr val="FFFFFF">
                  <a:alpha val="0"/>
                </a:srgbClr>
              </a:gs>
              <a:gs pos="19000">
                <a:srgbClr val="FFFFFF">
                  <a:alpha val="37254"/>
                </a:srgbClr>
              </a:gs>
              <a:gs pos="35000">
                <a:srgbClr val="FFFFFF">
                  <a:alpha val="76470"/>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58" name="Google Shape;458;g124ca679631_1_304"/>
          <p:cNvSpPr txBox="1">
            <a:spLocks noGrp="1"/>
          </p:cNvSpPr>
          <p:nvPr>
            <p:ph type="title"/>
          </p:nvPr>
        </p:nvSpPr>
        <p:spPr>
          <a:xfrm>
            <a:off x="623982" y="380031"/>
            <a:ext cx="9715772" cy="369202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800"/>
              <a:buNone/>
            </a:pPr>
            <a:r>
              <a:rPr lang="en-US" sz="4800" dirty="0">
                <a:solidFill>
                  <a:schemeClr val="dk1"/>
                </a:solidFill>
                <a:latin typeface="+mn-lt"/>
                <a:ea typeface="Arial"/>
                <a:cs typeface="Arial"/>
                <a:sym typeface="Arial"/>
              </a:rPr>
              <a:t>What may be some conditions impacting germination?</a:t>
            </a:r>
            <a:endParaRPr dirty="0">
              <a:latin typeface="+mn-l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gfecacb8dbd_0_1576"/>
          <p:cNvSpPr txBox="1">
            <a:spLocks noGrp="1"/>
          </p:cNvSpPr>
          <p:nvPr>
            <p:ph type="title"/>
          </p:nvPr>
        </p:nvSpPr>
        <p:spPr>
          <a:xfrm>
            <a:off x="0" y="0"/>
            <a:ext cx="11773500" cy="994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Calibri"/>
              <a:buNone/>
            </a:pPr>
            <a:r>
              <a:rPr lang="en-US"/>
              <a:t>What may be some conditions impacting germination?</a:t>
            </a:r>
            <a:endParaRPr/>
          </a:p>
        </p:txBody>
      </p:sp>
      <p:sp>
        <p:nvSpPr>
          <p:cNvPr id="496" name="Google Shape;496;gfecacb8dbd_0_1576"/>
          <p:cNvSpPr txBox="1">
            <a:spLocks noGrp="1"/>
          </p:cNvSpPr>
          <p:nvPr>
            <p:ph type="body" idx="1"/>
          </p:nvPr>
        </p:nvSpPr>
        <p:spPr>
          <a:xfrm>
            <a:off x="673100" y="1588294"/>
            <a:ext cx="10515600" cy="32634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b="1"/>
              <a:t>How do heat and light affect the germination together?</a:t>
            </a:r>
            <a:endParaRPr/>
          </a:p>
          <a:p>
            <a:pPr marL="228600" lvl="0" indent="-50800" algn="l" rtl="0">
              <a:lnSpc>
                <a:spcPct val="90000"/>
              </a:lnSpc>
              <a:spcBef>
                <a:spcPts val="1000"/>
              </a:spcBef>
              <a:spcAft>
                <a:spcPts val="0"/>
              </a:spcAft>
              <a:buClr>
                <a:schemeClr val="dk1"/>
              </a:buClr>
              <a:buSzPts val="2800"/>
              <a:buNone/>
            </a:pPr>
            <a:endParaRPr b="1"/>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gfecacb8dbd_0_1598"/>
          <p:cNvSpPr txBox="1">
            <a:spLocks noGrp="1"/>
          </p:cNvSpPr>
          <p:nvPr>
            <p:ph type="title"/>
          </p:nvPr>
        </p:nvSpPr>
        <p:spPr>
          <a:xfrm>
            <a:off x="0" y="0"/>
            <a:ext cx="11773500" cy="994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Calibri"/>
              <a:buNone/>
            </a:pPr>
            <a:r>
              <a:rPr lang="en-US"/>
              <a:t>What may be some conditions impacting germination?</a:t>
            </a:r>
            <a:endParaRPr/>
          </a:p>
        </p:txBody>
      </p:sp>
      <p:sp>
        <p:nvSpPr>
          <p:cNvPr id="502" name="Google Shape;502;gfecacb8dbd_0_1598"/>
          <p:cNvSpPr txBox="1">
            <a:spLocks noGrp="1"/>
          </p:cNvSpPr>
          <p:nvPr>
            <p:ph type="body" idx="1"/>
          </p:nvPr>
        </p:nvSpPr>
        <p:spPr>
          <a:xfrm>
            <a:off x="673100" y="1588300"/>
            <a:ext cx="10515600" cy="6117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b="1"/>
              <a:t>How do heat and light affect the germination together?</a:t>
            </a:r>
            <a:endParaRPr b="1"/>
          </a:p>
        </p:txBody>
      </p:sp>
      <p:graphicFrame>
        <p:nvGraphicFramePr>
          <p:cNvPr id="503" name="Google Shape;503;gfecacb8dbd_0_1598"/>
          <p:cNvGraphicFramePr/>
          <p:nvPr/>
        </p:nvGraphicFramePr>
        <p:xfrm>
          <a:off x="1358900" y="2703196"/>
          <a:ext cx="7010375" cy="3356500"/>
        </p:xfrm>
        <a:graphic>
          <a:graphicData uri="http://schemas.openxmlformats.org/drawingml/2006/table">
            <a:tbl>
              <a:tblPr firstRow="1" bandRow="1">
                <a:noFill/>
              </a:tblPr>
              <a:tblGrid>
                <a:gridCol w="1965325">
                  <a:extLst>
                    <a:ext uri="{9D8B030D-6E8A-4147-A177-3AD203B41FA5}">
                      <a16:colId xmlns:a16="http://schemas.microsoft.com/office/drawing/2014/main" val="20000"/>
                    </a:ext>
                  </a:extLst>
                </a:gridCol>
                <a:gridCol w="2460525">
                  <a:extLst>
                    <a:ext uri="{9D8B030D-6E8A-4147-A177-3AD203B41FA5}">
                      <a16:colId xmlns:a16="http://schemas.microsoft.com/office/drawing/2014/main" val="20001"/>
                    </a:ext>
                  </a:extLst>
                </a:gridCol>
                <a:gridCol w="2584525">
                  <a:extLst>
                    <a:ext uri="{9D8B030D-6E8A-4147-A177-3AD203B41FA5}">
                      <a16:colId xmlns:a16="http://schemas.microsoft.com/office/drawing/2014/main" val="20002"/>
                    </a:ext>
                  </a:extLst>
                </a:gridCol>
              </a:tblGrid>
              <a:tr h="4529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68575" marR="68575" marT="34300" marB="34300"/>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No heat</a:t>
                      </a:r>
                      <a:endParaRPr sz="1400" u="none" strike="noStrike" cap="none"/>
                    </a:p>
                  </a:txBody>
                  <a:tcPr marL="68575" marR="68575" marT="34300" marB="34300"/>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Heat</a:t>
                      </a:r>
                      <a:endParaRPr sz="1400" u="none" strike="noStrike" cap="none"/>
                    </a:p>
                  </a:txBody>
                  <a:tcPr marL="68575" marR="68575" marT="34300" marB="34300"/>
                </a:tc>
                <a:extLst>
                  <a:ext uri="{0D108BD9-81ED-4DB2-BD59-A6C34878D82A}">
                    <a16:rowId xmlns:a16="http://schemas.microsoft.com/office/drawing/2014/main" val="10000"/>
                  </a:ext>
                </a:extLst>
              </a:tr>
              <a:tr h="1451800">
                <a:tc>
                  <a:txBody>
                    <a:bodyPr/>
                    <a:lstStyle/>
                    <a:p>
                      <a:pPr marL="0" marR="0" lvl="0" indent="0" algn="r" rtl="0">
                        <a:lnSpc>
                          <a:spcPct val="100000"/>
                        </a:lnSpc>
                        <a:spcBef>
                          <a:spcPts val="0"/>
                        </a:spcBef>
                        <a:spcAft>
                          <a:spcPts val="0"/>
                        </a:spcAft>
                        <a:buClr>
                          <a:srgbClr val="000000"/>
                        </a:buClr>
                        <a:buSzPts val="1400"/>
                        <a:buFont typeface="Arial"/>
                        <a:buNone/>
                      </a:pPr>
                      <a:r>
                        <a:rPr lang="en-US" sz="1400" b="1" u="none" strike="noStrike" cap="none"/>
                        <a:t>No Light</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68575" marR="68575" marT="34300" marB="34300"/>
                </a:tc>
                <a:extLst>
                  <a:ext uri="{0D108BD9-81ED-4DB2-BD59-A6C34878D82A}">
                    <a16:rowId xmlns:a16="http://schemas.microsoft.com/office/drawing/2014/main" val="10001"/>
                  </a:ext>
                </a:extLst>
              </a:tr>
              <a:tr h="1451800">
                <a:tc>
                  <a:txBody>
                    <a:bodyPr/>
                    <a:lstStyle/>
                    <a:p>
                      <a:pPr marL="0" marR="0" lvl="0" indent="0" algn="r" rtl="0">
                        <a:lnSpc>
                          <a:spcPct val="100000"/>
                        </a:lnSpc>
                        <a:spcBef>
                          <a:spcPts val="0"/>
                        </a:spcBef>
                        <a:spcAft>
                          <a:spcPts val="0"/>
                        </a:spcAft>
                        <a:buClr>
                          <a:srgbClr val="000000"/>
                        </a:buClr>
                        <a:buSzPts val="1400"/>
                        <a:buFont typeface="Arial"/>
                        <a:buNone/>
                      </a:pPr>
                      <a:r>
                        <a:rPr lang="en-US" sz="1400" b="1" u="none" strike="noStrike" cap="none"/>
                        <a:t>Light</a:t>
                      </a: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68575" marR="68575" marT="34300" marB="34300"/>
                </a:tc>
                <a:extLst>
                  <a:ext uri="{0D108BD9-81ED-4DB2-BD59-A6C34878D82A}">
                    <a16:rowId xmlns:a16="http://schemas.microsoft.com/office/drawing/2014/main" val="10002"/>
                  </a:ext>
                </a:extLst>
              </a:tr>
            </a:tbl>
          </a:graphicData>
        </a:graphic>
      </p:graphicFrame>
      <p:pic>
        <p:nvPicPr>
          <p:cNvPr id="504" name="Google Shape;504;gfecacb8dbd_0_1598" descr="plantation trays,therugbycatalog.com"/>
          <p:cNvPicPr preferRelativeResize="0"/>
          <p:nvPr/>
        </p:nvPicPr>
        <p:blipFill rotWithShape="1">
          <a:blip r:embed="rId3">
            <a:alphaModFix/>
          </a:blip>
          <a:srcRect/>
          <a:stretch/>
        </p:blipFill>
        <p:spPr>
          <a:xfrm>
            <a:off x="3822703" y="3707176"/>
            <a:ext cx="1447797" cy="338852"/>
          </a:xfrm>
          <a:prstGeom prst="rect">
            <a:avLst/>
          </a:prstGeom>
          <a:noFill/>
          <a:ln>
            <a:noFill/>
          </a:ln>
        </p:spPr>
      </p:pic>
      <p:pic>
        <p:nvPicPr>
          <p:cNvPr id="505" name="Google Shape;505;gfecacb8dbd_0_1598" descr="plantation trays,therugbycatalog.com"/>
          <p:cNvPicPr preferRelativeResize="0"/>
          <p:nvPr/>
        </p:nvPicPr>
        <p:blipFill rotWithShape="1">
          <a:blip r:embed="rId3">
            <a:alphaModFix/>
          </a:blip>
          <a:srcRect/>
          <a:stretch/>
        </p:blipFill>
        <p:spPr>
          <a:xfrm>
            <a:off x="6356351" y="3689614"/>
            <a:ext cx="1308099" cy="338852"/>
          </a:xfrm>
          <a:prstGeom prst="rect">
            <a:avLst/>
          </a:prstGeom>
          <a:noFill/>
          <a:ln>
            <a:noFill/>
          </a:ln>
        </p:spPr>
      </p:pic>
      <p:pic>
        <p:nvPicPr>
          <p:cNvPr id="506" name="Google Shape;506;gfecacb8dbd_0_1598" descr="plantation trays,therugbycatalog.com"/>
          <p:cNvPicPr preferRelativeResize="0"/>
          <p:nvPr/>
        </p:nvPicPr>
        <p:blipFill rotWithShape="1">
          <a:blip r:embed="rId3">
            <a:alphaModFix/>
          </a:blip>
          <a:srcRect/>
          <a:stretch/>
        </p:blipFill>
        <p:spPr>
          <a:xfrm>
            <a:off x="6388100" y="5156597"/>
            <a:ext cx="1308099" cy="338852"/>
          </a:xfrm>
          <a:prstGeom prst="rect">
            <a:avLst/>
          </a:prstGeom>
          <a:noFill/>
          <a:ln>
            <a:noFill/>
          </a:ln>
        </p:spPr>
      </p:pic>
      <p:pic>
        <p:nvPicPr>
          <p:cNvPr id="507" name="Google Shape;507;gfecacb8dbd_0_1598" descr="plantation trays,therugbycatalog.com"/>
          <p:cNvPicPr preferRelativeResize="0"/>
          <p:nvPr/>
        </p:nvPicPr>
        <p:blipFill rotWithShape="1">
          <a:blip r:embed="rId3">
            <a:alphaModFix/>
          </a:blip>
          <a:srcRect/>
          <a:stretch/>
        </p:blipFill>
        <p:spPr>
          <a:xfrm>
            <a:off x="3790953" y="5099865"/>
            <a:ext cx="1447797" cy="338852"/>
          </a:xfrm>
          <a:prstGeom prst="rect">
            <a:avLst/>
          </a:prstGeom>
          <a:noFill/>
          <a:ln>
            <a:noFill/>
          </a:ln>
        </p:spPr>
      </p:pic>
      <p:pic>
        <p:nvPicPr>
          <p:cNvPr id="508" name="Google Shape;508;gfecacb8dbd_0_1598" descr="A picture containing text, clipart&#10;&#10;Description automatically generated"/>
          <p:cNvPicPr preferRelativeResize="0"/>
          <p:nvPr/>
        </p:nvPicPr>
        <p:blipFill rotWithShape="1">
          <a:blip r:embed="rId4">
            <a:alphaModFix/>
          </a:blip>
          <a:srcRect/>
          <a:stretch/>
        </p:blipFill>
        <p:spPr>
          <a:xfrm>
            <a:off x="6841585" y="4135474"/>
            <a:ext cx="203311" cy="338852"/>
          </a:xfrm>
          <a:prstGeom prst="rect">
            <a:avLst/>
          </a:prstGeom>
          <a:noFill/>
          <a:ln>
            <a:noFill/>
          </a:ln>
        </p:spPr>
      </p:pic>
      <p:pic>
        <p:nvPicPr>
          <p:cNvPr id="509" name="Google Shape;509;gfecacb8dbd_0_1598" descr="A picture containing light&#10;&#10;Description automatically generated"/>
          <p:cNvPicPr preferRelativeResize="0"/>
          <p:nvPr/>
        </p:nvPicPr>
        <p:blipFill rotWithShape="1">
          <a:blip r:embed="rId5">
            <a:alphaModFix/>
          </a:blip>
          <a:srcRect/>
          <a:stretch/>
        </p:blipFill>
        <p:spPr>
          <a:xfrm rot="10800000">
            <a:off x="4422897" y="4663729"/>
            <a:ext cx="264722" cy="386279"/>
          </a:xfrm>
          <a:prstGeom prst="rect">
            <a:avLst/>
          </a:prstGeom>
          <a:noFill/>
          <a:ln>
            <a:noFill/>
          </a:ln>
        </p:spPr>
      </p:pic>
      <p:pic>
        <p:nvPicPr>
          <p:cNvPr id="510" name="Google Shape;510;gfecacb8dbd_0_1598" descr="A picture containing light&#10;&#10;Description automatically generated"/>
          <p:cNvPicPr preferRelativeResize="0"/>
          <p:nvPr/>
        </p:nvPicPr>
        <p:blipFill rotWithShape="1">
          <a:blip r:embed="rId5">
            <a:alphaModFix/>
          </a:blip>
          <a:srcRect/>
          <a:stretch/>
        </p:blipFill>
        <p:spPr>
          <a:xfrm rot="10800000">
            <a:off x="6929827" y="4727923"/>
            <a:ext cx="264724" cy="386281"/>
          </a:xfrm>
          <a:prstGeom prst="rect">
            <a:avLst/>
          </a:prstGeom>
          <a:noFill/>
          <a:ln>
            <a:noFill/>
          </a:ln>
        </p:spPr>
      </p:pic>
      <p:pic>
        <p:nvPicPr>
          <p:cNvPr id="511" name="Google Shape;511;gfecacb8dbd_0_1598" descr="A picture containing text, clipart&#10;&#10;Description automatically generated"/>
          <p:cNvPicPr preferRelativeResize="0"/>
          <p:nvPr/>
        </p:nvPicPr>
        <p:blipFill rotWithShape="1">
          <a:blip r:embed="rId4">
            <a:alphaModFix/>
          </a:blip>
          <a:srcRect/>
          <a:stretch/>
        </p:blipFill>
        <p:spPr>
          <a:xfrm>
            <a:off x="6841585" y="5588959"/>
            <a:ext cx="203311" cy="33885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g18dd686f421_0_0"/>
          <p:cNvSpPr txBox="1">
            <a:spLocks noGrp="1"/>
          </p:cNvSpPr>
          <p:nvPr>
            <p:ph type="title"/>
          </p:nvPr>
        </p:nvSpPr>
        <p:spPr>
          <a:xfrm>
            <a:off x="626225" y="90825"/>
            <a:ext cx="111099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900"/>
              <a:buNone/>
            </a:pPr>
            <a:r>
              <a:rPr lang="en-US"/>
              <a:t>You have already been collecting the data</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g18dd686f421_0_5"/>
          <p:cNvSpPr/>
          <p:nvPr/>
        </p:nvSpPr>
        <p:spPr>
          <a:xfrm rot="-5400000">
            <a:off x="800100" y="1491343"/>
            <a:ext cx="3333749" cy="3499103"/>
          </a:xfrm>
          <a:prstGeom prst="downArrow">
            <a:avLst>
              <a:gd name="adj1" fmla="val 100000"/>
              <a:gd name="adj2" fmla="val 15788"/>
            </a:avLst>
          </a:prstGeom>
          <a:solidFill>
            <a:srgbClr val="4040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23" name="Google Shape;523;g18dd686f421_0_5"/>
          <p:cNvSpPr txBox="1">
            <a:spLocks noGrp="1"/>
          </p:cNvSpPr>
          <p:nvPr>
            <p:ph type="title"/>
          </p:nvPr>
        </p:nvSpPr>
        <p:spPr>
          <a:xfrm>
            <a:off x="1028700" y="1967266"/>
            <a:ext cx="2628900" cy="254725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sz="3600">
                <a:solidFill>
                  <a:srgbClr val="FFFFFF"/>
                </a:solidFill>
                <a:latin typeface="Arial"/>
                <a:ea typeface="Arial"/>
                <a:cs typeface="Arial"/>
                <a:sym typeface="Arial"/>
              </a:rPr>
              <a:t>Let’s visualize it!</a:t>
            </a:r>
            <a:endParaRPr/>
          </a:p>
        </p:txBody>
      </p:sp>
      <p:sp>
        <p:nvSpPr>
          <p:cNvPr id="524" name="Google Shape;524;g18dd686f421_0_5"/>
          <p:cNvSpPr txBox="1">
            <a:spLocks noGrp="1"/>
          </p:cNvSpPr>
          <p:nvPr>
            <p:ph type="body" idx="1"/>
          </p:nvPr>
        </p:nvSpPr>
        <p:spPr>
          <a:xfrm>
            <a:off x="3968873" y="642950"/>
            <a:ext cx="7412700" cy="5567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en-US" b="1"/>
              <a:t>We’ll use Googlesheet</a:t>
            </a:r>
            <a:endParaRPr/>
          </a:p>
          <a:p>
            <a:pPr marL="0" lvl="0" indent="0" algn="l" rtl="0">
              <a:lnSpc>
                <a:spcPct val="90000"/>
              </a:lnSpc>
              <a:spcBef>
                <a:spcPts val="1000"/>
              </a:spcBef>
              <a:spcAft>
                <a:spcPts val="0"/>
              </a:spcAft>
              <a:buSzPts val="1800"/>
              <a:buNone/>
            </a:pPr>
            <a:endParaRPr/>
          </a:p>
          <a:p>
            <a:pPr marL="609600" lvl="0" indent="-419100" algn="l" rtl="0">
              <a:lnSpc>
                <a:spcPct val="90000"/>
              </a:lnSpc>
              <a:spcBef>
                <a:spcPts val="1000"/>
              </a:spcBef>
              <a:spcAft>
                <a:spcPts val="0"/>
              </a:spcAft>
              <a:buSzPts val="1800"/>
              <a:buChar char="•"/>
            </a:pPr>
            <a:r>
              <a:rPr lang="en-US"/>
              <a:t>We will come up with a visual (graph) </a:t>
            </a:r>
            <a:endParaRPr/>
          </a:p>
          <a:p>
            <a:pPr marL="609600" lvl="0" indent="0" algn="l" rtl="0">
              <a:lnSpc>
                <a:spcPct val="90000"/>
              </a:lnSpc>
              <a:spcBef>
                <a:spcPts val="1000"/>
              </a:spcBef>
              <a:spcAft>
                <a:spcPts val="0"/>
              </a:spcAft>
              <a:buSzPts val="1800"/>
              <a:buNone/>
            </a:pPr>
            <a:endParaRPr/>
          </a:p>
          <a:p>
            <a:pPr marL="609600" lvl="0" indent="-419100" algn="l" rtl="0">
              <a:lnSpc>
                <a:spcPct val="90000"/>
              </a:lnSpc>
              <a:spcBef>
                <a:spcPts val="1000"/>
              </a:spcBef>
              <a:spcAft>
                <a:spcPts val="0"/>
              </a:spcAft>
              <a:buSzPts val="1800"/>
              <a:buChar char="•"/>
            </a:pPr>
            <a:r>
              <a:rPr lang="en-US"/>
              <a:t>The total # of seeds that have germinated by each day (cumulative)</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g18dd686f421_0_17"/>
          <p:cNvSpPr txBox="1">
            <a:spLocks noGrp="1"/>
          </p:cNvSpPr>
          <p:nvPr>
            <p:ph type="title"/>
          </p:nvPr>
        </p:nvSpPr>
        <p:spPr>
          <a:xfrm>
            <a:off x="626225" y="90825"/>
            <a:ext cx="111099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ct val="54112"/>
              <a:buNone/>
            </a:pPr>
            <a:r>
              <a:rPr lang="en-US" sz="3511" dirty="0"/>
              <a:t>Let’s first enter the total # of seeds that have germinated by each day for your condition at</a:t>
            </a:r>
            <a:r>
              <a:rPr lang="en-US" dirty="0"/>
              <a:t> </a:t>
            </a:r>
            <a:r>
              <a:rPr lang="en-US" u="sng" dirty="0">
                <a:solidFill>
                  <a:schemeClr val="hlink"/>
                </a:solidFill>
                <a:hlinkClick r:id="rId3"/>
              </a:rPr>
              <a:t>https://tinyurl.com/data440</a:t>
            </a:r>
            <a:r>
              <a:rPr lang="en-US" dirty="0"/>
              <a:t> </a:t>
            </a:r>
            <a:endParaRPr dirty="0"/>
          </a:p>
        </p:txBody>
      </p:sp>
      <p:pic>
        <p:nvPicPr>
          <p:cNvPr id="531" name="Google Shape;531;g18dd686f421_0_17"/>
          <p:cNvPicPr preferRelativeResize="0"/>
          <p:nvPr/>
        </p:nvPicPr>
        <p:blipFill rotWithShape="1">
          <a:blip r:embed="rId4">
            <a:alphaModFix/>
          </a:blip>
          <a:srcRect/>
          <a:stretch/>
        </p:blipFill>
        <p:spPr>
          <a:xfrm>
            <a:off x="901758" y="1810400"/>
            <a:ext cx="4901165" cy="3682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16c122cfb46_0_0"/>
          <p:cNvSpPr txBox="1">
            <a:spLocks noGrp="1"/>
          </p:cNvSpPr>
          <p:nvPr>
            <p:ph type="title"/>
          </p:nvPr>
        </p:nvSpPr>
        <p:spPr>
          <a:xfrm>
            <a:off x="393844" y="483671"/>
            <a:ext cx="11491861" cy="997709"/>
          </a:xfrm>
          <a:prstGeom prst="rect">
            <a:avLst/>
          </a:prstGeom>
          <a:solidFill>
            <a:srgbClr val="205867"/>
          </a:solidFill>
          <a:ln>
            <a:noFill/>
          </a:ln>
        </p:spPr>
        <p:txBody>
          <a:bodyPr spcFirstLastPara="1" wrap="square" lIns="0" tIns="12700" rIns="0" bIns="0" anchor="t" anchorCtr="0">
            <a:spAutoFit/>
          </a:bodyPr>
          <a:lstStyle/>
          <a:p>
            <a:pPr marL="12700" lvl="0" indent="0" algn="ctr" rtl="0">
              <a:lnSpc>
                <a:spcPct val="100000"/>
              </a:lnSpc>
              <a:spcBef>
                <a:spcPts val="0"/>
              </a:spcBef>
              <a:spcAft>
                <a:spcPts val="0"/>
              </a:spcAft>
              <a:buSzPts val="1400"/>
              <a:buNone/>
            </a:pPr>
            <a:r>
              <a:rPr lang="en-US" sz="2800">
                <a:solidFill>
                  <a:schemeClr val="lt1"/>
                </a:solidFill>
              </a:rPr>
              <a:t>An Introduction &amp; Resource Guide</a:t>
            </a:r>
            <a:r>
              <a:rPr lang="en-US" sz="2800" i="1">
                <a:solidFill>
                  <a:schemeClr val="lt1"/>
                </a:solidFill>
              </a:rPr>
              <a:t> </a:t>
            </a:r>
            <a:r>
              <a:rPr lang="en-US" sz="2800">
                <a:solidFill>
                  <a:schemeClr val="lt1"/>
                </a:solidFill>
              </a:rPr>
              <a:t>to Garden-Based Learning (GBL)</a:t>
            </a:r>
            <a:br>
              <a:rPr lang="en-US" sz="3200">
                <a:solidFill>
                  <a:schemeClr val="lt1"/>
                </a:solidFill>
              </a:rPr>
            </a:br>
            <a:r>
              <a:rPr lang="en-US" sz="1800">
                <a:solidFill>
                  <a:schemeClr val="lt1"/>
                </a:solidFill>
              </a:rPr>
              <a:t>With Examples from the North Elementary School Garden Program </a:t>
            </a:r>
            <a:br>
              <a:rPr lang="en-US" sz="1800">
                <a:solidFill>
                  <a:schemeClr val="lt1"/>
                </a:solidFill>
              </a:rPr>
            </a:br>
            <a:r>
              <a:rPr lang="en-US" sz="1800" i="1">
                <a:solidFill>
                  <a:schemeClr val="lt1"/>
                </a:solidFill>
              </a:rPr>
              <a:t>Jim Rye, WVU Professor Emeritus and Monongalia County WVU Extension Master Gardener</a:t>
            </a:r>
            <a:endParaRPr sz="1800">
              <a:solidFill>
                <a:schemeClr val="lt1"/>
              </a:solidFill>
              <a:latin typeface="Arial"/>
              <a:ea typeface="Arial"/>
              <a:cs typeface="Arial"/>
              <a:sym typeface="Arial"/>
            </a:endParaRPr>
          </a:p>
        </p:txBody>
      </p:sp>
      <p:sp>
        <p:nvSpPr>
          <p:cNvPr id="162" name="Google Shape;162;g16c122cfb46_0_0"/>
          <p:cNvSpPr/>
          <p:nvPr/>
        </p:nvSpPr>
        <p:spPr>
          <a:xfrm>
            <a:off x="5534516" y="2300279"/>
            <a:ext cx="6263640" cy="694980"/>
          </a:xfrm>
          <a:custGeom>
            <a:avLst/>
            <a:gdLst/>
            <a:ahLst/>
            <a:cxnLst/>
            <a:rect l="l" t="t" r="r" b="b"/>
            <a:pathLst>
              <a:path w="6263640" h="694980" extrusionOk="0">
                <a:moveTo>
                  <a:pt x="0" y="115832"/>
                </a:moveTo>
                <a:cubicBezTo>
                  <a:pt x="0" y="51860"/>
                  <a:pt x="51860" y="0"/>
                  <a:pt x="115832" y="0"/>
                </a:cubicBezTo>
                <a:lnTo>
                  <a:pt x="6147808" y="0"/>
                </a:lnTo>
                <a:cubicBezTo>
                  <a:pt x="6211780" y="0"/>
                  <a:pt x="6263640" y="51860"/>
                  <a:pt x="6263640" y="115832"/>
                </a:cubicBezTo>
                <a:lnTo>
                  <a:pt x="6263640" y="579148"/>
                </a:lnTo>
                <a:cubicBezTo>
                  <a:pt x="6263640" y="643120"/>
                  <a:pt x="6211780" y="694980"/>
                  <a:pt x="6147808" y="694980"/>
                </a:cubicBezTo>
                <a:lnTo>
                  <a:pt x="115832" y="694980"/>
                </a:lnTo>
                <a:cubicBezTo>
                  <a:pt x="51860" y="694980"/>
                  <a:pt x="0" y="643120"/>
                  <a:pt x="0" y="579148"/>
                </a:cubicBezTo>
                <a:lnTo>
                  <a:pt x="0" y="115832"/>
                </a:lnTo>
                <a:close/>
              </a:path>
            </a:pathLst>
          </a:custGeom>
          <a:solidFill>
            <a:srgbClr val="92D050"/>
          </a:solidFill>
          <a:ln w="25400" cap="flat" cmpd="sng">
            <a:solidFill>
              <a:schemeClr val="lt1"/>
            </a:solidFill>
            <a:prstDash val="solid"/>
            <a:round/>
            <a:headEnd type="none" w="sm" len="sm"/>
            <a:tailEnd type="none" w="sm" len="sm"/>
          </a:ln>
        </p:spPr>
        <p:txBody>
          <a:bodyPr spcFirstLastPara="1" wrap="square" lIns="102500" tIns="102500" rIns="102500" bIns="102500" anchor="ctr" anchorCtr="0">
            <a:noAutofit/>
          </a:bodyPr>
          <a:lstStyle/>
          <a:p>
            <a:pPr marL="0" marR="0" lvl="0" indent="0" algn="l"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WVU Extension </a:t>
            </a:r>
            <a:r>
              <a:rPr lang="en-US" sz="1800" b="0"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Master Gardener</a:t>
            </a:r>
            <a:r>
              <a:rPr lang="en-US" sz="1800" b="0" i="0" u="none" strike="noStrike" cap="none">
                <a:solidFill>
                  <a:schemeClr val="lt1"/>
                </a:solidFill>
                <a:latin typeface="Arial"/>
                <a:ea typeface="Arial"/>
                <a:cs typeface="Arial"/>
                <a:sym typeface="Arial"/>
              </a:rPr>
              <a:t> certification…&amp; required continuing education &amp; volunteering in our community.</a:t>
            </a:r>
            <a:endParaRPr sz="1800" b="0" i="0" u="none" strike="noStrike" cap="none">
              <a:solidFill>
                <a:schemeClr val="lt1"/>
              </a:solidFill>
              <a:latin typeface="Arial"/>
              <a:ea typeface="Arial"/>
              <a:cs typeface="Arial"/>
              <a:sym typeface="Arial"/>
            </a:endParaRPr>
          </a:p>
        </p:txBody>
      </p:sp>
      <p:sp>
        <p:nvSpPr>
          <p:cNvPr id="163" name="Google Shape;163;g16c122cfb46_0_0"/>
          <p:cNvSpPr/>
          <p:nvPr/>
        </p:nvSpPr>
        <p:spPr>
          <a:xfrm>
            <a:off x="5534516" y="3008609"/>
            <a:ext cx="6263640" cy="694980"/>
          </a:xfrm>
          <a:custGeom>
            <a:avLst/>
            <a:gdLst/>
            <a:ahLst/>
            <a:cxnLst/>
            <a:rect l="l" t="t" r="r" b="b"/>
            <a:pathLst>
              <a:path w="6263640" h="694980" extrusionOk="0">
                <a:moveTo>
                  <a:pt x="0" y="115832"/>
                </a:moveTo>
                <a:cubicBezTo>
                  <a:pt x="0" y="51860"/>
                  <a:pt x="51860" y="0"/>
                  <a:pt x="115832" y="0"/>
                </a:cubicBezTo>
                <a:lnTo>
                  <a:pt x="6147808" y="0"/>
                </a:lnTo>
                <a:cubicBezTo>
                  <a:pt x="6211780" y="0"/>
                  <a:pt x="6263640" y="51860"/>
                  <a:pt x="6263640" y="115832"/>
                </a:cubicBezTo>
                <a:lnTo>
                  <a:pt x="6263640" y="579148"/>
                </a:lnTo>
                <a:cubicBezTo>
                  <a:pt x="6263640" y="643120"/>
                  <a:pt x="6211780" y="694980"/>
                  <a:pt x="6147808" y="694980"/>
                </a:cubicBezTo>
                <a:lnTo>
                  <a:pt x="115832" y="694980"/>
                </a:lnTo>
                <a:cubicBezTo>
                  <a:pt x="51860" y="694980"/>
                  <a:pt x="0" y="643120"/>
                  <a:pt x="0" y="579148"/>
                </a:cubicBezTo>
                <a:lnTo>
                  <a:pt x="0" y="115832"/>
                </a:lnTo>
                <a:close/>
              </a:path>
            </a:pathLst>
          </a:custGeom>
          <a:solidFill>
            <a:srgbClr val="F2712A"/>
          </a:solidFill>
          <a:ln w="25400" cap="flat" cmpd="sng">
            <a:solidFill>
              <a:schemeClr val="lt1"/>
            </a:solidFill>
            <a:prstDash val="solid"/>
            <a:round/>
            <a:headEnd type="none" w="sm" len="sm"/>
            <a:tailEnd type="none" w="sm" len="sm"/>
          </a:ln>
        </p:spPr>
        <p:txBody>
          <a:bodyPr spcFirstLastPara="1" wrap="square" lIns="102500" tIns="102500" rIns="102500" bIns="102500" anchor="ctr" anchorCtr="0">
            <a:noAutofit/>
          </a:bodyPr>
          <a:lstStyle/>
          <a:p>
            <a:pPr marL="0" marR="0" lvl="0" indent="0" algn="l" rtl="0">
              <a:lnSpc>
                <a:spcPct val="90000"/>
              </a:lnSpc>
              <a:spcBef>
                <a:spcPts val="0"/>
              </a:spcBef>
              <a:spcAft>
                <a:spcPts val="0"/>
              </a:spcAft>
              <a:buClr>
                <a:srgbClr val="000000"/>
              </a:buClr>
              <a:buSzPts val="1800"/>
              <a:buFont typeface="Arial"/>
              <a:buNone/>
            </a:pPr>
            <a:r>
              <a:rPr lang="en-US" sz="1800" b="0" i="0" u="none" strike="noStrike" cap="none" dirty="0">
                <a:solidFill>
                  <a:schemeClr val="lt1"/>
                </a:solidFill>
                <a:latin typeface="Arial"/>
                <a:ea typeface="Arial"/>
                <a:cs typeface="Arial"/>
                <a:sym typeface="Arial"/>
              </a:rPr>
              <a:t>Ongoing contact with WVU </a:t>
            </a:r>
            <a:r>
              <a:rPr lang="en-US" sz="1800" b="0" i="0" u="sng" strike="noStrike" cap="none" dirty="0">
                <a:solidFill>
                  <a:schemeClr val="lt1"/>
                </a:solidFill>
                <a:latin typeface="Arial"/>
                <a:ea typeface="Arial"/>
                <a:cs typeface="Arial"/>
                <a:sym typeface="Arial"/>
                <a:hlinkClick r:id="rId4">
                  <a:extLst>
                    <a:ext uri="{A12FA001-AC4F-418D-AE19-62706E023703}">
                      <ahyp:hlinkClr xmlns:ahyp="http://schemas.microsoft.com/office/drawing/2018/hyperlinkcolor" val="tx"/>
                    </a:ext>
                  </a:extLst>
                </a:hlinkClick>
              </a:rPr>
              <a:t>Mon County Agricultural Extension</a:t>
            </a:r>
            <a:r>
              <a:rPr lang="en-US" sz="1800" b="0" i="0" u="none" strike="noStrike" cap="none" dirty="0">
                <a:solidFill>
                  <a:schemeClr val="lt1"/>
                </a:solidFill>
                <a:latin typeface="Arial"/>
                <a:ea typeface="Arial"/>
                <a:cs typeface="Arial"/>
                <a:sym typeface="Arial"/>
              </a:rPr>
              <a:t> experts.</a:t>
            </a:r>
            <a:endParaRPr sz="1800" b="0" i="0" u="none" strike="noStrike" cap="none" dirty="0">
              <a:solidFill>
                <a:schemeClr val="lt1"/>
              </a:solidFill>
              <a:latin typeface="Arial"/>
              <a:ea typeface="Arial"/>
              <a:cs typeface="Arial"/>
              <a:sym typeface="Arial"/>
            </a:endParaRPr>
          </a:p>
        </p:txBody>
      </p:sp>
      <p:sp>
        <p:nvSpPr>
          <p:cNvPr id="164" name="Google Shape;164;g16c122cfb46_0_0"/>
          <p:cNvSpPr/>
          <p:nvPr/>
        </p:nvSpPr>
        <p:spPr>
          <a:xfrm>
            <a:off x="5534516" y="3728225"/>
            <a:ext cx="6263640" cy="694980"/>
          </a:xfrm>
          <a:custGeom>
            <a:avLst/>
            <a:gdLst/>
            <a:ahLst/>
            <a:cxnLst/>
            <a:rect l="l" t="t" r="r" b="b"/>
            <a:pathLst>
              <a:path w="6263640" h="694980" extrusionOk="0">
                <a:moveTo>
                  <a:pt x="0" y="115832"/>
                </a:moveTo>
                <a:cubicBezTo>
                  <a:pt x="0" y="51860"/>
                  <a:pt x="51860" y="0"/>
                  <a:pt x="115832" y="0"/>
                </a:cubicBezTo>
                <a:lnTo>
                  <a:pt x="6147808" y="0"/>
                </a:lnTo>
                <a:cubicBezTo>
                  <a:pt x="6211780" y="0"/>
                  <a:pt x="6263640" y="51860"/>
                  <a:pt x="6263640" y="115832"/>
                </a:cubicBezTo>
                <a:lnTo>
                  <a:pt x="6263640" y="579148"/>
                </a:lnTo>
                <a:cubicBezTo>
                  <a:pt x="6263640" y="643120"/>
                  <a:pt x="6211780" y="694980"/>
                  <a:pt x="6147808" y="694980"/>
                </a:cubicBezTo>
                <a:lnTo>
                  <a:pt x="115832" y="694980"/>
                </a:lnTo>
                <a:cubicBezTo>
                  <a:pt x="51860" y="694980"/>
                  <a:pt x="0" y="643120"/>
                  <a:pt x="0" y="579148"/>
                </a:cubicBezTo>
                <a:lnTo>
                  <a:pt x="0" y="115832"/>
                </a:lnTo>
                <a:close/>
              </a:path>
            </a:pathLst>
          </a:custGeom>
          <a:solidFill>
            <a:srgbClr val="2F9B19"/>
          </a:solidFill>
          <a:ln w="25400" cap="flat" cmpd="sng">
            <a:solidFill>
              <a:schemeClr val="lt1"/>
            </a:solidFill>
            <a:prstDash val="solid"/>
            <a:round/>
            <a:headEnd type="none" w="sm" len="sm"/>
            <a:tailEnd type="none" w="sm" len="sm"/>
          </a:ln>
        </p:spPr>
        <p:txBody>
          <a:bodyPr spcFirstLastPara="1" wrap="square" lIns="102500" tIns="102500" rIns="102500" bIns="102500" anchor="ctr" anchorCtr="0">
            <a:noAutofit/>
          </a:bodyPr>
          <a:lstStyle/>
          <a:p>
            <a:pPr marL="0" marR="0" lvl="0" indent="0" algn="l" rtl="0">
              <a:lnSpc>
                <a:spcPct val="90000"/>
              </a:lnSpc>
              <a:spcBef>
                <a:spcPts val="0"/>
              </a:spcBef>
              <a:spcAft>
                <a:spcPts val="0"/>
              </a:spcAft>
              <a:buClr>
                <a:srgbClr val="000000"/>
              </a:buClr>
              <a:buSzPts val="1800"/>
              <a:buFont typeface="Arial"/>
              <a:buNone/>
            </a:pPr>
            <a:r>
              <a:rPr lang="en-US" sz="1800" b="0" i="0" u="none" strike="noStrike" cap="none" dirty="0">
                <a:solidFill>
                  <a:schemeClr val="lt1"/>
                </a:solidFill>
                <a:latin typeface="Arial"/>
                <a:ea typeface="Arial"/>
                <a:cs typeface="Arial"/>
                <a:sym typeface="Arial"/>
              </a:rPr>
              <a:t>Teaching “garden-based learning” to WVU preservice &amp; in-service teachers.</a:t>
            </a:r>
            <a:endParaRPr sz="1800" b="0" i="0" u="none" strike="noStrike" cap="none" dirty="0">
              <a:solidFill>
                <a:schemeClr val="lt1"/>
              </a:solidFill>
              <a:latin typeface="Arial"/>
              <a:ea typeface="Arial"/>
              <a:cs typeface="Arial"/>
              <a:sym typeface="Arial"/>
            </a:endParaRPr>
          </a:p>
        </p:txBody>
      </p:sp>
      <p:sp>
        <p:nvSpPr>
          <p:cNvPr id="165" name="Google Shape;165;g16c122cfb46_0_0"/>
          <p:cNvSpPr/>
          <p:nvPr/>
        </p:nvSpPr>
        <p:spPr>
          <a:xfrm>
            <a:off x="5534516" y="4544548"/>
            <a:ext cx="6263640" cy="694980"/>
          </a:xfrm>
          <a:custGeom>
            <a:avLst/>
            <a:gdLst/>
            <a:ahLst/>
            <a:cxnLst/>
            <a:rect l="l" t="t" r="r" b="b"/>
            <a:pathLst>
              <a:path w="6263640" h="694980" extrusionOk="0">
                <a:moveTo>
                  <a:pt x="0" y="115832"/>
                </a:moveTo>
                <a:cubicBezTo>
                  <a:pt x="0" y="51860"/>
                  <a:pt x="51860" y="0"/>
                  <a:pt x="115832" y="0"/>
                </a:cubicBezTo>
                <a:lnTo>
                  <a:pt x="6147808" y="0"/>
                </a:lnTo>
                <a:cubicBezTo>
                  <a:pt x="6211780" y="0"/>
                  <a:pt x="6263640" y="51860"/>
                  <a:pt x="6263640" y="115832"/>
                </a:cubicBezTo>
                <a:lnTo>
                  <a:pt x="6263640" y="579148"/>
                </a:lnTo>
                <a:cubicBezTo>
                  <a:pt x="6263640" y="643120"/>
                  <a:pt x="6211780" y="694980"/>
                  <a:pt x="6147808" y="694980"/>
                </a:cubicBezTo>
                <a:lnTo>
                  <a:pt x="115832" y="694980"/>
                </a:lnTo>
                <a:cubicBezTo>
                  <a:pt x="51860" y="694980"/>
                  <a:pt x="0" y="643120"/>
                  <a:pt x="0" y="579148"/>
                </a:cubicBezTo>
                <a:lnTo>
                  <a:pt x="0" y="115832"/>
                </a:lnTo>
                <a:close/>
              </a:path>
            </a:pathLst>
          </a:custGeom>
          <a:solidFill>
            <a:srgbClr val="938953"/>
          </a:solidFill>
          <a:ln w="25400" cap="flat" cmpd="sng">
            <a:solidFill>
              <a:schemeClr val="lt1"/>
            </a:solidFill>
            <a:prstDash val="solid"/>
            <a:round/>
            <a:headEnd type="none" w="sm" len="sm"/>
            <a:tailEnd type="none" w="sm" len="sm"/>
          </a:ln>
        </p:spPr>
        <p:txBody>
          <a:bodyPr spcFirstLastPara="1" wrap="square" lIns="102500" tIns="102500" rIns="102500" bIns="102500" anchor="ctr" anchorCtr="0">
            <a:noAutofit/>
          </a:bodyPr>
          <a:lstStyle/>
          <a:p>
            <a:pPr marL="0" marR="0" lvl="0" indent="0" algn="l" rtl="0">
              <a:lnSpc>
                <a:spcPct val="90000"/>
              </a:lnSpc>
              <a:spcBef>
                <a:spcPts val="0"/>
              </a:spcBef>
              <a:spcAft>
                <a:spcPts val="0"/>
              </a:spcAft>
              <a:buClr>
                <a:srgbClr val="000000"/>
              </a:buClr>
              <a:buSzPts val="1800"/>
              <a:buFont typeface="Arial"/>
              <a:buNone/>
            </a:pPr>
            <a:r>
              <a:rPr lang="en-US" sz="1800" b="0" i="0" u="none" strike="noStrike" cap="none" dirty="0">
                <a:solidFill>
                  <a:schemeClr val="lt1"/>
                </a:solidFill>
                <a:latin typeface="Arial"/>
                <a:ea typeface="Arial"/>
                <a:cs typeface="Arial"/>
                <a:sym typeface="Arial"/>
              </a:rPr>
              <a:t>Assisting with a </a:t>
            </a:r>
            <a:r>
              <a:rPr lang="en-US" sz="1800" b="0" i="0" u="sng" strike="noStrike" cap="none" dirty="0">
                <a:solidFill>
                  <a:schemeClr val="lt1"/>
                </a:solidFill>
                <a:latin typeface="Arial"/>
                <a:ea typeface="Arial"/>
                <a:cs typeface="Arial"/>
                <a:sym typeface="Arial"/>
                <a:hlinkClick r:id="rId5">
                  <a:extLst>
                    <a:ext uri="{A12FA001-AC4F-418D-AE19-62706E023703}">
                      <ahyp:hlinkClr xmlns:ahyp="http://schemas.microsoft.com/office/drawing/2018/hyperlinkcolor" val="tx"/>
                    </a:ext>
                  </a:extLst>
                </a:hlinkClick>
              </a:rPr>
              <a:t>school garden</a:t>
            </a:r>
            <a:r>
              <a:rPr lang="en-US" sz="1800" b="0" i="0" u="none" strike="noStrike" cap="none" dirty="0">
                <a:solidFill>
                  <a:schemeClr val="lt1"/>
                </a:solidFill>
                <a:latin typeface="Arial"/>
                <a:ea typeface="Arial"/>
                <a:cs typeface="Arial"/>
                <a:sym typeface="Arial"/>
              </a:rPr>
              <a:t> program at </a:t>
            </a:r>
            <a:r>
              <a:rPr lang="en-US" sz="1800" b="0" i="0" u="sng" strike="noStrike" cap="none" dirty="0">
                <a:solidFill>
                  <a:schemeClr val="lt1"/>
                </a:solidFill>
                <a:latin typeface="Arial"/>
                <a:ea typeface="Arial"/>
                <a:cs typeface="Arial"/>
                <a:sym typeface="Arial"/>
                <a:hlinkClick r:id="rId6">
                  <a:extLst>
                    <a:ext uri="{A12FA001-AC4F-418D-AE19-62706E023703}">
                      <ahyp:hlinkClr xmlns:ahyp="http://schemas.microsoft.com/office/drawing/2018/hyperlinkcolor" val="tx"/>
                    </a:ext>
                  </a:extLst>
                </a:hlinkClick>
              </a:rPr>
              <a:t>North Elementary School</a:t>
            </a:r>
            <a:endParaRPr sz="1800" b="0" i="0" u="none" strike="noStrike" cap="none" dirty="0">
              <a:solidFill>
                <a:schemeClr val="lt1"/>
              </a:solidFill>
              <a:latin typeface="Arial"/>
              <a:ea typeface="Arial"/>
              <a:cs typeface="Arial"/>
              <a:sym typeface="Arial"/>
            </a:endParaRPr>
          </a:p>
        </p:txBody>
      </p:sp>
      <p:sp>
        <p:nvSpPr>
          <p:cNvPr id="166" name="Google Shape;166;g16c122cfb46_0_0"/>
          <p:cNvSpPr/>
          <p:nvPr/>
        </p:nvSpPr>
        <p:spPr>
          <a:xfrm>
            <a:off x="5534516" y="5470775"/>
            <a:ext cx="6263640" cy="694980"/>
          </a:xfrm>
          <a:custGeom>
            <a:avLst/>
            <a:gdLst/>
            <a:ahLst/>
            <a:cxnLst/>
            <a:rect l="l" t="t" r="r" b="b"/>
            <a:pathLst>
              <a:path w="6263640" h="694980" extrusionOk="0">
                <a:moveTo>
                  <a:pt x="0" y="115832"/>
                </a:moveTo>
                <a:cubicBezTo>
                  <a:pt x="0" y="51860"/>
                  <a:pt x="51860" y="0"/>
                  <a:pt x="115832" y="0"/>
                </a:cubicBezTo>
                <a:lnTo>
                  <a:pt x="6147808" y="0"/>
                </a:lnTo>
                <a:cubicBezTo>
                  <a:pt x="6211780" y="0"/>
                  <a:pt x="6263640" y="51860"/>
                  <a:pt x="6263640" y="115832"/>
                </a:cubicBezTo>
                <a:lnTo>
                  <a:pt x="6263640" y="579148"/>
                </a:lnTo>
                <a:cubicBezTo>
                  <a:pt x="6263640" y="643120"/>
                  <a:pt x="6211780" y="694980"/>
                  <a:pt x="6147808" y="694980"/>
                </a:cubicBezTo>
                <a:lnTo>
                  <a:pt x="115832" y="694980"/>
                </a:lnTo>
                <a:cubicBezTo>
                  <a:pt x="51860" y="694980"/>
                  <a:pt x="0" y="643120"/>
                  <a:pt x="0" y="579148"/>
                </a:cubicBezTo>
                <a:lnTo>
                  <a:pt x="0" y="115832"/>
                </a:lnTo>
                <a:close/>
              </a:path>
            </a:pathLst>
          </a:custGeom>
          <a:solidFill>
            <a:srgbClr val="FF3F3F"/>
          </a:solidFill>
          <a:ln w="25400" cap="flat" cmpd="sng">
            <a:solidFill>
              <a:schemeClr val="lt1"/>
            </a:solidFill>
            <a:prstDash val="solid"/>
            <a:round/>
            <a:headEnd type="none" w="sm" len="sm"/>
            <a:tailEnd type="none" w="sm" len="sm"/>
          </a:ln>
        </p:spPr>
        <p:txBody>
          <a:bodyPr spcFirstLastPara="1" wrap="square" lIns="102500" tIns="102500" rIns="102500" bIns="102500" anchor="ctr" anchorCtr="0">
            <a:noAutofit/>
          </a:bodyPr>
          <a:lstStyle/>
          <a:p>
            <a:pPr marL="0" marR="0" lvl="0" indent="0" algn="l" rtl="0">
              <a:lnSpc>
                <a:spcPct val="90000"/>
              </a:lnSpc>
              <a:spcBef>
                <a:spcPts val="0"/>
              </a:spcBef>
              <a:spcAft>
                <a:spcPts val="0"/>
              </a:spcAft>
              <a:buClr>
                <a:srgbClr val="000000"/>
              </a:buClr>
              <a:buSzPts val="1800"/>
              <a:buFont typeface="Arial"/>
              <a:buNone/>
            </a:pPr>
            <a:r>
              <a:rPr lang="en-US" sz="1800" b="0" i="0" u="none" strike="noStrike" cap="none" dirty="0">
                <a:solidFill>
                  <a:schemeClr val="lt1"/>
                </a:solidFill>
                <a:latin typeface="Arial"/>
                <a:ea typeface="Arial"/>
                <a:cs typeface="Arial"/>
                <a:sym typeface="Arial"/>
              </a:rPr>
              <a:t>Home gardening &amp; related resources (use term </a:t>
            </a:r>
            <a:r>
              <a:rPr lang="en-US" sz="1800" b="0" i="0" u="sng" strike="noStrike" cap="none" dirty="0">
                <a:solidFill>
                  <a:schemeClr val="lt1"/>
                </a:solidFill>
                <a:latin typeface="Arial"/>
                <a:ea typeface="Arial"/>
                <a:cs typeface="Arial"/>
                <a:sym typeface="Arial"/>
                <a:hlinkClick r:id="rId7">
                  <a:extLst>
                    <a:ext uri="{A12FA001-AC4F-418D-AE19-62706E023703}">
                      <ahyp:hlinkClr xmlns:ahyp="http://schemas.microsoft.com/office/drawing/2018/hyperlinkcolor" val="tx"/>
                    </a:ext>
                  </a:extLst>
                </a:hlinkClick>
              </a:rPr>
              <a:t>Extension</a:t>
            </a:r>
            <a:r>
              <a:rPr lang="en-US" sz="1800" b="0" i="0" u="none" strike="noStrike" cap="none" dirty="0">
                <a:solidFill>
                  <a:schemeClr val="lt1"/>
                </a:solidFill>
                <a:latin typeface="Arial"/>
                <a:ea typeface="Arial"/>
                <a:cs typeface="Arial"/>
                <a:sym typeface="Arial"/>
              </a:rPr>
              <a:t> as part of Internet searches).</a:t>
            </a:r>
            <a:endParaRPr sz="1800" b="0" i="0" u="none" strike="noStrike" cap="none" dirty="0">
              <a:solidFill>
                <a:schemeClr val="lt1"/>
              </a:solidFill>
              <a:latin typeface="Arial"/>
              <a:ea typeface="Arial"/>
              <a:cs typeface="Arial"/>
              <a:sym typeface="Arial"/>
            </a:endParaRPr>
          </a:p>
        </p:txBody>
      </p:sp>
      <p:sp>
        <p:nvSpPr>
          <p:cNvPr id="167" name="Google Shape;167;g16c122cfb46_0_0"/>
          <p:cNvSpPr/>
          <p:nvPr/>
        </p:nvSpPr>
        <p:spPr>
          <a:xfrm>
            <a:off x="5534516" y="5258975"/>
            <a:ext cx="6263640" cy="298080"/>
          </a:xfrm>
          <a:custGeom>
            <a:avLst/>
            <a:gdLst/>
            <a:ahLst/>
            <a:cxnLst/>
            <a:rect l="l" t="t" r="r" b="b"/>
            <a:pathLst>
              <a:path w="6263640" h="298080" extrusionOk="0">
                <a:moveTo>
                  <a:pt x="0" y="0"/>
                </a:moveTo>
                <a:lnTo>
                  <a:pt x="6263640" y="0"/>
                </a:lnTo>
                <a:lnTo>
                  <a:pt x="6263640" y="298080"/>
                </a:lnTo>
                <a:lnTo>
                  <a:pt x="0" y="298080"/>
                </a:lnTo>
                <a:lnTo>
                  <a:pt x="0" y="0"/>
                </a:lnTo>
                <a:close/>
              </a:path>
            </a:pathLst>
          </a:custGeom>
          <a:noFill/>
          <a:ln>
            <a:noFill/>
          </a:ln>
        </p:spPr>
        <p:txBody>
          <a:bodyPr spcFirstLastPara="1" wrap="square" lIns="198850" tIns="22850" rIns="128000" bIns="22850" anchor="t" anchorCtr="0">
            <a:noAutofit/>
          </a:bodyPr>
          <a:lstStyle/>
          <a:p>
            <a:pPr marL="114300" marR="0" lvl="1" indent="-114300" algn="l" rtl="0">
              <a:lnSpc>
                <a:spcPct val="9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68" name="Google Shape;168;g16c122cfb46_0_0"/>
          <p:cNvSpPr/>
          <p:nvPr/>
        </p:nvSpPr>
        <p:spPr>
          <a:xfrm>
            <a:off x="4985138" y="1582812"/>
            <a:ext cx="6263640" cy="694980"/>
          </a:xfrm>
          <a:custGeom>
            <a:avLst/>
            <a:gdLst/>
            <a:ahLst/>
            <a:cxnLst/>
            <a:rect l="l" t="t" r="r" b="b"/>
            <a:pathLst>
              <a:path w="6263640" h="694980" extrusionOk="0">
                <a:moveTo>
                  <a:pt x="0" y="115832"/>
                </a:moveTo>
                <a:cubicBezTo>
                  <a:pt x="0" y="51860"/>
                  <a:pt x="51860" y="0"/>
                  <a:pt x="115832" y="0"/>
                </a:cubicBezTo>
                <a:lnTo>
                  <a:pt x="6147808" y="0"/>
                </a:lnTo>
                <a:cubicBezTo>
                  <a:pt x="6211780" y="0"/>
                  <a:pt x="6263640" y="51860"/>
                  <a:pt x="6263640" y="115832"/>
                </a:cubicBezTo>
                <a:lnTo>
                  <a:pt x="6263640" y="579148"/>
                </a:lnTo>
                <a:cubicBezTo>
                  <a:pt x="6263640" y="643120"/>
                  <a:pt x="6211780" y="694980"/>
                  <a:pt x="6147808" y="694980"/>
                </a:cubicBezTo>
                <a:lnTo>
                  <a:pt x="115832" y="694980"/>
                </a:lnTo>
                <a:cubicBezTo>
                  <a:pt x="51860" y="694980"/>
                  <a:pt x="0" y="643120"/>
                  <a:pt x="0" y="579148"/>
                </a:cubicBezTo>
                <a:lnTo>
                  <a:pt x="0" y="115832"/>
                </a:lnTo>
                <a:close/>
              </a:path>
            </a:pathLst>
          </a:custGeom>
          <a:solidFill>
            <a:srgbClr val="205867"/>
          </a:solidFill>
          <a:ln w="25400" cap="flat" cmpd="sng">
            <a:solidFill>
              <a:schemeClr val="lt1"/>
            </a:solidFill>
            <a:prstDash val="solid"/>
            <a:round/>
            <a:headEnd type="none" w="sm" len="sm"/>
            <a:tailEnd type="none" w="sm" len="sm"/>
          </a:ln>
        </p:spPr>
        <p:txBody>
          <a:bodyPr spcFirstLastPara="1" wrap="square" lIns="102500" tIns="102500" rIns="102500" bIns="102500" anchor="ctr" anchorCtr="0">
            <a:noAutofit/>
          </a:bodyPr>
          <a:lstStyle/>
          <a:p>
            <a:pPr marL="0" marR="0" lvl="0" indent="0" algn="l"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My gardening knowledge derived chiefly from:</a:t>
            </a:r>
            <a:endParaRPr sz="1800" b="0" i="0" u="none" strike="noStrike" cap="none">
              <a:solidFill>
                <a:schemeClr val="lt1"/>
              </a:solidFill>
              <a:latin typeface="Arial"/>
              <a:ea typeface="Arial"/>
              <a:cs typeface="Arial"/>
              <a:sym typeface="Arial"/>
            </a:endParaRPr>
          </a:p>
        </p:txBody>
      </p:sp>
      <p:sp>
        <p:nvSpPr>
          <p:cNvPr id="169" name="Google Shape;169;g16c122cfb46_0_0"/>
          <p:cNvSpPr txBox="1"/>
          <p:nvPr/>
        </p:nvSpPr>
        <p:spPr>
          <a:xfrm>
            <a:off x="393844" y="1615499"/>
            <a:ext cx="4463291" cy="4339609"/>
          </a:xfrm>
          <a:prstGeom prst="rect">
            <a:avLst/>
          </a:prstGeom>
          <a:solidFill>
            <a:srgbClr val="205867"/>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dirty="0">
              <a:solidFill>
                <a:schemeClr val="lt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3200" b="0" i="0" u="none" strike="noStrike" cap="none" dirty="0">
              <a:solidFill>
                <a:schemeClr val="lt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3200" b="0" i="0" u="none" strike="noStrike" cap="none" dirty="0">
              <a:solidFill>
                <a:schemeClr val="lt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endParaRPr sz="3200" b="0" i="0" u="none" strike="noStrike" cap="none" dirty="0">
              <a:solidFill>
                <a:schemeClr val="lt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chemeClr val="lt2"/>
                </a:solidFill>
                <a:latin typeface="Arial"/>
                <a:ea typeface="Arial"/>
                <a:cs typeface="Arial"/>
                <a:sym typeface="Arial"/>
              </a:rPr>
              <a:t>I am not an expert in Horticulture</a:t>
            </a:r>
            <a:r>
              <a:rPr lang="en-US" sz="3200" b="0" i="0" u="none" strike="noStrike" cap="none" dirty="0">
                <a:solidFill>
                  <a:schemeClr val="lt2"/>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chemeClr val="lt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chemeClr val="lt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lt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lt2"/>
              </a:solidFill>
              <a:latin typeface="Arial"/>
              <a:ea typeface="Arial"/>
              <a:cs typeface="Arial"/>
              <a:sym typeface="Arial"/>
            </a:endParaRPr>
          </a:p>
        </p:txBody>
      </p:sp>
      <p:sp>
        <p:nvSpPr>
          <p:cNvPr id="170" name="Google Shape;170;g16c122cfb46_0_0"/>
          <p:cNvSpPr txBox="1"/>
          <p:nvPr/>
        </p:nvSpPr>
        <p:spPr>
          <a:xfrm>
            <a:off x="10782300" y="443794"/>
            <a:ext cx="110340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02/14/2023</a:t>
            </a: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g18dd686f421_0_23"/>
          <p:cNvSpPr txBox="1">
            <a:spLocks noGrp="1"/>
          </p:cNvSpPr>
          <p:nvPr>
            <p:ph type="title"/>
          </p:nvPr>
        </p:nvSpPr>
        <p:spPr>
          <a:xfrm>
            <a:off x="540225" y="8"/>
            <a:ext cx="14020800" cy="1767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900"/>
              <a:buNone/>
            </a:pPr>
            <a:r>
              <a:rPr lang="en-US" dirty="0"/>
              <a:t>Let’s put all in one graph!</a:t>
            </a:r>
            <a:endParaRPr dirty="0"/>
          </a:p>
        </p:txBody>
      </p:sp>
      <p:sp>
        <p:nvSpPr>
          <p:cNvPr id="538" name="Google Shape;538;g18dd686f421_0_23"/>
          <p:cNvSpPr txBox="1">
            <a:spLocks noGrp="1"/>
          </p:cNvSpPr>
          <p:nvPr>
            <p:ph type="body" idx="1"/>
          </p:nvPr>
        </p:nvSpPr>
        <p:spPr>
          <a:xfrm>
            <a:off x="472500" y="1180429"/>
            <a:ext cx="11575200" cy="5801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100"/>
              </a:spcBef>
              <a:spcAft>
                <a:spcPts val="0"/>
              </a:spcAft>
              <a:buSzPts val="1900"/>
              <a:buNone/>
            </a:pPr>
            <a:r>
              <a:rPr lang="en-US"/>
              <a:t>Identify the relation relationship between the day and percentage of germinated seeds</a:t>
            </a:r>
            <a:endParaRPr/>
          </a:p>
          <a:p>
            <a:pPr marL="0" lvl="0" indent="0" algn="l" rtl="0">
              <a:lnSpc>
                <a:spcPct val="90000"/>
              </a:lnSpc>
              <a:spcBef>
                <a:spcPts val="1100"/>
              </a:spcBef>
              <a:spcAft>
                <a:spcPts val="0"/>
              </a:spcAft>
              <a:buSzPts val="1900"/>
              <a:buNone/>
            </a:pPr>
            <a:endParaRPr sz="500"/>
          </a:p>
          <a:p>
            <a:pPr marL="457200" lvl="0" indent="-336550" algn="l" rtl="0">
              <a:lnSpc>
                <a:spcPct val="90000"/>
              </a:lnSpc>
              <a:spcBef>
                <a:spcPts val="1100"/>
              </a:spcBef>
              <a:spcAft>
                <a:spcPts val="0"/>
              </a:spcAft>
              <a:buSzPts val="1900"/>
              <a:buChar char="•"/>
            </a:pPr>
            <a:r>
              <a:rPr lang="en-US"/>
              <a:t>Graph the relationship in Google sheets.  First select the data on the sheet </a:t>
            </a:r>
            <a:endParaRPr/>
          </a:p>
          <a:p>
            <a:pPr marL="457200" lvl="0" indent="0" algn="l" rtl="0">
              <a:lnSpc>
                <a:spcPct val="90000"/>
              </a:lnSpc>
              <a:spcBef>
                <a:spcPts val="1100"/>
              </a:spcBef>
              <a:spcAft>
                <a:spcPts val="0"/>
              </a:spcAft>
              <a:buSzPts val="1800"/>
              <a:buNone/>
            </a:pPr>
            <a:r>
              <a:rPr lang="en-US"/>
              <a:t>Then, insert </a:t>
            </a:r>
            <a:r>
              <a:rPr lang="en-US" b="1"/>
              <a:t>Chart:</a:t>
            </a:r>
            <a:r>
              <a:rPr lang="en-US"/>
              <a:t>                    next           select </a:t>
            </a:r>
            <a:r>
              <a:rPr lang="en-US" b="1"/>
              <a:t>Scatter Chart:</a:t>
            </a:r>
            <a:r>
              <a:rPr lang="en-US"/>
              <a:t> </a:t>
            </a:r>
            <a:endParaRPr/>
          </a:p>
          <a:p>
            <a:pPr marL="0" lvl="0" indent="0" algn="l" rtl="0">
              <a:lnSpc>
                <a:spcPct val="90000"/>
              </a:lnSpc>
              <a:spcBef>
                <a:spcPts val="1100"/>
              </a:spcBef>
              <a:spcAft>
                <a:spcPts val="0"/>
              </a:spcAft>
              <a:buSzPts val="1900"/>
              <a:buNone/>
            </a:pPr>
            <a:endParaRPr/>
          </a:p>
          <a:p>
            <a:pPr marL="457200" lvl="0" indent="0" algn="l" rtl="0">
              <a:lnSpc>
                <a:spcPct val="90000"/>
              </a:lnSpc>
              <a:spcBef>
                <a:spcPts val="1100"/>
              </a:spcBef>
              <a:spcAft>
                <a:spcPts val="0"/>
              </a:spcAft>
              <a:buSzPts val="1900"/>
              <a:buNone/>
            </a:pPr>
            <a:endParaRPr/>
          </a:p>
          <a:p>
            <a:pPr marL="0" lvl="0" indent="0" algn="l" rtl="0">
              <a:lnSpc>
                <a:spcPct val="90000"/>
              </a:lnSpc>
              <a:spcBef>
                <a:spcPts val="1100"/>
              </a:spcBef>
              <a:spcAft>
                <a:spcPts val="0"/>
              </a:spcAft>
              <a:buSzPts val="1900"/>
              <a:buNone/>
            </a:pPr>
            <a:endParaRPr/>
          </a:p>
          <a:p>
            <a:pPr marL="0" lvl="0" indent="0" algn="l" rtl="0">
              <a:lnSpc>
                <a:spcPct val="90000"/>
              </a:lnSpc>
              <a:spcBef>
                <a:spcPts val="1100"/>
              </a:spcBef>
              <a:spcAft>
                <a:spcPts val="0"/>
              </a:spcAft>
              <a:buSzPts val="1900"/>
              <a:buNone/>
            </a:pPr>
            <a:endParaRPr/>
          </a:p>
        </p:txBody>
      </p:sp>
      <p:pic>
        <p:nvPicPr>
          <p:cNvPr id="539" name="Google Shape;539;g18dd686f421_0_23"/>
          <p:cNvPicPr preferRelativeResize="0"/>
          <p:nvPr/>
        </p:nvPicPr>
        <p:blipFill rotWithShape="1">
          <a:blip r:embed="rId3">
            <a:alphaModFix/>
          </a:blip>
          <a:srcRect/>
          <a:stretch/>
        </p:blipFill>
        <p:spPr>
          <a:xfrm>
            <a:off x="1019349" y="3383490"/>
            <a:ext cx="3613550" cy="2685575"/>
          </a:xfrm>
          <a:prstGeom prst="rect">
            <a:avLst/>
          </a:prstGeom>
          <a:noFill/>
          <a:ln>
            <a:noFill/>
          </a:ln>
        </p:spPr>
      </p:pic>
      <p:pic>
        <p:nvPicPr>
          <p:cNvPr id="540" name="Google Shape;540;g18dd686f421_0_23"/>
          <p:cNvPicPr preferRelativeResize="0"/>
          <p:nvPr/>
        </p:nvPicPr>
        <p:blipFill rotWithShape="1">
          <a:blip r:embed="rId4">
            <a:alphaModFix/>
          </a:blip>
          <a:srcRect/>
          <a:stretch/>
        </p:blipFill>
        <p:spPr>
          <a:xfrm>
            <a:off x="6895475" y="3335305"/>
            <a:ext cx="3858400" cy="2781950"/>
          </a:xfrm>
          <a:prstGeom prst="rect">
            <a:avLst/>
          </a:prstGeom>
          <a:noFill/>
          <a:ln>
            <a:noFill/>
          </a:ln>
        </p:spPr>
      </p:pic>
      <p:sp>
        <p:nvSpPr>
          <p:cNvPr id="541" name="Google Shape;541;g18dd686f421_0_23"/>
          <p:cNvSpPr/>
          <p:nvPr/>
        </p:nvSpPr>
        <p:spPr>
          <a:xfrm>
            <a:off x="1101925" y="5729454"/>
            <a:ext cx="3464400" cy="3396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542" name="Google Shape;542;g18dd686f421_0_23"/>
          <p:cNvSpPr/>
          <p:nvPr/>
        </p:nvSpPr>
        <p:spPr>
          <a:xfrm>
            <a:off x="1019350" y="3411504"/>
            <a:ext cx="637800" cy="3396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543" name="Google Shape;543;g18dd686f421_0_23"/>
          <p:cNvSpPr/>
          <p:nvPr/>
        </p:nvSpPr>
        <p:spPr>
          <a:xfrm>
            <a:off x="6895475" y="3335304"/>
            <a:ext cx="3675300" cy="9729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544" name="Google Shape;544;g18dd686f421_0_23"/>
          <p:cNvSpPr/>
          <p:nvPr/>
        </p:nvSpPr>
        <p:spPr>
          <a:xfrm>
            <a:off x="8727600" y="4726279"/>
            <a:ext cx="2026200" cy="14988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545" name="Google Shape;545;g18dd686f421_0_23"/>
          <p:cNvSpPr/>
          <p:nvPr/>
        </p:nvSpPr>
        <p:spPr>
          <a:xfrm>
            <a:off x="5314488" y="4239817"/>
            <a:ext cx="899400" cy="972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g18dd686f421_0_32"/>
          <p:cNvSpPr txBox="1">
            <a:spLocks noGrp="1"/>
          </p:cNvSpPr>
          <p:nvPr>
            <p:ph type="title"/>
          </p:nvPr>
        </p:nvSpPr>
        <p:spPr>
          <a:xfrm>
            <a:off x="1117600" y="486833"/>
            <a:ext cx="14020800" cy="1767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dirty="0"/>
              <a:t>What’s your interpretation of data?</a:t>
            </a:r>
            <a:endParaRPr dirty="0"/>
          </a:p>
        </p:txBody>
      </p:sp>
      <p:pic>
        <p:nvPicPr>
          <p:cNvPr id="552" name="Google Shape;552;g18dd686f421_0_32"/>
          <p:cNvPicPr preferRelativeResize="0"/>
          <p:nvPr/>
        </p:nvPicPr>
        <p:blipFill rotWithShape="1">
          <a:blip r:embed="rId3">
            <a:alphaModFix/>
          </a:blip>
          <a:srcRect/>
          <a:stretch/>
        </p:blipFill>
        <p:spPr>
          <a:xfrm>
            <a:off x="802918" y="2072054"/>
            <a:ext cx="9372600" cy="32766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g156c9ea6a8b_0_44"/>
          <p:cNvSpPr txBox="1">
            <a:spLocks noGrp="1"/>
          </p:cNvSpPr>
          <p:nvPr>
            <p:ph type="title"/>
          </p:nvPr>
        </p:nvSpPr>
        <p:spPr>
          <a:xfrm>
            <a:off x="0" y="0"/>
            <a:ext cx="8016900" cy="5551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dirty="0"/>
              <a:t>Let’s put the data in a simulation</a:t>
            </a:r>
            <a:endParaRPr dirty="0"/>
          </a:p>
          <a:p>
            <a:pPr marL="0" lvl="0" indent="0" algn="l" rtl="0">
              <a:lnSpc>
                <a:spcPct val="90000"/>
              </a:lnSpc>
              <a:spcBef>
                <a:spcPts val="0"/>
              </a:spcBef>
              <a:spcAft>
                <a:spcPts val="0"/>
              </a:spcAft>
              <a:buSzPts val="1800"/>
              <a:buNone/>
            </a:pPr>
            <a:endParaRPr dirty="0"/>
          </a:p>
          <a:p>
            <a:pPr marL="0" lvl="0" indent="0" algn="l" rtl="0">
              <a:lnSpc>
                <a:spcPct val="90000"/>
              </a:lnSpc>
              <a:spcBef>
                <a:spcPts val="0"/>
              </a:spcBef>
              <a:spcAft>
                <a:spcPts val="0"/>
              </a:spcAft>
              <a:buSzPts val="1800"/>
              <a:buNone/>
            </a:pPr>
            <a:r>
              <a:rPr lang="en-US" dirty="0"/>
              <a:t>Remix the following Scratch project as a group</a:t>
            </a:r>
            <a:endParaRPr dirty="0"/>
          </a:p>
          <a:p>
            <a:pPr marL="0" lvl="0" indent="0" algn="l" rtl="0">
              <a:lnSpc>
                <a:spcPct val="90000"/>
              </a:lnSpc>
              <a:spcBef>
                <a:spcPts val="0"/>
              </a:spcBef>
              <a:spcAft>
                <a:spcPts val="0"/>
              </a:spcAft>
              <a:buSzPts val="1800"/>
              <a:buNone/>
            </a:pPr>
            <a:endParaRPr dirty="0"/>
          </a:p>
          <a:p>
            <a:pPr marL="0" lvl="0" indent="0" algn="l" rtl="0">
              <a:lnSpc>
                <a:spcPct val="90000"/>
              </a:lnSpc>
              <a:spcBef>
                <a:spcPts val="0"/>
              </a:spcBef>
              <a:spcAft>
                <a:spcPts val="0"/>
              </a:spcAft>
              <a:buSzPts val="1800"/>
              <a:buNone/>
            </a:pPr>
            <a:r>
              <a:rPr lang="en-US" dirty="0"/>
              <a:t>It should show all the seeds germinating in a selected day </a:t>
            </a:r>
            <a:endParaRPr dirty="0"/>
          </a:p>
          <a:p>
            <a:pPr marL="0" lvl="0" indent="0" algn="l" rtl="0">
              <a:lnSpc>
                <a:spcPct val="90000"/>
              </a:lnSpc>
              <a:spcBef>
                <a:spcPts val="0"/>
              </a:spcBef>
              <a:spcAft>
                <a:spcPts val="0"/>
              </a:spcAft>
              <a:buSzPts val="1800"/>
              <a:buNone/>
            </a:pPr>
            <a:r>
              <a:rPr lang="en-US" sz="3300" dirty="0"/>
              <a:t>(e.g., </a:t>
            </a:r>
            <a:r>
              <a:rPr lang="en-US" sz="3300" dirty="0">
                <a:highlight>
                  <a:srgbClr val="00FF00"/>
                </a:highlight>
              </a:rPr>
              <a:t>cells turn green</a:t>
            </a:r>
            <a:r>
              <a:rPr lang="en-US" sz="3300" dirty="0"/>
              <a:t> if the seeds germinate)</a:t>
            </a:r>
            <a:endParaRPr sz="3300" dirty="0"/>
          </a:p>
        </p:txBody>
      </p:sp>
      <p:pic>
        <p:nvPicPr>
          <p:cNvPr id="559" name="Google Shape;559;g156c9ea6a8b_0_44" descr="Snapshot of a Scratch simulation on seed germination">
            <a:hlinkClick r:id="rId3"/>
          </p:cNvPr>
          <p:cNvPicPr preferRelativeResize="0"/>
          <p:nvPr/>
        </p:nvPicPr>
        <p:blipFill rotWithShape="1">
          <a:blip r:embed="rId4">
            <a:alphaModFix/>
          </a:blip>
          <a:srcRect/>
          <a:stretch/>
        </p:blipFill>
        <p:spPr>
          <a:xfrm>
            <a:off x="7828200" y="1723125"/>
            <a:ext cx="4297176" cy="3527924"/>
          </a:xfrm>
          <a:prstGeom prst="rect">
            <a:avLst/>
          </a:prstGeom>
          <a:noFill/>
          <a:ln>
            <a:noFill/>
          </a:ln>
        </p:spPr>
      </p:pic>
      <p:sp>
        <p:nvSpPr>
          <p:cNvPr id="560" name="Google Shape;560;g156c9ea6a8b_0_44">
            <a:hlinkClick r:id="rId3"/>
          </p:cNvPr>
          <p:cNvSpPr/>
          <p:nvPr/>
        </p:nvSpPr>
        <p:spPr>
          <a:xfrm>
            <a:off x="5030025" y="2276275"/>
            <a:ext cx="2565000" cy="5331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g2b9eebf76d2_0_11"/>
          <p:cNvSpPr txBox="1"/>
          <p:nvPr/>
        </p:nvSpPr>
        <p:spPr>
          <a:xfrm>
            <a:off x="1648800" y="2543225"/>
            <a:ext cx="10543200" cy="1046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RUN</a:t>
            </a:r>
            <a:r>
              <a:rPr lang="en-US" sz="2800" b="0" i="0" u="none" strike="noStrike" cap="none">
                <a:solidFill>
                  <a:schemeClr val="dk1"/>
                </a:solidFill>
                <a:latin typeface="Calibri"/>
                <a:ea typeface="Calibri"/>
                <a:cs typeface="Calibri"/>
                <a:sym typeface="Calibri"/>
              </a:rPr>
              <a:t> button should broadcast a message about the condition set:</a:t>
            </a: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	NLNH, NLYH, YLNH, YLYH</a:t>
            </a:r>
            <a:endParaRPr sz="2800" b="0" i="0" u="none" strike="noStrike" cap="none">
              <a:solidFill>
                <a:schemeClr val="dk1"/>
              </a:solidFill>
              <a:latin typeface="Calibri"/>
              <a:ea typeface="Calibri"/>
              <a:cs typeface="Calibri"/>
              <a:sym typeface="Calibri"/>
            </a:endParaRPr>
          </a:p>
        </p:txBody>
      </p:sp>
      <p:sp>
        <p:nvSpPr>
          <p:cNvPr id="567" name="Google Shape;567;g2b9eebf76d2_0_11"/>
          <p:cNvSpPr txBox="1"/>
          <p:nvPr/>
        </p:nvSpPr>
        <p:spPr>
          <a:xfrm>
            <a:off x="1648800" y="3770430"/>
            <a:ext cx="10221300" cy="2770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Calibri"/>
                <a:ea typeface="Calibri"/>
                <a:cs typeface="Calibri"/>
                <a:sym typeface="Calibri"/>
              </a:rPr>
              <a:t>This </a:t>
            </a:r>
            <a:r>
              <a:rPr lang="en-US" sz="2800" b="1" i="0" u="none" strike="noStrike" cap="none" dirty="0">
                <a:solidFill>
                  <a:schemeClr val="dk1"/>
                </a:solidFill>
                <a:latin typeface="Calibri"/>
                <a:ea typeface="Calibri"/>
                <a:cs typeface="Calibri"/>
                <a:sym typeface="Calibri"/>
              </a:rPr>
              <a:t>Tray</a:t>
            </a:r>
            <a:r>
              <a:rPr lang="en-US" sz="2800" b="0" i="0" u="none" strike="noStrike" cap="none" dirty="0">
                <a:solidFill>
                  <a:schemeClr val="dk1"/>
                </a:solidFill>
                <a:latin typeface="Calibri"/>
                <a:ea typeface="Calibri"/>
                <a:cs typeface="Calibri"/>
                <a:sym typeface="Calibri"/>
              </a:rPr>
              <a:t> should have 10 costumes. Each costume should depict all the seeds that have germinated by a given day such as</a:t>
            </a:r>
            <a:endParaRPr sz="2800" b="0" i="0" u="none" strike="noStrike" cap="none" dirty="0">
              <a:solidFill>
                <a:schemeClr val="dk1"/>
              </a:solidFill>
              <a:latin typeface="Calibri"/>
              <a:ea typeface="Calibri"/>
              <a:cs typeface="Calibri"/>
              <a:sym typeface="Calibri"/>
            </a:endParaRPr>
          </a:p>
          <a:p>
            <a:pPr marL="0" marR="0" lvl="0" indent="457200" algn="l"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Calibri"/>
                <a:ea typeface="Calibri"/>
                <a:cs typeface="Calibri"/>
                <a:sym typeface="Calibri"/>
              </a:rPr>
              <a:t>Costume 1 is for day 1, Costume 2 for day 2, and </a:t>
            </a:r>
            <a:r>
              <a:rPr lang="en-US" sz="2800" b="0" i="0" u="none" strike="noStrike" cap="none" dirty="0" err="1">
                <a:solidFill>
                  <a:schemeClr val="dk1"/>
                </a:solidFill>
                <a:latin typeface="Calibri"/>
                <a:ea typeface="Calibri"/>
                <a:cs typeface="Calibri"/>
                <a:sym typeface="Calibri"/>
              </a:rPr>
              <a:t>etc</a:t>
            </a:r>
            <a:r>
              <a:rPr lang="en-US" sz="2800" b="0" i="0" u="none" strike="noStrike" cap="none" dirty="0">
                <a:solidFill>
                  <a:schemeClr val="dk1"/>
                </a:solidFill>
                <a:latin typeface="Calibri"/>
                <a:ea typeface="Calibri"/>
                <a:cs typeface="Calibri"/>
                <a:sym typeface="Calibri"/>
              </a:rPr>
              <a:t>…. </a:t>
            </a:r>
            <a:endParaRPr sz="2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Calibri"/>
                <a:ea typeface="Calibri"/>
                <a:cs typeface="Calibri"/>
                <a:sym typeface="Calibri"/>
              </a:rPr>
              <a:t>When this sprite receives the message (e.g., NLNH), it should switch to the costume for a selected day (e.g., Costume 5 if day is set to 5).</a:t>
            </a:r>
            <a:endParaRPr sz="2800" b="0" i="0" u="none" strike="noStrike" cap="none" dirty="0">
              <a:solidFill>
                <a:schemeClr val="dk1"/>
              </a:solidFill>
              <a:latin typeface="Calibri"/>
              <a:ea typeface="Calibri"/>
              <a:cs typeface="Calibri"/>
              <a:sym typeface="Calibri"/>
            </a:endParaRPr>
          </a:p>
        </p:txBody>
      </p:sp>
      <p:pic>
        <p:nvPicPr>
          <p:cNvPr id="568" name="Google Shape;568;g2b9eebf76d2_0_11" descr="Snapshot of a run button in Scratch interface"/>
          <p:cNvPicPr preferRelativeResize="0"/>
          <p:nvPr/>
        </p:nvPicPr>
        <p:blipFill rotWithShape="1">
          <a:blip r:embed="rId3">
            <a:alphaModFix/>
          </a:blip>
          <a:srcRect/>
          <a:stretch/>
        </p:blipFill>
        <p:spPr>
          <a:xfrm>
            <a:off x="155500" y="2441375"/>
            <a:ext cx="1493300" cy="1103000"/>
          </a:xfrm>
          <a:prstGeom prst="rect">
            <a:avLst/>
          </a:prstGeom>
          <a:noFill/>
          <a:ln>
            <a:noFill/>
          </a:ln>
        </p:spPr>
      </p:pic>
      <p:pic>
        <p:nvPicPr>
          <p:cNvPr id="569" name="Google Shape;569;g2b9eebf76d2_0_11" descr="Snapshot of a plug tray in Scratch interface"/>
          <p:cNvPicPr preferRelativeResize="0"/>
          <p:nvPr/>
        </p:nvPicPr>
        <p:blipFill rotWithShape="1">
          <a:blip r:embed="rId4">
            <a:alphaModFix/>
          </a:blip>
          <a:srcRect/>
          <a:stretch/>
        </p:blipFill>
        <p:spPr>
          <a:xfrm>
            <a:off x="276225" y="3805600"/>
            <a:ext cx="1045159" cy="2313068"/>
          </a:xfrm>
          <a:prstGeom prst="rect">
            <a:avLst/>
          </a:prstGeom>
          <a:noFill/>
          <a:ln>
            <a:noFill/>
          </a:ln>
        </p:spPr>
      </p:pic>
      <p:pic>
        <p:nvPicPr>
          <p:cNvPr id="570" name="Google Shape;570;g2b9eebf76d2_0_11" descr="Snapshot of three variables in Scratch interface"/>
          <p:cNvPicPr preferRelativeResize="0"/>
          <p:nvPr/>
        </p:nvPicPr>
        <p:blipFill rotWithShape="1">
          <a:blip r:embed="rId5">
            <a:alphaModFix/>
          </a:blip>
          <a:srcRect/>
          <a:stretch/>
        </p:blipFill>
        <p:spPr>
          <a:xfrm>
            <a:off x="102000" y="0"/>
            <a:ext cx="2029925" cy="2016300"/>
          </a:xfrm>
          <a:prstGeom prst="rect">
            <a:avLst/>
          </a:prstGeom>
          <a:noFill/>
          <a:ln>
            <a:noFill/>
          </a:ln>
        </p:spPr>
      </p:pic>
      <p:sp>
        <p:nvSpPr>
          <p:cNvPr id="571" name="Google Shape;571;g2b9eebf76d2_0_11"/>
          <p:cNvSpPr txBox="1"/>
          <p:nvPr/>
        </p:nvSpPr>
        <p:spPr>
          <a:xfrm>
            <a:off x="2131925" y="86225"/>
            <a:ext cx="9971400" cy="1708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Heat mat</a:t>
            </a:r>
            <a:r>
              <a:rPr lang="en-US" sz="2800" b="0" i="0" u="none" strike="noStrike" cap="none">
                <a:solidFill>
                  <a:schemeClr val="dk1"/>
                </a:solidFill>
                <a:latin typeface="Calibri"/>
                <a:ea typeface="Calibri"/>
                <a:cs typeface="Calibri"/>
                <a:sym typeface="Calibri"/>
              </a:rPr>
              <a:t> and </a:t>
            </a:r>
            <a:r>
              <a:rPr lang="en-US" sz="2800" b="1" i="0" u="none" strike="noStrike" cap="none">
                <a:solidFill>
                  <a:schemeClr val="dk1"/>
                </a:solidFill>
                <a:latin typeface="Calibri"/>
                <a:ea typeface="Calibri"/>
                <a:cs typeface="Calibri"/>
                <a:sym typeface="Calibri"/>
              </a:rPr>
              <a:t>light</a:t>
            </a:r>
            <a:r>
              <a:rPr lang="en-US" sz="2800" b="0" i="0" u="none" strike="noStrike" cap="none">
                <a:solidFill>
                  <a:schemeClr val="dk1"/>
                </a:solidFill>
                <a:latin typeface="Calibri"/>
                <a:ea typeface="Calibri"/>
                <a:cs typeface="Calibri"/>
                <a:sym typeface="Calibri"/>
              </a:rPr>
              <a:t> variables can be set to 1 or 0. </a:t>
            </a: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1 means there is heat/light and 0 means there is NO heat/light</a:t>
            </a: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day</a:t>
            </a:r>
            <a:r>
              <a:rPr lang="en-US" sz="2800" b="0" i="0" u="none" strike="noStrike" cap="none">
                <a:solidFill>
                  <a:schemeClr val="dk1"/>
                </a:solidFill>
                <a:latin typeface="Calibri"/>
                <a:ea typeface="Calibri"/>
                <a:cs typeface="Calibri"/>
                <a:sym typeface="Calibri"/>
              </a:rPr>
              <a:t> variable can be set to any number between 1 and 10. </a:t>
            </a:r>
            <a:endParaRPr sz="2800" b="0" i="0" u="none" strike="noStrike" cap="none">
              <a:solidFill>
                <a:schemeClr val="dk1"/>
              </a:solidFill>
              <a:latin typeface="Calibri"/>
              <a:ea typeface="Calibri"/>
              <a:cs typeface="Calibri"/>
              <a:sym typeface="Calibri"/>
            </a:endParaRPr>
          </a:p>
        </p:txBody>
      </p:sp>
      <p:cxnSp>
        <p:nvCxnSpPr>
          <p:cNvPr id="572" name="Google Shape;572;g2b9eebf76d2_0_11"/>
          <p:cNvCxnSpPr/>
          <p:nvPr/>
        </p:nvCxnSpPr>
        <p:spPr>
          <a:xfrm rot="10800000" flipH="1">
            <a:off x="-20675" y="2220775"/>
            <a:ext cx="12169800" cy="33300"/>
          </a:xfrm>
          <a:prstGeom prst="straightConnector1">
            <a:avLst/>
          </a:prstGeom>
          <a:noFill/>
          <a:ln w="28575" cap="flat" cmpd="sng">
            <a:solidFill>
              <a:srgbClr val="0000FF"/>
            </a:solidFill>
            <a:prstDash val="solid"/>
            <a:round/>
            <a:headEnd type="none" w="sm" len="sm"/>
            <a:tailEnd type="none" w="sm" len="sm"/>
          </a:ln>
        </p:spPr>
      </p:cxnSp>
      <p:cxnSp>
        <p:nvCxnSpPr>
          <p:cNvPr id="573" name="Google Shape;573;g2b9eebf76d2_0_11"/>
          <p:cNvCxnSpPr/>
          <p:nvPr/>
        </p:nvCxnSpPr>
        <p:spPr>
          <a:xfrm rot="10800000" flipH="1">
            <a:off x="11100" y="3653200"/>
            <a:ext cx="12169800" cy="33300"/>
          </a:xfrm>
          <a:prstGeom prst="straightConnector1">
            <a:avLst/>
          </a:prstGeom>
          <a:noFill/>
          <a:ln w="28575" cap="flat" cmpd="sng">
            <a:solidFill>
              <a:srgbClr val="0000FF"/>
            </a:solidFill>
            <a:prstDash val="solid"/>
            <a:round/>
            <a:headEnd type="none" w="sm" len="sm"/>
            <a:tailEnd type="none" w="sm" len="sm"/>
          </a:ln>
        </p:spPr>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89">
          <a:extLst>
            <a:ext uri="{FF2B5EF4-FFF2-40B4-BE49-F238E27FC236}">
              <a16:creationId xmlns:a16="http://schemas.microsoft.com/office/drawing/2014/main" id="{79D04372-BA8E-C2D1-5BC4-A15655A97123}"/>
            </a:ext>
          </a:extLst>
        </p:cNvPr>
        <p:cNvGrpSpPr/>
        <p:nvPr/>
      </p:nvGrpSpPr>
      <p:grpSpPr>
        <a:xfrm>
          <a:off x="0" y="0"/>
          <a:ext cx="0" cy="0"/>
          <a:chOff x="0" y="0"/>
          <a:chExt cx="0" cy="0"/>
        </a:xfrm>
      </p:grpSpPr>
      <p:sp>
        <p:nvSpPr>
          <p:cNvPr id="890" name="Google Shape;890;g1553790532d_0_50">
            <a:extLst>
              <a:ext uri="{FF2B5EF4-FFF2-40B4-BE49-F238E27FC236}">
                <a16:creationId xmlns:a16="http://schemas.microsoft.com/office/drawing/2014/main" id="{E528A794-F3C3-387E-5880-3C8C88B91DC0}"/>
              </a:ext>
            </a:extLst>
          </p:cNvPr>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000"/>
              <a:buNone/>
            </a:pPr>
            <a:r>
              <a:rPr lang="en-US" dirty="0"/>
              <a:t>Practice &amp; Application </a:t>
            </a:r>
            <a:br>
              <a:rPr lang="en-US" dirty="0"/>
            </a:br>
            <a:r>
              <a:rPr lang="en-US" dirty="0"/>
              <a:t>(Next week, Day 1) </a:t>
            </a:r>
            <a:endParaRPr dirty="0"/>
          </a:p>
        </p:txBody>
      </p:sp>
    </p:spTree>
    <p:extLst>
      <p:ext uri="{BB962C8B-B14F-4D97-AF65-F5344CB8AC3E}">
        <p14:creationId xmlns:p14="http://schemas.microsoft.com/office/powerpoint/2010/main" val="38510144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sp>
        <p:nvSpPr>
          <p:cNvPr id="1191" name="Google Shape;1191;g1553790532d_0_10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dirty="0"/>
              <a:t>During the class:</a:t>
            </a:r>
            <a:endParaRPr dirty="0"/>
          </a:p>
        </p:txBody>
      </p:sp>
      <p:sp>
        <p:nvSpPr>
          <p:cNvPr id="1192" name="Google Shape;1192;g1553790532d_0_106"/>
          <p:cNvSpPr txBox="1">
            <a:spLocks noGrp="1"/>
          </p:cNvSpPr>
          <p:nvPr>
            <p:ph type="body" idx="1"/>
          </p:nvPr>
        </p:nvSpPr>
        <p:spPr>
          <a:xfrm>
            <a:off x="519800" y="1690825"/>
            <a:ext cx="10515600" cy="4351200"/>
          </a:xfrm>
          <a:prstGeom prst="rect">
            <a:avLst/>
          </a:prstGeom>
          <a:noFill/>
          <a:ln>
            <a:noFill/>
          </a:ln>
        </p:spPr>
        <p:txBody>
          <a:bodyPr spcFirstLastPara="1" wrap="square" lIns="91425" tIns="45700" rIns="91425" bIns="45700" anchor="t" anchorCtr="0">
            <a:normAutofit/>
          </a:bodyPr>
          <a:lstStyle/>
          <a:p>
            <a:pPr marL="501650" marR="0" lvl="1" indent="0" algn="l" rtl="0">
              <a:lnSpc>
                <a:spcPct val="115000"/>
              </a:lnSpc>
              <a:spcBef>
                <a:spcPts val="0"/>
              </a:spcBef>
              <a:spcAft>
                <a:spcPts val="0"/>
              </a:spcAft>
              <a:buSzPts val="2900"/>
              <a:buNone/>
            </a:pPr>
            <a:r>
              <a:rPr lang="en-US" sz="2900" dirty="0">
                <a:latin typeface="Arial"/>
                <a:ea typeface="Arial"/>
                <a:cs typeface="Arial"/>
                <a:sym typeface="Arial"/>
              </a:rPr>
              <a:t>We will share &amp; modify &amp; your projects</a:t>
            </a:r>
          </a:p>
          <a:p>
            <a:pPr marL="501650" marR="0" lvl="1" indent="0" algn="l" rtl="0">
              <a:lnSpc>
                <a:spcPct val="115000"/>
              </a:lnSpc>
              <a:spcBef>
                <a:spcPts val="0"/>
              </a:spcBef>
              <a:spcAft>
                <a:spcPts val="0"/>
              </a:spcAft>
              <a:buSzPts val="2900"/>
              <a:buNone/>
            </a:pPr>
            <a:r>
              <a:rPr lang="en-US" sz="2900" dirty="0">
                <a:latin typeface="Arial"/>
                <a:ea typeface="Arial"/>
                <a:cs typeface="Arial"/>
                <a:sym typeface="Arial"/>
              </a:rPr>
              <a:t>We will also remix one of your peers’ project </a:t>
            </a:r>
            <a:endParaRPr sz="2900" dirty="0">
              <a:latin typeface="Arial"/>
              <a:ea typeface="Arial"/>
              <a:cs typeface="Arial"/>
              <a:sym typeface="Arial"/>
            </a:endParaRPr>
          </a:p>
          <a:p>
            <a:pPr marL="0" marR="0" lvl="0" indent="0" algn="l" rtl="0">
              <a:lnSpc>
                <a:spcPct val="115000"/>
              </a:lnSpc>
              <a:spcBef>
                <a:spcPts val="1200"/>
              </a:spcBef>
              <a:spcAft>
                <a:spcPts val="0"/>
              </a:spcAft>
              <a:buSzPts val="1800"/>
              <a:buNone/>
            </a:pP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g2b9eebf76d2_0_4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dirty="0"/>
              <a:t>Prior to the class:</a:t>
            </a:r>
            <a:endParaRPr dirty="0"/>
          </a:p>
        </p:txBody>
      </p:sp>
      <p:sp>
        <p:nvSpPr>
          <p:cNvPr id="604" name="Google Shape;604;g2b9eebf76d2_0_4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457200" lvl="0" indent="-412750" algn="l" rtl="0">
              <a:lnSpc>
                <a:spcPct val="100000"/>
              </a:lnSpc>
              <a:spcBef>
                <a:spcPts val="0"/>
              </a:spcBef>
              <a:spcAft>
                <a:spcPts val="0"/>
              </a:spcAft>
              <a:buSzPts val="2900"/>
              <a:buFont typeface="Arial"/>
              <a:buChar char="●"/>
            </a:pPr>
            <a:r>
              <a:rPr lang="en-US" sz="2900" dirty="0">
                <a:latin typeface="Arial"/>
                <a:ea typeface="Arial"/>
                <a:cs typeface="Arial"/>
                <a:sym typeface="Arial"/>
              </a:rPr>
              <a:t>Think about your existing lesson idea</a:t>
            </a:r>
            <a:endParaRPr sz="2900" dirty="0">
              <a:latin typeface="Arial"/>
              <a:ea typeface="Arial"/>
              <a:cs typeface="Arial"/>
              <a:sym typeface="Arial"/>
            </a:endParaRPr>
          </a:p>
          <a:p>
            <a:pPr marL="457200" lvl="0" indent="0" algn="l" rtl="0">
              <a:lnSpc>
                <a:spcPct val="100000"/>
              </a:lnSpc>
              <a:spcBef>
                <a:spcPts val="0"/>
              </a:spcBef>
              <a:spcAft>
                <a:spcPts val="0"/>
              </a:spcAft>
              <a:buSzPts val="1800"/>
              <a:buNone/>
            </a:pPr>
            <a:endParaRPr sz="2900" dirty="0">
              <a:latin typeface="Arial"/>
              <a:ea typeface="Arial"/>
              <a:cs typeface="Arial"/>
              <a:sym typeface="Arial"/>
            </a:endParaRPr>
          </a:p>
          <a:p>
            <a:pPr marL="457200" lvl="0" indent="-412750" algn="l" rtl="0">
              <a:lnSpc>
                <a:spcPct val="100000"/>
              </a:lnSpc>
              <a:spcBef>
                <a:spcPts val="0"/>
              </a:spcBef>
              <a:spcAft>
                <a:spcPts val="0"/>
              </a:spcAft>
              <a:buSzPts val="2900"/>
              <a:buFont typeface="Arial"/>
              <a:buChar char="●"/>
            </a:pPr>
            <a:r>
              <a:rPr lang="en-US" sz="2900" dirty="0">
                <a:latin typeface="Arial"/>
                <a:ea typeface="Arial"/>
                <a:cs typeface="Arial"/>
                <a:sym typeface="Arial"/>
              </a:rPr>
              <a:t>Imagine and Draw:	</a:t>
            </a:r>
            <a:endParaRPr sz="2900" dirty="0">
              <a:latin typeface="Arial"/>
              <a:ea typeface="Arial"/>
              <a:cs typeface="Arial"/>
              <a:sym typeface="Arial"/>
            </a:endParaRPr>
          </a:p>
          <a:p>
            <a:pPr marL="914400" lvl="1" indent="-412750" algn="l" rtl="0">
              <a:lnSpc>
                <a:spcPct val="100000"/>
              </a:lnSpc>
              <a:spcBef>
                <a:spcPts val="0"/>
              </a:spcBef>
              <a:spcAft>
                <a:spcPts val="0"/>
              </a:spcAft>
              <a:buSzPts val="2900"/>
              <a:buFont typeface="Arial"/>
              <a:buChar char="o"/>
            </a:pPr>
            <a:r>
              <a:rPr lang="en-US" sz="2900" dirty="0">
                <a:latin typeface="Arial"/>
                <a:ea typeface="Arial"/>
                <a:cs typeface="Arial"/>
                <a:sym typeface="Arial"/>
              </a:rPr>
              <a:t>simulation idea</a:t>
            </a:r>
            <a:endParaRPr sz="2900" dirty="0">
              <a:latin typeface="Arial"/>
              <a:ea typeface="Arial"/>
              <a:cs typeface="Arial"/>
              <a:sym typeface="Arial"/>
            </a:endParaRPr>
          </a:p>
          <a:p>
            <a:pPr marL="914400" lvl="1" indent="-412750" algn="l" rtl="0">
              <a:lnSpc>
                <a:spcPct val="100000"/>
              </a:lnSpc>
              <a:spcBef>
                <a:spcPts val="0"/>
              </a:spcBef>
              <a:spcAft>
                <a:spcPts val="0"/>
              </a:spcAft>
              <a:buSzPts val="2900"/>
              <a:buFont typeface="Arial"/>
              <a:buChar char="o"/>
            </a:pPr>
            <a:r>
              <a:rPr lang="en-US" sz="2900" dirty="0">
                <a:latin typeface="Arial"/>
                <a:ea typeface="Arial"/>
                <a:cs typeface="Arial"/>
                <a:sym typeface="Arial"/>
              </a:rPr>
              <a:t>game idea</a:t>
            </a:r>
            <a:endParaRPr sz="2900" dirty="0">
              <a:latin typeface="Arial"/>
              <a:ea typeface="Arial"/>
              <a:cs typeface="Arial"/>
              <a:sym typeface="Arial"/>
            </a:endParaRPr>
          </a:p>
          <a:p>
            <a:pPr marL="914400" lvl="1" indent="-412750" algn="l" rtl="0">
              <a:lnSpc>
                <a:spcPct val="100000"/>
              </a:lnSpc>
              <a:spcBef>
                <a:spcPts val="0"/>
              </a:spcBef>
              <a:spcAft>
                <a:spcPts val="0"/>
              </a:spcAft>
              <a:buSzPts val="2900"/>
              <a:buFont typeface="Arial"/>
              <a:buChar char="o"/>
            </a:pPr>
            <a:r>
              <a:rPr lang="en-US" sz="2900" dirty="0">
                <a:latin typeface="Arial"/>
                <a:ea typeface="Arial"/>
                <a:cs typeface="Arial"/>
                <a:sym typeface="Arial"/>
              </a:rPr>
              <a:t>animation idea </a:t>
            </a:r>
            <a:endParaRPr sz="2900" dirty="0">
              <a:latin typeface="Arial"/>
              <a:ea typeface="Arial"/>
              <a:cs typeface="Arial"/>
              <a:sym typeface="Arial"/>
            </a:endParaRPr>
          </a:p>
          <a:p>
            <a:pPr marL="914400" lvl="1" indent="-412750" algn="l" rtl="0">
              <a:lnSpc>
                <a:spcPct val="100000"/>
              </a:lnSpc>
              <a:spcBef>
                <a:spcPts val="0"/>
              </a:spcBef>
              <a:spcAft>
                <a:spcPts val="0"/>
              </a:spcAft>
              <a:buSzPts val="2900"/>
              <a:buFont typeface="Arial"/>
              <a:buChar char="o"/>
            </a:pPr>
            <a:r>
              <a:rPr lang="en-US" sz="2900" dirty="0">
                <a:latin typeface="Arial"/>
                <a:ea typeface="Arial"/>
                <a:cs typeface="Arial"/>
                <a:sym typeface="Arial"/>
              </a:rPr>
              <a:t>or </a:t>
            </a:r>
            <a:r>
              <a:rPr lang="en-US" sz="2900" dirty="0" err="1">
                <a:latin typeface="Arial"/>
                <a:ea typeface="Arial"/>
                <a:cs typeface="Arial"/>
                <a:sym typeface="Arial"/>
              </a:rPr>
              <a:t>etc</a:t>
            </a:r>
            <a:r>
              <a:rPr lang="en-US" sz="2900" dirty="0">
                <a:latin typeface="Arial"/>
                <a:ea typeface="Arial"/>
                <a:cs typeface="Arial"/>
                <a:sym typeface="Arial"/>
              </a:rPr>
              <a:t>…</a:t>
            </a:r>
            <a:endParaRPr sz="2900" dirty="0">
              <a:latin typeface="Arial"/>
              <a:ea typeface="Arial"/>
              <a:cs typeface="Arial"/>
              <a:sym typeface="Arial"/>
            </a:endParaRPr>
          </a:p>
          <a:p>
            <a:pPr marL="0" lvl="0" indent="0" algn="l" rtl="0">
              <a:lnSpc>
                <a:spcPct val="100000"/>
              </a:lnSpc>
              <a:spcBef>
                <a:spcPts val="0"/>
              </a:spcBef>
              <a:spcAft>
                <a:spcPts val="0"/>
              </a:spcAft>
              <a:buSzPts val="1800"/>
              <a:buNone/>
            </a:pPr>
            <a:endParaRPr sz="2900" dirty="0">
              <a:latin typeface="Arial"/>
              <a:ea typeface="Arial"/>
              <a:cs typeface="Arial"/>
              <a:sym typeface="Arial"/>
            </a:endParaRPr>
          </a:p>
          <a:p>
            <a:pPr marL="0" lvl="0" indent="0" algn="l" rtl="0">
              <a:lnSpc>
                <a:spcPct val="90000"/>
              </a:lnSpc>
              <a:spcBef>
                <a:spcPts val="0"/>
              </a:spcBef>
              <a:spcAft>
                <a:spcPts val="0"/>
              </a:spcAft>
              <a:buSzPts val="1800"/>
              <a:buNone/>
            </a:pPr>
            <a:endParaRPr sz="2900" dirty="0">
              <a:latin typeface="Arial"/>
              <a:ea typeface="Arial"/>
              <a:cs typeface="Arial"/>
              <a:sym typeface="Arial"/>
            </a:endParaRPr>
          </a:p>
          <a:p>
            <a:pPr marL="914400" lvl="0" indent="0" algn="l" rtl="0">
              <a:lnSpc>
                <a:spcPct val="100000"/>
              </a:lnSpc>
              <a:spcBef>
                <a:spcPts val="0"/>
              </a:spcBef>
              <a:spcAft>
                <a:spcPts val="0"/>
              </a:spcAft>
              <a:buSzPts val="1800"/>
              <a:buNone/>
            </a:pPr>
            <a:endParaRPr sz="2900" dirty="0">
              <a:latin typeface="Arial"/>
              <a:ea typeface="Arial"/>
              <a:cs typeface="Arial"/>
              <a:sym typeface="Arial"/>
            </a:endParaRPr>
          </a:p>
          <a:p>
            <a:pPr marL="0" lvl="0" indent="0" algn="l" rtl="0">
              <a:lnSpc>
                <a:spcPct val="90000"/>
              </a:lnSpc>
              <a:spcBef>
                <a:spcPts val="1000"/>
              </a:spcBef>
              <a:spcAft>
                <a:spcPts val="0"/>
              </a:spcAft>
              <a:buSzPts val="1800"/>
              <a:buNone/>
            </a:pPr>
            <a:endParaRPr sz="2900" dirty="0">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cxnSp>
        <p:nvCxnSpPr>
          <p:cNvPr id="617" name="Google Shape;617;g2b9eebf76d2_0_58" descr="A diagram displaying the process of development of a simulation idea"/>
          <p:cNvCxnSpPr>
            <a:stCxn id="618" idx="3"/>
          </p:cNvCxnSpPr>
          <p:nvPr/>
        </p:nvCxnSpPr>
        <p:spPr>
          <a:xfrm>
            <a:off x="7443225" y="1012050"/>
            <a:ext cx="699000" cy="813900"/>
          </a:xfrm>
          <a:prstGeom prst="bentConnector2">
            <a:avLst/>
          </a:prstGeom>
          <a:noFill/>
          <a:ln w="38100" cap="flat" cmpd="sng">
            <a:solidFill>
              <a:schemeClr val="dk2"/>
            </a:solidFill>
            <a:prstDash val="solid"/>
            <a:round/>
            <a:headEnd type="none" w="sm" len="sm"/>
            <a:tailEnd type="none" w="sm" len="sm"/>
          </a:ln>
        </p:spPr>
      </p:cxnSp>
      <p:pic>
        <p:nvPicPr>
          <p:cNvPr id="619" name="Google Shape;619;g2b9eebf76d2_0_58" descr="A diagram displaying the process of development of a simulation idea"/>
          <p:cNvPicPr preferRelativeResize="0"/>
          <p:nvPr/>
        </p:nvPicPr>
        <p:blipFill rotWithShape="1">
          <a:blip r:embed="rId3">
            <a:alphaModFix/>
          </a:blip>
          <a:srcRect l="2888" t="3983" r="3320" b="2029"/>
          <a:stretch/>
        </p:blipFill>
        <p:spPr>
          <a:xfrm>
            <a:off x="5004975" y="1438651"/>
            <a:ext cx="6657626" cy="4889198"/>
          </a:xfrm>
          <a:prstGeom prst="rect">
            <a:avLst/>
          </a:prstGeom>
          <a:noFill/>
          <a:ln>
            <a:noFill/>
          </a:ln>
        </p:spPr>
      </p:pic>
      <p:sp>
        <p:nvSpPr>
          <p:cNvPr id="620" name="Google Shape;620;g2b9eebf76d2_0_58" descr="A diagram displaying the process of development of a simulation idea"/>
          <p:cNvSpPr txBox="1">
            <a:spLocks noGrp="1"/>
          </p:cNvSpPr>
          <p:nvPr>
            <p:ph type="title"/>
          </p:nvPr>
        </p:nvSpPr>
        <p:spPr>
          <a:xfrm>
            <a:off x="7620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Imagine → Draw → Develop </a:t>
            </a:r>
            <a:endParaRPr/>
          </a:p>
        </p:txBody>
      </p:sp>
      <p:cxnSp>
        <p:nvCxnSpPr>
          <p:cNvPr id="621" name="Google Shape;621;g2b9eebf76d2_0_58" descr="A diagram displaying the process of development of a simulation idea"/>
          <p:cNvCxnSpPr>
            <a:stCxn id="622" idx="0"/>
            <a:endCxn id="623" idx="0"/>
          </p:cNvCxnSpPr>
          <p:nvPr/>
        </p:nvCxnSpPr>
        <p:spPr>
          <a:xfrm rot="5400000">
            <a:off x="4035975" y="-784500"/>
            <a:ext cx="25500" cy="4441800"/>
          </a:xfrm>
          <a:prstGeom prst="bentConnector3">
            <a:avLst>
              <a:gd name="adj1" fmla="val 2057353"/>
            </a:avLst>
          </a:prstGeom>
          <a:noFill/>
          <a:ln w="38100" cap="flat" cmpd="sng">
            <a:solidFill>
              <a:schemeClr val="dk2"/>
            </a:solidFill>
            <a:prstDash val="solid"/>
            <a:round/>
            <a:headEnd type="none" w="sm" len="sm"/>
            <a:tailEnd type="triangle" w="med" len="med"/>
          </a:ln>
        </p:spPr>
      </p:cxnSp>
      <p:sp>
        <p:nvSpPr>
          <p:cNvPr id="623" name="Google Shape;623;g2b9eebf76d2_0_58" descr="A diagram displaying the process of development of a simulation idea"/>
          <p:cNvSpPr/>
          <p:nvPr/>
        </p:nvSpPr>
        <p:spPr>
          <a:xfrm rot="10800000" flipH="1">
            <a:off x="1797200" y="1387850"/>
            <a:ext cx="61200" cy="6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22" name="Google Shape;622;g2b9eebf76d2_0_58" descr="A diagram displaying the process of development of a simulation idea"/>
          <p:cNvSpPr/>
          <p:nvPr/>
        </p:nvSpPr>
        <p:spPr>
          <a:xfrm rot="10800000" flipH="1">
            <a:off x="6239025" y="1362450"/>
            <a:ext cx="61200" cy="6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24" name="Google Shape;624;g2b9eebf76d2_0_58" descr="A diagram displaying the process of development of a simulation idea"/>
          <p:cNvSpPr/>
          <p:nvPr/>
        </p:nvSpPr>
        <p:spPr>
          <a:xfrm rot="10800000" flipH="1">
            <a:off x="1797200" y="778250"/>
            <a:ext cx="61200" cy="6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25" name="Google Shape;625;g2b9eebf76d2_0_58" descr="A diagram displaying the process of development of a simulation idea"/>
          <p:cNvSpPr/>
          <p:nvPr/>
        </p:nvSpPr>
        <p:spPr>
          <a:xfrm rot="10800000" flipH="1">
            <a:off x="6239025" y="752850"/>
            <a:ext cx="61200" cy="6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626" name="Google Shape;626;g2b9eebf76d2_0_58" descr="A diagram displaying the process of development of a simulation idea"/>
          <p:cNvCxnSpPr>
            <a:stCxn id="624" idx="2"/>
            <a:endCxn id="625" idx="3"/>
          </p:cNvCxnSpPr>
          <p:nvPr/>
        </p:nvCxnSpPr>
        <p:spPr>
          <a:xfrm rot="-5400000" flipH="1">
            <a:off x="4061450" y="-1455400"/>
            <a:ext cx="5100" cy="4472400"/>
          </a:xfrm>
          <a:prstGeom prst="bentConnector4">
            <a:avLst>
              <a:gd name="adj1" fmla="val -9253431"/>
              <a:gd name="adj2" fmla="val 100169"/>
            </a:avLst>
          </a:prstGeom>
          <a:noFill/>
          <a:ln w="38100" cap="flat" cmpd="sng">
            <a:solidFill>
              <a:schemeClr val="dk2"/>
            </a:solidFill>
            <a:prstDash val="solid"/>
            <a:round/>
            <a:headEnd type="none" w="sm" len="sm"/>
            <a:tailEnd type="triangle" w="med" len="med"/>
          </a:ln>
        </p:spPr>
      </p:cxnSp>
      <p:sp>
        <p:nvSpPr>
          <p:cNvPr id="627" name="Google Shape;627;g2b9eebf76d2_0_58" descr="A diagram displaying the process of development of a simulation idea"/>
          <p:cNvSpPr/>
          <p:nvPr/>
        </p:nvSpPr>
        <p:spPr>
          <a:xfrm>
            <a:off x="5983800" y="2671200"/>
            <a:ext cx="1347900" cy="12009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Calibri"/>
                <a:ea typeface="Calibri"/>
                <a:cs typeface="Calibri"/>
                <a:sym typeface="Calibri"/>
              </a:rPr>
              <a:t>Part A</a:t>
            </a:r>
            <a:endParaRPr sz="2200" b="0" i="0" u="none" strike="noStrike" cap="none">
              <a:solidFill>
                <a:srgbClr val="000000"/>
              </a:solidFill>
              <a:latin typeface="Calibri"/>
              <a:ea typeface="Calibri"/>
              <a:cs typeface="Calibri"/>
              <a:sym typeface="Calibri"/>
            </a:endParaRPr>
          </a:p>
        </p:txBody>
      </p:sp>
      <p:sp>
        <p:nvSpPr>
          <p:cNvPr id="628" name="Google Shape;628;g2b9eebf76d2_0_58" descr="A diagram displaying the process of development of a simulation idea"/>
          <p:cNvSpPr/>
          <p:nvPr/>
        </p:nvSpPr>
        <p:spPr>
          <a:xfrm>
            <a:off x="7618850" y="2671200"/>
            <a:ext cx="1347900" cy="12009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Calibri"/>
                <a:ea typeface="Calibri"/>
                <a:cs typeface="Calibri"/>
                <a:sym typeface="Calibri"/>
              </a:rPr>
              <a:t>Part B</a:t>
            </a:r>
            <a:endParaRPr sz="2200" b="0" i="0" u="none" strike="noStrike" cap="none">
              <a:solidFill>
                <a:srgbClr val="000000"/>
              </a:solidFill>
              <a:latin typeface="Calibri"/>
              <a:ea typeface="Calibri"/>
              <a:cs typeface="Calibri"/>
              <a:sym typeface="Calibri"/>
            </a:endParaRPr>
          </a:p>
        </p:txBody>
      </p:sp>
      <p:sp>
        <p:nvSpPr>
          <p:cNvPr id="629" name="Google Shape;629;g2b9eebf76d2_0_58" descr="A diagram displaying the process of development of a simulation idea"/>
          <p:cNvSpPr/>
          <p:nvPr/>
        </p:nvSpPr>
        <p:spPr>
          <a:xfrm>
            <a:off x="9281075" y="2671200"/>
            <a:ext cx="1347900" cy="12009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0000"/>
                </a:solidFill>
                <a:latin typeface="Calibri"/>
                <a:ea typeface="Calibri"/>
                <a:cs typeface="Calibri"/>
                <a:sym typeface="Calibri"/>
              </a:rPr>
              <a:t>Part C</a:t>
            </a:r>
            <a:endParaRPr sz="2200" b="0" i="0" u="none" strike="noStrike" cap="none">
              <a:solidFill>
                <a:srgbClr val="000000"/>
              </a:solidFill>
              <a:latin typeface="Calibri"/>
              <a:ea typeface="Calibri"/>
              <a:cs typeface="Calibri"/>
              <a:sym typeface="Calibri"/>
            </a:endParaRPr>
          </a:p>
        </p:txBody>
      </p:sp>
      <p:sp>
        <p:nvSpPr>
          <p:cNvPr id="630" name="Google Shape;630;g2b9eebf76d2_0_58" descr="A diagram displaying the process of development of a simulation idea"/>
          <p:cNvSpPr txBox="1"/>
          <p:nvPr/>
        </p:nvSpPr>
        <p:spPr>
          <a:xfrm>
            <a:off x="10552900" y="2887650"/>
            <a:ext cx="12621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a:t>
            </a:r>
            <a:endParaRPr sz="2800" b="0" i="0" u="none" strike="noStrike" cap="none">
              <a:solidFill>
                <a:schemeClr val="dk1"/>
              </a:solidFill>
              <a:latin typeface="Calibri"/>
              <a:ea typeface="Calibri"/>
              <a:cs typeface="Calibri"/>
              <a:sym typeface="Calibri"/>
            </a:endParaRPr>
          </a:p>
        </p:txBody>
      </p:sp>
      <p:pic>
        <p:nvPicPr>
          <p:cNvPr id="631" name="Google Shape;631;g2b9eebf76d2_0_58" descr="A diagram displaying the process of development of a simulation idea"/>
          <p:cNvPicPr preferRelativeResize="0"/>
          <p:nvPr/>
        </p:nvPicPr>
        <p:blipFill rotWithShape="1">
          <a:blip r:embed="rId4">
            <a:alphaModFix/>
          </a:blip>
          <a:srcRect/>
          <a:stretch/>
        </p:blipFill>
        <p:spPr>
          <a:xfrm rot="1111375">
            <a:off x="6145520" y="4429841"/>
            <a:ext cx="1016687" cy="945917"/>
          </a:xfrm>
          <a:prstGeom prst="rect">
            <a:avLst/>
          </a:prstGeom>
          <a:noFill/>
          <a:ln>
            <a:noFill/>
          </a:ln>
        </p:spPr>
      </p:pic>
      <p:sp>
        <p:nvSpPr>
          <p:cNvPr id="632" name="Google Shape;632;g2b9eebf76d2_0_58" descr="A diagram displaying the process of development of a simulation idea"/>
          <p:cNvSpPr txBox="1"/>
          <p:nvPr/>
        </p:nvSpPr>
        <p:spPr>
          <a:xfrm rot="3441358">
            <a:off x="6793742" y="4428804"/>
            <a:ext cx="747472" cy="446306"/>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1"/>
                </a:solidFill>
                <a:latin typeface="Calibri"/>
                <a:ea typeface="Calibri"/>
                <a:cs typeface="Calibri"/>
                <a:sym typeface="Calibri"/>
              </a:rPr>
              <a:t>Make</a:t>
            </a:r>
            <a:endParaRPr sz="1700" b="0" i="0" u="none" strike="noStrike" cap="none">
              <a:solidFill>
                <a:schemeClr val="dk1"/>
              </a:solidFill>
              <a:latin typeface="Calibri"/>
              <a:ea typeface="Calibri"/>
              <a:cs typeface="Calibri"/>
              <a:sym typeface="Calibri"/>
            </a:endParaRPr>
          </a:p>
        </p:txBody>
      </p:sp>
      <p:sp>
        <p:nvSpPr>
          <p:cNvPr id="633" name="Google Shape;633;g2b9eebf76d2_0_58" descr="A diagram displaying the process of development of a simulation idea"/>
          <p:cNvSpPr txBox="1"/>
          <p:nvPr/>
        </p:nvSpPr>
        <p:spPr>
          <a:xfrm rot="-1380">
            <a:off x="6277796" y="5233738"/>
            <a:ext cx="7473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1"/>
                </a:solidFill>
                <a:latin typeface="Calibri"/>
                <a:ea typeface="Calibri"/>
                <a:cs typeface="Calibri"/>
                <a:sym typeface="Calibri"/>
              </a:rPr>
              <a:t>Test</a:t>
            </a:r>
            <a:endParaRPr sz="1700" b="0" i="0" u="none" strike="noStrike" cap="none">
              <a:solidFill>
                <a:schemeClr val="dk1"/>
              </a:solidFill>
              <a:latin typeface="Calibri"/>
              <a:ea typeface="Calibri"/>
              <a:cs typeface="Calibri"/>
              <a:sym typeface="Calibri"/>
            </a:endParaRPr>
          </a:p>
        </p:txBody>
      </p:sp>
      <p:sp>
        <p:nvSpPr>
          <p:cNvPr id="634" name="Google Shape;634;g2b9eebf76d2_0_58" descr="A diagram displaying the process of development of a simulation idea"/>
          <p:cNvSpPr txBox="1"/>
          <p:nvPr/>
        </p:nvSpPr>
        <p:spPr>
          <a:xfrm rot="-4028247">
            <a:off x="5766828" y="4451029"/>
            <a:ext cx="779107" cy="44635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1"/>
                </a:solidFill>
                <a:latin typeface="Calibri"/>
                <a:ea typeface="Calibri"/>
                <a:cs typeface="Calibri"/>
                <a:sym typeface="Calibri"/>
              </a:rPr>
              <a:t>Debug</a:t>
            </a:r>
            <a:endParaRPr sz="1700" b="0" i="0" u="none" strike="noStrike" cap="none">
              <a:solidFill>
                <a:schemeClr val="dk1"/>
              </a:solidFill>
              <a:latin typeface="Calibri"/>
              <a:ea typeface="Calibri"/>
              <a:cs typeface="Calibri"/>
              <a:sym typeface="Calibri"/>
            </a:endParaRPr>
          </a:p>
        </p:txBody>
      </p:sp>
      <p:pic>
        <p:nvPicPr>
          <p:cNvPr id="635" name="Google Shape;635;g2b9eebf76d2_0_58" descr="A diagram displaying the process of development of a simulation idea"/>
          <p:cNvPicPr preferRelativeResize="0"/>
          <p:nvPr/>
        </p:nvPicPr>
        <p:blipFill rotWithShape="1">
          <a:blip r:embed="rId4">
            <a:alphaModFix/>
          </a:blip>
          <a:srcRect/>
          <a:stretch/>
        </p:blipFill>
        <p:spPr>
          <a:xfrm rot="1111375">
            <a:off x="7760120" y="4384016"/>
            <a:ext cx="1016687" cy="945917"/>
          </a:xfrm>
          <a:prstGeom prst="rect">
            <a:avLst/>
          </a:prstGeom>
          <a:noFill/>
          <a:ln>
            <a:noFill/>
          </a:ln>
        </p:spPr>
      </p:pic>
      <p:sp>
        <p:nvSpPr>
          <p:cNvPr id="636" name="Google Shape;636;g2b9eebf76d2_0_58" descr="A diagram displaying the process of development of a simulation idea"/>
          <p:cNvSpPr txBox="1"/>
          <p:nvPr/>
        </p:nvSpPr>
        <p:spPr>
          <a:xfrm rot="3441358">
            <a:off x="8408342" y="4382979"/>
            <a:ext cx="747472" cy="446306"/>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1"/>
                </a:solidFill>
                <a:latin typeface="Calibri"/>
                <a:ea typeface="Calibri"/>
                <a:cs typeface="Calibri"/>
                <a:sym typeface="Calibri"/>
              </a:rPr>
              <a:t>Make</a:t>
            </a:r>
            <a:endParaRPr sz="1700" b="0" i="0" u="none" strike="noStrike" cap="none">
              <a:solidFill>
                <a:schemeClr val="dk1"/>
              </a:solidFill>
              <a:latin typeface="Calibri"/>
              <a:ea typeface="Calibri"/>
              <a:cs typeface="Calibri"/>
              <a:sym typeface="Calibri"/>
            </a:endParaRPr>
          </a:p>
        </p:txBody>
      </p:sp>
      <p:sp>
        <p:nvSpPr>
          <p:cNvPr id="637" name="Google Shape;637;g2b9eebf76d2_0_58" descr="A diagram displaying the process of development of a simulation idea"/>
          <p:cNvSpPr txBox="1"/>
          <p:nvPr/>
        </p:nvSpPr>
        <p:spPr>
          <a:xfrm rot="-1380">
            <a:off x="7892396" y="5187913"/>
            <a:ext cx="7473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1"/>
                </a:solidFill>
                <a:latin typeface="Calibri"/>
                <a:ea typeface="Calibri"/>
                <a:cs typeface="Calibri"/>
                <a:sym typeface="Calibri"/>
              </a:rPr>
              <a:t>Test</a:t>
            </a:r>
            <a:endParaRPr sz="1700" b="0" i="0" u="none" strike="noStrike" cap="none">
              <a:solidFill>
                <a:schemeClr val="dk1"/>
              </a:solidFill>
              <a:latin typeface="Calibri"/>
              <a:ea typeface="Calibri"/>
              <a:cs typeface="Calibri"/>
              <a:sym typeface="Calibri"/>
            </a:endParaRPr>
          </a:p>
        </p:txBody>
      </p:sp>
      <p:sp>
        <p:nvSpPr>
          <p:cNvPr id="638" name="Google Shape;638;g2b9eebf76d2_0_58" descr="A diagram displaying the process of development of a simulation idea"/>
          <p:cNvSpPr txBox="1"/>
          <p:nvPr/>
        </p:nvSpPr>
        <p:spPr>
          <a:xfrm rot="-4028247">
            <a:off x="7381428" y="4405204"/>
            <a:ext cx="779107" cy="44635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1"/>
                </a:solidFill>
                <a:latin typeface="Calibri"/>
                <a:ea typeface="Calibri"/>
                <a:cs typeface="Calibri"/>
                <a:sym typeface="Calibri"/>
              </a:rPr>
              <a:t>Debug</a:t>
            </a:r>
            <a:endParaRPr sz="1700" b="0" i="0" u="none" strike="noStrike" cap="none">
              <a:solidFill>
                <a:schemeClr val="dk1"/>
              </a:solidFill>
              <a:latin typeface="Calibri"/>
              <a:ea typeface="Calibri"/>
              <a:cs typeface="Calibri"/>
              <a:sym typeface="Calibri"/>
            </a:endParaRPr>
          </a:p>
        </p:txBody>
      </p:sp>
      <p:pic>
        <p:nvPicPr>
          <p:cNvPr id="639" name="Google Shape;639;g2b9eebf76d2_0_58" descr="A diagram displaying the process of development of a simulation idea"/>
          <p:cNvPicPr preferRelativeResize="0"/>
          <p:nvPr/>
        </p:nvPicPr>
        <p:blipFill rotWithShape="1">
          <a:blip r:embed="rId4">
            <a:alphaModFix/>
          </a:blip>
          <a:srcRect/>
          <a:stretch/>
        </p:blipFill>
        <p:spPr>
          <a:xfrm rot="1111375">
            <a:off x="9517770" y="4338191"/>
            <a:ext cx="1016687" cy="945917"/>
          </a:xfrm>
          <a:prstGeom prst="rect">
            <a:avLst/>
          </a:prstGeom>
          <a:noFill/>
          <a:ln>
            <a:noFill/>
          </a:ln>
        </p:spPr>
      </p:pic>
      <p:sp>
        <p:nvSpPr>
          <p:cNvPr id="640" name="Google Shape;640;g2b9eebf76d2_0_58" descr="A diagram displaying the process of development of a simulation idea"/>
          <p:cNvSpPr txBox="1"/>
          <p:nvPr/>
        </p:nvSpPr>
        <p:spPr>
          <a:xfrm rot="3441358">
            <a:off x="10165992" y="4337154"/>
            <a:ext cx="747472" cy="446306"/>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1"/>
                </a:solidFill>
                <a:latin typeface="Calibri"/>
                <a:ea typeface="Calibri"/>
                <a:cs typeface="Calibri"/>
                <a:sym typeface="Calibri"/>
              </a:rPr>
              <a:t>Make</a:t>
            </a:r>
            <a:endParaRPr sz="1700" b="0" i="0" u="none" strike="noStrike" cap="none">
              <a:solidFill>
                <a:schemeClr val="dk1"/>
              </a:solidFill>
              <a:latin typeface="Calibri"/>
              <a:ea typeface="Calibri"/>
              <a:cs typeface="Calibri"/>
              <a:sym typeface="Calibri"/>
            </a:endParaRPr>
          </a:p>
        </p:txBody>
      </p:sp>
      <p:sp>
        <p:nvSpPr>
          <p:cNvPr id="641" name="Google Shape;641;g2b9eebf76d2_0_58" descr="A diagram displaying the process of development of a simulation idea"/>
          <p:cNvSpPr txBox="1"/>
          <p:nvPr/>
        </p:nvSpPr>
        <p:spPr>
          <a:xfrm rot="-1380">
            <a:off x="9650046" y="5142088"/>
            <a:ext cx="747300" cy="446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1"/>
                </a:solidFill>
                <a:latin typeface="Calibri"/>
                <a:ea typeface="Calibri"/>
                <a:cs typeface="Calibri"/>
                <a:sym typeface="Calibri"/>
              </a:rPr>
              <a:t>Test</a:t>
            </a:r>
            <a:endParaRPr sz="1700" b="0" i="0" u="none" strike="noStrike" cap="none">
              <a:solidFill>
                <a:schemeClr val="dk1"/>
              </a:solidFill>
              <a:latin typeface="Calibri"/>
              <a:ea typeface="Calibri"/>
              <a:cs typeface="Calibri"/>
              <a:sym typeface="Calibri"/>
            </a:endParaRPr>
          </a:p>
        </p:txBody>
      </p:sp>
      <p:sp>
        <p:nvSpPr>
          <p:cNvPr id="642" name="Google Shape;642;g2b9eebf76d2_0_58" descr="A diagram displaying the process of development of a simulation idea"/>
          <p:cNvSpPr txBox="1"/>
          <p:nvPr/>
        </p:nvSpPr>
        <p:spPr>
          <a:xfrm rot="-4028247">
            <a:off x="9139078" y="4359379"/>
            <a:ext cx="779107" cy="44635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dk1"/>
                </a:solidFill>
                <a:latin typeface="Calibri"/>
                <a:ea typeface="Calibri"/>
                <a:cs typeface="Calibri"/>
                <a:sym typeface="Calibri"/>
              </a:rPr>
              <a:t>Debug</a:t>
            </a:r>
            <a:endParaRPr sz="1700" b="0" i="0" u="none" strike="noStrike" cap="none">
              <a:solidFill>
                <a:schemeClr val="dk1"/>
              </a:solidFill>
              <a:latin typeface="Calibri"/>
              <a:ea typeface="Calibri"/>
              <a:cs typeface="Calibri"/>
              <a:sym typeface="Calibri"/>
            </a:endParaRPr>
          </a:p>
        </p:txBody>
      </p:sp>
      <p:cxnSp>
        <p:nvCxnSpPr>
          <p:cNvPr id="643" name="Google Shape;643;g2b9eebf76d2_0_58" descr="A diagram displaying the process of development of a simulation idea"/>
          <p:cNvCxnSpPr>
            <a:stCxn id="619" idx="1"/>
            <a:endCxn id="644" idx="1"/>
          </p:cNvCxnSpPr>
          <p:nvPr/>
        </p:nvCxnSpPr>
        <p:spPr>
          <a:xfrm rot="10800000">
            <a:off x="730275" y="1037450"/>
            <a:ext cx="4274700" cy="2845800"/>
          </a:xfrm>
          <a:prstGeom prst="bentConnector3">
            <a:avLst>
              <a:gd name="adj1" fmla="val 105568"/>
            </a:avLst>
          </a:prstGeom>
          <a:noFill/>
          <a:ln w="38100" cap="flat" cmpd="sng">
            <a:solidFill>
              <a:schemeClr val="dk2"/>
            </a:solidFill>
            <a:prstDash val="solid"/>
            <a:round/>
            <a:headEnd type="none" w="sm" len="sm"/>
            <a:tailEnd type="triangle" w="med" len="med"/>
          </a:ln>
        </p:spPr>
      </p:cxnSp>
      <p:sp>
        <p:nvSpPr>
          <p:cNvPr id="618" name="Google Shape;618;g2b9eebf76d2_0_58" descr="A diagram displaying the process of development of a simulation idea"/>
          <p:cNvSpPr/>
          <p:nvPr/>
        </p:nvSpPr>
        <p:spPr>
          <a:xfrm rot="10800000" flipH="1">
            <a:off x="7382025" y="981450"/>
            <a:ext cx="61200" cy="6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644" name="Google Shape;644;g2b9eebf76d2_0_58" descr="A diagram displaying the process of development of a simulation idea"/>
          <p:cNvSpPr/>
          <p:nvPr/>
        </p:nvSpPr>
        <p:spPr>
          <a:xfrm rot="10800000" flipH="1">
            <a:off x="730400" y="1006850"/>
            <a:ext cx="61200" cy="61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cxnSp>
        <p:nvCxnSpPr>
          <p:cNvPr id="645" name="Google Shape;645;g2b9eebf76d2_0_58" descr="A diagram displaying the process of development of a simulation idea"/>
          <p:cNvCxnSpPr>
            <a:stCxn id="627" idx="3"/>
            <a:endCxn id="628" idx="1"/>
          </p:cNvCxnSpPr>
          <p:nvPr/>
        </p:nvCxnSpPr>
        <p:spPr>
          <a:xfrm>
            <a:off x="7331700" y="3271650"/>
            <a:ext cx="287100" cy="600"/>
          </a:xfrm>
          <a:prstGeom prst="bentConnector3">
            <a:avLst>
              <a:gd name="adj1" fmla="val 50009"/>
            </a:avLst>
          </a:prstGeom>
          <a:noFill/>
          <a:ln w="38100" cap="flat" cmpd="sng">
            <a:solidFill>
              <a:schemeClr val="dk2"/>
            </a:solidFill>
            <a:prstDash val="solid"/>
            <a:round/>
            <a:headEnd type="none" w="sm" len="sm"/>
            <a:tailEnd type="none" w="sm" len="sm"/>
          </a:ln>
        </p:spPr>
      </p:cxnSp>
      <p:cxnSp>
        <p:nvCxnSpPr>
          <p:cNvPr id="646" name="Google Shape;646;g2b9eebf76d2_0_58" descr="A diagram displaying the process of development of a simulation idea"/>
          <p:cNvCxnSpPr>
            <a:stCxn id="628" idx="3"/>
            <a:endCxn id="629" idx="1"/>
          </p:cNvCxnSpPr>
          <p:nvPr/>
        </p:nvCxnSpPr>
        <p:spPr>
          <a:xfrm>
            <a:off x="8966750" y="3271650"/>
            <a:ext cx="314400" cy="600"/>
          </a:xfrm>
          <a:prstGeom prst="bentConnector3">
            <a:avLst>
              <a:gd name="adj1" fmla="val 49988"/>
            </a:avLst>
          </a:prstGeom>
          <a:noFill/>
          <a:ln w="38100" cap="flat" cmpd="sng">
            <a:solidFill>
              <a:schemeClr val="dk2"/>
            </a:solidFill>
            <a:prstDash val="solid"/>
            <a:round/>
            <a:headEnd type="none" w="sm" len="sm"/>
            <a:tailEnd type="none" w="sm" len="sm"/>
          </a:ln>
        </p:spPr>
      </p:cxnSp>
      <p:cxnSp>
        <p:nvCxnSpPr>
          <p:cNvPr id="647" name="Google Shape;647;g2b9eebf76d2_0_58" descr="A diagram displaying the process of development of a simulation idea"/>
          <p:cNvCxnSpPr>
            <a:stCxn id="627" idx="2"/>
          </p:cNvCxnSpPr>
          <p:nvPr/>
        </p:nvCxnSpPr>
        <p:spPr>
          <a:xfrm flipH="1">
            <a:off x="6653550" y="3872100"/>
            <a:ext cx="4200" cy="1041600"/>
          </a:xfrm>
          <a:prstGeom prst="straightConnector1">
            <a:avLst/>
          </a:prstGeom>
          <a:noFill/>
          <a:ln w="9525" cap="flat" cmpd="sng">
            <a:solidFill>
              <a:schemeClr val="dk2"/>
            </a:solidFill>
            <a:prstDash val="dash"/>
            <a:round/>
            <a:headEnd type="none" w="sm" len="sm"/>
            <a:tailEnd type="none" w="sm" len="sm"/>
          </a:ln>
        </p:spPr>
      </p:cxnSp>
      <p:cxnSp>
        <p:nvCxnSpPr>
          <p:cNvPr id="648" name="Google Shape;648;g2b9eebf76d2_0_58" descr="A diagram displaying the process of development of a simulation idea"/>
          <p:cNvCxnSpPr>
            <a:stCxn id="628" idx="2"/>
          </p:cNvCxnSpPr>
          <p:nvPr/>
        </p:nvCxnSpPr>
        <p:spPr>
          <a:xfrm flipH="1">
            <a:off x="8283200" y="3872100"/>
            <a:ext cx="9600" cy="1004700"/>
          </a:xfrm>
          <a:prstGeom prst="straightConnector1">
            <a:avLst/>
          </a:prstGeom>
          <a:noFill/>
          <a:ln w="9525" cap="flat" cmpd="sng">
            <a:solidFill>
              <a:schemeClr val="dk2"/>
            </a:solidFill>
            <a:prstDash val="dash"/>
            <a:round/>
            <a:headEnd type="none" w="sm" len="sm"/>
            <a:tailEnd type="none" w="sm" len="sm"/>
          </a:ln>
        </p:spPr>
      </p:cxnSp>
      <p:cxnSp>
        <p:nvCxnSpPr>
          <p:cNvPr id="649" name="Google Shape;649;g2b9eebf76d2_0_58" descr="A diagram displaying the process of development of a simulation idea"/>
          <p:cNvCxnSpPr/>
          <p:nvPr/>
        </p:nvCxnSpPr>
        <p:spPr>
          <a:xfrm flipH="1">
            <a:off x="10013100" y="3872100"/>
            <a:ext cx="9600" cy="1004700"/>
          </a:xfrm>
          <a:prstGeom prst="straightConnector1">
            <a:avLst/>
          </a:prstGeom>
          <a:noFill/>
          <a:ln w="9525" cap="flat" cmpd="sng">
            <a:solidFill>
              <a:schemeClr val="dk2"/>
            </a:solidFill>
            <a:prstDash val="dash"/>
            <a:round/>
            <a:headEnd type="none" w="sm" len="sm"/>
            <a:tailEnd type="none" w="sm" len="sm"/>
          </a:ln>
        </p:spPr>
      </p:cxnSp>
      <p:cxnSp>
        <p:nvCxnSpPr>
          <p:cNvPr id="650" name="Google Shape;650;g2b9eebf76d2_0_58" descr="A diagram displaying the process of development of a simulation idea"/>
          <p:cNvCxnSpPr/>
          <p:nvPr/>
        </p:nvCxnSpPr>
        <p:spPr>
          <a:xfrm>
            <a:off x="6629025" y="4901300"/>
            <a:ext cx="3418800" cy="12300"/>
          </a:xfrm>
          <a:prstGeom prst="straightConnector1">
            <a:avLst/>
          </a:prstGeom>
          <a:noFill/>
          <a:ln w="9525" cap="flat" cmpd="sng">
            <a:solidFill>
              <a:schemeClr val="dk2"/>
            </a:solidFill>
            <a:prstDash val="dash"/>
            <a:round/>
            <a:headEnd type="none" w="sm" len="sm"/>
            <a:tailEnd type="none" w="sm" len="sm"/>
          </a:ln>
        </p:spPr>
      </p:cxnSp>
      <p:sp>
        <p:nvSpPr>
          <p:cNvPr id="651" name="Google Shape;651;g2b9eebf76d2_0_58" descr="A diagram displaying the process of development of a simulation idea"/>
          <p:cNvSpPr txBox="1"/>
          <p:nvPr/>
        </p:nvSpPr>
        <p:spPr>
          <a:xfrm>
            <a:off x="10552900" y="4472975"/>
            <a:ext cx="12621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a:t>
            </a:r>
            <a:endParaRPr sz="2800" b="0" i="0" u="none" strike="noStrike" cap="none">
              <a:solidFill>
                <a:schemeClr val="dk1"/>
              </a:solidFill>
              <a:latin typeface="Calibri"/>
              <a:ea typeface="Calibri"/>
              <a:cs typeface="Calibri"/>
              <a:sym typeface="Calibri"/>
            </a:endParaRPr>
          </a:p>
        </p:txBody>
      </p:sp>
      <p:sp>
        <p:nvSpPr>
          <p:cNvPr id="652" name="Google Shape;652;g2b9eebf76d2_0_58" descr="A diagram displaying the process of development of a simulation idea"/>
          <p:cNvSpPr txBox="1"/>
          <p:nvPr/>
        </p:nvSpPr>
        <p:spPr>
          <a:xfrm rot="-1380">
            <a:off x="8100965" y="5874492"/>
            <a:ext cx="7473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dirty="0">
                <a:solidFill>
                  <a:schemeClr val="dk1"/>
                </a:solidFill>
                <a:latin typeface="Calibri"/>
                <a:ea typeface="Calibri"/>
                <a:cs typeface="Calibri"/>
                <a:sym typeface="Calibri"/>
              </a:rPr>
              <a:t>Test</a:t>
            </a:r>
            <a:endParaRPr sz="2200" b="0" i="0" u="none" strike="noStrike" cap="none" dirty="0">
              <a:solidFill>
                <a:schemeClr val="dk1"/>
              </a:solidFill>
              <a:latin typeface="Calibri"/>
              <a:ea typeface="Calibri"/>
              <a:cs typeface="Calibri"/>
              <a:sym typeface="Calibri"/>
            </a:endParaRPr>
          </a:p>
        </p:txBody>
      </p:sp>
      <p:sp>
        <p:nvSpPr>
          <p:cNvPr id="653" name="Google Shape;653;g2b9eebf76d2_0_58" descr="A diagram displaying the process of development of a simulation idea"/>
          <p:cNvSpPr txBox="1"/>
          <p:nvPr/>
        </p:nvSpPr>
        <p:spPr>
          <a:xfrm rot="2699249">
            <a:off x="10844758" y="2305142"/>
            <a:ext cx="971353" cy="52311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Calibri"/>
                <a:ea typeface="Calibri"/>
                <a:cs typeface="Calibri"/>
                <a:sym typeface="Calibri"/>
              </a:rPr>
              <a:t>Make</a:t>
            </a:r>
            <a:endParaRPr sz="2200" b="0" i="0" u="none" strike="noStrike" cap="none">
              <a:solidFill>
                <a:schemeClr val="dk1"/>
              </a:solidFill>
              <a:latin typeface="Calibri"/>
              <a:ea typeface="Calibri"/>
              <a:cs typeface="Calibri"/>
              <a:sym typeface="Calibri"/>
            </a:endParaRPr>
          </a:p>
        </p:txBody>
      </p:sp>
      <p:sp>
        <p:nvSpPr>
          <p:cNvPr id="654" name="Google Shape;654;g2b9eebf76d2_0_58" descr="A diagram displaying the process of development of a simulation idea"/>
          <p:cNvSpPr txBox="1"/>
          <p:nvPr/>
        </p:nvSpPr>
        <p:spPr>
          <a:xfrm rot="-4105094">
            <a:off x="4473835" y="2741475"/>
            <a:ext cx="959142" cy="52333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Calibri"/>
                <a:ea typeface="Calibri"/>
                <a:cs typeface="Calibri"/>
                <a:sym typeface="Calibri"/>
              </a:rPr>
              <a:t>Debug</a:t>
            </a:r>
            <a:endParaRPr sz="2200" b="0" i="0" u="none" strike="noStrike" cap="none">
              <a:solidFill>
                <a:schemeClr val="dk1"/>
              </a:solidFill>
              <a:latin typeface="Calibri"/>
              <a:ea typeface="Calibri"/>
              <a:cs typeface="Calibri"/>
              <a:sym typeface="Calibri"/>
            </a:endParaRPr>
          </a:p>
        </p:txBody>
      </p:sp>
      <p:cxnSp>
        <p:nvCxnSpPr>
          <p:cNvPr id="655" name="Google Shape;655;g2b9eebf76d2_0_58" descr="A diagram displaying the process of development of a simulation idea"/>
          <p:cNvCxnSpPr/>
          <p:nvPr/>
        </p:nvCxnSpPr>
        <p:spPr>
          <a:xfrm>
            <a:off x="7816200" y="1004700"/>
            <a:ext cx="262200" cy="14700"/>
          </a:xfrm>
          <a:prstGeom prst="straightConnector1">
            <a:avLst/>
          </a:prstGeom>
          <a:noFill/>
          <a:ln w="28575" cap="flat" cmpd="sng">
            <a:solidFill>
              <a:schemeClr val="dk2"/>
            </a:solidFill>
            <a:prstDash val="solid"/>
            <a:round/>
            <a:headEnd type="none" w="sm" len="sm"/>
            <a:tailEnd type="triangle" w="med" len="med"/>
          </a:ln>
        </p:spPr>
      </p:cxnSp>
      <p:cxnSp>
        <p:nvCxnSpPr>
          <p:cNvPr id="656" name="Google Shape;656;g2b9eebf76d2_0_58" descr="A diagram displaying the process of development of a simulation idea"/>
          <p:cNvCxnSpPr/>
          <p:nvPr/>
        </p:nvCxnSpPr>
        <p:spPr>
          <a:xfrm flipH="1">
            <a:off x="2420025" y="3875900"/>
            <a:ext cx="263100" cy="17700"/>
          </a:xfrm>
          <a:prstGeom prst="straightConnector1">
            <a:avLst/>
          </a:prstGeom>
          <a:noFill/>
          <a:ln w="28575" cap="flat" cmpd="sng">
            <a:solidFill>
              <a:schemeClr val="dk2"/>
            </a:solidFill>
            <a:prstDash val="solid"/>
            <a:round/>
            <a:headEnd type="none" w="sm" len="sm"/>
            <a:tailEnd type="triangle" w="med" len="med"/>
          </a:ln>
        </p:spPr>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g2b9eebf76d2_0_102"/>
          <p:cNvSpPr txBox="1">
            <a:spLocks noGrp="1"/>
          </p:cNvSpPr>
          <p:nvPr>
            <p:ph type="title"/>
          </p:nvPr>
        </p:nvSpPr>
        <p:spPr>
          <a:xfrm>
            <a:off x="-73525" y="365125"/>
            <a:ext cx="122655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Check if your coding project has these CT concepts</a:t>
            </a:r>
            <a:endParaRPr/>
          </a:p>
        </p:txBody>
      </p:sp>
      <p:sp>
        <p:nvSpPr>
          <p:cNvPr id="663" name="Google Shape;663;g2b9eebf76d2_0_102"/>
          <p:cNvSpPr txBox="1">
            <a:spLocks noGrp="1"/>
          </p:cNvSpPr>
          <p:nvPr>
            <p:ph type="body" idx="1"/>
          </p:nvPr>
        </p:nvSpPr>
        <p:spPr>
          <a:xfrm>
            <a:off x="105350" y="1690825"/>
            <a:ext cx="5524200" cy="43512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1000"/>
              </a:spcBef>
              <a:spcAft>
                <a:spcPts val="0"/>
              </a:spcAft>
              <a:buSzPts val="1800"/>
              <a:buNone/>
            </a:pPr>
            <a:r>
              <a:rPr lang="en-US">
                <a:solidFill>
                  <a:srgbClr val="999999"/>
                </a:solidFill>
              </a:rPr>
              <a:t>Sequences </a:t>
            </a:r>
            <a:endParaRPr>
              <a:solidFill>
                <a:srgbClr val="999999"/>
              </a:solidFill>
            </a:endParaRPr>
          </a:p>
          <a:p>
            <a:pPr marL="457200" lvl="0" indent="-342900" algn="l" rtl="0">
              <a:lnSpc>
                <a:spcPct val="90000"/>
              </a:lnSpc>
              <a:spcBef>
                <a:spcPts val="1000"/>
              </a:spcBef>
              <a:spcAft>
                <a:spcPts val="0"/>
              </a:spcAft>
              <a:buClr>
                <a:srgbClr val="999999"/>
              </a:buClr>
              <a:buSzPts val="1800"/>
              <a:buChar char="•"/>
            </a:pPr>
            <a:r>
              <a:rPr lang="en-US">
                <a:solidFill>
                  <a:srgbClr val="999999"/>
                </a:solidFill>
              </a:rPr>
              <a:t>e.g., series of programing/coding </a:t>
            </a:r>
            <a:endParaRPr>
              <a:solidFill>
                <a:srgbClr val="999999"/>
              </a:solidFill>
            </a:endParaRPr>
          </a:p>
          <a:p>
            <a:pPr marL="457200" lvl="0" indent="0" algn="l" rtl="0">
              <a:lnSpc>
                <a:spcPct val="90000"/>
              </a:lnSpc>
              <a:spcBef>
                <a:spcPts val="1000"/>
              </a:spcBef>
              <a:spcAft>
                <a:spcPts val="0"/>
              </a:spcAft>
              <a:buSzPts val="1800"/>
              <a:buNone/>
            </a:pPr>
            <a:endParaRPr>
              <a:solidFill>
                <a:srgbClr val="999999"/>
              </a:solidFill>
            </a:endParaRPr>
          </a:p>
          <a:p>
            <a:pPr marL="0" lvl="0" indent="0" algn="l" rtl="0">
              <a:lnSpc>
                <a:spcPct val="90000"/>
              </a:lnSpc>
              <a:spcBef>
                <a:spcPts val="1000"/>
              </a:spcBef>
              <a:spcAft>
                <a:spcPts val="0"/>
              </a:spcAft>
              <a:buSzPts val="1800"/>
              <a:buNone/>
            </a:pPr>
            <a:r>
              <a:rPr lang="en-US">
                <a:solidFill>
                  <a:srgbClr val="999999"/>
                </a:solidFill>
              </a:rPr>
              <a:t>Events </a:t>
            </a:r>
            <a:endParaRPr>
              <a:solidFill>
                <a:srgbClr val="999999"/>
              </a:solidFill>
            </a:endParaRPr>
          </a:p>
          <a:p>
            <a:pPr marL="457200" lvl="0" indent="-342900" algn="l" rtl="0">
              <a:lnSpc>
                <a:spcPct val="90000"/>
              </a:lnSpc>
              <a:spcBef>
                <a:spcPts val="1000"/>
              </a:spcBef>
              <a:spcAft>
                <a:spcPts val="0"/>
              </a:spcAft>
              <a:buClr>
                <a:srgbClr val="999999"/>
              </a:buClr>
              <a:buSzPts val="1800"/>
              <a:buChar char="•"/>
            </a:pPr>
            <a:r>
              <a:rPr lang="en-US">
                <a:solidFill>
                  <a:srgbClr val="999999"/>
                </a:solidFill>
              </a:rPr>
              <a:t>e.g., when green flag clicked</a:t>
            </a:r>
            <a:endParaRPr>
              <a:solidFill>
                <a:srgbClr val="999999"/>
              </a:solidFill>
            </a:endParaRPr>
          </a:p>
          <a:p>
            <a:pPr marL="457200" lvl="0" indent="-342900" algn="l" rtl="0">
              <a:lnSpc>
                <a:spcPct val="90000"/>
              </a:lnSpc>
              <a:spcBef>
                <a:spcPts val="0"/>
              </a:spcBef>
              <a:spcAft>
                <a:spcPts val="0"/>
              </a:spcAft>
              <a:buClr>
                <a:srgbClr val="999999"/>
              </a:buClr>
              <a:buSzPts val="1800"/>
              <a:buChar char="•"/>
            </a:pPr>
            <a:r>
              <a:rPr lang="en-US">
                <a:solidFill>
                  <a:srgbClr val="999999"/>
                </a:solidFill>
              </a:rPr>
              <a:t>e.g., when a sprite is clicked</a:t>
            </a:r>
            <a:endParaRPr>
              <a:solidFill>
                <a:srgbClr val="999999"/>
              </a:solidFill>
            </a:endParaRPr>
          </a:p>
          <a:p>
            <a:pPr marL="0" lvl="0" indent="0" algn="l" rtl="0">
              <a:lnSpc>
                <a:spcPct val="90000"/>
              </a:lnSpc>
              <a:spcBef>
                <a:spcPts val="1000"/>
              </a:spcBef>
              <a:spcAft>
                <a:spcPts val="0"/>
              </a:spcAft>
              <a:buSzPts val="1800"/>
              <a:buNone/>
            </a:pPr>
            <a:endParaRPr>
              <a:solidFill>
                <a:srgbClr val="999999"/>
              </a:solidFill>
            </a:endParaRPr>
          </a:p>
          <a:p>
            <a:pPr marL="0" lvl="0" indent="0" algn="l" rtl="0">
              <a:lnSpc>
                <a:spcPct val="90000"/>
              </a:lnSpc>
              <a:spcBef>
                <a:spcPts val="1000"/>
              </a:spcBef>
              <a:spcAft>
                <a:spcPts val="0"/>
              </a:spcAft>
              <a:buSzPts val="1800"/>
              <a:buNone/>
            </a:pPr>
            <a:r>
              <a:rPr lang="en-US">
                <a:solidFill>
                  <a:srgbClr val="999999"/>
                </a:solidFill>
              </a:rPr>
              <a:t>Loops</a:t>
            </a:r>
            <a:endParaRPr>
              <a:solidFill>
                <a:srgbClr val="999999"/>
              </a:solidFill>
            </a:endParaRPr>
          </a:p>
          <a:p>
            <a:pPr marL="457200" lvl="0" indent="-342900" algn="l" rtl="0">
              <a:lnSpc>
                <a:spcPct val="90000"/>
              </a:lnSpc>
              <a:spcBef>
                <a:spcPts val="1000"/>
              </a:spcBef>
              <a:spcAft>
                <a:spcPts val="0"/>
              </a:spcAft>
              <a:buClr>
                <a:srgbClr val="999999"/>
              </a:buClr>
              <a:buSzPts val="1800"/>
              <a:buChar char="•"/>
            </a:pPr>
            <a:r>
              <a:rPr lang="en-US">
                <a:solidFill>
                  <a:srgbClr val="999999"/>
                </a:solidFill>
              </a:rPr>
              <a:t>e.g., repeated of sequences</a:t>
            </a:r>
            <a:endParaRPr>
              <a:solidFill>
                <a:srgbClr val="999999"/>
              </a:solidFill>
            </a:endParaRPr>
          </a:p>
        </p:txBody>
      </p:sp>
      <p:sp>
        <p:nvSpPr>
          <p:cNvPr id="664" name="Google Shape;664;g2b9eebf76d2_0_102"/>
          <p:cNvSpPr txBox="1">
            <a:spLocks noGrp="1"/>
          </p:cNvSpPr>
          <p:nvPr>
            <p:ph type="body" idx="1"/>
          </p:nvPr>
        </p:nvSpPr>
        <p:spPr>
          <a:xfrm>
            <a:off x="6031725" y="1690825"/>
            <a:ext cx="5524200" cy="43512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1000"/>
              </a:spcBef>
              <a:spcAft>
                <a:spcPts val="0"/>
              </a:spcAft>
              <a:buSzPct val="69498"/>
              <a:buNone/>
            </a:pPr>
            <a:r>
              <a:rPr lang="en-US"/>
              <a:t>Parallelism  </a:t>
            </a:r>
            <a:endParaRPr/>
          </a:p>
          <a:p>
            <a:pPr marL="457200" lvl="0" indent="-334327" algn="l" rtl="0">
              <a:lnSpc>
                <a:spcPct val="90000"/>
              </a:lnSpc>
              <a:spcBef>
                <a:spcPts val="1000"/>
              </a:spcBef>
              <a:spcAft>
                <a:spcPts val="0"/>
              </a:spcAft>
              <a:buSzPct val="64285"/>
              <a:buChar char="•"/>
            </a:pPr>
            <a:r>
              <a:rPr lang="en-US"/>
              <a:t>e.g., sequences happening simultaneously </a:t>
            </a:r>
            <a:endParaRPr/>
          </a:p>
          <a:p>
            <a:pPr marL="457200" lvl="0" indent="0" algn="l" rtl="0">
              <a:lnSpc>
                <a:spcPct val="90000"/>
              </a:lnSpc>
              <a:spcBef>
                <a:spcPts val="1000"/>
              </a:spcBef>
              <a:spcAft>
                <a:spcPts val="0"/>
              </a:spcAft>
              <a:buSzPct val="69498"/>
              <a:buNone/>
            </a:pPr>
            <a:endParaRPr/>
          </a:p>
          <a:p>
            <a:pPr marL="0" lvl="0" indent="0" algn="l" rtl="0">
              <a:lnSpc>
                <a:spcPct val="90000"/>
              </a:lnSpc>
              <a:spcBef>
                <a:spcPts val="1000"/>
              </a:spcBef>
              <a:spcAft>
                <a:spcPts val="0"/>
              </a:spcAft>
              <a:buSzPct val="69498"/>
              <a:buNone/>
            </a:pPr>
            <a:r>
              <a:rPr lang="en-US"/>
              <a:t>Conditionals</a:t>
            </a:r>
            <a:endParaRPr/>
          </a:p>
          <a:p>
            <a:pPr marL="457200" lvl="0" indent="-334327" algn="l" rtl="0">
              <a:lnSpc>
                <a:spcPct val="90000"/>
              </a:lnSpc>
              <a:spcBef>
                <a:spcPts val="1000"/>
              </a:spcBef>
              <a:spcAft>
                <a:spcPts val="0"/>
              </a:spcAft>
              <a:buSzPct val="64285"/>
              <a:buChar char="•"/>
            </a:pPr>
            <a:r>
              <a:rPr lang="en-US"/>
              <a:t>making decisions based on conditions using</a:t>
            </a:r>
            <a:r>
              <a:rPr lang="en-US" b="1"/>
              <a:t> if </a:t>
            </a:r>
            <a:r>
              <a:rPr lang="en-US"/>
              <a:t>or</a:t>
            </a:r>
            <a:r>
              <a:rPr lang="en-US" b="1"/>
              <a:t> if/else</a:t>
            </a:r>
            <a:r>
              <a:rPr lang="en-US"/>
              <a:t> blocks</a:t>
            </a:r>
            <a:endParaRPr/>
          </a:p>
          <a:p>
            <a:pPr marL="0" lvl="0" indent="0" algn="l" rtl="0">
              <a:lnSpc>
                <a:spcPct val="90000"/>
              </a:lnSpc>
              <a:spcBef>
                <a:spcPts val="1000"/>
              </a:spcBef>
              <a:spcAft>
                <a:spcPts val="0"/>
              </a:spcAft>
              <a:buSzPct val="69498"/>
              <a:buNone/>
            </a:pPr>
            <a:endParaRPr/>
          </a:p>
          <a:p>
            <a:pPr marL="0" lvl="0" indent="0" algn="l" rtl="0">
              <a:lnSpc>
                <a:spcPct val="90000"/>
              </a:lnSpc>
              <a:spcBef>
                <a:spcPts val="1000"/>
              </a:spcBef>
              <a:spcAft>
                <a:spcPts val="0"/>
              </a:spcAft>
              <a:buSzPct val="69498"/>
              <a:buNone/>
            </a:pPr>
            <a:r>
              <a:rPr lang="en-US"/>
              <a:t>Data</a:t>
            </a:r>
            <a:endParaRPr/>
          </a:p>
          <a:p>
            <a:pPr marL="457200" lvl="0" indent="-334327" algn="l" rtl="0">
              <a:lnSpc>
                <a:spcPct val="90000"/>
              </a:lnSpc>
              <a:spcBef>
                <a:spcPts val="1000"/>
              </a:spcBef>
              <a:spcAft>
                <a:spcPts val="0"/>
              </a:spcAft>
              <a:buSzPct val="64285"/>
              <a:buChar char="•"/>
            </a:pPr>
            <a:r>
              <a:rPr lang="en-US"/>
              <a:t>e.g., storing, retrieving, or updating values in containers called</a:t>
            </a:r>
            <a:r>
              <a:rPr lang="en-US" b="1"/>
              <a:t> variables</a:t>
            </a:r>
            <a:endParaRPr b="1"/>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g2b9eebf76d2_0_10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dirty="0"/>
              <a:t>Submit your project to </a:t>
            </a:r>
            <a:br>
              <a:rPr lang="en-US" dirty="0"/>
            </a:br>
            <a:r>
              <a:rPr lang="en-US" dirty="0"/>
              <a:t>the Learning Management System</a:t>
            </a:r>
            <a:endParaRPr dirty="0"/>
          </a:p>
        </p:txBody>
      </p:sp>
      <p:sp>
        <p:nvSpPr>
          <p:cNvPr id="671" name="Google Shape;671;g2b9eebf76d2_0_108"/>
          <p:cNvSpPr txBox="1">
            <a:spLocks noGrp="1"/>
          </p:cNvSpPr>
          <p:nvPr>
            <p:ph type="body" idx="1"/>
          </p:nvPr>
        </p:nvSpPr>
        <p:spPr>
          <a:xfrm>
            <a:off x="838200" y="1825625"/>
            <a:ext cx="111579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en-US" dirty="0"/>
              <a:t>Share your Scratch project</a:t>
            </a:r>
            <a:endParaRPr dirty="0"/>
          </a:p>
          <a:p>
            <a:pPr marL="0" lvl="0" indent="0" algn="l" rtl="0">
              <a:lnSpc>
                <a:spcPct val="90000"/>
              </a:lnSpc>
              <a:spcBef>
                <a:spcPts val="1000"/>
              </a:spcBef>
              <a:spcAft>
                <a:spcPts val="0"/>
              </a:spcAft>
              <a:buSzPts val="1800"/>
              <a:buNone/>
            </a:pPr>
            <a:r>
              <a:rPr lang="en-US" dirty="0"/>
              <a:t>	      </a:t>
            </a:r>
            <a:endParaRPr dirty="0"/>
          </a:p>
          <a:p>
            <a:pPr marL="0" lvl="0" indent="0" algn="l" rtl="0">
              <a:lnSpc>
                <a:spcPct val="90000"/>
              </a:lnSpc>
              <a:spcBef>
                <a:spcPts val="1000"/>
              </a:spcBef>
              <a:spcAft>
                <a:spcPts val="0"/>
              </a:spcAft>
              <a:buSzPts val="1800"/>
              <a:buNone/>
            </a:pPr>
            <a:r>
              <a:rPr lang="en-US" dirty="0"/>
              <a:t>                         </a:t>
            </a:r>
            <a:r>
              <a:rPr lang="en-US" dirty="0">
                <a:sym typeface="Wingdings" pitchFamily="2" charset="2"/>
              </a:rPr>
              <a:t></a:t>
            </a:r>
            <a:r>
              <a:rPr lang="en-US" dirty="0"/>
              <a:t> Copy its URL</a:t>
            </a:r>
            <a:endParaRPr dirty="0"/>
          </a:p>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SzPts val="1800"/>
              <a:buNone/>
            </a:pPr>
            <a:r>
              <a:rPr lang="en-US" dirty="0"/>
              <a:t>                                   </a:t>
            </a:r>
            <a:r>
              <a:rPr lang="en-US" dirty="0">
                <a:sym typeface="Wingdings" pitchFamily="2" charset="2"/>
              </a:rPr>
              <a:t> </a:t>
            </a:r>
            <a:r>
              <a:rPr lang="en-US" dirty="0"/>
              <a:t>Post it in Discussion Board</a:t>
            </a:r>
            <a:endParaRPr dirty="0"/>
          </a:p>
          <a:p>
            <a:pPr marL="0" lvl="0" indent="0" algn="l" rtl="0">
              <a:lnSpc>
                <a:spcPct val="90000"/>
              </a:lnSpc>
              <a:spcBef>
                <a:spcPts val="1000"/>
              </a:spcBef>
              <a:spcAft>
                <a:spcPts val="0"/>
              </a:spcAft>
              <a:buSzPts val="1800"/>
              <a:buNone/>
            </a:pPr>
            <a:endParaRPr dirty="0"/>
          </a:p>
          <a:p>
            <a:pPr marL="0" lvl="0" indent="0" algn="l" rtl="0">
              <a:lnSpc>
                <a:spcPct val="90000"/>
              </a:lnSpc>
              <a:spcBef>
                <a:spcPts val="1000"/>
              </a:spcBef>
              <a:spcAft>
                <a:spcPts val="0"/>
              </a:spcAft>
              <a:buSzPts val="1800"/>
              <a:buNone/>
            </a:pPr>
            <a:r>
              <a:rPr lang="en-US" dirty="0"/>
              <a:t>	</a:t>
            </a:r>
            <a:endParaRPr dirty="0"/>
          </a:p>
        </p:txBody>
      </p:sp>
      <p:pic>
        <p:nvPicPr>
          <p:cNvPr id="672" name="Google Shape;672;g2b9eebf76d2_0_108" descr="Snapshots from the Scratch interface regarding sharing the proojects"/>
          <p:cNvPicPr preferRelativeResize="0"/>
          <p:nvPr/>
        </p:nvPicPr>
        <p:blipFill rotWithShape="1">
          <a:blip r:embed="rId3">
            <a:alphaModFix/>
          </a:blip>
          <a:srcRect l="11786" t="18741" r="30969" b="19991"/>
          <a:stretch/>
        </p:blipFill>
        <p:spPr>
          <a:xfrm>
            <a:off x="5233808" y="1825625"/>
            <a:ext cx="1084225" cy="639850"/>
          </a:xfrm>
          <a:prstGeom prst="rect">
            <a:avLst/>
          </a:prstGeom>
          <a:noFill/>
          <a:ln>
            <a:noFill/>
          </a:ln>
        </p:spPr>
      </p:pic>
      <p:pic>
        <p:nvPicPr>
          <p:cNvPr id="673" name="Google Shape;673;g2b9eebf76d2_0_108" descr="Snapshots from the Scratch interface regarding sharing the proojects"/>
          <p:cNvPicPr preferRelativeResize="0"/>
          <p:nvPr/>
        </p:nvPicPr>
        <p:blipFill rotWithShape="1">
          <a:blip r:embed="rId4">
            <a:alphaModFix/>
          </a:blip>
          <a:srcRect/>
          <a:stretch/>
        </p:blipFill>
        <p:spPr>
          <a:xfrm>
            <a:off x="5624200" y="2592438"/>
            <a:ext cx="1733300" cy="787875"/>
          </a:xfrm>
          <a:prstGeom prst="rect">
            <a:avLst/>
          </a:prstGeom>
          <a:noFill/>
          <a:ln>
            <a:noFill/>
          </a:ln>
        </p:spPr>
      </p:pic>
      <p:cxnSp>
        <p:nvCxnSpPr>
          <p:cNvPr id="676" name="Google Shape;676;g2b9eebf76d2_0_108"/>
          <p:cNvCxnSpPr/>
          <p:nvPr/>
        </p:nvCxnSpPr>
        <p:spPr>
          <a:xfrm>
            <a:off x="5825318" y="2465475"/>
            <a:ext cx="141900" cy="218100"/>
          </a:xfrm>
          <a:prstGeom prst="straightConnector1">
            <a:avLst/>
          </a:prstGeom>
          <a:noFill/>
          <a:ln w="9525" cap="flat" cmpd="sng">
            <a:solidFill>
              <a:schemeClr val="dk2"/>
            </a:solidFill>
            <a:prstDash val="solid"/>
            <a:round/>
            <a:headEnd type="none" w="sm" len="sm"/>
            <a:tailEnd type="triangle" w="med" len="med"/>
          </a:ln>
        </p:spPr>
      </p:cxnSp>
      <p:cxnSp>
        <p:nvCxnSpPr>
          <p:cNvPr id="678" name="Google Shape;678;g2b9eebf76d2_0_108"/>
          <p:cNvCxnSpPr>
            <a:cxnSpLocks/>
          </p:cNvCxnSpPr>
          <p:nvPr/>
        </p:nvCxnSpPr>
        <p:spPr>
          <a:xfrm>
            <a:off x="6419893" y="3319950"/>
            <a:ext cx="0" cy="1146542"/>
          </a:xfrm>
          <a:prstGeom prst="straightConnector1">
            <a:avLst/>
          </a:prstGeom>
          <a:noFill/>
          <a:ln w="9525" cap="flat" cmpd="sng">
            <a:solidFill>
              <a:schemeClr val="dk2"/>
            </a:solidFill>
            <a:prstDash val="solid"/>
            <a:round/>
            <a:headEnd type="none" w="sm" len="sm"/>
            <a:tailEnd type="triangle"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
          <p:cNvSpPr txBox="1"/>
          <p:nvPr/>
        </p:nvSpPr>
        <p:spPr>
          <a:xfrm>
            <a:off x="533400" y="110871"/>
            <a:ext cx="11430000" cy="6491521"/>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But Please, Dig Deeper</a:t>
            </a:r>
            <a:r>
              <a:rPr lang="en-US" sz="2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a:t>
            </a:r>
            <a:endParaRPr sz="2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12700" marR="0" lvl="0" indent="0" algn="ctr" rtl="0">
              <a:lnSpc>
                <a:spcPct val="100000"/>
              </a:lnSpc>
              <a:spcBef>
                <a:spcPts val="0"/>
              </a:spcBef>
              <a:spcAft>
                <a:spcPts val="0"/>
              </a:spcAft>
              <a:buClr>
                <a:srgbClr val="000000"/>
              </a:buClr>
              <a:buSzPts val="2400"/>
              <a:buFont typeface="Arial"/>
              <a:buNone/>
            </a:pPr>
            <a:endParaRPr sz="25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12700" marR="48768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This presentation is just the “tip of the iceberg!” Peruse resources/organizations on GBL/school gardens listed in this presentation, e.g.:</a:t>
            </a:r>
            <a:endParaRPr sz="1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12700" marR="48768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298450" marR="487680" lvl="3" indent="-285750" algn="l" rtl="0">
              <a:lnSpc>
                <a:spcPct val="100000"/>
              </a:lnSpc>
              <a:spcBef>
                <a:spcPts val="0"/>
              </a:spcBef>
              <a:spcAft>
                <a:spcPts val="0"/>
              </a:spcAft>
              <a:buClr>
                <a:srgbClr val="000000"/>
              </a:buClr>
              <a:buSzPts val="2000"/>
              <a:buFont typeface="Arial"/>
              <a:buChar char="•"/>
            </a:pPr>
            <a:r>
              <a:rPr lang="en-US" sz="2400" b="0" i="0" u="sng"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hlinkClick r:id="rId3">
                  <a:extLst>
                    <a:ext uri="{A12FA001-AC4F-418D-AE19-62706E023703}">
                      <ahyp:hlinkClr xmlns:ahyp="http://schemas.microsoft.com/office/drawing/2018/hyperlinkcolor" val="tx"/>
                    </a:ext>
                  </a:extLst>
                </a:hlinkClick>
              </a:rPr>
              <a:t>Checklist for Starting a School Garden</a:t>
            </a:r>
            <a:r>
              <a:rPr lang="en-US" sz="2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 Ohio State University Extension</a:t>
            </a:r>
            <a:endParaRPr sz="1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298450" marR="487680" lvl="3" indent="-158750" algn="l" rtl="0">
              <a:lnSpc>
                <a:spcPct val="100000"/>
              </a:lnSpc>
              <a:spcBef>
                <a:spcPts val="0"/>
              </a:spcBef>
              <a:spcAft>
                <a:spcPts val="0"/>
              </a:spcAft>
              <a:buClr>
                <a:srgbClr val="000000"/>
              </a:buClr>
              <a:buSzPts val="2000"/>
              <a:buFont typeface="Arial"/>
              <a:buNone/>
            </a:pPr>
            <a:endParaRPr sz="2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298450" marR="487680" lvl="3" indent="-285750" algn="l" rtl="0">
              <a:lnSpc>
                <a:spcPct val="100000"/>
              </a:lnSpc>
              <a:spcBef>
                <a:spcPts val="0"/>
              </a:spcBef>
              <a:spcAft>
                <a:spcPts val="0"/>
              </a:spcAft>
              <a:buClr>
                <a:srgbClr val="000000"/>
              </a:buClr>
              <a:buSzPts val="2000"/>
              <a:buFont typeface="Arial"/>
              <a:buChar char="•"/>
            </a:pPr>
            <a:r>
              <a:rPr lang="en-US" sz="2400" b="0" i="0" u="sng"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hlinkClick r:id="rId4">
                  <a:extLst>
                    <a:ext uri="{A12FA001-AC4F-418D-AE19-62706E023703}">
                      <ahyp:hlinkClr xmlns:ahyp="http://schemas.microsoft.com/office/drawing/2018/hyperlinkcolor" val="tx"/>
                    </a:ext>
                  </a:extLst>
                </a:hlinkClick>
              </a:rPr>
              <a:t>Cornell Garden-based Learning</a:t>
            </a:r>
            <a:r>
              <a:rPr lang="en-US" sz="2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 </a:t>
            </a:r>
            <a:r>
              <a:rPr lang="en-US" sz="2400" b="0" i="0" u="none" strike="noStrike" cap="none" dirty="0">
                <a:solidFill>
                  <a:schemeClr val="dk1"/>
                </a:solidFill>
                <a:latin typeface="Roboto" panose="02000000000000000000" pitchFamily="2" charset="0"/>
                <a:ea typeface="Roboto" panose="02000000000000000000" pitchFamily="2" charset="0"/>
                <a:cs typeface="Roboto" panose="02000000000000000000" pitchFamily="2" charset="0"/>
                <a:sym typeface="Arial"/>
              </a:rPr>
              <a:t>Cornell Agricultural Extension, College of Agriculture &amp; Natural </a:t>
            </a:r>
            <a:r>
              <a:rPr lang="en-US" sz="2400" b="0" i="0" u="none" strike="noStrike" cap="none" dirty="0" err="1">
                <a:solidFill>
                  <a:schemeClr val="dk1"/>
                </a:solidFill>
                <a:latin typeface="Roboto" panose="02000000000000000000" pitchFamily="2" charset="0"/>
                <a:ea typeface="Roboto" panose="02000000000000000000" pitchFamily="2" charset="0"/>
                <a:cs typeface="Roboto" panose="02000000000000000000" pitchFamily="2" charset="0"/>
                <a:sym typeface="Arial"/>
              </a:rPr>
              <a:t>Scienceards</a:t>
            </a:r>
            <a:endParaRPr sz="2400" b="0" i="0" u="none" strike="noStrike" cap="none" dirty="0">
              <a:solidFill>
                <a:schemeClr val="dk1"/>
              </a:solidFill>
              <a:latin typeface="Roboto" panose="02000000000000000000" pitchFamily="2" charset="0"/>
              <a:ea typeface="Roboto" panose="02000000000000000000" pitchFamily="2" charset="0"/>
              <a:cs typeface="Roboto" panose="02000000000000000000" pitchFamily="2" charset="0"/>
              <a:sym typeface="Arial"/>
            </a:endParaRPr>
          </a:p>
          <a:p>
            <a:pPr marL="298450" marR="487680" lvl="3" indent="-158750" algn="l" rtl="0">
              <a:lnSpc>
                <a:spcPct val="100000"/>
              </a:lnSpc>
              <a:spcBef>
                <a:spcPts val="0"/>
              </a:spcBef>
              <a:spcAft>
                <a:spcPts val="0"/>
              </a:spcAft>
              <a:buClr>
                <a:srgbClr val="000000"/>
              </a:buClr>
              <a:buSzPts val="2000"/>
              <a:buFont typeface="Arial"/>
              <a:buNone/>
            </a:pPr>
            <a:endParaRPr sz="2400" b="0" i="0" u="none" strike="noStrike" cap="none" dirty="0">
              <a:solidFill>
                <a:schemeClr val="dk1"/>
              </a:solidFill>
              <a:latin typeface="Roboto" panose="02000000000000000000" pitchFamily="2" charset="0"/>
              <a:ea typeface="Roboto" panose="02000000000000000000" pitchFamily="2" charset="0"/>
              <a:cs typeface="Roboto" panose="02000000000000000000" pitchFamily="2" charset="0"/>
              <a:sym typeface="Arial"/>
            </a:endParaRPr>
          </a:p>
          <a:p>
            <a:pPr marL="298450" marR="0" lvl="3" indent="-285750" algn="just" rtl="0">
              <a:lnSpc>
                <a:spcPct val="100000"/>
              </a:lnSpc>
              <a:spcBef>
                <a:spcPts val="0"/>
              </a:spcBef>
              <a:spcAft>
                <a:spcPts val="0"/>
              </a:spcAft>
              <a:buClr>
                <a:srgbClr val="000000"/>
              </a:buClr>
              <a:buSzPts val="1800"/>
              <a:buFont typeface="Arial"/>
              <a:buChar char="•"/>
            </a:pPr>
            <a:r>
              <a:rPr lang="en-US" sz="2400" b="0" i="0" u="sng"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hlinkClick r:id="rId5">
                  <a:extLst>
                    <a:ext uri="{A12FA001-AC4F-418D-AE19-62706E023703}">
                      <ahyp:hlinkClr xmlns:ahyp="http://schemas.microsoft.com/office/drawing/2018/hyperlinkcolor" val="tx"/>
                    </a:ext>
                  </a:extLst>
                </a:hlinkClick>
              </a:rPr>
              <a:t>Planning Toolkit:  School Gardening</a:t>
            </a:r>
            <a:r>
              <a:rPr lang="en-US" sz="2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 (video, featuring Farm to School program) &amp; </a:t>
            </a:r>
            <a:r>
              <a:rPr lang="en-US" sz="2400" b="0" i="0" u="sng"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hlinkClick r:id="rId6">
                  <a:extLst>
                    <a:ext uri="{A12FA001-AC4F-418D-AE19-62706E023703}">
                      <ahyp:hlinkClr xmlns:ahyp="http://schemas.microsoft.com/office/drawing/2018/hyperlinkcolor" val="tx"/>
                    </a:ext>
                  </a:extLst>
                </a:hlinkClick>
              </a:rPr>
              <a:t>School Gardens </a:t>
            </a:r>
            <a:r>
              <a:rPr lang="en-US" sz="2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(fact sheet).  USDA Food and Nutrition Service.</a:t>
            </a:r>
            <a:endParaRPr sz="1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298450" marR="0" lvl="3" indent="-171450" algn="just" rtl="0">
              <a:lnSpc>
                <a:spcPct val="100000"/>
              </a:lnSpc>
              <a:spcBef>
                <a:spcPts val="0"/>
              </a:spcBef>
              <a:spcAft>
                <a:spcPts val="0"/>
              </a:spcAft>
              <a:buClr>
                <a:srgbClr val="000000"/>
              </a:buClr>
              <a:buSzPts val="1800"/>
              <a:buFont typeface="Arial"/>
              <a:buNone/>
            </a:pPr>
            <a:endParaRPr sz="2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298450" marR="0" lvl="3" indent="-285750" algn="just" rtl="0">
              <a:lnSpc>
                <a:spcPct val="100000"/>
              </a:lnSpc>
              <a:spcBef>
                <a:spcPts val="0"/>
              </a:spcBef>
              <a:spcAft>
                <a:spcPts val="0"/>
              </a:spcAft>
              <a:buClr>
                <a:srgbClr val="000000"/>
              </a:buClr>
              <a:buSzPts val="1800"/>
              <a:buFont typeface="Arial"/>
              <a:buChar char="•"/>
            </a:pPr>
            <a:r>
              <a:rPr lang="en-US" sz="2400" b="0" i="0" u="sng"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hlinkClick r:id="rId7">
                  <a:extLst>
                    <a:ext uri="{A12FA001-AC4F-418D-AE19-62706E023703}">
                      <ahyp:hlinkClr xmlns:ahyp="http://schemas.microsoft.com/office/drawing/2018/hyperlinkcolor" val="tx"/>
                    </a:ext>
                  </a:extLst>
                </a:hlinkClick>
              </a:rPr>
              <a:t>Seeds of Success Toolkit</a:t>
            </a:r>
            <a:r>
              <a:rPr lang="en-US" sz="2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 </a:t>
            </a:r>
            <a:r>
              <a:rPr lang="en-US" sz="2400" b="0" i="0" u="none" strike="noStrike" cap="none" dirty="0" err="1">
                <a:solidFill>
                  <a:srgbClr val="000000"/>
                </a:solidFill>
                <a:latin typeface="Roboto" panose="02000000000000000000" pitchFamily="2" charset="0"/>
                <a:ea typeface="Roboto" panose="02000000000000000000" pitchFamily="2" charset="0"/>
                <a:cs typeface="Roboto" panose="02000000000000000000" pitchFamily="2" charset="0"/>
                <a:sym typeface="Arial"/>
              </a:rPr>
              <a:t>KidsGardening</a:t>
            </a:r>
            <a:r>
              <a:rPr lang="en-US" sz="2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 (</a:t>
            </a:r>
            <a:r>
              <a:rPr lang="en-US" sz="2400" b="0" i="0" u="sng"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hlinkClick r:id="rId8">
                  <a:extLst>
                    <a:ext uri="{A12FA001-AC4F-418D-AE19-62706E023703}">
                      <ahyp:hlinkClr xmlns:ahyp="http://schemas.microsoft.com/office/drawing/2018/hyperlinkcolor" val="tx"/>
                    </a:ext>
                  </a:extLst>
                </a:hlinkClick>
              </a:rPr>
              <a:t>Home - KidsGardening</a:t>
            </a:r>
            <a:r>
              <a:rPr lang="en-US" sz="2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a:t>
            </a:r>
            <a:endParaRPr sz="1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298450" marR="0" lvl="3" indent="-171450" algn="just" rtl="0">
              <a:lnSpc>
                <a:spcPct val="100000"/>
              </a:lnSpc>
              <a:spcBef>
                <a:spcPts val="0"/>
              </a:spcBef>
              <a:spcAft>
                <a:spcPts val="0"/>
              </a:spcAft>
              <a:buClr>
                <a:srgbClr val="000000"/>
              </a:buClr>
              <a:buSzPts val="1800"/>
              <a:buFont typeface="Arial"/>
              <a:buNone/>
            </a:pPr>
            <a:endParaRPr sz="2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12700" marR="0" lvl="3"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Note:  When searching for resources etc., include the word “Extension”.</a:t>
            </a:r>
            <a:endParaRPr sz="1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12700" marR="0" lvl="0" indent="0" algn="just"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12700" marR="508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0">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0">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0">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0">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0">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80">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89">
          <a:extLst>
            <a:ext uri="{FF2B5EF4-FFF2-40B4-BE49-F238E27FC236}">
              <a16:creationId xmlns:a16="http://schemas.microsoft.com/office/drawing/2014/main" id="{4E7C1AFB-AAC3-B40F-8885-C64EDEFAF029}"/>
            </a:ext>
          </a:extLst>
        </p:cNvPr>
        <p:cNvGrpSpPr/>
        <p:nvPr/>
      </p:nvGrpSpPr>
      <p:grpSpPr>
        <a:xfrm>
          <a:off x="0" y="0"/>
          <a:ext cx="0" cy="0"/>
          <a:chOff x="0" y="0"/>
          <a:chExt cx="0" cy="0"/>
        </a:xfrm>
      </p:grpSpPr>
      <p:sp>
        <p:nvSpPr>
          <p:cNvPr id="890" name="Google Shape;890;g1553790532d_0_50">
            <a:extLst>
              <a:ext uri="{FF2B5EF4-FFF2-40B4-BE49-F238E27FC236}">
                <a16:creationId xmlns:a16="http://schemas.microsoft.com/office/drawing/2014/main" id="{2319F304-1026-26AE-F643-C2B45B542FB3}"/>
              </a:ext>
            </a:extLst>
          </p:cNvPr>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000"/>
              <a:buNone/>
            </a:pPr>
            <a:r>
              <a:rPr lang="en-US" dirty="0"/>
              <a:t>Practice &amp; Application </a:t>
            </a:r>
            <a:br>
              <a:rPr lang="en-US" dirty="0"/>
            </a:br>
            <a:r>
              <a:rPr lang="en-US" dirty="0"/>
              <a:t>(Next week, Day 2) </a:t>
            </a:r>
            <a:endParaRPr dirty="0"/>
          </a:p>
        </p:txBody>
      </p:sp>
    </p:spTree>
    <p:extLst>
      <p:ext uri="{BB962C8B-B14F-4D97-AF65-F5344CB8AC3E}">
        <p14:creationId xmlns:p14="http://schemas.microsoft.com/office/powerpoint/2010/main" val="33816263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8" name="Google Shape;1258;g1553790532d_0_12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dirty="0"/>
              <a:t>Group Lesson Design</a:t>
            </a:r>
            <a:endParaRPr dirty="0"/>
          </a:p>
        </p:txBody>
      </p:sp>
      <p:sp>
        <p:nvSpPr>
          <p:cNvPr id="4" name="Google Shape;1266;g1553790532d_0_32">
            <a:extLst>
              <a:ext uri="{FF2B5EF4-FFF2-40B4-BE49-F238E27FC236}">
                <a16:creationId xmlns:a16="http://schemas.microsoft.com/office/drawing/2014/main" id="{50A039C4-2A56-187C-0FEA-ACFB5EB64B12}"/>
              </a:ext>
            </a:extLst>
          </p:cNvPr>
          <p:cNvSpPr txBox="1">
            <a:spLocks noGrp="1"/>
          </p:cNvSpPr>
          <p:nvPr>
            <p:ph type="body" idx="1"/>
          </p:nvPr>
        </p:nvSpPr>
        <p:spPr>
          <a:xfrm>
            <a:off x="208547" y="1631681"/>
            <a:ext cx="11145253"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2900" dirty="0"/>
              <a:t>Work in (grade) groups to design a full lesson</a:t>
            </a:r>
          </a:p>
          <a:p>
            <a:pPr marL="0" lvl="0" indent="0" algn="l" rtl="0">
              <a:lnSpc>
                <a:spcPct val="90000"/>
              </a:lnSpc>
              <a:spcBef>
                <a:spcPts val="1000"/>
              </a:spcBef>
              <a:spcAft>
                <a:spcPts val="0"/>
              </a:spcAft>
              <a:buSzPts val="1800"/>
              <a:buNone/>
            </a:pPr>
            <a:endParaRPr lang="en-US" sz="2500" dirty="0"/>
          </a:p>
          <a:p>
            <a:pPr marL="914400" lvl="0" indent="-387350">
              <a:spcBef>
                <a:spcPts val="0"/>
              </a:spcBef>
              <a:buSzPts val="2500"/>
            </a:pPr>
            <a:r>
              <a:rPr lang="en-US" sz="2900" dirty="0"/>
              <a:t>Use the Group Lesson Design Template given</a:t>
            </a:r>
          </a:p>
          <a:p>
            <a:pPr marL="1371600" lvl="1" indent="-387350">
              <a:spcBef>
                <a:spcPts val="0"/>
              </a:spcBef>
              <a:buSzPts val="2500"/>
            </a:pPr>
            <a:r>
              <a:rPr lang="en-US" sz="2500" dirty="0"/>
              <a:t>Objectives and contextual issue to address</a:t>
            </a:r>
          </a:p>
          <a:p>
            <a:pPr lvl="2" indent="-387350">
              <a:spcBef>
                <a:spcPts val="0"/>
              </a:spcBef>
              <a:buSzPts val="2500"/>
            </a:pPr>
            <a:r>
              <a:rPr lang="en-US" sz="2500" dirty="0"/>
              <a:t>Timeline of learning activities to follow</a:t>
            </a:r>
          </a:p>
          <a:p>
            <a:pPr lvl="2" indent="-387350">
              <a:spcBef>
                <a:spcPts val="0"/>
              </a:spcBef>
              <a:buSzPts val="2500"/>
            </a:pPr>
            <a:r>
              <a:rPr lang="en-US" sz="2500" dirty="0"/>
              <a:t>CT practices, processes, and concepts to promote</a:t>
            </a:r>
          </a:p>
          <a:p>
            <a:pPr lvl="2" indent="-387350">
              <a:spcBef>
                <a:spcPts val="0"/>
              </a:spcBef>
              <a:buSzPts val="2500"/>
            </a:pPr>
            <a:r>
              <a:rPr lang="en-US" sz="2500" dirty="0"/>
              <a:t>CT activities suitable for the grade level</a:t>
            </a:r>
          </a:p>
          <a:p>
            <a:pPr marL="984250" lvl="1" indent="0" algn="l" rtl="0">
              <a:lnSpc>
                <a:spcPct val="90000"/>
              </a:lnSpc>
              <a:spcBef>
                <a:spcPts val="0"/>
              </a:spcBef>
              <a:spcAft>
                <a:spcPts val="0"/>
              </a:spcAft>
              <a:buSzPts val="2500"/>
              <a:buNone/>
            </a:pPr>
            <a:endParaRPr lang="en-US" sz="2500" dirty="0"/>
          </a:p>
          <a:p>
            <a:pPr marL="914400" indent="-387350">
              <a:spcBef>
                <a:spcPts val="0"/>
              </a:spcBef>
              <a:buSzPts val="2500"/>
            </a:pPr>
            <a:r>
              <a:rPr lang="en-US" sz="2900" dirty="0"/>
              <a:t>Submit your lesson on the Learning Management System</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57">
          <a:extLst>
            <a:ext uri="{FF2B5EF4-FFF2-40B4-BE49-F238E27FC236}">
              <a16:creationId xmlns:a16="http://schemas.microsoft.com/office/drawing/2014/main" id="{F4CDC03D-569B-7577-D816-918560E96191}"/>
            </a:ext>
          </a:extLst>
        </p:cNvPr>
        <p:cNvGrpSpPr/>
        <p:nvPr/>
      </p:nvGrpSpPr>
      <p:grpSpPr>
        <a:xfrm>
          <a:off x="0" y="0"/>
          <a:ext cx="0" cy="0"/>
          <a:chOff x="0" y="0"/>
          <a:chExt cx="0" cy="0"/>
        </a:xfrm>
      </p:grpSpPr>
      <p:sp>
        <p:nvSpPr>
          <p:cNvPr id="1258" name="Google Shape;1258;g1553790532d_0_120">
            <a:extLst>
              <a:ext uri="{FF2B5EF4-FFF2-40B4-BE49-F238E27FC236}">
                <a16:creationId xmlns:a16="http://schemas.microsoft.com/office/drawing/2014/main" id="{306BA295-5CF4-4C25-21FA-B6AE9E568B5C}"/>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dirty="0"/>
              <a:t>Modify an Existing Lesson</a:t>
            </a:r>
            <a:endParaRPr dirty="0"/>
          </a:p>
        </p:txBody>
      </p:sp>
      <p:sp>
        <p:nvSpPr>
          <p:cNvPr id="4" name="Google Shape;1266;g1553790532d_0_32">
            <a:extLst>
              <a:ext uri="{FF2B5EF4-FFF2-40B4-BE49-F238E27FC236}">
                <a16:creationId xmlns:a16="http://schemas.microsoft.com/office/drawing/2014/main" id="{DA6A3551-488D-471A-667C-BF09F2E9A706}"/>
              </a:ext>
            </a:extLst>
          </p:cNvPr>
          <p:cNvSpPr txBox="1">
            <a:spLocks noGrp="1"/>
          </p:cNvSpPr>
          <p:nvPr>
            <p:ph type="body" idx="1"/>
          </p:nvPr>
        </p:nvSpPr>
        <p:spPr>
          <a:xfrm>
            <a:off x="144379" y="1477988"/>
            <a:ext cx="11806989"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2900" dirty="0"/>
              <a:t>Work individually to modify an existing lesson</a:t>
            </a:r>
          </a:p>
          <a:p>
            <a:pPr marL="914400" lvl="0" indent="-387350">
              <a:spcBef>
                <a:spcPts val="0"/>
              </a:spcBef>
              <a:buSzPts val="2500"/>
            </a:pPr>
            <a:endParaRPr lang="en-US" sz="2500" dirty="0"/>
          </a:p>
          <a:p>
            <a:pPr marL="914400" lvl="0" indent="-387350">
              <a:spcBef>
                <a:spcPts val="0"/>
              </a:spcBef>
              <a:buSzPts val="2500"/>
            </a:pPr>
            <a:r>
              <a:rPr lang="en-US" sz="2900" dirty="0"/>
              <a:t>Choose an existing lesson:</a:t>
            </a:r>
          </a:p>
          <a:p>
            <a:pPr marL="1371600" lvl="1" indent="-387350">
              <a:spcBef>
                <a:spcPts val="0"/>
              </a:spcBef>
              <a:buSzPts val="2500"/>
            </a:pPr>
            <a:r>
              <a:rPr lang="en-US" sz="2500" dirty="0"/>
              <a:t>A lesson from your placement classroom</a:t>
            </a:r>
          </a:p>
          <a:p>
            <a:pPr marL="1371600" lvl="1" indent="-387350">
              <a:spcBef>
                <a:spcPts val="0"/>
              </a:spcBef>
              <a:buSzPts val="2500"/>
            </a:pPr>
            <a:r>
              <a:rPr lang="en-US" sz="2500" dirty="0"/>
              <a:t>A published source</a:t>
            </a:r>
          </a:p>
          <a:p>
            <a:pPr marL="914400" lvl="0" indent="-387350">
              <a:spcBef>
                <a:spcPts val="0"/>
              </a:spcBef>
              <a:buSzPts val="2500"/>
            </a:pPr>
            <a:endParaRPr lang="en-US" sz="2900" dirty="0"/>
          </a:p>
          <a:p>
            <a:pPr marL="914400" lvl="0" indent="-387350">
              <a:spcBef>
                <a:spcPts val="0"/>
              </a:spcBef>
              <a:buSzPts val="2500"/>
            </a:pPr>
            <a:r>
              <a:rPr lang="en-US" sz="2900" dirty="0"/>
              <a:t>Use the Modification Guideline given</a:t>
            </a:r>
          </a:p>
          <a:p>
            <a:pPr marL="914400" lvl="0" indent="-387350">
              <a:spcBef>
                <a:spcPts val="0"/>
              </a:spcBef>
              <a:buSzPts val="2500"/>
            </a:pPr>
            <a:r>
              <a:rPr lang="en-US" sz="2900" dirty="0"/>
              <a:t>Make a modification in the lesson plan to improve it towards supporting students’ computational thinking in science</a:t>
            </a:r>
          </a:p>
          <a:p>
            <a:pPr marL="984250" lvl="1" indent="0" algn="l" rtl="0">
              <a:lnSpc>
                <a:spcPct val="90000"/>
              </a:lnSpc>
              <a:spcBef>
                <a:spcPts val="0"/>
              </a:spcBef>
              <a:spcAft>
                <a:spcPts val="0"/>
              </a:spcAft>
              <a:buSzPts val="2500"/>
              <a:buNone/>
            </a:pPr>
            <a:endParaRPr lang="en-US" sz="2500" dirty="0"/>
          </a:p>
          <a:p>
            <a:pPr marL="914400" indent="-387350">
              <a:spcBef>
                <a:spcPts val="0"/>
              </a:spcBef>
              <a:buSzPts val="2500"/>
            </a:pPr>
            <a:r>
              <a:rPr lang="en-US" sz="2900" dirty="0"/>
              <a:t>Submit your modification on the Learning Management System</a:t>
            </a:r>
            <a:endParaRPr sz="2900" dirty="0"/>
          </a:p>
        </p:txBody>
      </p:sp>
    </p:spTree>
    <p:extLst>
      <p:ext uri="{BB962C8B-B14F-4D97-AF65-F5344CB8AC3E}">
        <p14:creationId xmlns:p14="http://schemas.microsoft.com/office/powerpoint/2010/main" val="3516720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
          <p:cNvSpPr txBox="1"/>
          <p:nvPr/>
        </p:nvSpPr>
        <p:spPr>
          <a:xfrm>
            <a:off x="533400" y="110871"/>
            <a:ext cx="10658475" cy="5675913"/>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And Before You Begin…</a:t>
            </a:r>
            <a:endParaRPr sz="25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12700" marR="0" lvl="0" indent="0" algn="just"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12700" marR="508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Discuss initial plans with &amp; secure support of your principal.</a:t>
            </a:r>
            <a:endParaRPr sz="1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12700" marR="508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12700" marR="508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Discuss with principal local resources that could “help your garden grow,” e.g., funding sources, custodial staff, academic coach, librarian, technology, parents, volunteers, your County Extension Service &amp; Extension Master Gardeners, local colleges, business partners.</a:t>
            </a:r>
            <a:endParaRPr sz="1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12700" marR="508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12700" marR="508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Start “small” &amp; seek teacher-partners; form a school garden committee (with parent representation) and annual plan. </a:t>
            </a:r>
            <a:endParaRPr sz="1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12700" marR="508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12700" marR="508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Ask yourself: Which academic disciplines/standards can be integrated with GBL; think “project-based” learning. </a:t>
            </a:r>
            <a:endParaRPr sz="1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12700" marR="508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12700" marR="508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Always think about safety precautions to take…beyond what is listed for a lesson/activity. Contact your school district science supervisor and follow science safety rules that your school has in place.  Another excellent resource:  Your </a:t>
            </a:r>
            <a:r>
              <a:rPr lang="en-US" sz="2000" b="0" i="0" u="sng"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hlinkClick r:id="rId3">
                  <a:extLst>
                    <a:ext uri="{A12FA001-AC4F-418D-AE19-62706E023703}">
                      <ahyp:hlinkClr xmlns:ahyp="http://schemas.microsoft.com/office/drawing/2018/hyperlinkcolor" val="tx"/>
                    </a:ext>
                  </a:extLst>
                </a:hlinkClick>
              </a:rPr>
              <a:t>County</a:t>
            </a:r>
            <a:r>
              <a:rPr lang="en-US" sz="20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 Agricultural Extension Agent. </a:t>
            </a:r>
            <a:endParaRPr sz="1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12700" marR="0" lvl="0" indent="0" algn="just" rtl="0">
              <a:lnSpc>
                <a:spcPct val="100000"/>
              </a:lnSpc>
              <a:spcBef>
                <a:spcPts val="0"/>
              </a:spcBef>
              <a:spcAft>
                <a:spcPts val="0"/>
              </a:spcAft>
              <a:buClr>
                <a:srgbClr val="000000"/>
              </a:buClr>
              <a:buSzPts val="2000"/>
              <a:buFont typeface="Arial"/>
              <a:buNone/>
            </a:pPr>
            <a:r>
              <a:rPr lang="en-US" sz="2000" b="0" i="0" u="none" strike="noStrike" cap="none" dirty="0">
                <a:solidFill>
                  <a:srgbClr val="000000"/>
                </a:solidFill>
                <a:latin typeface="Arial"/>
                <a:ea typeface="Arial"/>
                <a:cs typeface="Arial"/>
                <a:sym typeface="Arial"/>
              </a:rPr>
              <a:t> </a:t>
            </a:r>
            <a:endParaRPr sz="2000" b="0" i="0" u="none" strike="noStrike" cap="none" dirty="0">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3" descr="Raised bed of lettuce grown by North Elementary students&#10;"/>
          <p:cNvPicPr preferRelativeResize="0"/>
          <p:nvPr/>
        </p:nvPicPr>
        <p:blipFill rotWithShape="1">
          <a:blip r:embed="rId3">
            <a:alphaModFix/>
          </a:blip>
          <a:srcRect/>
          <a:stretch/>
        </p:blipFill>
        <p:spPr>
          <a:xfrm>
            <a:off x="7019397" y="1399500"/>
            <a:ext cx="4389120" cy="4276344"/>
          </a:xfrm>
          <a:prstGeom prst="rect">
            <a:avLst/>
          </a:prstGeom>
          <a:noFill/>
          <a:ln>
            <a:noFill/>
          </a:ln>
        </p:spPr>
      </p:pic>
      <p:sp>
        <p:nvSpPr>
          <p:cNvPr id="191" name="Google Shape;191;p3"/>
          <p:cNvSpPr txBox="1"/>
          <p:nvPr/>
        </p:nvSpPr>
        <p:spPr>
          <a:xfrm>
            <a:off x="6927705" y="5752603"/>
            <a:ext cx="5057818" cy="228268"/>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400"/>
              <a:buFont typeface="Arial"/>
              <a:buNone/>
            </a:pPr>
            <a:r>
              <a:rPr lang="en-US" sz="1400" b="0" i="1"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Raised bed of lettuce grown by North Elementary students</a:t>
            </a:r>
            <a:endParaRPr sz="1400" b="0" i="1"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p:txBody>
      </p:sp>
      <p:sp>
        <p:nvSpPr>
          <p:cNvPr id="192" name="Google Shape;192;p3"/>
          <p:cNvSpPr txBox="1"/>
          <p:nvPr/>
        </p:nvSpPr>
        <p:spPr>
          <a:xfrm>
            <a:off x="296416" y="4820051"/>
            <a:ext cx="64614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Roboto" panose="02000000000000000000" pitchFamily="2" charset="0"/>
                <a:ea typeface="Roboto" panose="02000000000000000000" pitchFamily="2" charset="0"/>
                <a:cs typeface="Roboto" panose="02000000000000000000" pitchFamily="2" charset="0"/>
                <a:sym typeface="Arial"/>
              </a:rPr>
              <a:t>What did you find most enlightening from viewing the “GBL at North Elementary” video?</a:t>
            </a:r>
            <a:endParaRPr sz="1400" b="0" i="0" u="none" strike="noStrike" cap="none">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Roboto" panose="02000000000000000000" pitchFamily="2" charset="0"/>
                <a:ea typeface="Roboto" panose="02000000000000000000" pitchFamily="2" charset="0"/>
                <a:cs typeface="Roboto" panose="02000000000000000000" pitchFamily="2" charset="0"/>
                <a:sym typeface="Arial"/>
              </a:rPr>
              <a:t>	</a:t>
            </a:r>
            <a:endParaRPr sz="2400" b="0" i="0" u="none" strike="noStrike" cap="none">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p:txBody>
      </p:sp>
      <p:sp>
        <p:nvSpPr>
          <p:cNvPr id="193" name="Google Shape;193;p3"/>
          <p:cNvSpPr txBox="1"/>
          <p:nvPr/>
        </p:nvSpPr>
        <p:spPr>
          <a:xfrm>
            <a:off x="758758" y="402344"/>
            <a:ext cx="10350229"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mj-lt"/>
                <a:ea typeface="Roboto" panose="02000000000000000000" pitchFamily="2" charset="0"/>
                <a:cs typeface="Roboto" panose="02000000000000000000" pitchFamily="2" charset="0"/>
                <a:sym typeface="Arial"/>
              </a:rPr>
              <a:t>Who Among You Is a Gardener?</a:t>
            </a:r>
            <a:endParaRPr sz="1400" b="0" i="0" u="none" strike="noStrike" cap="none" dirty="0">
              <a:solidFill>
                <a:srgbClr val="000000"/>
              </a:solidFill>
              <a:latin typeface="+mj-lt"/>
              <a:ea typeface="Roboto" panose="02000000000000000000" pitchFamily="2" charset="0"/>
              <a:cs typeface="Roboto" panose="02000000000000000000" pitchFamily="2" charset="0"/>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mj-lt"/>
              <a:ea typeface="Roboto" panose="02000000000000000000" pitchFamily="2" charset="0"/>
              <a:cs typeface="Roboto" panose="02000000000000000000" pitchFamily="2" charset="0"/>
              <a:sym typeface="Arial"/>
            </a:endParaRPr>
          </a:p>
        </p:txBody>
      </p:sp>
      <p:sp>
        <p:nvSpPr>
          <p:cNvPr id="194" name="Google Shape;194;p3"/>
          <p:cNvSpPr txBox="1"/>
          <p:nvPr/>
        </p:nvSpPr>
        <p:spPr>
          <a:xfrm>
            <a:off x="296416" y="1232701"/>
            <a:ext cx="609437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Who Has Done GBL with Children?</a:t>
            </a:r>
            <a:endParaRPr sz="2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p:txBody>
      </p:sp>
      <p:sp>
        <p:nvSpPr>
          <p:cNvPr id="195" name="Google Shape;195;p3"/>
          <p:cNvSpPr txBox="1"/>
          <p:nvPr/>
        </p:nvSpPr>
        <p:spPr>
          <a:xfrm>
            <a:off x="253423" y="1875038"/>
            <a:ext cx="6578133" cy="18158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From reading the articles about “Cucumbers and Vocabulary” and “Germinating Fractions:”</a:t>
            </a:r>
            <a:endParaRPr sz="1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342900" marR="0" lvl="4"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What is one way that your attitude or preparedness to do GBL changed? (Give an example)</a:t>
            </a:r>
            <a:endParaRPr sz="20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p:txBody>
      </p:sp>
      <p:sp>
        <p:nvSpPr>
          <p:cNvPr id="196" name="Google Shape;196;p3"/>
          <p:cNvSpPr txBox="1"/>
          <p:nvPr/>
        </p:nvSpPr>
        <p:spPr>
          <a:xfrm>
            <a:off x="253423" y="3759386"/>
            <a:ext cx="6094378" cy="92333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Roboto" panose="02000000000000000000" pitchFamily="2" charset="0"/>
                <a:ea typeface="Roboto" panose="02000000000000000000" pitchFamily="2" charset="0"/>
                <a:cs typeface="Roboto" panose="02000000000000000000" pitchFamily="2" charset="0"/>
                <a:sym typeface="Arial"/>
              </a:rPr>
              <a:t>What is one “take away” that you might adapt for your future teaching?</a:t>
            </a:r>
            <a:endParaRPr sz="1400" b="0" i="0" u="none" strike="noStrike" cap="none">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9" name="Google Shape;209;g16c122cfb46_0_17"/>
          <p:cNvSpPr txBox="1"/>
          <p:nvPr/>
        </p:nvSpPr>
        <p:spPr>
          <a:xfrm>
            <a:off x="426211" y="1846580"/>
            <a:ext cx="10756653" cy="1391771"/>
          </a:xfrm>
          <a:prstGeom prst="rect">
            <a:avLst/>
          </a:prstGeom>
          <a:noFill/>
          <a:ln>
            <a:noFill/>
          </a:ln>
        </p:spPr>
        <p:txBody>
          <a:bodyPr spcFirstLastPara="1" wrap="square" lIns="0" tIns="61575" rIns="0" bIns="0" anchor="t" anchorCtr="0">
            <a:spAutoFit/>
          </a:bodyPr>
          <a:lstStyle/>
          <a:p>
            <a:pPr marL="214626" marR="5080" lvl="0" indent="-202564" algn="l" rtl="0">
              <a:lnSpc>
                <a:spcPct val="90000"/>
              </a:lnSpc>
              <a:spcBef>
                <a:spcPts val="0"/>
              </a:spcBef>
              <a:spcAft>
                <a:spcPts val="0"/>
              </a:spcAft>
              <a:buClr>
                <a:srgbClr val="000000"/>
              </a:buClr>
              <a:buSzPts val="3200"/>
              <a:buFont typeface="Arial"/>
              <a:buNone/>
            </a:pPr>
            <a:r>
              <a:rPr lang="en-US" sz="3200" b="0" i="0" u="sng" strike="noStrike" cap="none" dirty="0">
                <a:solidFill>
                  <a:srgbClr val="000000"/>
                </a:solidFill>
                <a:latin typeface="Arial"/>
                <a:ea typeface="Arial"/>
                <a:cs typeface="Arial"/>
                <a:sym typeface="Arial"/>
              </a:rPr>
              <a:t>True or False</a:t>
            </a:r>
            <a:r>
              <a:rPr lang="en-US" sz="32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214626" marR="5080" lvl="0" indent="-202564" algn="l" rtl="0">
              <a:lnSpc>
                <a:spcPct val="90000"/>
              </a:lnSpc>
              <a:spcBef>
                <a:spcPts val="0"/>
              </a:spcBef>
              <a:spcAft>
                <a:spcPts val="0"/>
              </a:spcAft>
              <a:buClr>
                <a:srgbClr val="000000"/>
              </a:buClr>
              <a:buSzPts val="3200"/>
              <a:buFont typeface="Arial"/>
              <a:buNone/>
            </a:pPr>
            <a:r>
              <a:rPr lang="en-US" sz="3200" b="0" i="0" u="none" strike="noStrike" cap="none" dirty="0">
                <a:solidFill>
                  <a:srgbClr val="000000"/>
                </a:solidFill>
                <a:latin typeface="Arial"/>
                <a:ea typeface="Arial"/>
                <a:cs typeface="Arial"/>
                <a:sym typeface="Arial"/>
              </a:rPr>
              <a:t>  In Order to Do GBL, You Need an Outdoor Space of Land for Growing Vegetables.</a:t>
            </a:r>
            <a:endParaRPr sz="3200" b="0" i="0" u="none" strike="noStrike" cap="none" dirty="0">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16c122cfb46_0_30"/>
          <p:cNvSpPr txBox="1"/>
          <p:nvPr/>
        </p:nvSpPr>
        <p:spPr>
          <a:xfrm>
            <a:off x="97277" y="0"/>
            <a:ext cx="11877471" cy="6568465"/>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Example Components &amp; Benefits of Garden-Based Learning</a:t>
            </a:r>
            <a:endParaRPr sz="1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12700" marR="0" lvl="0" indent="0" algn="ctr" rtl="0">
              <a:lnSpc>
                <a:spcPct val="100000"/>
              </a:lnSpc>
              <a:spcBef>
                <a:spcPts val="0"/>
              </a:spcBef>
              <a:spcAft>
                <a:spcPts val="0"/>
              </a:spcAft>
              <a:buClr>
                <a:srgbClr val="000000"/>
              </a:buClr>
              <a:buSzPts val="2000"/>
              <a:buFont typeface="Arial"/>
              <a:buNone/>
            </a:pPr>
            <a:endParaRPr sz="1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0" marR="0" lvl="0" indent="0" algn="l" rtl="0">
              <a:lnSpc>
                <a:spcPct val="100000"/>
              </a:lnSpc>
              <a:spcBef>
                <a:spcPts val="10"/>
              </a:spcBef>
              <a:spcAft>
                <a:spcPts val="0"/>
              </a:spcAft>
              <a:buClr>
                <a:srgbClr val="000000"/>
              </a:buClr>
              <a:buSzPts val="2000"/>
              <a:buFont typeface="Arial"/>
              <a:buNone/>
            </a:pPr>
            <a:r>
              <a:rPr lang="en-US" sz="20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Can be limited to activities in the school classroom, e.g., seed germination and </a:t>
            </a:r>
            <a:r>
              <a:rPr lang="en-US" sz="2000" b="0" i="0" u="sng"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hlinkClick r:id="rId3">
                  <a:extLst>
                    <a:ext uri="{A12FA001-AC4F-418D-AE19-62706E023703}">
                      <ahyp:hlinkClr xmlns:ahyp="http://schemas.microsoft.com/office/drawing/2018/hyperlinkcolor" val="tx"/>
                    </a:ext>
                  </a:extLst>
                </a:hlinkClick>
              </a:rPr>
              <a:t>vermicomposting</a:t>
            </a:r>
            <a:r>
              <a:rPr lang="en-US" sz="20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a:t>
            </a:r>
            <a:endParaRPr sz="20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0" marR="0" lvl="0" indent="0" algn="l" rtl="0">
              <a:lnSpc>
                <a:spcPct val="100000"/>
              </a:lnSpc>
              <a:spcBef>
                <a:spcPts val="10"/>
              </a:spcBef>
              <a:spcAft>
                <a:spcPts val="0"/>
              </a:spcAft>
              <a:buClr>
                <a:srgbClr val="000000"/>
              </a:buClr>
              <a:buSzPts val="2000"/>
              <a:buFont typeface="Arial"/>
              <a:buNone/>
            </a:pPr>
            <a:endParaRPr sz="20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0" marR="0" lvl="0" indent="0" algn="l" rtl="0">
              <a:lnSpc>
                <a:spcPct val="100000"/>
              </a:lnSpc>
              <a:spcBef>
                <a:spcPts val="10"/>
              </a:spcBef>
              <a:spcAft>
                <a:spcPts val="0"/>
              </a:spcAft>
              <a:buClr>
                <a:srgbClr val="000000"/>
              </a:buClr>
              <a:buSzPts val="2000"/>
              <a:buFont typeface="Arial"/>
              <a:buNone/>
            </a:pPr>
            <a:r>
              <a:rPr lang="en-US" sz="20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Student learning in STEM, </a:t>
            </a:r>
            <a:r>
              <a:rPr lang="en-US" sz="2000" b="0" i="0" u="sng"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hlinkClick r:id="rId4">
                  <a:extLst>
                    <a:ext uri="{A12FA001-AC4F-418D-AE19-62706E023703}">
                      <ahyp:hlinkClr xmlns:ahyp="http://schemas.microsoft.com/office/drawing/2018/hyperlinkcolor" val="tx"/>
                    </a:ext>
                  </a:extLst>
                </a:hlinkClick>
              </a:rPr>
              <a:t>ELA</a:t>
            </a:r>
            <a:r>
              <a:rPr lang="en-US" sz="20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 &amp; other disciplines in standard curriculum should be chief focus! </a:t>
            </a:r>
            <a:endParaRPr sz="1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0" marR="0" lvl="0" indent="0" algn="l" rtl="0">
              <a:lnSpc>
                <a:spcPct val="100000"/>
              </a:lnSpc>
              <a:spcBef>
                <a:spcPts val="10"/>
              </a:spcBef>
              <a:spcAft>
                <a:spcPts val="0"/>
              </a:spcAft>
              <a:buClr>
                <a:srgbClr val="000000"/>
              </a:buClr>
              <a:buSzPts val="2000"/>
              <a:buFont typeface="Arial"/>
              <a:buNone/>
            </a:pPr>
            <a:endParaRPr sz="20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0" marR="0" lvl="0" indent="0" algn="l" rtl="0">
              <a:lnSpc>
                <a:spcPct val="100000"/>
              </a:lnSpc>
              <a:spcBef>
                <a:spcPts val="10"/>
              </a:spcBef>
              <a:spcAft>
                <a:spcPts val="0"/>
              </a:spcAft>
              <a:buClr>
                <a:srgbClr val="000000"/>
              </a:buClr>
              <a:buSzPts val="2000"/>
              <a:buFont typeface="Arial"/>
              <a:buNone/>
            </a:pPr>
            <a:r>
              <a:rPr lang="en-US" sz="20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Growing vegetables &amp; </a:t>
            </a:r>
            <a:r>
              <a:rPr lang="en-US" sz="2000" b="0" i="0" u="sng"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hlinkClick r:id="rId5">
                  <a:extLst>
                    <a:ext uri="{A12FA001-AC4F-418D-AE19-62706E023703}">
                      <ahyp:hlinkClr xmlns:ahyp="http://schemas.microsoft.com/office/drawing/2018/hyperlinkcolor" val="tx"/>
                    </a:ext>
                  </a:extLst>
                </a:hlinkClick>
              </a:rPr>
              <a:t>fruits</a:t>
            </a:r>
            <a:r>
              <a:rPr lang="en-US" sz="20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 for human consumption…and increasing healthy food choices.</a:t>
            </a:r>
            <a:endParaRPr sz="1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0" marR="0" lvl="0" indent="0" algn="l" rtl="0">
              <a:lnSpc>
                <a:spcPct val="100000"/>
              </a:lnSpc>
              <a:spcBef>
                <a:spcPts val="10"/>
              </a:spcBef>
              <a:spcAft>
                <a:spcPts val="0"/>
              </a:spcAft>
              <a:buClr>
                <a:srgbClr val="000000"/>
              </a:buClr>
              <a:buSzPts val="2000"/>
              <a:buFont typeface="Arial"/>
              <a:buNone/>
            </a:pPr>
            <a:endParaRPr sz="20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0" marR="0" lvl="0" indent="0" algn="l" rtl="0">
              <a:lnSpc>
                <a:spcPct val="100000"/>
              </a:lnSpc>
              <a:spcBef>
                <a:spcPts val="10"/>
              </a:spcBef>
              <a:spcAft>
                <a:spcPts val="0"/>
              </a:spcAft>
              <a:buClr>
                <a:srgbClr val="000000"/>
              </a:buClr>
              <a:buSzPts val="2000"/>
              <a:buFont typeface="Arial"/>
              <a:buNone/>
            </a:pPr>
            <a:r>
              <a:rPr lang="en-US" sz="20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Enhancing </a:t>
            </a:r>
            <a:r>
              <a:rPr lang="en-US" sz="2000" b="0" i="0" u="sng"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hlinkClick r:id="rId6">
                  <a:extLst>
                    <a:ext uri="{A12FA001-AC4F-418D-AE19-62706E023703}">
                      <ahyp:hlinkClr xmlns:ahyp="http://schemas.microsoft.com/office/drawing/2018/hyperlinkcolor" val="tx"/>
                    </a:ext>
                  </a:extLst>
                </a:hlinkClick>
              </a:rPr>
              <a:t>local food availability</a:t>
            </a:r>
            <a:r>
              <a:rPr lang="en-US" sz="20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 &amp; </a:t>
            </a:r>
            <a:r>
              <a:rPr lang="en-US" sz="2000" b="0" i="0" u="sng"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hlinkClick r:id="rId7">
                  <a:extLst>
                    <a:ext uri="{A12FA001-AC4F-418D-AE19-62706E023703}">
                      <ahyp:hlinkClr xmlns:ahyp="http://schemas.microsoft.com/office/drawing/2018/hyperlinkcolor" val="tx"/>
                    </a:ext>
                  </a:extLst>
                </a:hlinkClick>
              </a:rPr>
              <a:t>food justice</a:t>
            </a:r>
            <a:r>
              <a:rPr lang="en-US" sz="20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 </a:t>
            </a:r>
            <a:r>
              <a:rPr lang="en-US" sz="18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(e.g.,</a:t>
            </a:r>
            <a:r>
              <a:rPr lang="en-US" sz="1800" b="1"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 </a:t>
            </a:r>
            <a:endParaRPr sz="18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0" marR="0" lvl="0" indent="0" algn="l" rtl="0">
              <a:lnSpc>
                <a:spcPct val="100000"/>
              </a:lnSpc>
              <a:spcBef>
                <a:spcPts val="10"/>
              </a:spcBef>
              <a:spcAft>
                <a:spcPts val="0"/>
              </a:spcAft>
              <a:buClr>
                <a:srgbClr val="000000"/>
              </a:buClr>
              <a:buSzPts val="1800"/>
              <a:buFont typeface="Arial"/>
              <a:buNone/>
            </a:pPr>
            <a:r>
              <a:rPr lang="en-US" sz="1800" b="0" i="0" u="none" strike="noStrike" cap="none" dirty="0">
                <a:solidFill>
                  <a:schemeClr val="dk1"/>
                </a:solidFill>
                <a:latin typeface="Roboto" panose="02000000000000000000" pitchFamily="2" charset="0"/>
                <a:ea typeface="Roboto" panose="02000000000000000000" pitchFamily="2" charset="0"/>
                <a:cs typeface="Roboto" panose="02000000000000000000" pitchFamily="2" charset="0"/>
                <a:sym typeface="Arial"/>
              </a:rPr>
              <a:t>school cafeteria, </a:t>
            </a:r>
            <a:r>
              <a:rPr lang="en-US" sz="1800" b="0" i="0" u="sng" strike="noStrike" cap="none" dirty="0">
                <a:solidFill>
                  <a:schemeClr val="dk1"/>
                </a:solidFill>
                <a:latin typeface="Roboto" panose="02000000000000000000" pitchFamily="2" charset="0"/>
                <a:ea typeface="Roboto" panose="02000000000000000000" pitchFamily="2" charset="0"/>
                <a:cs typeface="Roboto" panose="02000000000000000000" pitchFamily="2" charset="0"/>
                <a:sym typeface="Arial"/>
                <a:hlinkClick r:id="rId8">
                  <a:extLst>
                    <a:ext uri="{A12FA001-AC4F-418D-AE19-62706E023703}">
                      <ahyp:hlinkClr xmlns:ahyp="http://schemas.microsoft.com/office/drawing/2018/hyperlinkcolor" val="tx"/>
                    </a:ext>
                  </a:extLst>
                </a:hlinkClick>
              </a:rPr>
              <a:t>farmer’s market</a:t>
            </a:r>
            <a:r>
              <a:rPr lang="en-US" sz="1800" b="0" i="0" u="none" strike="noStrike" cap="none" dirty="0">
                <a:solidFill>
                  <a:schemeClr val="dk1"/>
                </a:solidFill>
                <a:latin typeface="Roboto" panose="02000000000000000000" pitchFamily="2" charset="0"/>
                <a:ea typeface="Roboto" panose="02000000000000000000" pitchFamily="2" charset="0"/>
                <a:cs typeface="Roboto" panose="02000000000000000000" pitchFamily="2" charset="0"/>
                <a:sym typeface="Arial"/>
              </a:rPr>
              <a:t>, food pantries)</a:t>
            </a:r>
            <a:r>
              <a:rPr lang="en-US" sz="2000" b="0" i="0" u="none" strike="noStrike" cap="none" dirty="0">
                <a:solidFill>
                  <a:schemeClr val="dk1"/>
                </a:solidFill>
                <a:latin typeface="Roboto" panose="02000000000000000000" pitchFamily="2" charset="0"/>
                <a:ea typeface="Roboto" panose="02000000000000000000" pitchFamily="2" charset="0"/>
                <a:cs typeface="Roboto" panose="02000000000000000000" pitchFamily="2" charset="0"/>
                <a:sym typeface="Arial"/>
              </a:rPr>
              <a:t>.</a:t>
            </a:r>
            <a:endParaRPr sz="1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0" marR="0" lvl="0" indent="0" algn="l" rtl="0">
              <a:lnSpc>
                <a:spcPct val="100000"/>
              </a:lnSpc>
              <a:spcBef>
                <a:spcPts val="10"/>
              </a:spcBef>
              <a:spcAft>
                <a:spcPts val="0"/>
              </a:spcAft>
              <a:buClr>
                <a:srgbClr val="000000"/>
              </a:buClr>
              <a:buSzPts val="2000"/>
              <a:buFont typeface="Arial"/>
              <a:buNone/>
            </a:pPr>
            <a:endParaRPr sz="2000" b="0" i="0" u="sng" strike="noStrike" cap="none" dirty="0">
              <a:solidFill>
                <a:srgbClr val="0000FF"/>
              </a:solidFill>
              <a:latin typeface="Roboto" panose="02000000000000000000" pitchFamily="2" charset="0"/>
              <a:ea typeface="Roboto" panose="02000000000000000000" pitchFamily="2" charset="0"/>
              <a:cs typeface="Roboto" panose="02000000000000000000" pitchFamily="2" charset="0"/>
              <a:sym typeface="Arial"/>
            </a:endParaRPr>
          </a:p>
          <a:p>
            <a:pPr marL="0" marR="0" lvl="0" indent="0" algn="l" rtl="0">
              <a:lnSpc>
                <a:spcPct val="100000"/>
              </a:lnSpc>
              <a:spcBef>
                <a:spcPts val="10"/>
              </a:spcBef>
              <a:spcAft>
                <a:spcPts val="0"/>
              </a:spcAft>
              <a:buClr>
                <a:srgbClr val="000000"/>
              </a:buClr>
              <a:buSzPts val="2000"/>
              <a:buFont typeface="Arial"/>
              <a:buNone/>
            </a:pPr>
            <a:r>
              <a:rPr lang="en-US" sz="2000" b="0" i="0" u="none" strike="noStrike" cap="none" dirty="0">
                <a:solidFill>
                  <a:schemeClr val="dk1"/>
                </a:solidFill>
                <a:latin typeface="Roboto" panose="02000000000000000000" pitchFamily="2" charset="0"/>
                <a:ea typeface="Roboto" panose="02000000000000000000" pitchFamily="2" charset="0"/>
                <a:cs typeface="Roboto" panose="02000000000000000000" pitchFamily="2" charset="0"/>
                <a:sym typeface="Arial"/>
              </a:rPr>
              <a:t>Creating </a:t>
            </a:r>
            <a:r>
              <a:rPr lang="en-US" sz="2000" b="0" i="0" u="sng" strike="noStrike" cap="none" dirty="0">
                <a:solidFill>
                  <a:schemeClr val="dk1"/>
                </a:solidFill>
                <a:latin typeface="Roboto" panose="02000000000000000000" pitchFamily="2" charset="0"/>
                <a:ea typeface="Roboto" panose="02000000000000000000" pitchFamily="2" charset="0"/>
                <a:cs typeface="Roboto" panose="02000000000000000000" pitchFamily="2" charset="0"/>
                <a:sym typeface="Arial"/>
                <a:hlinkClick r:id="rId9">
                  <a:extLst>
                    <a:ext uri="{A12FA001-AC4F-418D-AE19-62706E023703}">
                      <ahyp:hlinkClr xmlns:ahyp="http://schemas.microsoft.com/office/drawing/2018/hyperlinkcolor" val="tx"/>
                    </a:ext>
                  </a:extLst>
                </a:hlinkClick>
              </a:rPr>
              <a:t>pollinator</a:t>
            </a:r>
            <a:r>
              <a:rPr lang="en-US" sz="2000" b="0" i="0" u="none" strike="noStrike" cap="none" dirty="0">
                <a:solidFill>
                  <a:schemeClr val="dk1"/>
                </a:solidFill>
                <a:latin typeface="Roboto" panose="02000000000000000000" pitchFamily="2" charset="0"/>
                <a:ea typeface="Roboto" panose="02000000000000000000" pitchFamily="2" charset="0"/>
                <a:cs typeface="Roboto" panose="02000000000000000000" pitchFamily="2" charset="0"/>
                <a:sym typeface="Arial"/>
              </a:rPr>
              <a:t> habitat; environmental </a:t>
            </a:r>
            <a:r>
              <a:rPr lang="en-US" sz="20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steward-</a:t>
            </a:r>
            <a:endParaRPr sz="1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0" marR="0" lvl="0" indent="0" algn="l" rtl="0">
              <a:lnSpc>
                <a:spcPct val="100000"/>
              </a:lnSpc>
              <a:spcBef>
                <a:spcPts val="10"/>
              </a:spcBef>
              <a:spcAft>
                <a:spcPts val="0"/>
              </a:spcAft>
              <a:buClr>
                <a:srgbClr val="000000"/>
              </a:buClr>
              <a:buSzPts val="2000"/>
              <a:buFont typeface="Arial"/>
              <a:buNone/>
            </a:pPr>
            <a:r>
              <a:rPr lang="en-US" sz="20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ship, e.g., seed saving, composting, citizen science.</a:t>
            </a:r>
            <a:endParaRPr sz="1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0" marR="0" lvl="0" indent="0" algn="l" rtl="0">
              <a:lnSpc>
                <a:spcPct val="100000"/>
              </a:lnSpc>
              <a:spcBef>
                <a:spcPts val="10"/>
              </a:spcBef>
              <a:spcAft>
                <a:spcPts val="0"/>
              </a:spcAft>
              <a:buClr>
                <a:srgbClr val="000000"/>
              </a:buClr>
              <a:buSzPts val="2000"/>
              <a:buFont typeface="Arial"/>
              <a:buNone/>
            </a:pPr>
            <a:r>
              <a:rPr lang="en-US" sz="20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See </a:t>
            </a:r>
            <a:r>
              <a:rPr lang="en-US" sz="2000" b="0" i="0" u="sng"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hlinkClick r:id="rId10">
                  <a:extLst>
                    <a:ext uri="{A12FA001-AC4F-418D-AE19-62706E023703}">
                      <ahyp:hlinkClr xmlns:ahyp="http://schemas.microsoft.com/office/drawing/2018/hyperlinkcolor" val="tx"/>
                    </a:ext>
                  </a:extLst>
                </a:hlinkClick>
              </a:rPr>
              <a:t>Pollinator Partnership</a:t>
            </a:r>
            <a:r>
              <a:rPr lang="en-US" sz="20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 </a:t>
            </a:r>
            <a:r>
              <a:rPr lang="en-US" sz="18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(e.g., </a:t>
            </a:r>
            <a:r>
              <a:rPr lang="en-US" sz="1800" b="0" i="0" u="sng"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hlinkClick r:id="rId11">
                  <a:extLst>
                    <a:ext uri="{A12FA001-AC4F-418D-AE19-62706E023703}">
                      <ahyp:hlinkClr xmlns:ahyp="http://schemas.microsoft.com/office/drawing/2018/hyperlinkcolor" val="tx"/>
                    </a:ext>
                  </a:extLst>
                </a:hlinkClick>
              </a:rPr>
              <a:t>No Fear of Stings</a:t>
            </a:r>
            <a:r>
              <a:rPr lang="en-US" sz="18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 &amp; </a:t>
            </a:r>
            <a:endParaRPr sz="1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0" marR="0" lvl="0" indent="0" algn="l" rtl="0">
              <a:lnSpc>
                <a:spcPct val="100000"/>
              </a:lnSpc>
              <a:spcBef>
                <a:spcPts val="10"/>
              </a:spcBef>
              <a:spcAft>
                <a:spcPts val="0"/>
              </a:spcAft>
              <a:buClr>
                <a:srgbClr val="000000"/>
              </a:buClr>
              <a:buSzPts val="1800"/>
              <a:buFont typeface="Arial"/>
              <a:buNone/>
            </a:pPr>
            <a:r>
              <a:rPr lang="en-US" sz="1800" b="0" i="0" u="sng"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hlinkClick r:id="rId12">
                  <a:extLst>
                    <a:ext uri="{A12FA001-AC4F-418D-AE19-62706E023703}">
                      <ahyp:hlinkClr xmlns:ahyp="http://schemas.microsoft.com/office/drawing/2018/hyperlinkcolor" val="tx"/>
                    </a:ext>
                  </a:extLst>
                </a:hlinkClick>
              </a:rPr>
              <a:t>Your School &amp; Pollinators</a:t>
            </a:r>
            <a:r>
              <a:rPr lang="en-US" sz="18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a:t>
            </a:r>
            <a:endParaRPr sz="1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0" marR="0" lvl="0" indent="0" algn="l" rtl="0">
              <a:lnSpc>
                <a:spcPct val="100000"/>
              </a:lnSpc>
              <a:spcBef>
                <a:spcPts val="10"/>
              </a:spcBef>
              <a:spcAft>
                <a:spcPts val="0"/>
              </a:spcAft>
              <a:buClr>
                <a:srgbClr val="000000"/>
              </a:buClr>
              <a:buSzPts val="2000"/>
              <a:buFont typeface="Arial"/>
              <a:buNone/>
            </a:pPr>
            <a:endParaRPr sz="2000" b="0" i="0" u="none" strike="noStrike" cap="none" dirty="0">
              <a:solidFill>
                <a:schemeClr val="dk1"/>
              </a:solidFill>
              <a:latin typeface="Roboto" panose="02000000000000000000" pitchFamily="2" charset="0"/>
              <a:ea typeface="Roboto" panose="02000000000000000000" pitchFamily="2" charset="0"/>
              <a:cs typeface="Roboto" panose="02000000000000000000" pitchFamily="2" charset="0"/>
              <a:sym typeface="Arial"/>
            </a:endParaRPr>
          </a:p>
          <a:p>
            <a:pPr marL="0" marR="0" lvl="0" indent="0" algn="l" rtl="0">
              <a:lnSpc>
                <a:spcPct val="100000"/>
              </a:lnSpc>
              <a:spcBef>
                <a:spcPts val="10"/>
              </a:spcBef>
              <a:spcAft>
                <a:spcPts val="0"/>
              </a:spcAft>
              <a:buClr>
                <a:srgbClr val="000000"/>
              </a:buClr>
              <a:buSzPts val="2000"/>
              <a:buFont typeface="Arial"/>
              <a:buNone/>
            </a:pPr>
            <a:r>
              <a:rPr lang="en-US" sz="20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Facilitating a life-long pursuit/hobby.</a:t>
            </a:r>
            <a:endParaRPr sz="1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0" marR="0" lvl="0" indent="0" algn="l" rtl="0">
              <a:lnSpc>
                <a:spcPct val="100000"/>
              </a:lnSpc>
              <a:spcBef>
                <a:spcPts val="10"/>
              </a:spcBef>
              <a:spcAft>
                <a:spcPts val="0"/>
              </a:spcAft>
              <a:buClr>
                <a:srgbClr val="000000"/>
              </a:buClr>
              <a:buSzPts val="2000"/>
              <a:buFont typeface="Arial"/>
              <a:buNone/>
            </a:pPr>
            <a:endParaRPr sz="20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0" marR="0" lvl="0" indent="0" algn="l" rtl="0">
              <a:lnSpc>
                <a:spcPct val="100000"/>
              </a:lnSpc>
              <a:spcBef>
                <a:spcPts val="10"/>
              </a:spcBef>
              <a:spcAft>
                <a:spcPts val="0"/>
              </a:spcAft>
              <a:buClr>
                <a:srgbClr val="000000"/>
              </a:buClr>
              <a:buSzPts val="2000"/>
              <a:buFont typeface="Arial"/>
              <a:buNone/>
            </a:pPr>
            <a:r>
              <a:rPr lang="en-US" sz="20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Involving parents as volunteers &amp; caretakers; </a:t>
            </a:r>
            <a:endParaRPr sz="1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0" marR="0" lvl="0" indent="0" algn="l" rtl="0">
              <a:lnSpc>
                <a:spcPct val="100000"/>
              </a:lnSpc>
              <a:spcBef>
                <a:spcPts val="10"/>
              </a:spcBef>
              <a:spcAft>
                <a:spcPts val="0"/>
              </a:spcAft>
              <a:buClr>
                <a:srgbClr val="000000"/>
              </a:buClr>
              <a:buSzPts val="2000"/>
              <a:buFont typeface="Arial"/>
              <a:buNone/>
            </a:pPr>
            <a:r>
              <a:rPr lang="en-US" sz="20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enhancing “gardening at home.” </a:t>
            </a:r>
            <a:endParaRPr sz="20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0" marR="0" lvl="0" indent="0" algn="l" rtl="0">
              <a:lnSpc>
                <a:spcPct val="100000"/>
              </a:lnSpc>
              <a:spcBef>
                <a:spcPts val="10"/>
              </a:spcBef>
              <a:spcAft>
                <a:spcPts val="0"/>
              </a:spcAft>
              <a:buClr>
                <a:srgbClr val="000000"/>
              </a:buClr>
              <a:buSzPts val="2000"/>
              <a:buFont typeface="Arial"/>
              <a:buNone/>
            </a:pPr>
            <a:r>
              <a:rPr lang="en-US" sz="2000" b="1"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Don’t Forget</a:t>
            </a:r>
            <a:r>
              <a:rPr lang="en-US" sz="20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rPr>
              <a:t>: What you create needs maintenance!</a:t>
            </a:r>
            <a:endParaRPr sz="1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a:p>
            <a:pPr marL="0" marR="0" lvl="0" indent="0" algn="l" rtl="0">
              <a:lnSpc>
                <a:spcPct val="100000"/>
              </a:lnSpc>
              <a:spcBef>
                <a:spcPts val="10"/>
              </a:spcBef>
              <a:spcAft>
                <a:spcPts val="0"/>
              </a:spcAft>
              <a:buClr>
                <a:srgbClr val="000000"/>
              </a:buClr>
              <a:buSzPts val="2000"/>
              <a:buFont typeface="Arial"/>
              <a:buNone/>
            </a:pPr>
            <a:endParaRPr sz="14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p:txBody>
      </p:sp>
    </p:spTree>
  </p:cSld>
  <p:clrMapOvr>
    <a:masterClrMapping/>
  </p:clrMapOvr>
</p:sld>
</file>

<file path=ppt/theme/theme1.xml><?xml version="1.0" encoding="utf-8"?>
<a:theme xmlns:a="http://schemas.openxmlformats.org/drawingml/2006/main" name="Default Design">
  <a:themeElements>
    <a:clrScheme name="JTILT">
      <a:dk1>
        <a:srgbClr val="000000"/>
      </a:dk1>
      <a:lt1>
        <a:srgbClr val="FFFFFF"/>
      </a:lt1>
      <a:dk2>
        <a:srgbClr val="000000"/>
      </a:dk2>
      <a:lt2>
        <a:srgbClr val="808080"/>
      </a:lt2>
      <a:accent1>
        <a:srgbClr val="B8E08C"/>
      </a:accent1>
      <a:accent2>
        <a:srgbClr val="2F5597"/>
      </a:accent2>
      <a:accent3>
        <a:srgbClr val="FFFFFF"/>
      </a:accent3>
      <a:accent4>
        <a:srgbClr val="FFF2CC"/>
      </a:accent4>
      <a:accent5>
        <a:srgbClr val="FFE599"/>
      </a:accent5>
      <a:accent6>
        <a:srgbClr val="000000"/>
      </a:accent6>
      <a:hlink>
        <a:srgbClr val="2F5597"/>
      </a:hlink>
      <a:folHlink>
        <a:srgbClr val="2F5597"/>
      </a:folHlink>
    </a:clrScheme>
    <a:fontScheme name="JTILT">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JTILTPresentation-Template" id="{AB281015-E3EF-4CA4-ACFF-7A0CCAB593D3}" vid="{736C4559-1246-4482-B1DD-9EFED0333CF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JTILTPresentation-Template-OTH</Template>
  <TotalTime>2764</TotalTime>
  <Words>3821</Words>
  <Application>Microsoft Office PowerPoint</Application>
  <PresentationFormat>Widescreen</PresentationFormat>
  <Paragraphs>389</Paragraphs>
  <Slides>52</Slides>
  <Notes>51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Arial</vt:lpstr>
      <vt:lpstr>Calibri</vt:lpstr>
      <vt:lpstr>Comic Sans MS</vt:lpstr>
      <vt:lpstr>Roboto</vt:lpstr>
      <vt:lpstr>Roboto Black</vt:lpstr>
      <vt:lpstr>Times New Roman</vt:lpstr>
      <vt:lpstr>Verdana</vt:lpstr>
      <vt:lpstr>Wingdings</vt:lpstr>
      <vt:lpstr>Default Design</vt:lpstr>
      <vt:lpstr>Session II: Grow Food</vt:lpstr>
      <vt:lpstr>Introduction (Day 1)</vt:lpstr>
      <vt:lpstr>Growing Food to Address Food Access?</vt:lpstr>
      <vt:lpstr>An Introduction &amp; Resource Guide to Garden-Based Learning (GBL) With Examples from the North Elementary School Garden Program  Jim Rye, WVU Professor Emeritus and Monongalia County WVU Extension Master Gardener</vt:lpstr>
      <vt:lpstr>PowerPoint Presentation</vt:lpstr>
      <vt:lpstr>PowerPoint Presentation</vt:lpstr>
      <vt:lpstr>PowerPoint Presentation</vt:lpstr>
      <vt:lpstr>PowerPoint Presentation</vt:lpstr>
      <vt:lpstr>PowerPoint Presentation</vt:lpstr>
      <vt:lpstr>What Learning Opportunities Do These Photos from North Elementary School GBL Bring to Mind? (Click on photos to reveal embedded websites)</vt:lpstr>
      <vt:lpstr>PowerPoint Presentation</vt:lpstr>
      <vt:lpstr>Asian Greens Growing in Earthboxes under Supplemental Lighting in Classroom</vt:lpstr>
      <vt:lpstr>SAFE, NON-TOXIC, AND TOXIC PLANTS (for humans)</vt:lpstr>
      <vt:lpstr>Examples of Additional GBL Safety Precautions</vt:lpstr>
      <vt:lpstr>Some Additional Safety Recommendations for Gardening Indoors</vt:lpstr>
      <vt:lpstr>One Simple and Widely Applicable GBL Application: Seed Germination</vt:lpstr>
      <vt:lpstr>Sample Resources on Seed Germination and Needs of Seeds (Some used in preparation of this presentation)</vt:lpstr>
      <vt:lpstr>Needs of Seeds</vt:lpstr>
      <vt:lpstr>Some Science &amp; Engineering Practices Used in Seed Germination</vt:lpstr>
      <vt:lpstr>Asking Questions</vt:lpstr>
      <vt:lpstr>Planning/Conducting Investigations</vt:lpstr>
      <vt:lpstr>Developing/Using Models</vt:lpstr>
      <vt:lpstr>-Analyzing and Interpreting Data -Using Mathematics</vt:lpstr>
      <vt:lpstr>Obtaining, Evaluating, Communicating Information (and ELA integration!!)</vt:lpstr>
      <vt:lpstr>Calibrate a Craft Stick for Depth to Plant Seed</vt:lpstr>
      <vt:lpstr>Reposition Labeled Sticks (plastic is best) as Needed to Support a Piece of Plastic to Be Laid Over Top of Each Tray to Create a Humidity Tent</vt:lpstr>
      <vt:lpstr>General Guidelines for Seedling Care After Germination Your County Agriculture Extension Agent/Service and associated Master Gardeners and University Extension websites (see links provided in this presentation) are outstanding resources for raising and transplanting seedlings and caring for them through harvest. Here are just a few guidelines for seedling care prior to transplanting to the garden.</vt:lpstr>
      <vt:lpstr>Seedling Care After Germination (continued)</vt:lpstr>
      <vt:lpstr>When to Water Seedlings</vt:lpstr>
      <vt:lpstr>Bottom Watering of Seedlings</vt:lpstr>
      <vt:lpstr>PowerPoint Presentation</vt:lpstr>
      <vt:lpstr>Demonstration (Day 2) </vt:lpstr>
      <vt:lpstr>Now think about seed germination</vt:lpstr>
      <vt:lpstr>What may be some conditions impacting germination?</vt:lpstr>
      <vt:lpstr>What may be some conditions impacting germination?</vt:lpstr>
      <vt:lpstr>What may be some conditions impacting germination?</vt:lpstr>
      <vt:lpstr>You have already been collecting the data</vt:lpstr>
      <vt:lpstr>Let’s visualize it!</vt:lpstr>
      <vt:lpstr>Let’s first enter the total # of seeds that have germinated by each day for your condition at https://tinyurl.com/data440 </vt:lpstr>
      <vt:lpstr>Let’s put all in one graph!</vt:lpstr>
      <vt:lpstr>What’s your interpretation of data?</vt:lpstr>
      <vt:lpstr>Let’s put the data in a simulation  Remix the following Scratch project as a group  It should show all the seeds germinating in a selected day  (e.g., cells turn green if the seeds germinate)</vt:lpstr>
      <vt:lpstr>PowerPoint Presentation</vt:lpstr>
      <vt:lpstr>Practice &amp; Application  (Next week, Day 1) </vt:lpstr>
      <vt:lpstr>During the class:</vt:lpstr>
      <vt:lpstr>Prior to the class:</vt:lpstr>
      <vt:lpstr>Imagine → Draw → Develop </vt:lpstr>
      <vt:lpstr>Check if your coding project has these CT concepts</vt:lpstr>
      <vt:lpstr>Submit your project to  the Learning Management System</vt:lpstr>
      <vt:lpstr>Practice &amp; Application  (Next week, Day 2) </vt:lpstr>
      <vt:lpstr>Group Lesson Design</vt:lpstr>
      <vt:lpstr>Modify an Existing Lesson</vt:lpstr>
    </vt:vector>
  </TitlesOfParts>
  <Company>The University of Memphis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Integrating Instructional Software into Teaching and Learning</dc:subject>
  <dc:creator>Craig Erschel Shepherd (cshphrd2)</dc:creator>
  <cp:lastModifiedBy>Craig Erschel Shepherd (cshphrd2)</cp:lastModifiedBy>
  <cp:revision>18</cp:revision>
  <dcterms:created xsi:type="dcterms:W3CDTF">2024-09-10T15:41:43Z</dcterms:created>
  <dcterms:modified xsi:type="dcterms:W3CDTF">2025-05-16T11:33:30Z</dcterms:modified>
</cp:coreProperties>
</file>