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9"/>
  </p:notesMasterIdLst>
  <p:handoutMasterIdLst>
    <p:handoutMasterId r:id="rId100"/>
  </p:handout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366" r:id="rId14"/>
    <p:sldId id="271" r:id="rId15"/>
    <p:sldId id="272" r:id="rId16"/>
    <p:sldId id="273" r:id="rId17"/>
    <p:sldId id="275" r:id="rId18"/>
    <p:sldId id="276" r:id="rId19"/>
    <p:sldId id="368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6" r:id="rId67"/>
    <p:sldId id="327" r:id="rId68"/>
    <p:sldId id="328" r:id="rId69"/>
    <p:sldId id="330" r:id="rId70"/>
    <p:sldId id="331" r:id="rId71"/>
    <p:sldId id="332" r:id="rId72"/>
    <p:sldId id="335" r:id="rId73"/>
    <p:sldId id="336" r:id="rId74"/>
    <p:sldId id="339" r:id="rId75"/>
    <p:sldId id="340" r:id="rId76"/>
    <p:sldId id="341" r:id="rId77"/>
    <p:sldId id="342" r:id="rId78"/>
    <p:sldId id="343" r:id="rId79"/>
    <p:sldId id="345" r:id="rId80"/>
    <p:sldId id="346" r:id="rId81"/>
    <p:sldId id="347" r:id="rId82"/>
    <p:sldId id="348" r:id="rId83"/>
    <p:sldId id="349" r:id="rId84"/>
    <p:sldId id="350" r:id="rId85"/>
    <p:sldId id="351" r:id="rId86"/>
    <p:sldId id="352" r:id="rId87"/>
    <p:sldId id="353" r:id="rId88"/>
    <p:sldId id="354" r:id="rId89"/>
    <p:sldId id="372" r:id="rId90"/>
    <p:sldId id="357" r:id="rId91"/>
    <p:sldId id="358" r:id="rId92"/>
    <p:sldId id="359" r:id="rId93"/>
    <p:sldId id="360" r:id="rId94"/>
    <p:sldId id="375" r:id="rId95"/>
    <p:sldId id="373" r:id="rId96"/>
    <p:sldId id="363" r:id="rId97"/>
    <p:sldId id="371" r:id="rId9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</p14:sldIdLst>
        </p14:section>
        <p14:section name="Presentation Contents" id="{4AABBEC6-4A8C-4A7F-A749-6BED348544CB}">
          <p14:sldIdLst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366"/>
            <p14:sldId id="271"/>
            <p14:sldId id="272"/>
            <p14:sldId id="273"/>
            <p14:sldId id="275"/>
            <p14:sldId id="276"/>
            <p14:sldId id="368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6"/>
            <p14:sldId id="327"/>
            <p14:sldId id="328"/>
            <p14:sldId id="330"/>
            <p14:sldId id="331"/>
            <p14:sldId id="332"/>
            <p14:sldId id="335"/>
            <p14:sldId id="336"/>
            <p14:sldId id="339"/>
            <p14:sldId id="340"/>
            <p14:sldId id="341"/>
            <p14:sldId id="342"/>
            <p14:sldId id="343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72"/>
            <p14:sldId id="357"/>
            <p14:sldId id="358"/>
            <p14:sldId id="359"/>
            <p14:sldId id="360"/>
            <p14:sldId id="375"/>
            <p14:sldId id="373"/>
            <p14:sldId id="363"/>
            <p14:sldId id="3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43" autoAdjust="0"/>
    <p:restoredTop sz="91245" autoAdjust="0"/>
  </p:normalViewPr>
  <p:slideViewPr>
    <p:cSldViewPr snapToGrid="0" showGuides="1">
      <p:cViewPr varScale="1">
        <p:scale>
          <a:sx n="83" d="100"/>
          <a:sy n="83" d="100"/>
        </p:scale>
        <p:origin x="53" y="85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notesMaster" Target="notesMasters/notesMaster1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553790532d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g1553790532d_0_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2" name="Google Shape;112;g1553790532d_0_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7" name="Google Shape;26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5" name="Google Shape;29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8" name="Google Shape;31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6" name="Google Shape;32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3" name="Google Shape;33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4" name="Google Shape;35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3" name="Google Shape;3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5" name="Google Shape;38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189bff1924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g189bff1924c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6" name="Google Shape;396;g189bff1924c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18ff944eb06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7" name="Google Shape;407;g18ff944eb0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8" name="Google Shape;1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18ff944eb06_0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8" name="Google Shape;418;g18ff944eb0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18ff944eb06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6" name="Google Shape;426;g18ff944eb06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18ff944eb06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“… breaking down a difficult problem into more familiar ones that we can solve (problem decomposition), using a set of rules to find solutions (algorithms), and using abstractions to generalize those solutions to similar problems.” </a:t>
            </a:r>
            <a:endParaRPr/>
          </a:p>
        </p:txBody>
      </p:sp>
      <p:sp>
        <p:nvSpPr>
          <p:cNvPr id="436" name="Google Shape;436;g18ff944eb0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18ff944eb06_0_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7" name="Google Shape;447;g18ff944eb06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18ff944eb06_0_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1" name="Google Shape;461;g18ff944eb06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18ff944eb06_0_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7" name="Google Shape;467;g18ff944eb06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18ff944eb06_0_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4" name="Google Shape;474;g18ff944eb06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18ff944eb06_0_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2" name="Google Shape;482;g18ff944eb06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8ff944eb06_0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3" name="Google Shape;493;g18ff944eb06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18ff944eb06_0_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0" name="Google Shape;510;g18ff944eb06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" name="Google Shape;1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18ff944eb06_0_1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9" name="Google Shape;539;g18ff944eb06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18ff944eb06_0_1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1" name="Google Shape;551;g18ff944eb06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18ff944eb06_0_1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7" name="Google Shape;557;g18ff944eb06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18ff944eb06_0_1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4" name="Google Shape;564;g18ff944eb06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18ff944eb06_0_1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3" name="Google Shape;573;g18ff944eb06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18ff944eb06_0_1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4" name="Google Shape;584;g18ff944eb06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18ff944eb06_0_1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1" name="Google Shape;601;g18ff944eb06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18ff944eb06_0_1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6" name="Google Shape;616;g18ff944eb06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18ff944eb06_0_1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2" name="Google Shape;622;g18ff944eb06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18ff944eb06_0_1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7" name="Google Shape;627;g18ff944eb06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19b9a46a71d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5" name="Google Shape;645;g19b9a46a71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18ff944eb06_0_2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1" name="Google Shape;651;g18ff944eb06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9b9a46a71d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1" name="Google Shape;661;g19b9a46a71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18ff944eb06_0_2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7" name="Google Shape;667;g18ff944eb06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19b9a46a71d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7" name="Google Shape;677;g19b9a46a71d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18ff944eb06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g18ff944eb06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19b9a46a71d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3" name="Google Shape;693;g19b9a46a71d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18ff944eb06_0_3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9" name="Google Shape;699;g18ff944eb06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g18ff944eb06_0_2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0" name="Google Shape;740;g18ff944eb06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g18ff944eb06_0_2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6" name="Google Shape;746;g18ff944eb06_0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18ff944eb06_0_2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6" name="Google Shape;756;g18ff944eb06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18ff944eb06_0_4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2" name="Google Shape;762;g18ff944eb06_0_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g18ff944eb06_0_4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6" name="Google Shape;776;g18ff944eb06_0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18ff944eb06_0_4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9" name="Google Shape;789;g18ff944eb06_0_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18ff944eb06_0_4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3" name="Google Shape;813;g18ff944eb06_0_4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g18ff944eb06_0_4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8" name="Google Shape;828;g18ff944eb06_0_4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18ff944eb06_0_5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5" name="Google Shape;835;g18ff944eb06_0_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43" name="Google Shape;84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3" name="Google Shape;85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9" name="Google Shape;85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6" name="Google Shape;16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1876c21de59_0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1" name="Google Shape;871;g1876c21de59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1876c21de59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9" name="Google Shape;879;g1876c21de59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1553790532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7" name="Google Shape;887;g1553790532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8" name="Google Shape;888;g1553790532d_0_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65</a:t>
            </a:fld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1553790532d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0" name="Google Shape;900;g1553790532d_0_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1" name="Google Shape;901;g1553790532d_0_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66</a:t>
            </a:fld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124ca679631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0" name="Google Shape;910;g124ca679631_1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1" name="Google Shape;911;g124ca679631_1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67</a:t>
            </a:fld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124ca679631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5" name="Google Shape;935;g124ca679631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124ca679631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8" name="Google Shape;948;g124ca679631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g124ca679631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3" name="Google Shape;953;g124ca679631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g124ca679631_1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9" name="Google Shape;959;g124ca679631_1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g124ca679631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9" name="Google Shape;989;g124ca679631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1" name="Google Shape;19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g1553790532d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4" name="Google Shape;994;g1553790532d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g124ca679631_1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2" name="Google Shape;1012;g124ca679631_1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124ca679631_1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8" name="Google Shape;1018;g124ca679631_1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g124ca679631_1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4" name="Google Shape;1024;g124ca679631_1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g124ca679631_1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2" name="Google Shape;1032;g124ca679631_1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g124ca679631_1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5" name="Google Shape;1055;g124ca679631_1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124ca679631_1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8" name="Google Shape;1068;g124ca679631_1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g124ca679631_1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4" name="Google Shape;1074;g124ca679631_1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1e092937df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0" name="Google Shape;1080;g1e092937df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1" name="Google Shape;1081;g1e092937df1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81</a:t>
            </a:fld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125150c8352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4" name="Google Shape;1114;g125150c8352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5" name="Google Shape;1115;g125150c8352_0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82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6" name="Google Shape;21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g125150c8352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21" name="Google Shape;1121;g125150c835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g1876c21de59_0_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3" name="Google Shape;1133;g1876c21de59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g124ca679631_1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1" name="Google Shape;1141;g124ca679631_1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g124ca679631_1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6" name="Google Shape;1146;g124ca679631_1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g1876c21de5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57" name="Google Shape;1157;g1876c21de5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g156cec6625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6" name="Google Shape;1166;g156cec6625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7" name="Google Shape;1167;g156cec6625d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88</a:t>
            </a:fld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>
          <a:extLst>
            <a:ext uri="{FF2B5EF4-FFF2-40B4-BE49-F238E27FC236}">
              <a16:creationId xmlns:a16="http://schemas.microsoft.com/office/drawing/2014/main" id="{876D607B-E566-3ED1-381A-3F414FC5A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1553790532d_0_50:notes">
            <a:extLst>
              <a:ext uri="{FF2B5EF4-FFF2-40B4-BE49-F238E27FC236}">
                <a16:creationId xmlns:a16="http://schemas.microsoft.com/office/drawing/2014/main" id="{29F0F988-86CE-9BBB-84EC-3977033022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7" name="Google Shape;887;g1553790532d_0_50:notes">
            <a:extLst>
              <a:ext uri="{FF2B5EF4-FFF2-40B4-BE49-F238E27FC236}">
                <a16:creationId xmlns:a16="http://schemas.microsoft.com/office/drawing/2014/main" id="{9EDA6605-EA4D-D92F-88F8-BBE6977D9C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8" name="Google Shape;888;g1553790532d_0_50:notes">
            <a:extLst>
              <a:ext uri="{FF2B5EF4-FFF2-40B4-BE49-F238E27FC236}">
                <a16:creationId xmlns:a16="http://schemas.microsoft.com/office/drawing/2014/main" id="{B3CF334F-0488-61D5-4659-C9159E909E1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939200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g1553790532d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8" name="Google Shape;1188;g1553790532d_0_1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89" name="Google Shape;1189;g1553790532d_0_10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90</a:t>
            </a:fld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g1553790532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6" name="Google Shape;1196;g1553790532d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97" name="Google Shape;1197;g1553790532d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91</a:t>
            </a:fld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g18cf149f2e3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03" name="Google Shape;1203;g18cf149f2e3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1" name="Google Shape;24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g1553790532d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4" name="Google Shape;1214;g1553790532d_0_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5" name="Google Shape;1215;g1553790532d_0_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93</a:t>
            </a:fld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2b9eebf76d2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7" name="Google Shape;667;g2b9eebf76d2_0_1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8" name="Google Shape;668;g2b9eebf76d2_0_10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94</a:t>
            </a:fld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>
          <a:extLst>
            <a:ext uri="{FF2B5EF4-FFF2-40B4-BE49-F238E27FC236}">
              <a16:creationId xmlns:a16="http://schemas.microsoft.com/office/drawing/2014/main" id="{4F70BA0A-23C5-6781-1185-9036870E7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1553790532d_0_50:notes">
            <a:extLst>
              <a:ext uri="{FF2B5EF4-FFF2-40B4-BE49-F238E27FC236}">
                <a16:creationId xmlns:a16="http://schemas.microsoft.com/office/drawing/2014/main" id="{3AB34D9D-33EE-8DCB-3460-387E7F4D68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7" name="Google Shape;887;g1553790532d_0_50:notes">
            <a:extLst>
              <a:ext uri="{FF2B5EF4-FFF2-40B4-BE49-F238E27FC236}">
                <a16:creationId xmlns:a16="http://schemas.microsoft.com/office/drawing/2014/main" id="{40F9C4CB-B16D-696C-5DAF-61F0B91471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8" name="Google Shape;888;g1553790532d_0_50:notes">
            <a:extLst>
              <a:ext uri="{FF2B5EF4-FFF2-40B4-BE49-F238E27FC236}">
                <a16:creationId xmlns:a16="http://schemas.microsoft.com/office/drawing/2014/main" id="{AB6AB20C-BB1E-6A94-4534-9B77342A4CF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9105612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g1553790532d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5" name="Google Shape;1255;g1553790532d_0_1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6" name="Google Shape;1256;g1553790532d_0_1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96</a:t>
            </a:fld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3">
          <a:extLst>
            <a:ext uri="{FF2B5EF4-FFF2-40B4-BE49-F238E27FC236}">
              <a16:creationId xmlns:a16="http://schemas.microsoft.com/office/drawing/2014/main" id="{0F0888CD-7295-C004-A510-2A5F8F4A5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g1553790532d_0_120:notes">
            <a:extLst>
              <a:ext uri="{FF2B5EF4-FFF2-40B4-BE49-F238E27FC236}">
                <a16:creationId xmlns:a16="http://schemas.microsoft.com/office/drawing/2014/main" id="{8839172F-F53C-D806-373E-DC8FE2EB73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5" name="Google Shape;1255;g1553790532d_0_120:notes">
            <a:extLst>
              <a:ext uri="{FF2B5EF4-FFF2-40B4-BE49-F238E27FC236}">
                <a16:creationId xmlns:a16="http://schemas.microsoft.com/office/drawing/2014/main" id="{07D1221F-F012-1776-A20A-DF609ECDD3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6" name="Google Shape;1256;g1553790532d_0_120:notes">
            <a:extLst>
              <a:ext uri="{FF2B5EF4-FFF2-40B4-BE49-F238E27FC236}">
                <a16:creationId xmlns:a16="http://schemas.microsoft.com/office/drawing/2014/main" id="{8B4FE96A-8276-5C72-7E93-529BD44A378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2739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X(X).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caseonline.net/journal/index.php/sei/article/view/194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extgenscience.org/trademark-and-copyright/trademark-and-copyright" TargetMode="Externa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NJlr8W0_AqTSYs0y1R89xsE2hvPPTQhp/view" TargetMode="Externa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rive.google.com/file/d/1NJlr8W0_AqTSYs0y1R89xsE2hvPPTQhp/view" TargetMode="External"/><Relationship Id="rId4" Type="http://schemas.openxmlformats.org/officeDocument/2006/relationships/image" Target="../media/image3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ohm440" TargetMode="Externa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NMOSqCcBcw9_uwk4V34c655CTpvfLeaB/view?usp=sharing" TargetMode="External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hyperlink" Target="http://drive.google.com/file/d/1NMOSqCcBcw9_uwk4V34c655CTpvfLeaB/view" TargetMode="Externa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Nr27-yMlq5qw9mI7uKDG3lq4J6tqeGtD/view?usp=sharing" TargetMode="External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g"/><Relationship Id="rId4" Type="http://schemas.openxmlformats.org/officeDocument/2006/relationships/hyperlink" Target="http://drive.google.com/file/d/1Nr27-yMlq5qw9mI7uKDG3lq4J6tqeGtD/view" TargetMode="Externa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Nt9forvMf6tULSmfLB00a8pds4LTf1Rm/view" TargetMode="External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drive.google.com/file/d/1Nt9forvMf6tULSmfLB00a8pds4LTf1Rm/view?usp=sharing" TargetMode="External"/><Relationship Id="rId4" Type="http://schemas.openxmlformats.org/officeDocument/2006/relationships/image" Target="../media/image4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foodaccess440" TargetMode="External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foodaccess440" TargetMode="External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I: Access Food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9047747" cy="1752600"/>
          </a:xfrm>
        </p:spPr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Ugur Kale</a:t>
            </a:r>
            <a:r>
              <a:rPr lang="en-US" sz="18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and Yuahnua Wang</a:t>
            </a:r>
            <a:r>
              <a:rPr lang="en-US" sz="18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b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Indiana University, </a:t>
            </a:r>
            <a:r>
              <a:rPr lang="en-US" sz="180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West Virginia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9"/>
          <p:cNvSpPr txBox="1">
            <a:spLocks noGrp="1"/>
          </p:cNvSpPr>
          <p:nvPr>
            <p:ph type="body" idx="1"/>
          </p:nvPr>
        </p:nvSpPr>
        <p:spPr>
          <a:xfrm>
            <a:off x="685800" y="2005370"/>
            <a:ext cx="10820400" cy="4549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What’s the sum of numbers between 1 and 200? 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1, 2,3,4………………………………………197,198,199,200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# of pairs: </a:t>
            </a:r>
            <a:r>
              <a:rPr lang="en-US" sz="2800"/>
              <a:t>200/2=100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So….100 pairs X 201 = 20100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Generic solution is = N/2 * (1+N)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</p:txBody>
      </p:sp>
      <p:cxnSp>
        <p:nvCxnSpPr>
          <p:cNvPr id="244" name="Google Shape;244;p9"/>
          <p:cNvCxnSpPr>
            <a:stCxn id="245" idx="5"/>
            <a:endCxn id="246" idx="5"/>
          </p:cNvCxnSpPr>
          <p:nvPr/>
        </p:nvCxnSpPr>
        <p:spPr>
          <a:xfrm rot="5400000">
            <a:off x="4854437" y="-303724"/>
            <a:ext cx="8100" cy="7424400"/>
          </a:xfrm>
          <a:prstGeom prst="bentConnector3">
            <a:avLst>
              <a:gd name="adj1" fmla="val 1453892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246" name="Google Shape;246;p9"/>
          <p:cNvSpPr/>
          <p:nvPr/>
        </p:nvSpPr>
        <p:spPr>
          <a:xfrm>
            <a:off x="1094874" y="3340568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9"/>
          <p:cNvSpPr/>
          <p:nvPr/>
        </p:nvSpPr>
        <p:spPr>
          <a:xfrm>
            <a:off x="1391653" y="3336553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9"/>
          <p:cNvSpPr/>
          <p:nvPr/>
        </p:nvSpPr>
        <p:spPr>
          <a:xfrm>
            <a:off x="1724528" y="3332538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9"/>
          <p:cNvSpPr/>
          <p:nvPr/>
        </p:nvSpPr>
        <p:spPr>
          <a:xfrm>
            <a:off x="2057403" y="3328523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9"/>
          <p:cNvSpPr/>
          <p:nvPr/>
        </p:nvSpPr>
        <p:spPr>
          <a:xfrm>
            <a:off x="6275198" y="3353783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9"/>
          <p:cNvSpPr/>
          <p:nvPr/>
        </p:nvSpPr>
        <p:spPr>
          <a:xfrm>
            <a:off x="7002652" y="3345753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9"/>
          <p:cNvSpPr/>
          <p:nvPr/>
        </p:nvSpPr>
        <p:spPr>
          <a:xfrm>
            <a:off x="7767364" y="3345238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9"/>
          <p:cNvSpPr/>
          <p:nvPr/>
        </p:nvSpPr>
        <p:spPr>
          <a:xfrm>
            <a:off x="8519339" y="3332538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3" name="Google Shape;253;p9"/>
          <p:cNvCxnSpPr>
            <a:stCxn id="252" idx="4"/>
            <a:endCxn id="247" idx="5"/>
          </p:cNvCxnSpPr>
          <p:nvPr/>
        </p:nvCxnSpPr>
        <p:spPr>
          <a:xfrm rot="5400000" flipH="1">
            <a:off x="4609793" y="241810"/>
            <a:ext cx="21000" cy="6354300"/>
          </a:xfrm>
          <a:prstGeom prst="bentConnector3">
            <a:avLst>
              <a:gd name="adj1" fmla="val -4150202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254" name="Google Shape;254;p9"/>
          <p:cNvCxnSpPr>
            <a:stCxn id="251" idx="4"/>
            <a:endCxn id="248" idx="5"/>
          </p:cNvCxnSpPr>
          <p:nvPr/>
        </p:nvCxnSpPr>
        <p:spPr>
          <a:xfrm rot="5400000" flipH="1">
            <a:off x="4391531" y="788775"/>
            <a:ext cx="25500" cy="5256900"/>
          </a:xfrm>
          <a:prstGeom prst="bentConnector3">
            <a:avLst>
              <a:gd name="adj1" fmla="val -2129121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255" name="Google Shape;255;p9"/>
          <p:cNvCxnSpPr>
            <a:stCxn id="250" idx="3"/>
            <a:endCxn id="249" idx="5"/>
          </p:cNvCxnSpPr>
          <p:nvPr/>
        </p:nvCxnSpPr>
        <p:spPr>
          <a:xfrm rot="5400000" flipH="1">
            <a:off x="4183708" y="1325371"/>
            <a:ext cx="25200" cy="4175400"/>
          </a:xfrm>
          <a:prstGeom prst="bentConnector3">
            <a:avLst>
              <a:gd name="adj1" fmla="val -956089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256" name="Google Shape;256;p9"/>
          <p:cNvSpPr txBox="1"/>
          <p:nvPr/>
        </p:nvSpPr>
        <p:spPr>
          <a:xfrm>
            <a:off x="3806340" y="4551396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1+200=201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9"/>
          <p:cNvSpPr txBox="1"/>
          <p:nvPr/>
        </p:nvSpPr>
        <p:spPr>
          <a:xfrm>
            <a:off x="3807046" y="4214293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2+199=201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9"/>
          <p:cNvSpPr txBox="1"/>
          <p:nvPr/>
        </p:nvSpPr>
        <p:spPr>
          <a:xfrm>
            <a:off x="3806340" y="3881152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3+198=201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9"/>
          <p:cNvSpPr txBox="1"/>
          <p:nvPr/>
        </p:nvSpPr>
        <p:spPr>
          <a:xfrm>
            <a:off x="3805634" y="3548011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4+197=201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9"/>
          <p:cNvSpPr txBox="1"/>
          <p:nvPr/>
        </p:nvSpPr>
        <p:spPr>
          <a:xfrm>
            <a:off x="10412219" y="2005370"/>
            <a:ext cx="1111202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Problem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9"/>
          <p:cNvSpPr txBox="1"/>
          <p:nvPr/>
        </p:nvSpPr>
        <p:spPr>
          <a:xfrm>
            <a:off x="10412219" y="2975906"/>
            <a:ext cx="1558440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decompose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9"/>
          <p:cNvSpPr txBox="1"/>
          <p:nvPr/>
        </p:nvSpPr>
        <p:spPr>
          <a:xfrm>
            <a:off x="10388913" y="3844961"/>
            <a:ext cx="1016625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pattern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9"/>
          <p:cNvSpPr txBox="1"/>
          <p:nvPr/>
        </p:nvSpPr>
        <p:spPr>
          <a:xfrm>
            <a:off x="10336815" y="5869218"/>
            <a:ext cx="1120820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abstract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0"/>
          <p:cNvSpPr txBox="1">
            <a:spLocks noGrp="1"/>
          </p:cNvSpPr>
          <p:nvPr>
            <p:ph type="body" idx="1"/>
          </p:nvPr>
        </p:nvSpPr>
        <p:spPr>
          <a:xfrm>
            <a:off x="685800" y="1642760"/>
            <a:ext cx="10820400" cy="4549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What’s the sum of numbers between 1 and 200? 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1, 2,3,4………………………………………197,198,199,200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# of pairs: </a:t>
            </a:r>
            <a:r>
              <a:rPr lang="en-US" sz="2800"/>
              <a:t>200/2=100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So….100 pairs X 201 = 20100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Generic solution is = N/2 * (1+N)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</p:txBody>
      </p:sp>
      <p:cxnSp>
        <p:nvCxnSpPr>
          <p:cNvPr id="270" name="Google Shape;270;p10"/>
          <p:cNvCxnSpPr>
            <a:stCxn id="271" idx="5"/>
            <a:endCxn id="272" idx="5"/>
          </p:cNvCxnSpPr>
          <p:nvPr/>
        </p:nvCxnSpPr>
        <p:spPr>
          <a:xfrm rot="5400000">
            <a:off x="4854437" y="-666334"/>
            <a:ext cx="8100" cy="7424400"/>
          </a:xfrm>
          <a:prstGeom prst="bentConnector3">
            <a:avLst>
              <a:gd name="adj1" fmla="val 1453892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272" name="Google Shape;272;p10"/>
          <p:cNvSpPr/>
          <p:nvPr/>
        </p:nvSpPr>
        <p:spPr>
          <a:xfrm>
            <a:off x="1094874" y="2977958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0"/>
          <p:cNvSpPr/>
          <p:nvPr/>
        </p:nvSpPr>
        <p:spPr>
          <a:xfrm>
            <a:off x="1391653" y="2973943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0"/>
          <p:cNvSpPr/>
          <p:nvPr/>
        </p:nvSpPr>
        <p:spPr>
          <a:xfrm>
            <a:off x="1724528" y="2969928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0"/>
          <p:cNvSpPr/>
          <p:nvPr/>
        </p:nvSpPr>
        <p:spPr>
          <a:xfrm>
            <a:off x="2057403" y="2965913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0"/>
          <p:cNvSpPr/>
          <p:nvPr/>
        </p:nvSpPr>
        <p:spPr>
          <a:xfrm>
            <a:off x="6275198" y="2991173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0"/>
          <p:cNvSpPr/>
          <p:nvPr/>
        </p:nvSpPr>
        <p:spPr>
          <a:xfrm>
            <a:off x="7002652" y="2983143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0"/>
          <p:cNvSpPr/>
          <p:nvPr/>
        </p:nvSpPr>
        <p:spPr>
          <a:xfrm>
            <a:off x="7767364" y="2982628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0"/>
          <p:cNvSpPr/>
          <p:nvPr/>
        </p:nvSpPr>
        <p:spPr>
          <a:xfrm>
            <a:off x="8519339" y="2969928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9" name="Google Shape;279;p10"/>
          <p:cNvCxnSpPr>
            <a:stCxn id="278" idx="4"/>
            <a:endCxn id="273" idx="5"/>
          </p:cNvCxnSpPr>
          <p:nvPr/>
        </p:nvCxnSpPr>
        <p:spPr>
          <a:xfrm rot="5400000" flipH="1">
            <a:off x="4609793" y="-120800"/>
            <a:ext cx="21000" cy="6354300"/>
          </a:xfrm>
          <a:prstGeom prst="bentConnector3">
            <a:avLst>
              <a:gd name="adj1" fmla="val -4150202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280" name="Google Shape;280;p10"/>
          <p:cNvCxnSpPr>
            <a:stCxn id="277" idx="4"/>
            <a:endCxn id="274" idx="5"/>
          </p:cNvCxnSpPr>
          <p:nvPr/>
        </p:nvCxnSpPr>
        <p:spPr>
          <a:xfrm rot="5400000" flipH="1">
            <a:off x="4391531" y="426165"/>
            <a:ext cx="25500" cy="5256900"/>
          </a:xfrm>
          <a:prstGeom prst="bentConnector3">
            <a:avLst>
              <a:gd name="adj1" fmla="val -2129121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281" name="Google Shape;281;p10"/>
          <p:cNvCxnSpPr>
            <a:stCxn id="276" idx="3"/>
            <a:endCxn id="275" idx="5"/>
          </p:cNvCxnSpPr>
          <p:nvPr/>
        </p:nvCxnSpPr>
        <p:spPr>
          <a:xfrm rot="5400000" flipH="1">
            <a:off x="4183708" y="962761"/>
            <a:ext cx="25200" cy="4175400"/>
          </a:xfrm>
          <a:prstGeom prst="bentConnector3">
            <a:avLst>
              <a:gd name="adj1" fmla="val -956089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282" name="Google Shape;282;p10"/>
          <p:cNvSpPr txBox="1"/>
          <p:nvPr/>
        </p:nvSpPr>
        <p:spPr>
          <a:xfrm>
            <a:off x="3806340" y="4188786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1+200=201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0"/>
          <p:cNvSpPr txBox="1"/>
          <p:nvPr/>
        </p:nvSpPr>
        <p:spPr>
          <a:xfrm>
            <a:off x="3807046" y="3851683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2+199=201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0"/>
          <p:cNvSpPr txBox="1"/>
          <p:nvPr/>
        </p:nvSpPr>
        <p:spPr>
          <a:xfrm>
            <a:off x="3806340" y="3518542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3+198=201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0"/>
          <p:cNvSpPr txBox="1"/>
          <p:nvPr/>
        </p:nvSpPr>
        <p:spPr>
          <a:xfrm>
            <a:off x="3805634" y="3185401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4+197=201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0"/>
          <p:cNvSpPr txBox="1"/>
          <p:nvPr/>
        </p:nvSpPr>
        <p:spPr>
          <a:xfrm>
            <a:off x="10412219" y="1642760"/>
            <a:ext cx="1111202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Problem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0"/>
          <p:cNvSpPr txBox="1"/>
          <p:nvPr/>
        </p:nvSpPr>
        <p:spPr>
          <a:xfrm>
            <a:off x="10412219" y="2613296"/>
            <a:ext cx="1558440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decompose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0"/>
          <p:cNvSpPr txBox="1"/>
          <p:nvPr/>
        </p:nvSpPr>
        <p:spPr>
          <a:xfrm>
            <a:off x="10388913" y="3482351"/>
            <a:ext cx="1016625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pattern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0"/>
          <p:cNvSpPr txBox="1"/>
          <p:nvPr/>
        </p:nvSpPr>
        <p:spPr>
          <a:xfrm>
            <a:off x="10946146" y="5936869"/>
            <a:ext cx="1245854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algorithm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0"/>
          <p:cNvSpPr txBox="1"/>
          <p:nvPr/>
        </p:nvSpPr>
        <p:spPr>
          <a:xfrm>
            <a:off x="10336815" y="5506608"/>
            <a:ext cx="1120820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abstract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" name="Google Shape;29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60346" y="5947377"/>
            <a:ext cx="626562" cy="337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1"/>
          <p:cNvSpPr txBox="1">
            <a:spLocks noGrp="1"/>
          </p:cNvSpPr>
          <p:nvPr>
            <p:ph type="title"/>
          </p:nvPr>
        </p:nvSpPr>
        <p:spPr>
          <a:xfrm>
            <a:off x="1985963" y="764373"/>
            <a:ext cx="9520237" cy="1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Computational thinking (CT) is…..</a:t>
            </a:r>
            <a:endParaRPr/>
          </a:p>
        </p:txBody>
      </p:sp>
      <p:sp>
        <p:nvSpPr>
          <p:cNvPr id="298" name="Google Shape;298;p11"/>
          <p:cNvSpPr txBox="1">
            <a:spLocks noGrp="1"/>
          </p:cNvSpPr>
          <p:nvPr>
            <p:ph type="body" idx="1"/>
          </p:nvPr>
        </p:nvSpPr>
        <p:spPr>
          <a:xfrm>
            <a:off x="244642" y="2194560"/>
            <a:ext cx="11947358" cy="402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/>
              <a:t>a means to understand and solve complex problems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/>
              <a:t>using computer science concepts and techniques</a:t>
            </a:r>
            <a:r>
              <a:rPr lang="en-US" dirty="0"/>
              <a:t> </a:t>
            </a:r>
            <a:r>
              <a:rPr lang="en-US" sz="3200" dirty="0"/>
              <a:t>such as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dirty="0"/>
              <a:t>decomposition,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dirty="0"/>
              <a:t>pattern recognition,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dirty="0"/>
              <a:t>abstraction, and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dirty="0"/>
              <a:t>algorithms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C93BC-053B-BE02-3C50-EC0E2E6A2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Initiatives to Promote 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498F0-CE7D-EF1B-591E-06C231162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spcBef>
                <a:spcPts val="0"/>
              </a:spcBef>
              <a:buSzPts val="3200"/>
            </a:pPr>
            <a:r>
              <a:rPr lang="en-US" sz="3200" dirty="0"/>
              <a:t>Digital Promise, Nation of Makers, </a:t>
            </a:r>
            <a:r>
              <a:rPr lang="en-US" sz="3200" dirty="0" err="1"/>
              <a:t>Code.org</a:t>
            </a:r>
            <a:endParaRPr lang="en-US" sz="3200" dirty="0"/>
          </a:p>
          <a:p>
            <a:pPr marL="228600" indent="-228600">
              <a:spcBef>
                <a:spcPts val="1000"/>
              </a:spcBef>
              <a:buSzPts val="3200"/>
            </a:pPr>
            <a:r>
              <a:rPr lang="en-US" sz="3200" dirty="0"/>
              <a:t>Computer Science for All </a:t>
            </a:r>
          </a:p>
          <a:p>
            <a:pPr marL="228600" indent="-228600">
              <a:spcBef>
                <a:spcPts val="1000"/>
              </a:spcBef>
              <a:buSzPts val="3200"/>
            </a:pPr>
            <a:r>
              <a:rPr lang="en-US" sz="3200" dirty="0"/>
              <a:t>NSF investing $120 million over the next five years to promote computer science education nationwide </a:t>
            </a:r>
          </a:p>
        </p:txBody>
      </p:sp>
    </p:spTree>
    <p:extLst>
      <p:ext uri="{BB962C8B-B14F-4D97-AF65-F5344CB8AC3E}">
        <p14:creationId xmlns:p14="http://schemas.microsoft.com/office/powerpoint/2010/main" val="3552057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6"/>
          <p:cNvSpPr txBox="1">
            <a:spLocks noGrp="1"/>
          </p:cNvSpPr>
          <p:nvPr>
            <p:ph type="title"/>
          </p:nvPr>
        </p:nvSpPr>
        <p:spPr>
          <a:xfrm>
            <a:off x="838200" y="532597"/>
            <a:ext cx="9348787" cy="1293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Limited opportunities</a:t>
            </a:r>
            <a:endParaRPr/>
          </a:p>
        </p:txBody>
      </p:sp>
      <p:sp>
        <p:nvSpPr>
          <p:cNvPr id="321" name="Google Shape;32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Char char="•"/>
            </a:pPr>
            <a:r>
              <a:rPr lang="en-US" sz="3000" dirty="0">
                <a:solidFill>
                  <a:srgbClr val="999999"/>
                </a:solidFill>
              </a:rPr>
              <a:t>Large and affluent schools targeted More unique than common in public schools</a:t>
            </a:r>
            <a:r>
              <a:rPr lang="en-US" sz="3000" dirty="0"/>
              <a:t>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b="1" dirty="0"/>
              <a:t>Competing curriculum priorities </a:t>
            </a:r>
            <a:r>
              <a:rPr lang="en-US" sz="3000" dirty="0"/>
              <a:t>and lack of funds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Promising initiatives….</a:t>
            </a:r>
            <a:br>
              <a:rPr lang="en-US" dirty="0"/>
            </a:br>
            <a:r>
              <a:rPr lang="en-US" dirty="0"/>
              <a:t>						….but enough?</a:t>
            </a:r>
            <a:endParaRPr dirty="0"/>
          </a:p>
        </p:txBody>
      </p:sp>
      <p:sp>
        <p:nvSpPr>
          <p:cNvPr id="329" name="Google Shape;329;p17"/>
          <p:cNvSpPr txBox="1">
            <a:spLocks noGrp="1"/>
          </p:cNvSpPr>
          <p:nvPr>
            <p:ph type="body" idx="1"/>
          </p:nvPr>
        </p:nvSpPr>
        <p:spPr>
          <a:xfrm>
            <a:off x="838200" y="2151084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-228600">
              <a:spcBef>
                <a:spcPts val="0"/>
              </a:spcBef>
              <a:buSzPts val="3000"/>
            </a:pPr>
            <a:r>
              <a:rPr lang="en-US" dirty="0"/>
              <a:t>Initiatives such served around many educator, however</a:t>
            </a:r>
            <a:endParaRPr dirty="0"/>
          </a:p>
          <a:p>
            <a:pPr marL="685800" lvl="1" indent="-228600">
              <a:spcBef>
                <a:spcPts val="0"/>
              </a:spcBef>
              <a:buSzPts val="3000"/>
            </a:pPr>
            <a:r>
              <a:rPr lang="en-US" dirty="0"/>
              <a:t>Isolated topic - Sole coding focus </a:t>
            </a:r>
            <a:endParaRPr dirty="0"/>
          </a:p>
          <a:p>
            <a:pPr marL="685800" lvl="1" indent="-228600">
              <a:spcBef>
                <a:spcPts val="0"/>
              </a:spcBef>
              <a:buSzPts val="3000"/>
            </a:pPr>
            <a:r>
              <a:rPr lang="en-US" dirty="0"/>
              <a:t>Not connects to other subject-matter areas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Need for Content Specific CT Practices </a:t>
            </a:r>
            <a:endParaRPr dirty="0"/>
          </a:p>
        </p:txBody>
      </p:sp>
      <p:sp>
        <p:nvSpPr>
          <p:cNvPr id="336" name="Google Shape;336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/>
              <a:t>Research and Development Goal: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To help </a:t>
            </a:r>
            <a:r>
              <a:rPr lang="en-US" dirty="0" err="1"/>
              <a:t>inservice</a:t>
            </a:r>
            <a:r>
              <a:rPr lang="en-US" dirty="0"/>
              <a:t> and preservice teachers integrate computational thinking in their teaching of mathematics and science</a:t>
            </a:r>
            <a:endParaRPr dirty="0"/>
          </a:p>
        </p:txBody>
      </p:sp>
      <p:sp>
        <p:nvSpPr>
          <p:cNvPr id="337" name="Google Shape;337;p18"/>
          <p:cNvSpPr/>
          <p:nvPr/>
        </p:nvSpPr>
        <p:spPr>
          <a:xfrm>
            <a:off x="697422" y="4001294"/>
            <a:ext cx="3177154" cy="1934556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70A5DA"/>
              </a:gs>
              <a:gs pos="50000">
                <a:srgbClr val="539BDB"/>
              </a:gs>
              <a:gs pos="100000">
                <a:srgbClr val="4288C8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117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Research</a:t>
            </a:r>
            <a:r>
              <a:rPr lang="en-US" sz="2400" b="0" i="0" u="none" strike="noStrike" cap="non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400" b="0" i="0" u="none" strike="noStrike" cap="none">
              <a:solidFill>
                <a:srgbClr val="B7B7B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Coding means Computational Thinking?</a:t>
            </a:r>
            <a:endParaRPr sz="1400" b="0" i="0" u="none" strike="noStrike" cap="none">
              <a:solidFill>
                <a:srgbClr val="B7B7B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18"/>
          <p:cNvSpPr/>
          <p:nvPr/>
        </p:nvSpPr>
        <p:spPr>
          <a:xfrm>
            <a:off x="4319506" y="4001294"/>
            <a:ext cx="3217190" cy="1934556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70A5DA"/>
              </a:gs>
              <a:gs pos="50000">
                <a:srgbClr val="539BDB"/>
              </a:gs>
              <a:gs pos="100000">
                <a:srgbClr val="4288C8"/>
              </a:gs>
            </a:gsLst>
            <a:lin ang="54007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117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Research</a:t>
            </a:r>
            <a:r>
              <a:rPr lang="en-US" sz="2400" b="0" i="0" u="none" strike="noStrike" cap="non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400" b="0" i="0" u="none" strike="noStrike" cap="none">
              <a:solidFill>
                <a:srgbClr val="B7B7B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B7B7B7"/>
                </a:solidFill>
                <a:latin typeface="Calibri"/>
                <a:ea typeface="Calibri"/>
                <a:cs typeface="Calibri"/>
                <a:sym typeface="Calibri"/>
              </a:rPr>
              <a:t>Teachers’ Access to Computational Thinking?</a:t>
            </a:r>
            <a:endParaRPr sz="1400" b="0" i="0" u="none" strike="noStrike" cap="none">
              <a:solidFill>
                <a:srgbClr val="B7B7B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18"/>
          <p:cNvSpPr/>
          <p:nvPr/>
        </p:nvSpPr>
        <p:spPr>
          <a:xfrm>
            <a:off x="7981626" y="4001294"/>
            <a:ext cx="3161654" cy="193455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08B54"/>
              </a:gs>
              <a:gs pos="50000">
                <a:srgbClr val="F67A26"/>
              </a:gs>
              <a:gs pos="100000">
                <a:srgbClr val="E36A18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117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Piloting</a:t>
            </a: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Helping inservice and preservice teachers integrate CT?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0"/>
          <p:cNvSpPr txBox="1">
            <a:spLocks noGrp="1"/>
          </p:cNvSpPr>
          <p:nvPr>
            <p:ph type="title"/>
          </p:nvPr>
        </p:nvSpPr>
        <p:spPr>
          <a:xfrm>
            <a:off x="104824" y="619200"/>
            <a:ext cx="4293000" cy="16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/>
              <a:t>One good way to practice Computational Thinking is…..</a:t>
            </a:r>
            <a:endParaRPr/>
          </a:p>
        </p:txBody>
      </p:sp>
      <p:sp>
        <p:nvSpPr>
          <p:cNvPr id="357" name="Google Shape;357;p20"/>
          <p:cNvSpPr txBox="1">
            <a:spLocks noGrp="1"/>
          </p:cNvSpPr>
          <p:nvPr>
            <p:ph type="body" idx="1"/>
          </p:nvPr>
        </p:nvSpPr>
        <p:spPr>
          <a:xfrm>
            <a:off x="150274" y="2055525"/>
            <a:ext cx="4202100" cy="37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1"/>
              <a:t>….PROGRAMMING / CODING!</a:t>
            </a:r>
            <a:endParaRPr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1"/>
              <a:t>WHY</a:t>
            </a:r>
            <a:r>
              <a:rPr lang="en-US" sz="2000"/>
              <a:t>:......Because recursive process enabling learners to explicitly practice CT skills: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Use multiple attempts to work on a problem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Decode a challenging tasks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Develop, test, and refine solutions </a:t>
            </a:r>
            <a:endParaRPr/>
          </a:p>
        </p:txBody>
      </p:sp>
      <p:sp>
        <p:nvSpPr>
          <p:cNvPr id="358" name="Google Shape;358;p20"/>
          <p:cNvSpPr/>
          <p:nvPr/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20"/>
          <p:cNvSpPr/>
          <p:nvPr/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117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0" name="Google Shape;360;p20" descr="Tab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9086" y="807593"/>
            <a:ext cx="2632883" cy="5239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21"/>
          <p:cNvSpPr txBox="1">
            <a:spLocks noGrp="1"/>
          </p:cNvSpPr>
          <p:nvPr>
            <p:ph type="title"/>
          </p:nvPr>
        </p:nvSpPr>
        <p:spPr>
          <a:xfrm>
            <a:off x="838200" y="1115219"/>
            <a:ext cx="539591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>
                <a:solidFill>
                  <a:schemeClr val="lt1"/>
                </a:solidFill>
                <a:ea typeface="Calibri"/>
                <a:cs typeface="Calibri"/>
                <a:sym typeface="Calibri"/>
              </a:rPr>
              <a:t>It can be challenging</a:t>
            </a:r>
            <a:endParaRPr dirty="0"/>
          </a:p>
        </p:txBody>
      </p:sp>
      <p:cxnSp>
        <p:nvCxnSpPr>
          <p:cNvPr id="370" name="Google Shape;370;p21"/>
          <p:cNvCxnSpPr/>
          <p:nvPr/>
        </p:nvCxnSpPr>
        <p:spPr>
          <a:xfrm rot="10800000">
            <a:off x="838200" y="3681408"/>
            <a:ext cx="11353799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6A6A4-CB7B-8FD6-5B88-BEB5A5963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However, programming can be visual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CA369-B49B-01BC-2355-D3C31582D9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Via tools such as Scratch</a:t>
            </a:r>
          </a:p>
        </p:txBody>
      </p:sp>
    </p:spTree>
    <p:extLst>
      <p:ext uri="{BB962C8B-B14F-4D97-AF65-F5344CB8AC3E}">
        <p14:creationId xmlns:p14="http://schemas.microsoft.com/office/powerpoint/2010/main" val="948107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553790532d_0_8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dirty="0"/>
              <a:t>Introduction (Day 1)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23"/>
          <p:cNvSpPr txBox="1">
            <a:spLocks noGrp="1"/>
          </p:cNvSpPr>
          <p:nvPr>
            <p:ph type="title"/>
          </p:nvPr>
        </p:nvSpPr>
        <p:spPr>
          <a:xfrm>
            <a:off x="6981824" y="1367673"/>
            <a:ext cx="4683627" cy="433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Font typeface="Calibri"/>
              <a:buNone/>
            </a:pPr>
            <a:r>
              <a:rPr lang="en-US" sz="6100" dirty="0">
                <a:solidFill>
                  <a:schemeClr val="lt1"/>
                </a:solidFill>
              </a:rPr>
              <a:t>Enough talking?       </a:t>
            </a:r>
            <a:br>
              <a:rPr lang="en-US" sz="6100" dirty="0">
                <a:solidFill>
                  <a:schemeClr val="lt1"/>
                </a:solidFill>
              </a:rPr>
            </a:br>
            <a:br>
              <a:rPr lang="en-US" sz="6100" dirty="0">
                <a:solidFill>
                  <a:schemeClr val="lt1"/>
                </a:solidFill>
              </a:rPr>
            </a:br>
            <a:r>
              <a:rPr lang="en-US" sz="6100" dirty="0">
                <a:solidFill>
                  <a:schemeClr val="lt1"/>
                </a:solidFill>
              </a:rPr>
              <a:t>Let’s do it!</a:t>
            </a:r>
            <a:endParaRPr dirty="0"/>
          </a:p>
        </p:txBody>
      </p:sp>
      <p:sp>
        <p:nvSpPr>
          <p:cNvPr id="389" name="Google Shape;389;p23"/>
          <p:cNvSpPr/>
          <p:nvPr/>
        </p:nvSpPr>
        <p:spPr>
          <a:xfrm rot="-5400000">
            <a:off x="2404000" y="2991370"/>
            <a:ext cx="6857455" cy="874716"/>
          </a:xfrm>
          <a:custGeom>
            <a:avLst/>
            <a:gdLst/>
            <a:ahLst/>
            <a:cxnLst/>
            <a:rect l="l" t="t" r="r" b="b"/>
            <a:pathLst>
              <a:path w="6857455" h="874716" extrusionOk="0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23"/>
          <p:cNvSpPr/>
          <p:nvPr/>
        </p:nvSpPr>
        <p:spPr>
          <a:xfrm rot="-5400000">
            <a:off x="2403998" y="2991370"/>
            <a:ext cx="6857455" cy="874716"/>
          </a:xfrm>
          <a:custGeom>
            <a:avLst/>
            <a:gdLst/>
            <a:ahLst/>
            <a:cxnLst/>
            <a:rect l="l" t="t" r="r" b="b"/>
            <a:pathLst>
              <a:path w="6857455" h="874716" extrusionOk="0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rotWithShape="1">
            <a:blip r:embed="rId3">
              <a:alphaModFix amt="57000"/>
            </a:blip>
            <a:tile tx="0" ty="0" sx="100000" sy="100000" flip="none" algn="tl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189bff1924c_0_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g189bff1924c_0_0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g189bff1924c_0_0"/>
          <p:cNvSpPr txBox="1">
            <a:spLocks noGrp="1"/>
          </p:cNvSpPr>
          <p:nvPr>
            <p:ph type="title"/>
          </p:nvPr>
        </p:nvSpPr>
        <p:spPr>
          <a:xfrm>
            <a:off x="767290" y="1289146"/>
            <a:ext cx="4153626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5400">
                <a:solidFill>
                  <a:schemeClr val="lt1"/>
                </a:solidFill>
              </a:rPr>
              <a:t>Let’s start with no computer!</a:t>
            </a:r>
            <a:endParaRPr/>
          </a:p>
        </p:txBody>
      </p:sp>
      <p:grpSp>
        <p:nvGrpSpPr>
          <p:cNvPr id="401" name="Google Shape;401;g189bff1924c_0_0"/>
          <p:cNvGrpSpPr/>
          <p:nvPr/>
        </p:nvGrpSpPr>
        <p:grpSpPr>
          <a:xfrm>
            <a:off x="6103027" y="681628"/>
            <a:ext cx="1562267" cy="1172973"/>
            <a:chOff x="7493121" y="1000124"/>
            <a:chExt cx="1562267" cy="1172973"/>
          </a:xfrm>
        </p:grpSpPr>
        <p:sp>
          <p:nvSpPr>
            <p:cNvPr id="402" name="Google Shape;402;g189bff1924c_0_0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g189bff1924c_0_0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4" name="Google Shape;404;g189bff1924c_0_0"/>
          <p:cNvSpPr txBox="1">
            <a:spLocks noGrp="1"/>
          </p:cNvSpPr>
          <p:nvPr>
            <p:ph type="body" idx="1"/>
          </p:nvPr>
        </p:nvSpPr>
        <p:spPr>
          <a:xfrm>
            <a:off x="6514140" y="1854601"/>
            <a:ext cx="5677860" cy="314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400"/>
              <a:t>unplugged activities → plugged activities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18ff944eb06_0_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g18ff944eb06_0_0"/>
          <p:cNvSpPr/>
          <p:nvPr/>
        </p:nvSpPr>
        <p:spPr>
          <a:xfrm>
            <a:off x="0" y="0"/>
            <a:ext cx="9756600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6862"/>
                </a:srgbClr>
              </a:gs>
              <a:gs pos="35000">
                <a:srgbClr val="FFFFFF">
                  <a:alpha val="78039"/>
                </a:srgbClr>
              </a:gs>
              <a:gs pos="58000">
                <a:schemeClr val="lt1"/>
              </a:gs>
              <a:gs pos="100000">
                <a:schemeClr val="lt1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g18ff944eb06_0_0"/>
          <p:cNvSpPr txBox="1">
            <a:spLocks noGrp="1"/>
          </p:cNvSpPr>
          <p:nvPr>
            <p:ph type="ctrTitle"/>
          </p:nvPr>
        </p:nvSpPr>
        <p:spPr>
          <a:xfrm>
            <a:off x="477981" y="1122363"/>
            <a:ext cx="4023300" cy="32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US" sz="4800"/>
              <a:t>Unplugged activities</a:t>
            </a:r>
            <a:endParaRPr/>
          </a:p>
        </p:txBody>
      </p:sp>
      <p:sp>
        <p:nvSpPr>
          <p:cNvPr id="415" name="Google Shape;415;g18ff944eb06_0_0"/>
          <p:cNvSpPr/>
          <p:nvPr/>
        </p:nvSpPr>
        <p:spPr>
          <a:xfrm>
            <a:off x="481029" y="4546920"/>
            <a:ext cx="3977700" cy="18300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18ff944eb06_0_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Unplugged activity 1 – get a marker</a:t>
            </a:r>
            <a:endParaRPr/>
          </a:p>
        </p:txBody>
      </p:sp>
      <p:pic>
        <p:nvPicPr>
          <p:cNvPr id="4" name="Content Placeholder 3" descr="Three photos of the clasroom layout where the start and end points of the path are shown ">
            <a:extLst>
              <a:ext uri="{FF2B5EF4-FFF2-40B4-BE49-F238E27FC236}">
                <a16:creationId xmlns:a16="http://schemas.microsoft.com/office/drawing/2014/main" id="{C750F91A-7165-0D96-5ECE-4A23DE4BF9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24" y="1644650"/>
            <a:ext cx="9681076" cy="4165976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8ff944eb06_0_17"/>
          <p:cNvSpPr txBox="1">
            <a:spLocks noGrp="1"/>
          </p:cNvSpPr>
          <p:nvPr>
            <p:ph type="body" idx="1"/>
          </p:nvPr>
        </p:nvSpPr>
        <p:spPr>
          <a:xfrm>
            <a:off x="433251" y="822959"/>
            <a:ext cx="8586600" cy="53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/>
              <a:t>Objective: get one marker from the box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Two volunteers, please!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US"/>
              <a:t>Mark your starting square with tapes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US"/>
              <a:t>One person acts as a robot to get the marker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US"/>
              <a:t>The other person directs the “robot” where to go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Which direction? (Forward, backward, right, left…)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How many steps?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n-US"/>
              <a:t>Record the directional commands on the whiteboard. 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429" name="Google Shape;429;g18ff944eb06_0_17" descr="A photo of the clasroom layout where the start point of the path is shown "/>
          <p:cNvPicPr preferRelativeResize="0"/>
          <p:nvPr/>
        </p:nvPicPr>
        <p:blipFill rotWithShape="1">
          <a:blip r:embed="rId3">
            <a:alphaModFix/>
          </a:blip>
          <a:srcRect l="18343" t="57233" r="20306"/>
          <a:stretch/>
        </p:blipFill>
        <p:spPr>
          <a:xfrm>
            <a:off x="5244808" y="1717991"/>
            <a:ext cx="1637971" cy="152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g18ff944eb06_0_17" descr="A photo of the clasroom layout where the end point of the path is shown "/>
          <p:cNvPicPr preferRelativeResize="0"/>
          <p:nvPr/>
        </p:nvPicPr>
        <p:blipFill rotWithShape="1">
          <a:blip r:embed="rId4">
            <a:alphaModFix/>
          </a:blip>
          <a:srcRect l="15486" t="59558" r="18779"/>
          <a:stretch/>
        </p:blipFill>
        <p:spPr>
          <a:xfrm>
            <a:off x="1911090" y="1717990"/>
            <a:ext cx="1855878" cy="152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g18ff944eb06_0_17" descr="A photo of the clasroom layout where the start and end points of the path are shown 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25030" y="556156"/>
            <a:ext cx="3614595" cy="48175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2" name="Google Shape;432;g18ff944eb06_0_17"/>
          <p:cNvCxnSpPr/>
          <p:nvPr/>
        </p:nvCxnSpPr>
        <p:spPr>
          <a:xfrm rot="10800000">
            <a:off x="6964225" y="3118100"/>
            <a:ext cx="4350600" cy="17277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33" name="Google Shape;433;g18ff944eb06_0_17"/>
          <p:cNvCxnSpPr>
            <a:endCxn id="430" idx="3"/>
          </p:cNvCxnSpPr>
          <p:nvPr/>
        </p:nvCxnSpPr>
        <p:spPr>
          <a:xfrm rot="10800000">
            <a:off x="3766968" y="2478903"/>
            <a:ext cx="5253000" cy="2316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18ff944eb06_0_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Unplugged activity 1</a:t>
            </a:r>
            <a:endParaRPr/>
          </a:p>
        </p:txBody>
      </p:sp>
      <p:sp>
        <p:nvSpPr>
          <p:cNvPr id="439" name="Google Shape;439;g18ff944eb06_0_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400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Any CT Processes do you see in this activity?</a:t>
            </a:r>
            <a:endParaRPr/>
          </a:p>
        </p:txBody>
      </p:sp>
      <p:grpSp>
        <p:nvGrpSpPr>
          <p:cNvPr id="440" name="Google Shape;440;g18ff944eb06_0_26"/>
          <p:cNvGrpSpPr/>
          <p:nvPr/>
        </p:nvGrpSpPr>
        <p:grpSpPr>
          <a:xfrm>
            <a:off x="7801796" y="555240"/>
            <a:ext cx="2841000" cy="5621723"/>
            <a:chOff x="6713225" y="994775"/>
            <a:chExt cx="2841000" cy="5621723"/>
          </a:xfrm>
        </p:grpSpPr>
        <p:sp>
          <p:nvSpPr>
            <p:cNvPr id="441" name="Google Shape;441;g18ff944eb06_0_26"/>
            <p:cNvSpPr txBox="1"/>
            <p:nvPr/>
          </p:nvSpPr>
          <p:spPr>
            <a:xfrm>
              <a:off x="6713225" y="994775"/>
              <a:ext cx="2841000" cy="5587500"/>
            </a:xfrm>
            <a:prstGeom prst="rect">
              <a:avLst/>
            </a:prstGeom>
            <a:solidFill>
              <a:srgbClr val="F08B54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-US" sz="27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CT Processes</a:t>
              </a: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g18ff944eb06_0_26"/>
            <p:cNvSpPr/>
            <p:nvPr/>
          </p:nvSpPr>
          <p:spPr>
            <a:xfrm>
              <a:off x="6841350" y="1576750"/>
              <a:ext cx="2555400" cy="5039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43" name="Google Shape;443;g18ff944eb06_0_26" descr="Table&#10;&#10;Description automatically generate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989026" y="2037849"/>
              <a:ext cx="2300775" cy="45786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4" name="Google Shape;444;g18ff944eb06_0_26"/>
          <p:cNvSpPr txBox="1"/>
          <p:nvPr/>
        </p:nvSpPr>
        <p:spPr>
          <a:xfrm>
            <a:off x="992646" y="2789781"/>
            <a:ext cx="6098100" cy="3281700"/>
          </a:xfrm>
          <a:prstGeom prst="rect">
            <a:avLst/>
          </a:prstGeom>
          <a:noFill/>
          <a:ln w="25400" cap="flat" cmpd="sng">
            <a:solidFill>
              <a:srgbClr val="1E4E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Confrontation: 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Being confronted with a given problem. Defining the problem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Decomposition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Breaking the problem into smaller chunks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Pattern recognition: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Identifying patterns among smaller chunks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Abstraction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Identifying underlying characteristics to filter out details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Algorithm/Automation: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Generating and automating steps for solving the problem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Analysis: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Analyzing solutions by debugging or troubleshooting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18ff944eb06_0_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Unplugged activity 2</a:t>
            </a:r>
            <a:endParaRPr/>
          </a:p>
        </p:txBody>
      </p:sp>
      <p:sp>
        <p:nvSpPr>
          <p:cNvPr id="450" name="Google Shape;450;g18ff944eb06_0_36"/>
          <p:cNvSpPr txBox="1">
            <a:spLocks noGrp="1"/>
          </p:cNvSpPr>
          <p:nvPr>
            <p:ph type="body" idx="1"/>
          </p:nvPr>
        </p:nvSpPr>
        <p:spPr>
          <a:xfrm>
            <a:off x="631372" y="1909591"/>
            <a:ext cx="11286282" cy="1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sz="3600" dirty="0"/>
              <a:t>The robot wants to collect the six gold coins, one by one.</a:t>
            </a:r>
            <a:endParaRPr sz="36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sz="3600" dirty="0"/>
              <a:t>What commands you will use?</a:t>
            </a:r>
            <a:endParaRPr sz="36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</p:txBody>
      </p:sp>
      <p:pic>
        <p:nvPicPr>
          <p:cNvPr id="3" name="Picture 2" descr=" Gold coins in a grid to be picked by a robot standing at the beginning. ">
            <a:extLst>
              <a:ext uri="{FF2B5EF4-FFF2-40B4-BE49-F238E27FC236}">
                <a16:creationId xmlns:a16="http://schemas.microsoft.com/office/drawing/2014/main" id="{C4F8DFF8-F2F3-D124-9E09-1313AE6029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06" y="4075957"/>
            <a:ext cx="11120174" cy="19476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18ff944eb06_0_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Unplugged activity 2-Commands </a:t>
            </a:r>
            <a:endParaRPr/>
          </a:p>
        </p:txBody>
      </p:sp>
      <p:sp>
        <p:nvSpPr>
          <p:cNvPr id="464" name="Google Shape;464;g18ff944eb06_0_49"/>
          <p:cNvSpPr txBox="1">
            <a:spLocks noGrp="1"/>
          </p:cNvSpPr>
          <p:nvPr>
            <p:ph type="body" idx="1"/>
          </p:nvPr>
        </p:nvSpPr>
        <p:spPr>
          <a:xfrm>
            <a:off x="838200" y="1843088"/>
            <a:ext cx="4008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228600" lvl="0" indent="-18859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9080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9080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18ff944eb06_0_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Unplugged activity 2-Commands </a:t>
            </a:r>
            <a:endParaRPr/>
          </a:p>
        </p:txBody>
      </p:sp>
      <p:sp>
        <p:nvSpPr>
          <p:cNvPr id="470" name="Google Shape;470;g18ff944eb06_0_54"/>
          <p:cNvSpPr txBox="1">
            <a:spLocks noGrp="1"/>
          </p:cNvSpPr>
          <p:nvPr>
            <p:ph type="body" idx="1"/>
          </p:nvPr>
        </p:nvSpPr>
        <p:spPr>
          <a:xfrm>
            <a:off x="838200" y="1843088"/>
            <a:ext cx="4008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228600" lvl="0" indent="-18859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9080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9080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sp>
        <p:nvSpPr>
          <p:cNvPr id="471" name="Google Shape;471;g18ff944eb06_0_54"/>
          <p:cNvSpPr txBox="1"/>
          <p:nvPr/>
        </p:nvSpPr>
        <p:spPr>
          <a:xfrm>
            <a:off x="5693229" y="1964962"/>
            <a:ext cx="4008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Any pattern?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18ff944eb06_0_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Unplugged activity 2-Commands </a:t>
            </a:r>
            <a:endParaRPr/>
          </a:p>
        </p:txBody>
      </p:sp>
      <p:sp>
        <p:nvSpPr>
          <p:cNvPr id="477" name="Google Shape;477;g18ff944eb06_0_60"/>
          <p:cNvSpPr txBox="1">
            <a:spLocks noGrp="1"/>
          </p:cNvSpPr>
          <p:nvPr>
            <p:ph type="body" idx="1"/>
          </p:nvPr>
        </p:nvSpPr>
        <p:spPr>
          <a:xfrm>
            <a:off x="838200" y="1843088"/>
            <a:ext cx="4008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228600" lvl="0" indent="-18859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18859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9080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9080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sp>
        <p:nvSpPr>
          <p:cNvPr id="478" name="Google Shape;478;g18ff944eb06_0_60"/>
          <p:cNvSpPr txBox="1"/>
          <p:nvPr/>
        </p:nvSpPr>
        <p:spPr>
          <a:xfrm>
            <a:off x="5693229" y="1964962"/>
            <a:ext cx="4008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Any pattern?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g18ff944eb06_0_60"/>
          <p:cNvSpPr/>
          <p:nvPr/>
        </p:nvSpPr>
        <p:spPr>
          <a:xfrm>
            <a:off x="1058091" y="1719948"/>
            <a:ext cx="2599500" cy="7230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Pop Quiz!</a:t>
            </a:r>
            <a:endParaRPr/>
          </a:p>
        </p:txBody>
      </p:sp>
      <p:sp>
        <p:nvSpPr>
          <p:cNvPr id="121" name="Google Shape;121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/>
              <a:t>Ready?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18ff944eb06_0_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Unplugged activity 2-Commands </a:t>
            </a:r>
            <a:endParaRPr/>
          </a:p>
        </p:txBody>
      </p:sp>
      <p:sp>
        <p:nvSpPr>
          <p:cNvPr id="485" name="Google Shape;485;g18ff944eb06_0_67"/>
          <p:cNvSpPr txBox="1">
            <a:spLocks noGrp="1"/>
          </p:cNvSpPr>
          <p:nvPr>
            <p:ph type="body" idx="1"/>
          </p:nvPr>
        </p:nvSpPr>
        <p:spPr>
          <a:xfrm>
            <a:off x="838200" y="1843088"/>
            <a:ext cx="4008000" cy="4351200"/>
          </a:xfrm>
          <a:prstGeom prst="rect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228600" lvl="0" indent="-10414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9080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9080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sp>
        <p:nvSpPr>
          <p:cNvPr id="486" name="Google Shape;486;g18ff944eb06_0_67"/>
          <p:cNvSpPr txBox="1"/>
          <p:nvPr/>
        </p:nvSpPr>
        <p:spPr>
          <a:xfrm>
            <a:off x="5693229" y="1964962"/>
            <a:ext cx="4008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Any pattern?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Repeat 6 times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g18ff944eb06_0_67"/>
          <p:cNvSpPr/>
          <p:nvPr/>
        </p:nvSpPr>
        <p:spPr>
          <a:xfrm>
            <a:off x="1058091" y="1903054"/>
            <a:ext cx="2599500" cy="7230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8" name="Google Shape;488;g18ff944eb06_0_67"/>
          <p:cNvGrpSpPr/>
          <p:nvPr/>
        </p:nvGrpSpPr>
        <p:grpSpPr>
          <a:xfrm>
            <a:off x="5573487" y="3429000"/>
            <a:ext cx="3113400" cy="830100"/>
            <a:chOff x="5442858" y="3310759"/>
            <a:chExt cx="3113400" cy="830100"/>
          </a:xfrm>
        </p:grpSpPr>
        <p:sp>
          <p:nvSpPr>
            <p:cNvPr id="489" name="Google Shape;489;g18ff944eb06_0_67"/>
            <p:cNvSpPr txBox="1"/>
            <p:nvPr/>
          </p:nvSpPr>
          <p:spPr>
            <a:xfrm>
              <a:off x="5442858" y="3310759"/>
              <a:ext cx="3113400" cy="8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28600" marR="0" lvl="0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Char char="•"/>
              </a:pPr>
              <a:r>
                <a:rPr lang="en-US" sz="2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Move forward 2 steps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28600" marR="0" lvl="0" indent="-2286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Char char="•"/>
              </a:pPr>
              <a:r>
                <a:rPr lang="en-US" sz="2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Pick a gold coin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g18ff944eb06_0_67"/>
            <p:cNvSpPr/>
            <p:nvPr/>
          </p:nvSpPr>
          <p:spPr>
            <a:xfrm>
              <a:off x="5699759" y="3348950"/>
              <a:ext cx="2599500" cy="723000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18ff944eb06_0_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Unplugged activity 2-Commands </a:t>
            </a:r>
            <a:endParaRPr/>
          </a:p>
        </p:txBody>
      </p:sp>
      <p:sp>
        <p:nvSpPr>
          <p:cNvPr id="496" name="Google Shape;496;g18ff944eb06_0_77"/>
          <p:cNvSpPr txBox="1">
            <a:spLocks noGrp="1"/>
          </p:cNvSpPr>
          <p:nvPr>
            <p:ph type="body" idx="1"/>
          </p:nvPr>
        </p:nvSpPr>
        <p:spPr>
          <a:xfrm>
            <a:off x="838200" y="1843088"/>
            <a:ext cx="4008000" cy="4351200"/>
          </a:xfrm>
          <a:prstGeom prst="rect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228600" lvl="0" indent="-10414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Move forward 2 steps</a:t>
            </a:r>
            <a:endParaRPr/>
          </a:p>
          <a:p>
            <a:pPr marL="228600" lvl="0" indent="-20193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Pick a gold coin</a:t>
            </a:r>
            <a:endParaRPr/>
          </a:p>
          <a:p>
            <a:pPr marL="228600" lvl="0" indent="-9080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9080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sp>
        <p:nvSpPr>
          <p:cNvPr id="497" name="Google Shape;497;g18ff944eb06_0_77"/>
          <p:cNvSpPr txBox="1"/>
          <p:nvPr/>
        </p:nvSpPr>
        <p:spPr>
          <a:xfrm>
            <a:off x="5693229" y="1964962"/>
            <a:ext cx="4008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Any pattern?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Repeat 6 times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g18ff944eb06_0_77"/>
          <p:cNvSpPr/>
          <p:nvPr/>
        </p:nvSpPr>
        <p:spPr>
          <a:xfrm>
            <a:off x="1058091" y="1903054"/>
            <a:ext cx="2599500" cy="7230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9" name="Google Shape;499;g18ff944eb06_0_77"/>
          <p:cNvGrpSpPr/>
          <p:nvPr/>
        </p:nvGrpSpPr>
        <p:grpSpPr>
          <a:xfrm>
            <a:off x="5573487" y="3429000"/>
            <a:ext cx="3113400" cy="830100"/>
            <a:chOff x="5442858" y="3310759"/>
            <a:chExt cx="3113400" cy="830100"/>
          </a:xfrm>
        </p:grpSpPr>
        <p:sp>
          <p:nvSpPr>
            <p:cNvPr id="500" name="Google Shape;500;g18ff944eb06_0_77"/>
            <p:cNvSpPr txBox="1"/>
            <p:nvPr/>
          </p:nvSpPr>
          <p:spPr>
            <a:xfrm>
              <a:off x="5442858" y="3310759"/>
              <a:ext cx="3113400" cy="83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28600" marR="0" lvl="0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Char char="•"/>
              </a:pPr>
              <a:r>
                <a:rPr lang="en-US" sz="2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Move forward 2 steps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28600" marR="0" lvl="0" indent="-2286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Char char="•"/>
              </a:pPr>
              <a:r>
                <a:rPr lang="en-US" sz="2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Pick a gold coin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g18ff944eb06_0_77"/>
            <p:cNvSpPr/>
            <p:nvPr/>
          </p:nvSpPr>
          <p:spPr>
            <a:xfrm>
              <a:off x="5699759" y="3348950"/>
              <a:ext cx="2599500" cy="723000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2" name="Google Shape;502;g18ff944eb06_0_77" descr="A repeat command similar to the one in Scratch"/>
          <p:cNvGrpSpPr/>
          <p:nvPr/>
        </p:nvGrpSpPr>
        <p:grpSpPr>
          <a:xfrm>
            <a:off x="9036155" y="2681607"/>
            <a:ext cx="2582444" cy="2294023"/>
            <a:chOff x="8649787" y="2681607"/>
            <a:chExt cx="2582444" cy="2294023"/>
          </a:xfrm>
        </p:grpSpPr>
        <p:grpSp>
          <p:nvGrpSpPr>
            <p:cNvPr id="503" name="Google Shape;503;g18ff944eb06_0_77"/>
            <p:cNvGrpSpPr/>
            <p:nvPr/>
          </p:nvGrpSpPr>
          <p:grpSpPr>
            <a:xfrm>
              <a:off x="8649787" y="2681607"/>
              <a:ext cx="2545431" cy="2294023"/>
              <a:chOff x="8649787" y="2681607"/>
              <a:chExt cx="2545431" cy="2294023"/>
            </a:xfrm>
          </p:grpSpPr>
          <p:pic>
            <p:nvPicPr>
              <p:cNvPr id="504" name="Google Shape;504;g18ff944eb06_0_77" descr="Graphical user interface, text, application, chat or text message&#10;&#10;Description automatically generated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8649787" y="2681607"/>
                <a:ext cx="1981201" cy="229402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05" name="Google Shape;505;g18ff944eb06_0_77"/>
              <p:cNvSpPr/>
              <p:nvPr/>
            </p:nvSpPr>
            <p:spPr>
              <a:xfrm>
                <a:off x="8961118" y="3429000"/>
                <a:ext cx="2234100" cy="969900"/>
              </a:xfrm>
              <a:prstGeom prst="rect">
                <a:avLst/>
              </a:prstGeom>
              <a:solidFill>
                <a:schemeClr val="accent1"/>
              </a:solidFill>
              <a:ln w="3810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6" name="Google Shape;506;g18ff944eb06_0_77"/>
            <p:cNvSpPr txBox="1"/>
            <p:nvPr/>
          </p:nvSpPr>
          <p:spPr>
            <a:xfrm>
              <a:off x="8998131" y="3534782"/>
              <a:ext cx="2234100" cy="71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Move forward 2 steps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Pick a gold coin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7" name="Google Shape;507;g18ff944eb06_0_77"/>
          <p:cNvSpPr txBox="1"/>
          <p:nvPr/>
        </p:nvSpPr>
        <p:spPr>
          <a:xfrm>
            <a:off x="9630652" y="5249904"/>
            <a:ext cx="79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Scratch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18ff944eb06_0_9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Unplugged activity 2</a:t>
            </a:r>
            <a:endParaRPr dirty="0"/>
          </a:p>
        </p:txBody>
      </p:sp>
      <p:sp>
        <p:nvSpPr>
          <p:cNvPr id="513" name="Google Shape;513;g18ff944eb06_0_93"/>
          <p:cNvSpPr txBox="1">
            <a:spLocks noGrp="1"/>
          </p:cNvSpPr>
          <p:nvPr>
            <p:ph type="body" idx="1"/>
          </p:nvPr>
        </p:nvSpPr>
        <p:spPr>
          <a:xfrm>
            <a:off x="676339" y="1481396"/>
            <a:ext cx="7836600" cy="1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sz="3600" dirty="0"/>
              <a:t>Let’s discuss the CT process involved…</a:t>
            </a:r>
            <a:endParaRPr sz="36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</p:txBody>
      </p:sp>
      <p:graphicFrame>
        <p:nvGraphicFramePr>
          <p:cNvPr id="514" name="Google Shape;514;g18ff944eb06_0_93"/>
          <p:cNvGraphicFramePr/>
          <p:nvPr/>
        </p:nvGraphicFramePr>
        <p:xfrm>
          <a:off x="676339" y="4219306"/>
          <a:ext cx="11182000" cy="18054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59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</a:tblGrid>
              <a:tr h="601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15" name="Google Shape;515;g18ff944eb06_0_93" descr="Shap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339" y="4763856"/>
            <a:ext cx="461310" cy="716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g18ff944eb06_0_93" descr="A picture containing dishware, tablewar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63088" y="4887518"/>
            <a:ext cx="540653" cy="44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g18ff944eb06_0_93" descr="A picture containing dishware, tablewar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53917" y="4886045"/>
            <a:ext cx="540653" cy="44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g18ff944eb06_0_93" descr="A picture containing dishware, tablewar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24547" y="4886045"/>
            <a:ext cx="540653" cy="44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g18ff944eb06_0_93" descr="A picture containing dishware, tablewar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95177" y="4886045"/>
            <a:ext cx="540653" cy="44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g18ff944eb06_0_93" descr="A picture containing dishware, tablewar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65807" y="4900952"/>
            <a:ext cx="540653" cy="44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g18ff944eb06_0_93" descr="A picture containing dishware, tablewar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36437" y="4900952"/>
            <a:ext cx="540653" cy="4421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2" name="Google Shape;522;g18ff944eb06_0_93"/>
          <p:cNvGrpSpPr/>
          <p:nvPr/>
        </p:nvGrpSpPr>
        <p:grpSpPr>
          <a:xfrm>
            <a:off x="8996943" y="144136"/>
            <a:ext cx="2841000" cy="5621723"/>
            <a:chOff x="6713225" y="994775"/>
            <a:chExt cx="2841000" cy="5621723"/>
          </a:xfrm>
        </p:grpSpPr>
        <p:sp>
          <p:nvSpPr>
            <p:cNvPr id="523" name="Google Shape;523;g18ff944eb06_0_93"/>
            <p:cNvSpPr txBox="1"/>
            <p:nvPr/>
          </p:nvSpPr>
          <p:spPr>
            <a:xfrm>
              <a:off x="6713225" y="994775"/>
              <a:ext cx="2841000" cy="5587500"/>
            </a:xfrm>
            <a:prstGeom prst="rect">
              <a:avLst/>
            </a:prstGeom>
            <a:solidFill>
              <a:srgbClr val="F08B54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-US" sz="27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CT Processes</a:t>
              </a: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g18ff944eb06_0_93"/>
            <p:cNvSpPr/>
            <p:nvPr/>
          </p:nvSpPr>
          <p:spPr>
            <a:xfrm>
              <a:off x="6841350" y="1576750"/>
              <a:ext cx="2555400" cy="5039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25" name="Google Shape;525;g18ff944eb06_0_93" descr="Table&#10;&#10;Description automatically generated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989026" y="2037849"/>
              <a:ext cx="2300775" cy="45786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18ff944eb06_0_120"/>
          <p:cNvSpPr txBox="1">
            <a:spLocks noGrp="1"/>
          </p:cNvSpPr>
          <p:nvPr>
            <p:ph type="title"/>
          </p:nvPr>
        </p:nvSpPr>
        <p:spPr>
          <a:xfrm>
            <a:off x="373487" y="365125"/>
            <a:ext cx="109803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Unplugged activity 3-incorporate CT in science</a:t>
            </a:r>
            <a:endParaRPr/>
          </a:p>
        </p:txBody>
      </p:sp>
      <p:sp>
        <p:nvSpPr>
          <p:cNvPr id="542" name="Google Shape;542;g18ff944eb06_0_120"/>
          <p:cNvSpPr txBox="1">
            <a:spLocks noGrp="1"/>
          </p:cNvSpPr>
          <p:nvPr>
            <p:ph type="body" idx="1"/>
          </p:nvPr>
        </p:nvSpPr>
        <p:spPr>
          <a:xfrm>
            <a:off x="838199" y="1825625"/>
            <a:ext cx="10186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Order the picture below to show the sequence of pumpkin growth.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grpSp>
        <p:nvGrpSpPr>
          <p:cNvPr id="543" name="Google Shape;543;g18ff944eb06_0_120" descr="Images of pumkin growth cycle in ramdom order"/>
          <p:cNvGrpSpPr/>
          <p:nvPr/>
        </p:nvGrpSpPr>
        <p:grpSpPr>
          <a:xfrm>
            <a:off x="2094693" y="3429000"/>
            <a:ext cx="6486399" cy="1809654"/>
            <a:chOff x="356045" y="4556139"/>
            <a:chExt cx="6486399" cy="1809654"/>
          </a:xfrm>
        </p:grpSpPr>
        <p:pic>
          <p:nvPicPr>
            <p:cNvPr id="544" name="Google Shape;544;g18ff944eb06_0_120"/>
            <p:cNvPicPr preferRelativeResize="0"/>
            <p:nvPr/>
          </p:nvPicPr>
          <p:blipFill rotWithShape="1">
            <a:blip r:embed="rId3">
              <a:alphaModFix/>
            </a:blip>
            <a:srcRect t="25088" r="80638" b="29130"/>
            <a:stretch/>
          </p:blipFill>
          <p:spPr>
            <a:xfrm>
              <a:off x="4470250" y="4593333"/>
              <a:ext cx="998466" cy="1764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5" name="Google Shape;545;g18ff944eb06_0_120"/>
            <p:cNvPicPr preferRelativeResize="0"/>
            <p:nvPr/>
          </p:nvPicPr>
          <p:blipFill rotWithShape="1">
            <a:blip r:embed="rId3">
              <a:alphaModFix/>
            </a:blip>
            <a:srcRect l="19842" t="25088" r="60795" b="29130"/>
            <a:stretch/>
          </p:blipFill>
          <p:spPr>
            <a:xfrm>
              <a:off x="356045" y="4600961"/>
              <a:ext cx="998466" cy="1764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6" name="Google Shape;546;g18ff944eb06_0_120"/>
            <p:cNvPicPr preferRelativeResize="0"/>
            <p:nvPr/>
          </p:nvPicPr>
          <p:blipFill rotWithShape="1">
            <a:blip r:embed="rId3">
              <a:alphaModFix/>
            </a:blip>
            <a:srcRect l="59316" t="25088" r="21319" b="29130"/>
            <a:stretch/>
          </p:blipFill>
          <p:spPr>
            <a:xfrm>
              <a:off x="3093084" y="4556139"/>
              <a:ext cx="998466" cy="1764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7" name="Google Shape;547;g18ff944eb06_0_120"/>
            <p:cNvPicPr preferRelativeResize="0"/>
            <p:nvPr/>
          </p:nvPicPr>
          <p:blipFill rotWithShape="1">
            <a:blip r:embed="rId3">
              <a:alphaModFix/>
            </a:blip>
            <a:srcRect l="38992" t="25088" r="41645" b="29130"/>
            <a:stretch/>
          </p:blipFill>
          <p:spPr>
            <a:xfrm>
              <a:off x="1601214" y="4593334"/>
              <a:ext cx="998466" cy="1764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8" name="Google Shape;548;g18ff944eb06_0_120"/>
            <p:cNvPicPr preferRelativeResize="0"/>
            <p:nvPr/>
          </p:nvPicPr>
          <p:blipFill rotWithShape="1">
            <a:blip r:embed="rId3">
              <a:alphaModFix/>
            </a:blip>
            <a:srcRect l="78257" t="25088" b="29130"/>
            <a:stretch/>
          </p:blipFill>
          <p:spPr>
            <a:xfrm>
              <a:off x="5721214" y="4598678"/>
              <a:ext cx="1121230" cy="176483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18ff944eb06_0_1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The correct order</a:t>
            </a:r>
            <a:endParaRPr/>
          </a:p>
        </p:txBody>
      </p:sp>
      <p:pic>
        <p:nvPicPr>
          <p:cNvPr id="554" name="Google Shape;554;g18ff944eb06_0_131" descr="Images of pumkin growth cycle in correct order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25088" b="29130"/>
          <a:stretch/>
        </p:blipFill>
        <p:spPr>
          <a:xfrm>
            <a:off x="3204645" y="2416936"/>
            <a:ext cx="5156700" cy="176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18ff944eb06_0_1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The correct order</a:t>
            </a:r>
            <a:endParaRPr/>
          </a:p>
        </p:txBody>
      </p:sp>
      <p:pic>
        <p:nvPicPr>
          <p:cNvPr id="560" name="Google Shape;560;g18ff944eb06_0_136" descr="Images of pumkin growth cycle in correct order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25088" b="29130"/>
          <a:stretch/>
        </p:blipFill>
        <p:spPr>
          <a:xfrm>
            <a:off x="3204645" y="2416936"/>
            <a:ext cx="5156700" cy="1764900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g18ff944eb06_0_136"/>
          <p:cNvSpPr txBox="1"/>
          <p:nvPr/>
        </p:nvSpPr>
        <p:spPr>
          <a:xfrm>
            <a:off x="7521262" y="4181769"/>
            <a:ext cx="1688051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End here?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Google Shape;567;g18ff944eb06_0_142" descr="Images of pumkin growth cycl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25088" b="29130"/>
          <a:stretch/>
        </p:blipFill>
        <p:spPr>
          <a:xfrm>
            <a:off x="153086" y="191849"/>
            <a:ext cx="4038173" cy="1382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g18ff944eb06_0_142" descr="Images of pumkin growth cycle"/>
          <p:cNvPicPr preferRelativeResize="0"/>
          <p:nvPr/>
        </p:nvPicPr>
        <p:blipFill rotWithShape="1">
          <a:blip r:embed="rId3">
            <a:alphaModFix/>
          </a:blip>
          <a:srcRect t="25088" b="29130"/>
          <a:stretch/>
        </p:blipFill>
        <p:spPr>
          <a:xfrm>
            <a:off x="3725969" y="1797367"/>
            <a:ext cx="4038410" cy="1382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g18ff944eb06_0_142" descr="Images of pumkin growth cycle"/>
          <p:cNvPicPr preferRelativeResize="0"/>
          <p:nvPr/>
        </p:nvPicPr>
        <p:blipFill rotWithShape="1">
          <a:blip r:embed="rId3">
            <a:alphaModFix/>
          </a:blip>
          <a:srcRect t="25088" b="29130"/>
          <a:stretch/>
        </p:blipFill>
        <p:spPr>
          <a:xfrm>
            <a:off x="7764379" y="3307090"/>
            <a:ext cx="4427621" cy="1515281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g18ff944eb06_0_142"/>
          <p:cNvSpPr txBox="1"/>
          <p:nvPr/>
        </p:nvSpPr>
        <p:spPr>
          <a:xfrm>
            <a:off x="1415143" y="4822371"/>
            <a:ext cx="1866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Any pattern?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Google Shape;576;g18ff944eb06_0_150" descr="Images of pumkin growth cycl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25088" b="29130"/>
          <a:stretch/>
        </p:blipFill>
        <p:spPr>
          <a:xfrm>
            <a:off x="1494361" y="3744686"/>
            <a:ext cx="5156700" cy="1764900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g18ff944eb06_0_150"/>
          <p:cNvSpPr txBox="1"/>
          <p:nvPr/>
        </p:nvSpPr>
        <p:spPr>
          <a:xfrm>
            <a:off x="1494360" y="3113314"/>
            <a:ext cx="1273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Forever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8" name="Google Shape;578;g18ff944eb06_0_150" descr="Images of pumkin growth cycle embeded in Forever command as seen in Scratch"/>
          <p:cNvGrpSpPr/>
          <p:nvPr/>
        </p:nvGrpSpPr>
        <p:grpSpPr>
          <a:xfrm>
            <a:off x="7554458" y="49472"/>
            <a:ext cx="2465738" cy="6127867"/>
            <a:chOff x="6908111" y="1496986"/>
            <a:chExt cx="2714674" cy="5256813"/>
          </a:xfrm>
        </p:grpSpPr>
        <p:pic>
          <p:nvPicPr>
            <p:cNvPr id="579" name="Google Shape;579;g18ff944eb06_0_150" descr="A picture containing text, sign, screenshot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 r="9453"/>
            <a:stretch/>
          </p:blipFill>
          <p:spPr>
            <a:xfrm>
              <a:off x="6908111" y="1496986"/>
              <a:ext cx="2714674" cy="5256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0" name="Google Shape;580;g18ff944eb06_0_150"/>
            <p:cNvPicPr preferRelativeResize="0"/>
            <p:nvPr/>
          </p:nvPicPr>
          <p:blipFill rotWithShape="1">
            <a:blip r:embed="rId3">
              <a:alphaModFix/>
            </a:blip>
            <a:srcRect t="25088" b="29130"/>
            <a:stretch/>
          </p:blipFill>
          <p:spPr>
            <a:xfrm rot="5400000">
              <a:off x="6593854" y="3336576"/>
              <a:ext cx="3688278" cy="22885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1" name="Google Shape;581;g18ff944eb06_0_150"/>
          <p:cNvSpPr txBox="1"/>
          <p:nvPr/>
        </p:nvSpPr>
        <p:spPr>
          <a:xfrm>
            <a:off x="8674187" y="6322209"/>
            <a:ext cx="841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Scratch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6" name="Google Shape;586;g18ff944eb06_0_160"/>
          <p:cNvGrpSpPr/>
          <p:nvPr/>
        </p:nvGrpSpPr>
        <p:grpSpPr>
          <a:xfrm>
            <a:off x="3500945" y="77494"/>
            <a:ext cx="4721700" cy="5259820"/>
            <a:chOff x="2488574" y="979040"/>
            <a:chExt cx="4721700" cy="5259820"/>
          </a:xfrm>
        </p:grpSpPr>
        <p:pic>
          <p:nvPicPr>
            <p:cNvPr id="587" name="Google Shape;587;g18ff944eb06_0_160"/>
            <p:cNvPicPr preferRelativeResize="0"/>
            <p:nvPr/>
          </p:nvPicPr>
          <p:blipFill rotWithShape="1">
            <a:blip r:embed="rId3">
              <a:alphaModFix/>
            </a:blip>
            <a:srcRect t="25088" r="80638" b="29130"/>
            <a:stretch/>
          </p:blipFill>
          <p:spPr>
            <a:xfrm>
              <a:off x="4466217" y="979040"/>
              <a:ext cx="998466" cy="1764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8" name="Google Shape;588;g18ff944eb06_0_160"/>
            <p:cNvPicPr preferRelativeResize="0"/>
            <p:nvPr/>
          </p:nvPicPr>
          <p:blipFill rotWithShape="1">
            <a:blip r:embed="rId3">
              <a:alphaModFix/>
            </a:blip>
            <a:srcRect l="19842" t="25088" r="60795" b="29130"/>
            <a:stretch/>
          </p:blipFill>
          <p:spPr>
            <a:xfrm>
              <a:off x="6211808" y="2024742"/>
              <a:ext cx="998466" cy="1764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9" name="Google Shape;589;g18ff944eb06_0_160"/>
            <p:cNvPicPr preferRelativeResize="0"/>
            <p:nvPr/>
          </p:nvPicPr>
          <p:blipFill rotWithShape="1">
            <a:blip r:embed="rId3">
              <a:alphaModFix/>
            </a:blip>
            <a:srcRect l="59316" t="25088" r="21319" b="29130"/>
            <a:stretch/>
          </p:blipFill>
          <p:spPr>
            <a:xfrm>
              <a:off x="3360941" y="4474028"/>
              <a:ext cx="998466" cy="1764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0" name="Google Shape;590;g18ff944eb06_0_160"/>
            <p:cNvPicPr preferRelativeResize="0"/>
            <p:nvPr/>
          </p:nvPicPr>
          <p:blipFill rotWithShape="1">
            <a:blip r:embed="rId3">
              <a:alphaModFix/>
            </a:blip>
            <a:srcRect l="38992" t="25088" r="41645" b="29130"/>
            <a:stretch/>
          </p:blipFill>
          <p:spPr>
            <a:xfrm>
              <a:off x="5712575" y="4474028"/>
              <a:ext cx="998466" cy="1764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1" name="Google Shape;591;g18ff944eb06_0_160"/>
            <p:cNvPicPr preferRelativeResize="0"/>
            <p:nvPr/>
          </p:nvPicPr>
          <p:blipFill rotWithShape="1">
            <a:blip r:embed="rId3">
              <a:alphaModFix/>
            </a:blip>
            <a:srcRect l="78257" t="25088" b="29130"/>
            <a:stretch/>
          </p:blipFill>
          <p:spPr>
            <a:xfrm>
              <a:off x="2488574" y="2100942"/>
              <a:ext cx="1121230" cy="176483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92" name="Google Shape;592;g18ff944eb06_0_160"/>
            <p:cNvCxnSpPr/>
            <p:nvPr/>
          </p:nvCxnSpPr>
          <p:spPr>
            <a:xfrm>
              <a:off x="5627914" y="2199941"/>
              <a:ext cx="454200" cy="390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593" name="Google Shape;593;g18ff944eb06_0_160"/>
            <p:cNvCxnSpPr/>
            <p:nvPr/>
          </p:nvCxnSpPr>
          <p:spPr>
            <a:xfrm flipH="1">
              <a:off x="6335441" y="3865775"/>
              <a:ext cx="375600" cy="5103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594" name="Google Shape;594;g18ff944eb06_0_160"/>
            <p:cNvCxnSpPr/>
            <p:nvPr/>
          </p:nvCxnSpPr>
          <p:spPr>
            <a:xfrm rot="10800000">
              <a:off x="4615629" y="5356444"/>
              <a:ext cx="925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595" name="Google Shape;595;g18ff944eb06_0_160"/>
            <p:cNvCxnSpPr/>
            <p:nvPr/>
          </p:nvCxnSpPr>
          <p:spPr>
            <a:xfrm rot="10800000">
              <a:off x="3192283" y="3904540"/>
              <a:ext cx="337200" cy="5307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596" name="Google Shape;596;g18ff944eb06_0_160"/>
            <p:cNvCxnSpPr/>
            <p:nvPr/>
          </p:nvCxnSpPr>
          <p:spPr>
            <a:xfrm rot="10800000" flipH="1">
              <a:off x="3633094" y="2383828"/>
              <a:ext cx="726300" cy="5031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sp>
        <p:nvSpPr>
          <p:cNvPr id="597" name="Google Shape;597;g18ff944eb06_0_160"/>
          <p:cNvSpPr txBox="1"/>
          <p:nvPr/>
        </p:nvSpPr>
        <p:spPr>
          <a:xfrm>
            <a:off x="4731574" y="5549651"/>
            <a:ext cx="2492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Pumpkin life cycle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g18ff944eb06_0_160"/>
          <p:cNvSpPr txBox="1"/>
          <p:nvPr/>
        </p:nvSpPr>
        <p:spPr>
          <a:xfrm>
            <a:off x="5478588" y="6223652"/>
            <a:ext cx="872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Science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18ff944eb06_0_17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Unplugged activity 3</a:t>
            </a:r>
            <a:endParaRPr/>
          </a:p>
        </p:txBody>
      </p:sp>
      <p:sp>
        <p:nvSpPr>
          <p:cNvPr id="604" name="Google Shape;604;g18ff944eb06_0_17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252600" cy="19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Let’s discuss the CT process involved…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grpSp>
        <p:nvGrpSpPr>
          <p:cNvPr id="605" name="Google Shape;605;g18ff944eb06_0_176" descr="Images of CT processes"/>
          <p:cNvGrpSpPr/>
          <p:nvPr/>
        </p:nvGrpSpPr>
        <p:grpSpPr>
          <a:xfrm>
            <a:off x="7801796" y="555240"/>
            <a:ext cx="2841000" cy="5621723"/>
            <a:chOff x="6713225" y="994775"/>
            <a:chExt cx="2841000" cy="5621723"/>
          </a:xfrm>
        </p:grpSpPr>
        <p:sp>
          <p:nvSpPr>
            <p:cNvPr id="606" name="Google Shape;606;g18ff944eb06_0_176"/>
            <p:cNvSpPr txBox="1"/>
            <p:nvPr/>
          </p:nvSpPr>
          <p:spPr>
            <a:xfrm>
              <a:off x="6713225" y="994775"/>
              <a:ext cx="2841000" cy="5587500"/>
            </a:xfrm>
            <a:prstGeom prst="rect">
              <a:avLst/>
            </a:prstGeom>
            <a:solidFill>
              <a:srgbClr val="F08B54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-US" sz="27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CT Processes</a:t>
              </a: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g18ff944eb06_0_176"/>
            <p:cNvSpPr/>
            <p:nvPr/>
          </p:nvSpPr>
          <p:spPr>
            <a:xfrm>
              <a:off x="6841350" y="1576750"/>
              <a:ext cx="2555400" cy="5039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8" name="Google Shape;608;g18ff944eb06_0_176" descr="Table&#10;&#10;Description automatically generate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989026" y="2037849"/>
              <a:ext cx="2300775" cy="45786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" name="Group 1" descr="Images of pumkin growth cycle">
            <a:extLst>
              <a:ext uri="{FF2B5EF4-FFF2-40B4-BE49-F238E27FC236}">
                <a16:creationId xmlns:a16="http://schemas.microsoft.com/office/drawing/2014/main" id="{7280F1D9-7BA2-503A-BCAE-ED081546D350}"/>
              </a:ext>
            </a:extLst>
          </p:cNvPr>
          <p:cNvGrpSpPr/>
          <p:nvPr/>
        </p:nvGrpSpPr>
        <p:grpSpPr>
          <a:xfrm>
            <a:off x="356045" y="4556139"/>
            <a:ext cx="6486399" cy="1809654"/>
            <a:chOff x="356045" y="4556139"/>
            <a:chExt cx="6486399" cy="1809654"/>
          </a:xfrm>
        </p:grpSpPr>
        <p:pic>
          <p:nvPicPr>
            <p:cNvPr id="609" name="Google Shape;609;g18ff944eb06_0_176"/>
            <p:cNvPicPr preferRelativeResize="0"/>
            <p:nvPr/>
          </p:nvPicPr>
          <p:blipFill rotWithShape="1">
            <a:blip r:embed="rId4">
              <a:alphaModFix/>
            </a:blip>
            <a:srcRect t="25088" r="80638" b="29130"/>
            <a:stretch/>
          </p:blipFill>
          <p:spPr>
            <a:xfrm>
              <a:off x="4470250" y="4593333"/>
              <a:ext cx="998466" cy="1764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0" name="Google Shape;610;g18ff944eb06_0_176"/>
            <p:cNvPicPr preferRelativeResize="0"/>
            <p:nvPr/>
          </p:nvPicPr>
          <p:blipFill rotWithShape="1">
            <a:blip r:embed="rId4">
              <a:alphaModFix/>
            </a:blip>
            <a:srcRect l="19842" t="25088" r="60795" b="29130"/>
            <a:stretch/>
          </p:blipFill>
          <p:spPr>
            <a:xfrm>
              <a:off x="356045" y="4600961"/>
              <a:ext cx="998466" cy="1764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1" name="Google Shape;611;g18ff944eb06_0_176"/>
            <p:cNvPicPr preferRelativeResize="0"/>
            <p:nvPr/>
          </p:nvPicPr>
          <p:blipFill rotWithShape="1">
            <a:blip r:embed="rId4">
              <a:alphaModFix/>
            </a:blip>
            <a:srcRect l="59316" t="25088" r="21319" b="29130"/>
            <a:stretch/>
          </p:blipFill>
          <p:spPr>
            <a:xfrm>
              <a:off x="3093084" y="4556139"/>
              <a:ext cx="998466" cy="1764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2" name="Google Shape;612;g18ff944eb06_0_176"/>
            <p:cNvPicPr preferRelativeResize="0"/>
            <p:nvPr/>
          </p:nvPicPr>
          <p:blipFill rotWithShape="1">
            <a:blip r:embed="rId4">
              <a:alphaModFix/>
            </a:blip>
            <a:srcRect l="38992" t="25088" r="41645" b="29130"/>
            <a:stretch/>
          </p:blipFill>
          <p:spPr>
            <a:xfrm>
              <a:off x="1711934" y="4593332"/>
              <a:ext cx="998466" cy="17648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3" name="Google Shape;613;g18ff944eb06_0_176"/>
            <p:cNvPicPr preferRelativeResize="0"/>
            <p:nvPr/>
          </p:nvPicPr>
          <p:blipFill rotWithShape="1">
            <a:blip r:embed="rId4">
              <a:alphaModFix/>
            </a:blip>
            <a:srcRect l="78257" t="25088" b="29130"/>
            <a:stretch/>
          </p:blipFill>
          <p:spPr>
            <a:xfrm>
              <a:off x="5721214" y="4598678"/>
              <a:ext cx="1121230" cy="176483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"/>
          <p:cNvSpPr txBox="1">
            <a:spLocks noGrp="1"/>
          </p:cNvSpPr>
          <p:nvPr>
            <p:ph type="body" idx="1"/>
          </p:nvPr>
        </p:nvSpPr>
        <p:spPr>
          <a:xfrm>
            <a:off x="685800" y="2194559"/>
            <a:ext cx="10820400" cy="4549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What’s the sum of numbers between 1 and 200? 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Char char="•"/>
            </a:pPr>
            <a:r>
              <a:rPr lang="en-US" sz="3000">
                <a:solidFill>
                  <a:schemeClr val="lt1"/>
                </a:solidFill>
              </a:rPr>
              <a:t>1,2,3,4…………………………197,198,199,200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>
              <a:solidFill>
                <a:schemeClr val="lt1"/>
              </a:solidFill>
            </a:endParaRPr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>
              <a:solidFill>
                <a:schemeClr val="lt1"/>
              </a:solidFill>
            </a:endParaRPr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Char char="•"/>
            </a:pPr>
            <a:r>
              <a:rPr lang="en-US" sz="3000">
                <a:solidFill>
                  <a:schemeClr val="lt1"/>
                </a:solidFill>
              </a:rPr>
              <a:t># of pairs: </a:t>
            </a:r>
            <a:r>
              <a:rPr lang="en-US" sz="2800">
                <a:solidFill>
                  <a:schemeClr val="lt1"/>
                </a:solidFill>
              </a:rPr>
              <a:t>200/2=100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Char char="•"/>
            </a:pPr>
            <a:r>
              <a:rPr lang="en-US" sz="3000">
                <a:solidFill>
                  <a:schemeClr val="lt1"/>
                </a:solidFill>
              </a:rPr>
              <a:t>So….100 pairs X 201 = 20100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Char char="•"/>
            </a:pPr>
            <a:r>
              <a:rPr lang="en-US" sz="3000">
                <a:solidFill>
                  <a:schemeClr val="lt1"/>
                </a:solidFill>
              </a:rPr>
              <a:t>Generic solution is = N/2 * (1+N)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</p:txBody>
      </p:sp>
      <p:sp>
        <p:nvSpPr>
          <p:cNvPr id="127" name="Google Shape;127;p3"/>
          <p:cNvSpPr txBox="1"/>
          <p:nvPr/>
        </p:nvSpPr>
        <p:spPr>
          <a:xfrm>
            <a:off x="10412219" y="2194559"/>
            <a:ext cx="1111202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Problem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18ff944eb06_0_19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Brainstorm unplugged activities related to science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" name="Google Shape;624;g18ff944eb06_0_195" descr="A table copied from a text summarizing unplugged activities for science concepts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63030" y="0"/>
            <a:ext cx="9470780" cy="561633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9E7765-CB2A-32BB-8F8A-9D78669A45D5}"/>
              </a:ext>
            </a:extLst>
          </p:cNvPr>
          <p:cNvSpPr txBox="1"/>
          <p:nvPr/>
        </p:nvSpPr>
        <p:spPr>
          <a:xfrm>
            <a:off x="573506" y="5791888"/>
            <a:ext cx="989479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Mensan</a:t>
            </a:r>
            <a:r>
              <a:rPr lang="en-US" sz="11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T., Osman, K., &amp; Majid, N. A. A. (2020). Development and validation of unplugged activity of computational thinking in science module to integrate computational thinking in primary science education. Science Education International, 31(2), 142-149. from  </a:t>
            </a:r>
            <a:r>
              <a:rPr lang="en-US" sz="11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https://www.icaseonline.net/journal/index.php/sei/article/view/194</a:t>
            </a:r>
            <a:r>
              <a:rPr lang="en-US" sz="110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18ff944eb06_0_19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Unplugged activity 4: draw a regular polygon</a:t>
            </a:r>
            <a:endParaRPr/>
          </a:p>
        </p:txBody>
      </p:sp>
      <p:sp>
        <p:nvSpPr>
          <p:cNvPr id="630" name="Google Shape;630;g18ff944eb06_0_199"/>
          <p:cNvSpPr txBox="1">
            <a:spLocks noGrp="1"/>
          </p:cNvSpPr>
          <p:nvPr>
            <p:ph type="body" idx="1"/>
          </p:nvPr>
        </p:nvSpPr>
        <p:spPr>
          <a:xfrm>
            <a:off x="838200" y="1332185"/>
            <a:ext cx="10515600" cy="4892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Goal: Work with your table group, draw an equilateral triangle on the whiteboard. (divide the whiteboard into four parts, and use one part to draw a triangle)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Steps: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 person holds the marker, and another person gives directional commands. Commands must include: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length of the line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angle needs to turn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direction of the turning (clockwise, anticlockwise)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Record the direction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example: Draw an </a:t>
            </a:r>
            <a:r>
              <a:rPr lang="en-US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equilateral triangle</a:t>
            </a: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on the whiteboard</a:t>
            </a: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Draw a 10 cm line,</a:t>
            </a:r>
            <a:endParaRPr lang="en-US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Turn anticlockwise at</a:t>
            </a:r>
            <a:endParaRPr lang="en-US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Draw a 10 cm line</a:t>
            </a:r>
            <a:endParaRPr lang="en-US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Turn anticlockwise at </a:t>
            </a:r>
            <a:endParaRPr lang="en-US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Draw a 10 cm line</a:t>
            </a:r>
            <a:endParaRPr lang="en-US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Turn anticlockwise at </a:t>
            </a:r>
            <a:endParaRPr lang="en-US" dirty="0"/>
          </a:p>
        </p:txBody>
      </p:sp>
      <p:sp>
        <p:nvSpPr>
          <p:cNvPr id="631" name="Google Shape;631;g18ff944eb06_0_199"/>
          <p:cNvSpPr txBox="1"/>
          <p:nvPr/>
        </p:nvSpPr>
        <p:spPr>
          <a:xfrm>
            <a:off x="3757748" y="5090161"/>
            <a:ext cx="522600" cy="2769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4278" r="-2377" b="-433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g18ff944eb06_0_199"/>
          <p:cNvSpPr txBox="1"/>
          <p:nvPr/>
        </p:nvSpPr>
        <p:spPr>
          <a:xfrm>
            <a:off x="3757748" y="5631246"/>
            <a:ext cx="522600" cy="2769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4278" r="-2377" b="-433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g18ff944eb06_0_199"/>
          <p:cNvSpPr txBox="1"/>
          <p:nvPr/>
        </p:nvSpPr>
        <p:spPr>
          <a:xfrm>
            <a:off x="3757746" y="6164646"/>
            <a:ext cx="522600" cy="2769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4278" r="-2377" b="-433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4" name="Google Shape;634;g18ff944eb06_0_199" descr="Tirangle"/>
          <p:cNvGrpSpPr/>
          <p:nvPr/>
        </p:nvGrpSpPr>
        <p:grpSpPr>
          <a:xfrm>
            <a:off x="8852998" y="3592675"/>
            <a:ext cx="3330986" cy="1946396"/>
            <a:chOff x="8371114" y="3502522"/>
            <a:chExt cx="3330986" cy="1946396"/>
          </a:xfrm>
        </p:grpSpPr>
        <p:sp>
          <p:nvSpPr>
            <p:cNvPr id="635" name="Google Shape;635;g18ff944eb06_0_199"/>
            <p:cNvSpPr/>
            <p:nvPr/>
          </p:nvSpPr>
          <p:spPr>
            <a:xfrm>
              <a:off x="8371114" y="3502522"/>
              <a:ext cx="2057400" cy="1778700"/>
            </a:xfrm>
            <a:prstGeom prst="triangle">
              <a:avLst>
                <a:gd name="adj" fmla="val 50000"/>
              </a:avLst>
            </a:prstGeom>
            <a:noFill/>
            <a:ln w="25400" cap="flat" cmpd="sng">
              <a:solidFill>
                <a:srgbClr val="3153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36" name="Google Shape;636;g18ff944eb06_0_199"/>
            <p:cNvCxnSpPr/>
            <p:nvPr/>
          </p:nvCxnSpPr>
          <p:spPr>
            <a:xfrm>
              <a:off x="10439400" y="5283090"/>
              <a:ext cx="1262700" cy="0"/>
            </a:xfrm>
            <a:prstGeom prst="straightConnector1">
              <a:avLst/>
            </a:prstGeom>
            <a:noFill/>
            <a:ln w="25400" cap="flat" cmpd="sng">
              <a:solidFill>
                <a:srgbClr val="3E6E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37" name="Google Shape;637;g18ff944eb06_0_199"/>
            <p:cNvSpPr/>
            <p:nvPr/>
          </p:nvSpPr>
          <p:spPr>
            <a:xfrm>
              <a:off x="10189029" y="5122818"/>
              <a:ext cx="337500" cy="3261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38" name="Google Shape;638;g18ff944eb06_0_199" descr="A picture containing shap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t="119"/>
          <a:stretch/>
        </p:blipFill>
        <p:spPr>
          <a:xfrm>
            <a:off x="5358774" y="5452623"/>
            <a:ext cx="2755900" cy="634243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g18ff944eb06_0_199"/>
          <p:cNvSpPr/>
          <p:nvPr/>
        </p:nvSpPr>
        <p:spPr>
          <a:xfrm>
            <a:off x="1481070" y="4737869"/>
            <a:ext cx="2846100" cy="1624800"/>
          </a:xfrm>
          <a:prstGeom prst="rect">
            <a:avLst/>
          </a:prstGeom>
          <a:noFill/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g18ff944eb06_0_199"/>
          <p:cNvSpPr txBox="1"/>
          <p:nvPr/>
        </p:nvSpPr>
        <p:spPr>
          <a:xfrm>
            <a:off x="5332151" y="5139772"/>
            <a:ext cx="138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Repeat 3 times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g18ff944eb06_0_199"/>
          <p:cNvSpPr/>
          <p:nvPr/>
        </p:nvSpPr>
        <p:spPr>
          <a:xfrm>
            <a:off x="5268621" y="4741801"/>
            <a:ext cx="2846100" cy="1624800"/>
          </a:xfrm>
          <a:prstGeom prst="rect">
            <a:avLst/>
          </a:prstGeom>
          <a:noFill/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g18ff944eb06_0_199"/>
          <p:cNvSpPr/>
          <p:nvPr/>
        </p:nvSpPr>
        <p:spPr>
          <a:xfrm>
            <a:off x="1183587" y="4622392"/>
            <a:ext cx="7473962" cy="177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19b9a46a71d_0_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Share your work 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18ff944eb06_0_2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Draw a square</a:t>
            </a:r>
            <a:endParaRPr/>
          </a:p>
        </p:txBody>
      </p:sp>
      <p:sp>
        <p:nvSpPr>
          <p:cNvPr id="654" name="Google Shape;654;g18ff944eb06_0_2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In another part of the whiteboard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Draw a square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Record the commands on the whiteboard. </a:t>
            </a:r>
            <a:endParaRPr/>
          </a:p>
        </p:txBody>
      </p:sp>
      <p:grpSp>
        <p:nvGrpSpPr>
          <p:cNvPr id="655" name="Google Shape;655;g18ff944eb06_0_216" descr="Square"/>
          <p:cNvGrpSpPr/>
          <p:nvPr/>
        </p:nvGrpSpPr>
        <p:grpSpPr>
          <a:xfrm>
            <a:off x="4275786" y="4159876"/>
            <a:ext cx="2987835" cy="2022081"/>
            <a:chOff x="4275786" y="4159876"/>
            <a:chExt cx="2987835" cy="2022081"/>
          </a:xfrm>
        </p:grpSpPr>
        <p:sp>
          <p:nvSpPr>
            <p:cNvPr id="656" name="Google Shape;656;g18ff944eb06_0_216"/>
            <p:cNvSpPr/>
            <p:nvPr/>
          </p:nvSpPr>
          <p:spPr>
            <a:xfrm>
              <a:off x="4275786" y="4159876"/>
              <a:ext cx="1820100" cy="1820100"/>
            </a:xfrm>
            <a:prstGeom prst="rect">
              <a:avLst/>
            </a:prstGeom>
            <a:noFill/>
            <a:ln w="25400" cap="flat" cmpd="sng">
              <a:solidFill>
                <a:srgbClr val="3153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57" name="Google Shape;657;g18ff944eb06_0_216"/>
            <p:cNvCxnSpPr/>
            <p:nvPr/>
          </p:nvCxnSpPr>
          <p:spPr>
            <a:xfrm>
              <a:off x="6083121" y="5980090"/>
              <a:ext cx="1180500" cy="0"/>
            </a:xfrm>
            <a:prstGeom prst="straightConnector1">
              <a:avLst/>
            </a:prstGeom>
            <a:noFill/>
            <a:ln w="25400" cap="flat" cmpd="sng">
              <a:solidFill>
                <a:srgbClr val="3E6E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58" name="Google Shape;658;g18ff944eb06_0_216"/>
            <p:cNvSpPr/>
            <p:nvPr/>
          </p:nvSpPr>
          <p:spPr>
            <a:xfrm>
              <a:off x="5902815" y="5756857"/>
              <a:ext cx="395100" cy="4251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19b9a46a71d_0_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Share your work 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18ff944eb06_0_2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Draw a regular pentagon</a:t>
            </a:r>
            <a:endParaRPr/>
          </a:p>
        </p:txBody>
      </p:sp>
      <p:sp>
        <p:nvSpPr>
          <p:cNvPr id="670" name="Google Shape;670;g18ff944eb06_0_2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In another part of the whiteboard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Draw a regular pentagon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Record the commands on the whiteboard. </a:t>
            </a:r>
            <a:endParaRPr/>
          </a:p>
        </p:txBody>
      </p:sp>
      <p:grpSp>
        <p:nvGrpSpPr>
          <p:cNvPr id="671" name="Google Shape;671;g18ff944eb06_0_225" descr="Pentagon"/>
          <p:cNvGrpSpPr/>
          <p:nvPr/>
        </p:nvGrpSpPr>
        <p:grpSpPr>
          <a:xfrm>
            <a:off x="3368459" y="3902299"/>
            <a:ext cx="3869352" cy="2416336"/>
            <a:chOff x="3368459" y="3902299"/>
            <a:chExt cx="3869352" cy="2416336"/>
          </a:xfrm>
        </p:grpSpPr>
        <p:sp>
          <p:nvSpPr>
            <p:cNvPr id="672" name="Google Shape;672;g18ff944eb06_0_225"/>
            <p:cNvSpPr/>
            <p:nvPr/>
          </p:nvSpPr>
          <p:spPr>
            <a:xfrm>
              <a:off x="3368459" y="3902299"/>
              <a:ext cx="2388300" cy="22746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5400" cap="flat" cmpd="sng">
              <a:solidFill>
                <a:srgbClr val="3153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73" name="Google Shape;673;g18ff944eb06_0_225"/>
            <p:cNvCxnSpPr>
              <a:stCxn id="669" idx="4"/>
            </p:cNvCxnSpPr>
            <p:nvPr/>
          </p:nvCxnSpPr>
          <p:spPr>
            <a:xfrm>
              <a:off x="5300711" y="6176957"/>
              <a:ext cx="1937100" cy="0"/>
            </a:xfrm>
            <a:prstGeom prst="straightConnector1">
              <a:avLst/>
            </a:prstGeom>
            <a:noFill/>
            <a:ln w="25400" cap="flat" cmpd="sng">
              <a:solidFill>
                <a:srgbClr val="3E6E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74" name="Google Shape;674;g18ff944eb06_0_225"/>
            <p:cNvSpPr/>
            <p:nvPr/>
          </p:nvSpPr>
          <p:spPr>
            <a:xfrm>
              <a:off x="5197679" y="6014435"/>
              <a:ext cx="340200" cy="3042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19b9a46a71d_0_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Share your work 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18ff944eb06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Draw a regular hexagon</a:t>
            </a:r>
            <a:endParaRPr/>
          </a:p>
        </p:txBody>
      </p:sp>
      <p:sp>
        <p:nvSpPr>
          <p:cNvPr id="686" name="Google Shape;686;g18ff944eb06_0_2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In another part of the whiteboard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Draw a regular hexagon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Record the commands on the whiteboard. </a:t>
            </a:r>
            <a:endParaRPr/>
          </a:p>
        </p:txBody>
      </p:sp>
      <p:grpSp>
        <p:nvGrpSpPr>
          <p:cNvPr id="687" name="Google Shape;687;g18ff944eb06_0_234" descr="Hexagon"/>
          <p:cNvGrpSpPr/>
          <p:nvPr/>
        </p:nvGrpSpPr>
        <p:grpSpPr>
          <a:xfrm>
            <a:off x="3276399" y="4081530"/>
            <a:ext cx="2519100" cy="2332191"/>
            <a:chOff x="3276399" y="4005330"/>
            <a:chExt cx="2519100" cy="2332191"/>
          </a:xfrm>
        </p:grpSpPr>
        <p:sp>
          <p:nvSpPr>
            <p:cNvPr id="688" name="Google Shape;688;g18ff944eb06_0_234"/>
            <p:cNvSpPr/>
            <p:nvPr/>
          </p:nvSpPr>
          <p:spPr>
            <a:xfrm>
              <a:off x="3276399" y="4005330"/>
              <a:ext cx="2519100" cy="2171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25400" cap="flat" cmpd="sng">
              <a:solidFill>
                <a:srgbClr val="3153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g18ff944eb06_0_234"/>
            <p:cNvSpPr/>
            <p:nvPr/>
          </p:nvSpPr>
          <p:spPr>
            <a:xfrm>
              <a:off x="5138667" y="6027321"/>
              <a:ext cx="360600" cy="3102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690" name="Google Shape;690;g18ff944eb06_0_234"/>
          <p:cNvCxnSpPr/>
          <p:nvPr/>
        </p:nvCxnSpPr>
        <p:spPr>
          <a:xfrm>
            <a:off x="5215350" y="6250025"/>
            <a:ext cx="1946700" cy="0"/>
          </a:xfrm>
          <a:prstGeom prst="straightConnector1">
            <a:avLst/>
          </a:prstGeom>
          <a:noFill/>
          <a:ln w="25400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19b9a46a71d_0_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Share your work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"/>
          <p:cNvSpPr txBox="1">
            <a:spLocks noGrp="1"/>
          </p:cNvSpPr>
          <p:nvPr>
            <p:ph type="body" idx="1"/>
          </p:nvPr>
        </p:nvSpPr>
        <p:spPr>
          <a:xfrm>
            <a:off x="685800" y="2194559"/>
            <a:ext cx="10820400" cy="4549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What’s the sum of numbers between 1 and 200? 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1, 2,3,4………………………………………197,198,199,200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Char char="•"/>
            </a:pPr>
            <a:r>
              <a:rPr lang="en-US" sz="3000">
                <a:solidFill>
                  <a:schemeClr val="lt1"/>
                </a:solidFill>
              </a:rPr>
              <a:t># of pairs: </a:t>
            </a:r>
            <a:r>
              <a:rPr lang="en-US" sz="2800">
                <a:solidFill>
                  <a:schemeClr val="lt1"/>
                </a:solidFill>
              </a:rPr>
              <a:t>200/2=100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Char char="•"/>
            </a:pPr>
            <a:r>
              <a:rPr lang="en-US" sz="3000">
                <a:solidFill>
                  <a:schemeClr val="lt1"/>
                </a:solidFill>
              </a:rPr>
              <a:t>So….100 pairs X 201 = 20100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Char char="•"/>
            </a:pPr>
            <a:r>
              <a:rPr lang="en-US" sz="3000">
                <a:solidFill>
                  <a:schemeClr val="lt1"/>
                </a:solidFill>
              </a:rPr>
              <a:t>Generic solution is = N/2 * (1+N)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</p:txBody>
      </p:sp>
      <p:sp>
        <p:nvSpPr>
          <p:cNvPr id="134" name="Google Shape;134;p4"/>
          <p:cNvSpPr/>
          <p:nvPr/>
        </p:nvSpPr>
        <p:spPr>
          <a:xfrm>
            <a:off x="1094874" y="352975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"/>
          <p:cNvSpPr/>
          <p:nvPr/>
        </p:nvSpPr>
        <p:spPr>
          <a:xfrm>
            <a:off x="1391653" y="352574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"/>
          <p:cNvSpPr/>
          <p:nvPr/>
        </p:nvSpPr>
        <p:spPr>
          <a:xfrm>
            <a:off x="1724528" y="352172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2057403" y="351771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/>
          <p:nvPr/>
        </p:nvSpPr>
        <p:spPr>
          <a:xfrm>
            <a:off x="6275198" y="354297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"/>
          <p:cNvSpPr/>
          <p:nvPr/>
        </p:nvSpPr>
        <p:spPr>
          <a:xfrm>
            <a:off x="7002652" y="353494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7767364" y="353442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/>
          <p:nvPr/>
        </p:nvSpPr>
        <p:spPr>
          <a:xfrm>
            <a:off x="8519339" y="352172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 txBox="1"/>
          <p:nvPr/>
        </p:nvSpPr>
        <p:spPr>
          <a:xfrm>
            <a:off x="10412219" y="2194559"/>
            <a:ext cx="1111202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Problem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4"/>
          <p:cNvSpPr txBox="1"/>
          <p:nvPr/>
        </p:nvSpPr>
        <p:spPr>
          <a:xfrm>
            <a:off x="10412219" y="3165095"/>
            <a:ext cx="1558440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decompose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18ff944eb06_0_39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Let’s discuss…</a:t>
            </a:r>
            <a:endParaRPr/>
          </a:p>
        </p:txBody>
      </p:sp>
      <p:sp>
        <p:nvSpPr>
          <p:cNvPr id="702" name="Google Shape;702;g18ff944eb06_0_391"/>
          <p:cNvSpPr txBox="1"/>
          <p:nvPr/>
        </p:nvSpPr>
        <p:spPr>
          <a:xfrm>
            <a:off x="838200" y="5736314"/>
            <a:ext cx="2138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notice?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g18ff944eb06_0_391"/>
          <p:cNvSpPr txBox="1"/>
          <p:nvPr/>
        </p:nvSpPr>
        <p:spPr>
          <a:xfrm>
            <a:off x="207518" y="4115442"/>
            <a:ext cx="748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Side #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roup 1" descr="Shapes of triangle, square, octagon, and hexagon ">
            <a:extLst>
              <a:ext uri="{FF2B5EF4-FFF2-40B4-BE49-F238E27FC236}">
                <a16:creationId xmlns:a16="http://schemas.microsoft.com/office/drawing/2014/main" id="{5CFB7A37-4838-08FF-8EF2-F6F242A45757}"/>
              </a:ext>
            </a:extLst>
          </p:cNvPr>
          <p:cNvGrpSpPr/>
          <p:nvPr/>
        </p:nvGrpSpPr>
        <p:grpSpPr>
          <a:xfrm>
            <a:off x="956441" y="2065282"/>
            <a:ext cx="8463766" cy="2980054"/>
            <a:chOff x="956441" y="2065282"/>
            <a:chExt cx="8463766" cy="2980054"/>
          </a:xfrm>
        </p:grpSpPr>
        <p:grpSp>
          <p:nvGrpSpPr>
            <p:cNvPr id="704" name="Google Shape;704;g18ff944eb06_0_391"/>
            <p:cNvGrpSpPr/>
            <p:nvPr/>
          </p:nvGrpSpPr>
          <p:grpSpPr>
            <a:xfrm>
              <a:off x="956441" y="2175642"/>
              <a:ext cx="1828800" cy="2869694"/>
              <a:chOff x="956441" y="2175642"/>
              <a:chExt cx="1828800" cy="2869694"/>
            </a:xfrm>
          </p:grpSpPr>
          <p:sp>
            <p:nvSpPr>
              <p:cNvPr id="705" name="Google Shape;705;g18ff944eb06_0_391"/>
              <p:cNvSpPr/>
              <p:nvPr/>
            </p:nvSpPr>
            <p:spPr>
              <a:xfrm>
                <a:off x="956441" y="2175642"/>
                <a:ext cx="1828800" cy="1576500"/>
              </a:xfrm>
              <a:prstGeom prst="triangle">
                <a:avLst>
                  <a:gd name="adj" fmla="val 50000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6" name="Google Shape;706;g18ff944eb06_0_391"/>
              <p:cNvSpPr txBox="1"/>
              <p:nvPr/>
            </p:nvSpPr>
            <p:spPr>
              <a:xfrm>
                <a:off x="1608749" y="4768436"/>
                <a:ext cx="524100" cy="2769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 l="-9516" r="-9527" b="-4348"/>
                </a:stretch>
              </a:blip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 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g18ff944eb06_0_391"/>
              <p:cNvSpPr txBox="1"/>
              <p:nvPr/>
            </p:nvSpPr>
            <p:spPr>
              <a:xfrm>
                <a:off x="1719997" y="4127755"/>
                <a:ext cx="3018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8" name="Google Shape;708;g18ff944eb06_0_391"/>
            <p:cNvGrpSpPr/>
            <p:nvPr/>
          </p:nvGrpSpPr>
          <p:grpSpPr>
            <a:xfrm>
              <a:off x="3273971" y="2249213"/>
              <a:ext cx="1503000" cy="2796120"/>
              <a:chOff x="3385184" y="2249213"/>
              <a:chExt cx="1503000" cy="2796120"/>
            </a:xfrm>
          </p:grpSpPr>
          <p:sp>
            <p:nvSpPr>
              <p:cNvPr id="709" name="Google Shape;709;g18ff944eb06_0_391"/>
              <p:cNvSpPr/>
              <p:nvPr/>
            </p:nvSpPr>
            <p:spPr>
              <a:xfrm>
                <a:off x="3385184" y="2249213"/>
                <a:ext cx="1503000" cy="1503000"/>
              </a:xfrm>
              <a:prstGeom prst="rect">
                <a:avLst/>
              </a:prstGeom>
              <a:solidFill>
                <a:schemeClr val="lt1"/>
              </a:solidFill>
              <a:ln w="28575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g18ff944eb06_0_391"/>
              <p:cNvSpPr txBox="1"/>
              <p:nvPr/>
            </p:nvSpPr>
            <p:spPr>
              <a:xfrm>
                <a:off x="3957944" y="4768433"/>
                <a:ext cx="396000" cy="2769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 l="-9086" r="-9087" b="-4348"/>
                </a:stretch>
              </a:blip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 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g18ff944eb06_0_391"/>
              <p:cNvSpPr txBox="1"/>
              <p:nvPr/>
            </p:nvSpPr>
            <p:spPr>
              <a:xfrm>
                <a:off x="3974378" y="4135983"/>
                <a:ext cx="3018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2" name="Google Shape;712;g18ff944eb06_0_391"/>
            <p:cNvGrpSpPr/>
            <p:nvPr/>
          </p:nvGrpSpPr>
          <p:grpSpPr>
            <a:xfrm>
              <a:off x="5180017" y="2065282"/>
              <a:ext cx="1887000" cy="2980052"/>
              <a:chOff x="6094425" y="2065282"/>
              <a:chExt cx="1887000" cy="2980052"/>
            </a:xfrm>
          </p:grpSpPr>
          <p:sp>
            <p:nvSpPr>
              <p:cNvPr id="713" name="Google Shape;713;g18ff944eb06_0_391"/>
              <p:cNvSpPr/>
              <p:nvPr/>
            </p:nvSpPr>
            <p:spPr>
              <a:xfrm>
                <a:off x="6094425" y="2065282"/>
                <a:ext cx="1887000" cy="1797300"/>
              </a:xfrm>
              <a:prstGeom prst="pentagon">
                <a:avLst>
                  <a:gd name="hf" fmla="val 105146"/>
                  <a:gd name="vf" fmla="val 110557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g18ff944eb06_0_391"/>
              <p:cNvSpPr txBox="1"/>
              <p:nvPr/>
            </p:nvSpPr>
            <p:spPr>
              <a:xfrm>
                <a:off x="6856254" y="4768434"/>
                <a:ext cx="396000" cy="2769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 l="-15615" r="-12497" b="-4348"/>
                </a:stretch>
              </a:blip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 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g18ff944eb06_0_391"/>
              <p:cNvSpPr txBox="1"/>
              <p:nvPr/>
            </p:nvSpPr>
            <p:spPr>
              <a:xfrm>
                <a:off x="6899597" y="4127755"/>
                <a:ext cx="3018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6" name="Google Shape;716;g18ff944eb06_0_391"/>
            <p:cNvGrpSpPr/>
            <p:nvPr/>
          </p:nvGrpSpPr>
          <p:grpSpPr>
            <a:xfrm>
              <a:off x="7433007" y="2133600"/>
              <a:ext cx="1987200" cy="2911733"/>
              <a:chOff x="8545123" y="2133600"/>
              <a:chExt cx="1987200" cy="2911733"/>
            </a:xfrm>
          </p:grpSpPr>
          <p:sp>
            <p:nvSpPr>
              <p:cNvPr id="717" name="Google Shape;717;g18ff944eb06_0_391"/>
              <p:cNvSpPr/>
              <p:nvPr/>
            </p:nvSpPr>
            <p:spPr>
              <a:xfrm>
                <a:off x="8545123" y="2133600"/>
                <a:ext cx="1987200" cy="1713300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chemeClr val="lt1"/>
              </a:solidFill>
              <a:ln w="28575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g18ff944eb06_0_391"/>
              <p:cNvSpPr txBox="1"/>
              <p:nvPr/>
            </p:nvSpPr>
            <p:spPr>
              <a:xfrm>
                <a:off x="9331459" y="4768433"/>
                <a:ext cx="396000" cy="2769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 l="-12500" r="-12500" b="-4348"/>
                </a:stretch>
              </a:blip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 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g18ff944eb06_0_391"/>
              <p:cNvSpPr txBox="1"/>
              <p:nvPr/>
            </p:nvSpPr>
            <p:spPr>
              <a:xfrm>
                <a:off x="9387928" y="4135983"/>
                <a:ext cx="3018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US"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6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20" name="Google Shape;720;g18ff944eb06_0_391"/>
          <p:cNvSpPr txBox="1"/>
          <p:nvPr/>
        </p:nvSpPr>
        <p:spPr>
          <a:xfrm>
            <a:off x="205459" y="4768433"/>
            <a:ext cx="71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g18ff944eb06_0_391"/>
          <p:cNvSpPr txBox="1"/>
          <p:nvPr/>
        </p:nvSpPr>
        <p:spPr>
          <a:xfrm>
            <a:off x="11605759" y="4160653"/>
            <a:ext cx="30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g18ff944eb06_0_391"/>
          <p:cNvSpPr txBox="1"/>
          <p:nvPr/>
        </p:nvSpPr>
        <p:spPr>
          <a:xfrm>
            <a:off x="11615705" y="4823695"/>
            <a:ext cx="292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g18ff944eb06_0_391"/>
          <p:cNvSpPr txBox="1"/>
          <p:nvPr/>
        </p:nvSpPr>
        <p:spPr>
          <a:xfrm>
            <a:off x="9786161" y="2816037"/>
            <a:ext cx="877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g18ff944eb06_0_391"/>
          <p:cNvSpPr txBox="1"/>
          <p:nvPr/>
        </p:nvSpPr>
        <p:spPr>
          <a:xfrm>
            <a:off x="9709987" y="4160653"/>
            <a:ext cx="137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7, 8, 9, 10…..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g18ff944eb06_0_391"/>
          <p:cNvSpPr txBox="1"/>
          <p:nvPr/>
        </p:nvSpPr>
        <p:spPr>
          <a:xfrm>
            <a:off x="10204772" y="4785350"/>
            <a:ext cx="292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26" name="Google Shape;726;g18ff944eb06_0_391"/>
          <p:cNvCxnSpPr/>
          <p:nvPr/>
        </p:nvCxnSpPr>
        <p:spPr>
          <a:xfrm>
            <a:off x="4763150" y="3757650"/>
            <a:ext cx="3234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27" name="Google Shape;727;g18ff944eb06_0_391"/>
          <p:cNvCxnSpPr>
            <a:stCxn id="705" idx="4"/>
          </p:cNvCxnSpPr>
          <p:nvPr/>
        </p:nvCxnSpPr>
        <p:spPr>
          <a:xfrm rot="10800000">
            <a:off x="2660141" y="3493842"/>
            <a:ext cx="125100" cy="2583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28" name="Google Shape;728;g18ff944eb06_0_391"/>
          <p:cNvCxnSpPr>
            <a:endCxn id="705" idx="4"/>
          </p:cNvCxnSpPr>
          <p:nvPr/>
        </p:nvCxnSpPr>
        <p:spPr>
          <a:xfrm flipH="1">
            <a:off x="2785241" y="3749142"/>
            <a:ext cx="283500" cy="3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29" name="Google Shape;729;g18ff944eb06_0_391"/>
          <p:cNvCxnSpPr/>
          <p:nvPr/>
        </p:nvCxnSpPr>
        <p:spPr>
          <a:xfrm rot="10800000">
            <a:off x="4805700" y="3510850"/>
            <a:ext cx="0" cy="2553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30" name="Google Shape;730;g18ff944eb06_0_391"/>
          <p:cNvCxnSpPr>
            <a:stCxn id="713" idx="4"/>
          </p:cNvCxnSpPr>
          <p:nvPr/>
        </p:nvCxnSpPr>
        <p:spPr>
          <a:xfrm>
            <a:off x="6706631" y="3862577"/>
            <a:ext cx="406500" cy="57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31" name="Google Shape;731;g18ff944eb06_0_391"/>
          <p:cNvCxnSpPr>
            <a:stCxn id="713" idx="4"/>
          </p:cNvCxnSpPr>
          <p:nvPr/>
        </p:nvCxnSpPr>
        <p:spPr>
          <a:xfrm rot="10800000" flipH="1">
            <a:off x="6706631" y="3587177"/>
            <a:ext cx="80400" cy="275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32" name="Google Shape;732;g18ff944eb06_0_391"/>
          <p:cNvCxnSpPr>
            <a:stCxn id="717" idx="1"/>
          </p:cNvCxnSpPr>
          <p:nvPr/>
        </p:nvCxnSpPr>
        <p:spPr>
          <a:xfrm rot="10800000" flipH="1">
            <a:off x="8991882" y="3842700"/>
            <a:ext cx="402900" cy="4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33" name="Google Shape;733;g18ff944eb06_0_391"/>
          <p:cNvCxnSpPr/>
          <p:nvPr/>
        </p:nvCxnSpPr>
        <p:spPr>
          <a:xfrm rot="10800000" flipH="1">
            <a:off x="8992631" y="3570377"/>
            <a:ext cx="129600" cy="292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34" name="Google Shape;734;g18ff944eb06_0_391"/>
          <p:cNvSpPr/>
          <p:nvPr/>
        </p:nvSpPr>
        <p:spPr>
          <a:xfrm>
            <a:off x="2585725" y="3515875"/>
            <a:ext cx="406500" cy="2754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g18ff944eb06_0_391"/>
          <p:cNvSpPr/>
          <p:nvPr/>
        </p:nvSpPr>
        <p:spPr>
          <a:xfrm>
            <a:off x="4684488" y="3561500"/>
            <a:ext cx="406500" cy="2754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g18ff944eb06_0_391"/>
          <p:cNvSpPr/>
          <p:nvPr/>
        </p:nvSpPr>
        <p:spPr>
          <a:xfrm>
            <a:off x="6681163" y="3619950"/>
            <a:ext cx="406500" cy="2754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g18ff944eb06_0_391"/>
          <p:cNvSpPr/>
          <p:nvPr/>
        </p:nvSpPr>
        <p:spPr>
          <a:xfrm>
            <a:off x="8963138" y="3612925"/>
            <a:ext cx="406500" cy="2754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g18ff944eb06_0_2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Let’s discuss…</a:t>
            </a:r>
            <a:endParaRPr/>
          </a:p>
        </p:txBody>
      </p:sp>
      <p:sp>
        <p:nvSpPr>
          <p:cNvPr id="743" name="Google Shape;743;g18ff944eb06_0_27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The formula for the angle that needs to turn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If I want to draw a regular polygon with the side of </a:t>
            </a:r>
            <a:r>
              <a:rPr lang="en-US" b="1">
                <a:solidFill>
                  <a:srgbClr val="FF0000"/>
                </a:solidFill>
              </a:rPr>
              <a:t>n</a:t>
            </a:r>
            <a:r>
              <a:rPr lang="en-US"/>
              <a:t>, what are some directional comments?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18ff944eb06_0_28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400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Any CT Processes do you see in this activity?</a:t>
            </a:r>
            <a:endParaRPr/>
          </a:p>
        </p:txBody>
      </p:sp>
      <p:grpSp>
        <p:nvGrpSpPr>
          <p:cNvPr id="750" name="Google Shape;750;g18ff944eb06_0_284" descr="CT processes"/>
          <p:cNvGrpSpPr/>
          <p:nvPr/>
        </p:nvGrpSpPr>
        <p:grpSpPr>
          <a:xfrm>
            <a:off x="7801796" y="555240"/>
            <a:ext cx="2841000" cy="5621723"/>
            <a:chOff x="6713225" y="994775"/>
            <a:chExt cx="2841000" cy="5621723"/>
          </a:xfrm>
        </p:grpSpPr>
        <p:sp>
          <p:nvSpPr>
            <p:cNvPr id="751" name="Google Shape;751;g18ff944eb06_0_284"/>
            <p:cNvSpPr txBox="1"/>
            <p:nvPr/>
          </p:nvSpPr>
          <p:spPr>
            <a:xfrm>
              <a:off x="6713225" y="994775"/>
              <a:ext cx="2841000" cy="5587500"/>
            </a:xfrm>
            <a:prstGeom prst="rect">
              <a:avLst/>
            </a:prstGeom>
            <a:solidFill>
              <a:srgbClr val="F08B54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-US" sz="27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CT Processes</a:t>
              </a: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endParaRPr sz="2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g18ff944eb06_0_284"/>
            <p:cNvSpPr/>
            <p:nvPr/>
          </p:nvSpPr>
          <p:spPr>
            <a:xfrm>
              <a:off x="6841350" y="1576750"/>
              <a:ext cx="2555400" cy="5039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53" name="Google Shape;753;g18ff944eb06_0_284" descr="Table&#10;&#10;Description automatically generate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989026" y="2037849"/>
              <a:ext cx="2300775" cy="45786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18ff944eb06_0_29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Let’s draw the shapes in Scratch</a:t>
            </a:r>
            <a:endParaRPr/>
          </a:p>
        </p:txBody>
      </p:sp>
      <p:sp>
        <p:nvSpPr>
          <p:cNvPr id="759" name="Google Shape;759;g18ff944eb06_0_29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Draw an equilateral triangle first.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Then, try to draw a 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regular polygon with sides of n.</a:t>
            </a:r>
            <a:endParaRPr/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  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18ff944eb06_0_4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Let’s draw a triangle in Scratch</a:t>
            </a:r>
            <a:endParaRPr/>
          </a:p>
        </p:txBody>
      </p:sp>
      <p:sp>
        <p:nvSpPr>
          <p:cNvPr id="765" name="Google Shape;765;g18ff944eb06_0_437"/>
          <p:cNvSpPr txBox="1"/>
          <p:nvPr/>
        </p:nvSpPr>
        <p:spPr>
          <a:xfrm>
            <a:off x="207518" y="4115442"/>
            <a:ext cx="748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Side #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6" name="Google Shape;766;g18ff944eb06_0_437" descr="Triangle "/>
          <p:cNvGrpSpPr/>
          <p:nvPr/>
        </p:nvGrpSpPr>
        <p:grpSpPr>
          <a:xfrm>
            <a:off x="956441" y="2175642"/>
            <a:ext cx="1828800" cy="2869694"/>
            <a:chOff x="956441" y="2175642"/>
            <a:chExt cx="1828800" cy="2869694"/>
          </a:xfrm>
        </p:grpSpPr>
        <p:sp>
          <p:nvSpPr>
            <p:cNvPr id="767" name="Google Shape;767;g18ff944eb06_0_437"/>
            <p:cNvSpPr/>
            <p:nvPr/>
          </p:nvSpPr>
          <p:spPr>
            <a:xfrm>
              <a:off x="956441" y="2175642"/>
              <a:ext cx="1828800" cy="1576500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g18ff944eb06_0_437"/>
            <p:cNvSpPr txBox="1"/>
            <p:nvPr/>
          </p:nvSpPr>
          <p:spPr>
            <a:xfrm>
              <a:off x="1608749" y="4768436"/>
              <a:ext cx="524100" cy="2769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l="-9516" r="-9527" b="-434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g18ff944eb06_0_437"/>
            <p:cNvSpPr txBox="1"/>
            <p:nvPr/>
          </p:nvSpPr>
          <p:spPr>
            <a:xfrm>
              <a:off x="1719997" y="4127755"/>
              <a:ext cx="301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0" name="Google Shape;770;g18ff944eb06_0_437"/>
          <p:cNvSpPr txBox="1"/>
          <p:nvPr/>
        </p:nvSpPr>
        <p:spPr>
          <a:xfrm>
            <a:off x="205459" y="4768433"/>
            <a:ext cx="71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1" name="Google Shape;771;g18ff944eb06_0_437"/>
          <p:cNvCxnSpPr>
            <a:stCxn id="767" idx="4"/>
          </p:cNvCxnSpPr>
          <p:nvPr/>
        </p:nvCxnSpPr>
        <p:spPr>
          <a:xfrm rot="10800000">
            <a:off x="2660141" y="3493842"/>
            <a:ext cx="125100" cy="2583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72" name="Google Shape;772;g18ff944eb06_0_437"/>
          <p:cNvCxnSpPr>
            <a:endCxn id="767" idx="4"/>
          </p:cNvCxnSpPr>
          <p:nvPr/>
        </p:nvCxnSpPr>
        <p:spPr>
          <a:xfrm flipH="1">
            <a:off x="2785241" y="3749142"/>
            <a:ext cx="283500" cy="3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73" name="Google Shape;773;g18ff944eb06_0_437"/>
          <p:cNvSpPr/>
          <p:nvPr/>
        </p:nvSpPr>
        <p:spPr>
          <a:xfrm>
            <a:off x="2585725" y="3515875"/>
            <a:ext cx="406500" cy="2754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18ff944eb06_0_450"/>
          <p:cNvSpPr txBox="1">
            <a:spLocks noGrp="1"/>
          </p:cNvSpPr>
          <p:nvPr>
            <p:ph type="title"/>
          </p:nvPr>
        </p:nvSpPr>
        <p:spPr>
          <a:xfrm>
            <a:off x="3085212" y="85964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alibri"/>
              <a:buNone/>
            </a:pPr>
            <a:r>
              <a:rPr lang="en-US" sz="4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2. Sign in Scratch!</a:t>
            </a:r>
            <a:endParaRPr/>
          </a:p>
        </p:txBody>
      </p:sp>
      <p:sp>
        <p:nvSpPr>
          <p:cNvPr id="779" name="Google Shape;779;g18ff944eb06_0_450"/>
          <p:cNvSpPr txBox="1">
            <a:spLocks noGrp="1"/>
          </p:cNvSpPr>
          <p:nvPr>
            <p:ph type="body" idx="1"/>
          </p:nvPr>
        </p:nvSpPr>
        <p:spPr>
          <a:xfrm>
            <a:off x="1009403" y="83126"/>
            <a:ext cx="11174400" cy="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3C1"/>
              </a:buClr>
              <a:buSzPts val="4000"/>
              <a:buNone/>
            </a:pPr>
            <a:r>
              <a:rPr lang="en-US" sz="4000">
                <a:solidFill>
                  <a:srgbClr val="0563C1"/>
                </a:solidFill>
              </a:rPr>
              <a:t>1. Go to </a:t>
            </a:r>
            <a:r>
              <a:rPr lang="en-US" sz="4000"/>
              <a:t>https://scratch.mit.edu/ </a:t>
            </a:r>
            <a:endParaRPr/>
          </a:p>
        </p:txBody>
      </p:sp>
      <p:pic>
        <p:nvPicPr>
          <p:cNvPr id="780" name="Google Shape;780;g18ff944eb06_0_450" descr="Snapshot of Scratch Interface for signing i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004292"/>
            <a:ext cx="12191999" cy="3937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81" name="Google Shape;781;g18ff944eb06_0_450"/>
          <p:cNvCxnSpPr/>
          <p:nvPr/>
        </p:nvCxnSpPr>
        <p:spPr>
          <a:xfrm>
            <a:off x="10046525" y="1763897"/>
            <a:ext cx="1287600" cy="11919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82" name="Google Shape;782;g18ff944eb06_0_450"/>
          <p:cNvCxnSpPr/>
          <p:nvPr/>
        </p:nvCxnSpPr>
        <p:spPr>
          <a:xfrm flipH="1">
            <a:off x="2259405" y="2565070"/>
            <a:ext cx="673800" cy="4269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783" name="Google Shape;783;g18ff944eb06_0_450"/>
          <p:cNvSpPr txBox="1"/>
          <p:nvPr/>
        </p:nvSpPr>
        <p:spPr>
          <a:xfrm>
            <a:off x="-1043049" y="163013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alibri"/>
              <a:buNone/>
            </a:pPr>
            <a:r>
              <a:rPr lang="en-US" sz="40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3. Click </a:t>
            </a:r>
            <a:r>
              <a:rPr lang="en-US" sz="4000" b="0" i="0" u="none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</a:rPr>
              <a:t>Create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g18ff944eb06_0_450"/>
          <p:cNvSpPr/>
          <p:nvPr/>
        </p:nvSpPr>
        <p:spPr>
          <a:xfrm>
            <a:off x="11352810" y="3004292"/>
            <a:ext cx="839100" cy="594000"/>
          </a:xfrm>
          <a:prstGeom prst="roundRect">
            <a:avLst>
              <a:gd name="adj" fmla="val 16667"/>
            </a:avLst>
          </a:prstGeom>
          <a:noFill/>
          <a:ln w="1016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g18ff944eb06_0_450"/>
          <p:cNvSpPr/>
          <p:nvPr/>
        </p:nvSpPr>
        <p:spPr>
          <a:xfrm>
            <a:off x="1434792" y="3028671"/>
            <a:ext cx="839100" cy="594000"/>
          </a:xfrm>
          <a:prstGeom prst="roundRect">
            <a:avLst>
              <a:gd name="adj" fmla="val 16667"/>
            </a:avLst>
          </a:prstGeom>
          <a:noFill/>
          <a:ln w="1016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6" name="Google Shape;786;g18ff944eb06_0_450"/>
          <p:cNvSpPr/>
          <p:nvPr/>
        </p:nvSpPr>
        <p:spPr>
          <a:xfrm>
            <a:off x="2764970" y="47500"/>
            <a:ext cx="5179500" cy="712500"/>
          </a:xfrm>
          <a:prstGeom prst="roundRect">
            <a:avLst>
              <a:gd name="adj" fmla="val 16667"/>
            </a:avLst>
          </a:prstGeom>
          <a:noFill/>
          <a:ln w="1016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18ff944eb06_0_462"/>
          <p:cNvSpPr txBox="1">
            <a:spLocks noGrp="1"/>
          </p:cNvSpPr>
          <p:nvPr>
            <p:ph type="title"/>
          </p:nvPr>
        </p:nvSpPr>
        <p:spPr>
          <a:xfrm>
            <a:off x="3524250" y="414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Use the Pen Blocks</a:t>
            </a:r>
            <a:endParaRPr/>
          </a:p>
        </p:txBody>
      </p:sp>
      <p:sp>
        <p:nvSpPr>
          <p:cNvPr id="792" name="Google Shape;792;g18ff944eb06_0_462"/>
          <p:cNvSpPr txBox="1"/>
          <p:nvPr/>
        </p:nvSpPr>
        <p:spPr>
          <a:xfrm>
            <a:off x="207518" y="3353442"/>
            <a:ext cx="748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Side #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3" name="Google Shape;793;g18ff944eb06_0_462" descr="Triangle"/>
          <p:cNvGrpSpPr/>
          <p:nvPr/>
        </p:nvGrpSpPr>
        <p:grpSpPr>
          <a:xfrm>
            <a:off x="956441" y="1413642"/>
            <a:ext cx="1828800" cy="2869694"/>
            <a:chOff x="956441" y="2175642"/>
            <a:chExt cx="1828800" cy="2869694"/>
          </a:xfrm>
        </p:grpSpPr>
        <p:sp>
          <p:nvSpPr>
            <p:cNvPr id="794" name="Google Shape;794;g18ff944eb06_0_462"/>
            <p:cNvSpPr/>
            <p:nvPr/>
          </p:nvSpPr>
          <p:spPr>
            <a:xfrm>
              <a:off x="956441" y="2175642"/>
              <a:ext cx="1828800" cy="1576500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g18ff944eb06_0_462"/>
            <p:cNvSpPr txBox="1"/>
            <p:nvPr/>
          </p:nvSpPr>
          <p:spPr>
            <a:xfrm>
              <a:off x="1608749" y="4768436"/>
              <a:ext cx="524100" cy="2769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l="-9516" r="-9527" b="-434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g18ff944eb06_0_462"/>
            <p:cNvSpPr txBox="1"/>
            <p:nvPr/>
          </p:nvSpPr>
          <p:spPr>
            <a:xfrm>
              <a:off x="1719997" y="4127755"/>
              <a:ext cx="301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7" name="Google Shape;797;g18ff944eb06_0_462"/>
          <p:cNvSpPr txBox="1"/>
          <p:nvPr/>
        </p:nvSpPr>
        <p:spPr>
          <a:xfrm>
            <a:off x="205459" y="4006433"/>
            <a:ext cx="71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8" name="Google Shape;798;g18ff944eb06_0_462"/>
          <p:cNvCxnSpPr>
            <a:stCxn id="794" idx="4"/>
          </p:cNvCxnSpPr>
          <p:nvPr/>
        </p:nvCxnSpPr>
        <p:spPr>
          <a:xfrm rot="10800000">
            <a:off x="2660141" y="2731842"/>
            <a:ext cx="125100" cy="2583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99" name="Google Shape;799;g18ff944eb06_0_462"/>
          <p:cNvCxnSpPr>
            <a:endCxn id="794" idx="4"/>
          </p:cNvCxnSpPr>
          <p:nvPr/>
        </p:nvCxnSpPr>
        <p:spPr>
          <a:xfrm flipH="1">
            <a:off x="2785241" y="2987142"/>
            <a:ext cx="283500" cy="3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0" name="Google Shape;800;g18ff944eb06_0_462"/>
          <p:cNvSpPr/>
          <p:nvPr/>
        </p:nvSpPr>
        <p:spPr>
          <a:xfrm>
            <a:off x="2585725" y="2753875"/>
            <a:ext cx="406500" cy="2754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roup 1" descr="Scratch interface for pen blocks">
            <a:extLst>
              <a:ext uri="{FF2B5EF4-FFF2-40B4-BE49-F238E27FC236}">
                <a16:creationId xmlns:a16="http://schemas.microsoft.com/office/drawing/2014/main" id="{1364046E-D7CC-FA8F-69BD-6F343D11FF64}"/>
              </a:ext>
            </a:extLst>
          </p:cNvPr>
          <p:cNvGrpSpPr/>
          <p:nvPr/>
        </p:nvGrpSpPr>
        <p:grpSpPr>
          <a:xfrm>
            <a:off x="2656674" y="560200"/>
            <a:ext cx="9535327" cy="5625575"/>
            <a:chOff x="2656674" y="560200"/>
            <a:chExt cx="9535327" cy="5625575"/>
          </a:xfrm>
        </p:grpSpPr>
        <p:pic>
          <p:nvPicPr>
            <p:cNvPr id="801" name="Google Shape;801;g18ff944eb06_0_46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56674" y="4310575"/>
              <a:ext cx="2876400" cy="1812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2" name="Google Shape;802;g18ff944eb06_0_46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071022" y="3835500"/>
              <a:ext cx="2463725" cy="235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3" name="Google Shape;803;g18ff944eb06_0_46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967590" y="560200"/>
              <a:ext cx="3224411" cy="56255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04" name="Google Shape;804;g18ff944eb06_0_462"/>
          <p:cNvSpPr/>
          <p:nvPr/>
        </p:nvSpPr>
        <p:spPr>
          <a:xfrm>
            <a:off x="2656675" y="5589425"/>
            <a:ext cx="596100" cy="5328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g18ff944eb06_0_462"/>
          <p:cNvSpPr/>
          <p:nvPr/>
        </p:nvSpPr>
        <p:spPr>
          <a:xfrm>
            <a:off x="6071025" y="3835500"/>
            <a:ext cx="2463600" cy="23151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g18ff944eb06_0_462"/>
          <p:cNvSpPr/>
          <p:nvPr/>
        </p:nvSpPr>
        <p:spPr>
          <a:xfrm>
            <a:off x="9604875" y="577750"/>
            <a:ext cx="2522100" cy="55905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g18ff944eb06_0_462"/>
          <p:cNvSpPr/>
          <p:nvPr/>
        </p:nvSpPr>
        <p:spPr>
          <a:xfrm>
            <a:off x="8967600" y="5371700"/>
            <a:ext cx="596100" cy="5328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g18ff944eb06_0_462"/>
          <p:cNvSpPr txBox="1"/>
          <p:nvPr/>
        </p:nvSpPr>
        <p:spPr>
          <a:xfrm>
            <a:off x="2705725" y="6264875"/>
            <a:ext cx="49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9" name="Google Shape;809;g18ff944eb06_0_462"/>
          <p:cNvSpPr txBox="1"/>
          <p:nvPr/>
        </p:nvSpPr>
        <p:spPr>
          <a:xfrm>
            <a:off x="6768825" y="6302975"/>
            <a:ext cx="49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g18ff944eb06_0_462"/>
          <p:cNvSpPr txBox="1"/>
          <p:nvPr/>
        </p:nvSpPr>
        <p:spPr>
          <a:xfrm>
            <a:off x="9604875" y="6302975"/>
            <a:ext cx="49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g18ff944eb06_0_48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Use these codes in Scratch</a:t>
            </a:r>
            <a:endParaRPr/>
          </a:p>
        </p:txBody>
      </p:sp>
      <p:sp>
        <p:nvSpPr>
          <p:cNvPr id="816" name="Google Shape;816;g18ff944eb06_0_485"/>
          <p:cNvSpPr txBox="1"/>
          <p:nvPr/>
        </p:nvSpPr>
        <p:spPr>
          <a:xfrm>
            <a:off x="207518" y="4115442"/>
            <a:ext cx="748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Side #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7" name="Google Shape;817;g18ff944eb06_0_485" descr="Triangle"/>
          <p:cNvGrpSpPr/>
          <p:nvPr/>
        </p:nvGrpSpPr>
        <p:grpSpPr>
          <a:xfrm>
            <a:off x="956441" y="2175642"/>
            <a:ext cx="1828800" cy="2869694"/>
            <a:chOff x="956441" y="2175642"/>
            <a:chExt cx="1828800" cy="2869694"/>
          </a:xfrm>
        </p:grpSpPr>
        <p:sp>
          <p:nvSpPr>
            <p:cNvPr id="818" name="Google Shape;818;g18ff944eb06_0_485"/>
            <p:cNvSpPr/>
            <p:nvPr/>
          </p:nvSpPr>
          <p:spPr>
            <a:xfrm>
              <a:off x="956441" y="2175642"/>
              <a:ext cx="1828800" cy="1576500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g18ff944eb06_0_485"/>
            <p:cNvSpPr txBox="1"/>
            <p:nvPr/>
          </p:nvSpPr>
          <p:spPr>
            <a:xfrm>
              <a:off x="1608749" y="4768436"/>
              <a:ext cx="524100" cy="2769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l="-9516" r="-9527" b="-434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g18ff944eb06_0_485"/>
            <p:cNvSpPr txBox="1"/>
            <p:nvPr/>
          </p:nvSpPr>
          <p:spPr>
            <a:xfrm>
              <a:off x="1719997" y="4127755"/>
              <a:ext cx="301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1" name="Google Shape;821;g18ff944eb06_0_485"/>
          <p:cNvSpPr txBox="1"/>
          <p:nvPr/>
        </p:nvSpPr>
        <p:spPr>
          <a:xfrm>
            <a:off x="205459" y="4768433"/>
            <a:ext cx="71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22" name="Google Shape;822;g18ff944eb06_0_485"/>
          <p:cNvCxnSpPr>
            <a:stCxn id="818" idx="4"/>
          </p:cNvCxnSpPr>
          <p:nvPr/>
        </p:nvCxnSpPr>
        <p:spPr>
          <a:xfrm rot="10800000">
            <a:off x="2660141" y="3493842"/>
            <a:ext cx="125100" cy="2583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23" name="Google Shape;823;g18ff944eb06_0_485"/>
          <p:cNvCxnSpPr>
            <a:endCxn id="818" idx="4"/>
          </p:cNvCxnSpPr>
          <p:nvPr/>
        </p:nvCxnSpPr>
        <p:spPr>
          <a:xfrm flipH="1">
            <a:off x="2785241" y="3749142"/>
            <a:ext cx="283500" cy="3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24" name="Google Shape;824;g18ff944eb06_0_485"/>
          <p:cNvSpPr/>
          <p:nvPr/>
        </p:nvSpPr>
        <p:spPr>
          <a:xfrm>
            <a:off x="2585725" y="3515875"/>
            <a:ext cx="406500" cy="2754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5" name="Google Shape;825;g18ff944eb06_0_485" descr="Scratch interface for commands to draw a triang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43966" y="1647275"/>
            <a:ext cx="2655808" cy="486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18ff944eb06_0_49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Let’s draw a polygon with </a:t>
            </a:r>
            <a:r>
              <a:rPr lang="en-US">
                <a:solidFill>
                  <a:srgbClr val="FF0000"/>
                </a:solidFill>
              </a:rPr>
              <a:t>N</a:t>
            </a:r>
            <a:r>
              <a:rPr lang="en-US"/>
              <a:t> sides in Scratch</a:t>
            </a:r>
            <a:endParaRPr/>
          </a:p>
        </p:txBody>
      </p:sp>
      <p:sp>
        <p:nvSpPr>
          <p:cNvPr id="831" name="Google Shape;831;g18ff944eb06_0_499"/>
          <p:cNvSpPr txBox="1"/>
          <p:nvPr/>
        </p:nvSpPr>
        <p:spPr>
          <a:xfrm>
            <a:off x="533295" y="2040450"/>
            <a:ext cx="1239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polygon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g18ff944eb06_0_499"/>
          <p:cNvSpPr txBox="1"/>
          <p:nvPr/>
        </p:nvSpPr>
        <p:spPr>
          <a:xfrm>
            <a:off x="533312" y="3352403"/>
            <a:ext cx="1375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 sides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Angle?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18ff944eb06_0_50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Use these codes in Scratch</a:t>
            </a:r>
            <a:endParaRPr/>
          </a:p>
        </p:txBody>
      </p:sp>
      <p:sp>
        <p:nvSpPr>
          <p:cNvPr id="838" name="Google Shape;838;g18ff944eb06_0_505"/>
          <p:cNvSpPr txBox="1"/>
          <p:nvPr/>
        </p:nvSpPr>
        <p:spPr>
          <a:xfrm>
            <a:off x="533295" y="2040450"/>
            <a:ext cx="1239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polygon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g18ff944eb06_0_505"/>
          <p:cNvSpPr txBox="1"/>
          <p:nvPr/>
        </p:nvSpPr>
        <p:spPr>
          <a:xfrm>
            <a:off x="533312" y="3352403"/>
            <a:ext cx="1375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 sides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Angle?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0" name="Google Shape;840;g18ff944eb06_0_5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33212" y="1690825"/>
            <a:ext cx="3428311" cy="486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"/>
          <p:cNvSpPr txBox="1">
            <a:spLocks noGrp="1"/>
          </p:cNvSpPr>
          <p:nvPr>
            <p:ph type="body" idx="1"/>
          </p:nvPr>
        </p:nvSpPr>
        <p:spPr>
          <a:xfrm>
            <a:off x="685800" y="2194559"/>
            <a:ext cx="10820400" cy="4549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What’s the sum of numbers between 1 and 200? 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1, 2,3,4………………………………………197,198,199,200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Char char="•"/>
            </a:pPr>
            <a:r>
              <a:rPr lang="en-US" sz="3000">
                <a:solidFill>
                  <a:schemeClr val="lt1"/>
                </a:solidFill>
              </a:rPr>
              <a:t># of pairs: </a:t>
            </a:r>
            <a:r>
              <a:rPr lang="en-US" sz="2800">
                <a:solidFill>
                  <a:schemeClr val="lt1"/>
                </a:solidFill>
              </a:rPr>
              <a:t>200/2=100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Char char="•"/>
            </a:pPr>
            <a:r>
              <a:rPr lang="en-US" sz="3000">
                <a:solidFill>
                  <a:schemeClr val="lt1"/>
                </a:solidFill>
              </a:rPr>
              <a:t>So….100 pairs X 201 = 20100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Char char="•"/>
            </a:pPr>
            <a:r>
              <a:rPr lang="en-US" sz="3000">
                <a:solidFill>
                  <a:schemeClr val="lt1"/>
                </a:solidFill>
              </a:rPr>
              <a:t>Generic solution is = N/2 * (1+N)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</p:txBody>
      </p:sp>
      <p:cxnSp>
        <p:nvCxnSpPr>
          <p:cNvPr id="150" name="Google Shape;150;p5"/>
          <p:cNvCxnSpPr>
            <a:stCxn id="151" idx="5"/>
            <a:endCxn id="152" idx="5"/>
          </p:cNvCxnSpPr>
          <p:nvPr/>
        </p:nvCxnSpPr>
        <p:spPr>
          <a:xfrm rot="5400000">
            <a:off x="4854437" y="-114535"/>
            <a:ext cx="8100" cy="7424400"/>
          </a:xfrm>
          <a:prstGeom prst="bentConnector3">
            <a:avLst>
              <a:gd name="adj1" fmla="val 1453892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52" name="Google Shape;152;p5"/>
          <p:cNvSpPr/>
          <p:nvPr/>
        </p:nvSpPr>
        <p:spPr>
          <a:xfrm>
            <a:off x="1094874" y="352975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1391653" y="352574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5"/>
          <p:cNvSpPr/>
          <p:nvPr/>
        </p:nvSpPr>
        <p:spPr>
          <a:xfrm>
            <a:off x="1724528" y="352172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2057403" y="351771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5"/>
          <p:cNvSpPr/>
          <p:nvPr/>
        </p:nvSpPr>
        <p:spPr>
          <a:xfrm>
            <a:off x="6275198" y="354297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5"/>
          <p:cNvSpPr/>
          <p:nvPr/>
        </p:nvSpPr>
        <p:spPr>
          <a:xfrm>
            <a:off x="7002652" y="353494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5"/>
          <p:cNvSpPr/>
          <p:nvPr/>
        </p:nvSpPr>
        <p:spPr>
          <a:xfrm>
            <a:off x="7767364" y="353442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8519339" y="352172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5"/>
          <p:cNvSpPr txBox="1"/>
          <p:nvPr/>
        </p:nvSpPr>
        <p:spPr>
          <a:xfrm>
            <a:off x="3806340" y="4740585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1+200=201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"/>
          <p:cNvSpPr txBox="1"/>
          <p:nvPr/>
        </p:nvSpPr>
        <p:spPr>
          <a:xfrm>
            <a:off x="10412219" y="2194559"/>
            <a:ext cx="1111202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Problem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5"/>
          <p:cNvSpPr txBox="1"/>
          <p:nvPr/>
        </p:nvSpPr>
        <p:spPr>
          <a:xfrm>
            <a:off x="10412219" y="3165095"/>
            <a:ext cx="1558440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decompose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5"/>
          <p:cNvSpPr txBox="1"/>
          <p:nvPr/>
        </p:nvSpPr>
        <p:spPr>
          <a:xfrm>
            <a:off x="10388913" y="4034150"/>
            <a:ext cx="1016625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pattern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Use these codes in Scratch</a:t>
            </a:r>
            <a:endParaRPr/>
          </a:p>
        </p:txBody>
      </p:sp>
      <p:sp>
        <p:nvSpPr>
          <p:cNvPr id="846" name="Google Shape;846;p12"/>
          <p:cNvSpPr txBox="1"/>
          <p:nvPr/>
        </p:nvSpPr>
        <p:spPr>
          <a:xfrm>
            <a:off x="533295" y="2040450"/>
            <a:ext cx="1239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polygon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2"/>
          <p:cNvSpPr txBox="1"/>
          <p:nvPr/>
        </p:nvSpPr>
        <p:spPr>
          <a:xfrm>
            <a:off x="533312" y="3352403"/>
            <a:ext cx="1375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 sides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Angle?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8" name="Google Shape;848;p12" descr="Scratch interface for commands to draw a polygon with any given number of sid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72595" y="1532529"/>
            <a:ext cx="3428311" cy="486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9" name="Google Shape;849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30564" y="5033182"/>
            <a:ext cx="7279369" cy="584577"/>
          </a:xfrm>
          <a:prstGeom prst="rect">
            <a:avLst/>
          </a:prstGeom>
          <a:noFill/>
          <a:ln>
            <a:noFill/>
          </a:ln>
        </p:spPr>
      </p:pic>
      <p:sp>
        <p:nvSpPr>
          <p:cNvPr id="850" name="Google Shape;850;p12"/>
          <p:cNvSpPr/>
          <p:nvPr/>
        </p:nvSpPr>
        <p:spPr>
          <a:xfrm>
            <a:off x="2200618" y="4275803"/>
            <a:ext cx="2749561" cy="1874626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30"/>
          <p:cNvSpPr txBox="1">
            <a:spLocks noGrp="1"/>
          </p:cNvSpPr>
          <p:nvPr>
            <p:ph type="title"/>
          </p:nvPr>
        </p:nvSpPr>
        <p:spPr>
          <a:xfrm>
            <a:off x="541317" y="-35625"/>
            <a:ext cx="1148838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 more sciencey example: Energy sources</a:t>
            </a:r>
            <a:endParaRPr/>
          </a:p>
        </p:txBody>
      </p:sp>
      <p:pic>
        <p:nvPicPr>
          <p:cNvPr id="856" name="Google Shape;856;p30" descr="An image demonstrating the energy sources in relation to carbon and methane produced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4154" y="1244440"/>
            <a:ext cx="9535269" cy="5027050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29"/>
          <p:cNvSpPr txBox="1">
            <a:spLocks noGrp="1"/>
          </p:cNvSpPr>
          <p:nvPr>
            <p:ph type="title"/>
          </p:nvPr>
        </p:nvSpPr>
        <p:spPr>
          <a:xfrm>
            <a:off x="351311" y="-131175"/>
            <a:ext cx="11666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900" dirty="0"/>
              <a:t>Connecting it to Science (NGSS)? Can see SEPs and CCSs?</a:t>
            </a:r>
            <a:endParaRPr sz="3900" dirty="0"/>
          </a:p>
        </p:txBody>
      </p:sp>
      <p:pic>
        <p:nvPicPr>
          <p:cNvPr id="4" name="Picture 3" descr="A diagram of CT processes and CT practices&#10;&#10;">
            <a:extLst>
              <a:ext uri="{FF2B5EF4-FFF2-40B4-BE49-F238E27FC236}">
                <a16:creationId xmlns:a16="http://schemas.microsoft.com/office/drawing/2014/main" id="{E66C1652-791C-17E1-3B8B-2D1C51914A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"/>
          <a:stretch/>
        </p:blipFill>
        <p:spPr>
          <a:xfrm>
            <a:off x="621205" y="1194525"/>
            <a:ext cx="9216258" cy="4981904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6" name="Google Shape;876;g1876c21de59_0_33" descr="A diagram of CT processes and CT practices in relation to NGSS&#10;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4701" y="1018350"/>
            <a:ext cx="9526626" cy="529825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68;p29">
            <a:extLst>
              <a:ext uri="{FF2B5EF4-FFF2-40B4-BE49-F238E27FC236}">
                <a16:creationId xmlns:a16="http://schemas.microsoft.com/office/drawing/2014/main" id="{52BF196E-CDC6-5D48-E03B-60C53A4A81CB}"/>
              </a:ext>
            </a:extLst>
          </p:cNvPr>
          <p:cNvSpPr txBox="1">
            <a:spLocks/>
          </p:cNvSpPr>
          <p:nvPr/>
        </p:nvSpPr>
        <p:spPr bwMode="auto">
          <a:xfrm>
            <a:off x="351311" y="-131175"/>
            <a:ext cx="11666400" cy="13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25" tIns="45700" rIns="91425" bIns="4570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rgbClr val="2F5597"/>
                </a:solidFill>
                <a:latin typeface="+mj-lt"/>
                <a:ea typeface="MS PGothic" panose="020B0600070205080204" pitchFamily="34" charset="-128"/>
                <a:cs typeface="ＭＳ Ｐゴシック" pitchFamily="-112" charset="-128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  <a:ea typeface="MS PGothic" panose="020B0600070205080204" pitchFamily="34" charset="-128"/>
                <a:cs typeface="ＭＳ Ｐゴシック" pitchFamily="-112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  <a:ea typeface="MS PGothic" panose="020B0600070205080204" pitchFamily="34" charset="-128"/>
                <a:cs typeface="ＭＳ Ｐゴシック" pitchFamily="-112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  <a:ea typeface="MS PGothic" panose="020B0600070205080204" pitchFamily="34" charset="-128"/>
                <a:cs typeface="ＭＳ Ｐゴシック" pitchFamily="-112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  <a:ea typeface="MS PGothic" panose="020B0600070205080204" pitchFamily="34" charset="-128"/>
                <a:cs typeface="ＭＳ Ｐゴシック" pitchFamily="-112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900" kern="0" dirty="0"/>
              <a:t>Connecting it to Science (NGSS)? Can see SEPs and CCSs?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4" name="Google Shape;884;g1876c21de59_0_50" descr="A snapshot of a standard from NGSS"/>
          <p:cNvPicPr preferRelativeResize="0"/>
          <p:nvPr/>
        </p:nvPicPr>
        <p:blipFill rotWithShape="1">
          <a:blip r:embed="rId3">
            <a:alphaModFix/>
          </a:blip>
          <a:srcRect b="2804"/>
          <a:stretch/>
        </p:blipFill>
        <p:spPr>
          <a:xfrm>
            <a:off x="788276" y="951923"/>
            <a:ext cx="10293162" cy="46664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68;p29">
            <a:extLst>
              <a:ext uri="{FF2B5EF4-FFF2-40B4-BE49-F238E27FC236}">
                <a16:creationId xmlns:a16="http://schemas.microsoft.com/office/drawing/2014/main" id="{C1463C22-80BE-1E9E-11E5-4270FEE41E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1311" y="-131175"/>
            <a:ext cx="11666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900" dirty="0"/>
              <a:t>Connecting it to Science (NGSS)? Can see SEPs and CCSs?</a:t>
            </a:r>
            <a:endParaRPr sz="39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8B3491-E56B-ED5B-DA49-8B8CD75F4201}"/>
              </a:ext>
            </a:extLst>
          </p:cNvPr>
          <p:cNvSpPr txBox="1"/>
          <p:nvPr/>
        </p:nvSpPr>
        <p:spPr>
          <a:xfrm>
            <a:off x="892126" y="5617083"/>
            <a:ext cx="1008546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NGSS Lead States. 2013. Next Generation Science Standards: For States, By States. Washington, DC: The National Academies Press. From </a:t>
            </a:r>
            <a:r>
              <a:rPr lang="en-US" sz="110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https://www.nextgenscience.org/trademark-and-copyright/trademark-and-copyright</a:t>
            </a:r>
            <a:r>
              <a:rPr lang="en-US" sz="110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1553790532d_0_5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dirty="0"/>
              <a:t>Demonstration (Day 2) </a:t>
            </a:r>
            <a:endParaRPr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g1553790532d_0_57"/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4" name="Google Shape;904;g1553790532d_0_57" descr="A snapshot of the simulation of drawing polygons worked on previousl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48350" y="1075676"/>
            <a:ext cx="5890683" cy="4859813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g1553790532d_0_57"/>
          <p:cNvSpPr/>
          <p:nvPr/>
        </p:nvSpPr>
        <p:spPr>
          <a:xfrm rot="10800000" flipH="1">
            <a:off x="0" y="-478"/>
            <a:ext cx="6754318" cy="6858478"/>
          </a:xfrm>
          <a:custGeom>
            <a:avLst/>
            <a:gdLst/>
            <a:ahLst/>
            <a:cxnLst/>
            <a:rect l="l" t="t" r="r" b="b"/>
            <a:pathLst>
              <a:path w="6754318" h="6858478" extrusionOk="0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rgbClr val="262626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g1553790532d_0_57"/>
          <p:cNvSpPr/>
          <p:nvPr/>
        </p:nvSpPr>
        <p:spPr>
          <a:xfrm rot="10800000" flipH="1">
            <a:off x="1" y="-478"/>
            <a:ext cx="5953780" cy="6858478"/>
          </a:xfrm>
          <a:custGeom>
            <a:avLst/>
            <a:gdLst/>
            <a:ahLst/>
            <a:cxnLst/>
            <a:rect l="l" t="t" r="r" b="b"/>
            <a:pathLst>
              <a:path w="5953780" h="6858478" extrusionOk="0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g1553790532d_0_57"/>
          <p:cNvSpPr txBox="1">
            <a:spLocks noGrp="1"/>
          </p:cNvSpPr>
          <p:nvPr>
            <p:ph type="title"/>
          </p:nvPr>
        </p:nvSpPr>
        <p:spPr>
          <a:xfrm>
            <a:off x="804672" y="338328"/>
            <a:ext cx="4590710" cy="2249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5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Remember the Polygons?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124ca679631_1_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4" name="Google Shape;914;g124ca679631_1_1"/>
          <p:cNvGrpSpPr/>
          <p:nvPr/>
        </p:nvGrpSpPr>
        <p:grpSpPr>
          <a:xfrm>
            <a:off x="0" y="1479558"/>
            <a:ext cx="1861854" cy="717514"/>
            <a:chOff x="0" y="1479558"/>
            <a:chExt cx="1861854" cy="717514"/>
          </a:xfrm>
        </p:grpSpPr>
        <p:sp>
          <p:nvSpPr>
            <p:cNvPr id="915" name="Google Shape;915;g124ca679631_1_1"/>
            <p:cNvSpPr/>
            <p:nvPr/>
          </p:nvSpPr>
          <p:spPr>
            <a:xfrm>
              <a:off x="0" y="1479558"/>
              <a:ext cx="1861854" cy="277779"/>
            </a:xfrm>
            <a:custGeom>
              <a:avLst/>
              <a:gdLst/>
              <a:ahLst/>
              <a:cxnLst/>
              <a:rect l="l" t="t" r="r" b="b"/>
              <a:pathLst>
                <a:path w="1861854" h="277779" extrusionOk="0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g124ca679631_1_1"/>
            <p:cNvSpPr/>
            <p:nvPr/>
          </p:nvSpPr>
          <p:spPr>
            <a:xfrm>
              <a:off x="0" y="1919293"/>
              <a:ext cx="1861854" cy="277779"/>
            </a:xfrm>
            <a:custGeom>
              <a:avLst/>
              <a:gdLst/>
              <a:ahLst/>
              <a:cxnLst/>
              <a:rect l="l" t="t" r="r" b="b"/>
              <a:pathLst>
                <a:path w="1861854" h="277779" extrusionOk="0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7" name="Google Shape;917;g124ca679631_1_1"/>
          <p:cNvSpPr/>
          <p:nvPr/>
        </p:nvSpPr>
        <p:spPr>
          <a:xfrm>
            <a:off x="2018992" y="-34538"/>
            <a:ext cx="6655405" cy="6335470"/>
          </a:xfrm>
          <a:custGeom>
            <a:avLst/>
            <a:gdLst/>
            <a:ahLst/>
            <a:cxnLst/>
            <a:rect l="l" t="t" r="r" b="b"/>
            <a:pathLst>
              <a:path w="6355652" h="6050127" extrusionOk="0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g124ca679631_1_1"/>
          <p:cNvSpPr/>
          <p:nvPr/>
        </p:nvSpPr>
        <p:spPr>
          <a:xfrm>
            <a:off x="1955194" y="-23905"/>
            <a:ext cx="6705251" cy="6318526"/>
          </a:xfrm>
          <a:custGeom>
            <a:avLst/>
            <a:gdLst/>
            <a:ahLst/>
            <a:cxnLst/>
            <a:rect l="l" t="t" r="r" b="b"/>
            <a:pathLst>
              <a:path w="6355652" h="6050127" extrusionOk="0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chemeClr val="accent6">
              <a:alpha val="29803"/>
            </a:schemeClr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g124ca679631_1_1"/>
          <p:cNvSpPr/>
          <p:nvPr/>
        </p:nvSpPr>
        <p:spPr>
          <a:xfrm>
            <a:off x="1786886" y="-23905"/>
            <a:ext cx="6705251" cy="6215019"/>
          </a:xfrm>
          <a:custGeom>
            <a:avLst/>
            <a:gdLst/>
            <a:ahLst/>
            <a:cxnLst/>
            <a:rect l="l" t="t" r="r" b="b"/>
            <a:pathLst>
              <a:path w="6355652" h="5890980" extrusionOk="0">
                <a:moveTo>
                  <a:pt x="1529549" y="0"/>
                </a:moveTo>
                <a:lnTo>
                  <a:pt x="4826104" y="0"/>
                </a:lnTo>
                <a:lnTo>
                  <a:pt x="4954579" y="78051"/>
                </a:lnTo>
                <a:cubicBezTo>
                  <a:pt x="5799886" y="649129"/>
                  <a:pt x="6355652" y="1616239"/>
                  <a:pt x="6355652" y="2713154"/>
                </a:cubicBezTo>
                <a:cubicBezTo>
                  <a:pt x="6355652" y="4468219"/>
                  <a:pt x="4932891" y="5890980"/>
                  <a:pt x="3177826" y="5890980"/>
                </a:cubicBezTo>
                <a:cubicBezTo>
                  <a:pt x="1422761" y="5890980"/>
                  <a:pt x="0" y="4468219"/>
                  <a:pt x="0" y="2713154"/>
                </a:cubicBezTo>
                <a:cubicBezTo>
                  <a:pt x="0" y="1616239"/>
                  <a:pt x="555766" y="649129"/>
                  <a:pt x="1401073" y="78051"/>
                </a:cubicBez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g124ca679631_1_1"/>
          <p:cNvSpPr txBox="1">
            <a:spLocks noGrp="1"/>
          </p:cNvSpPr>
          <p:nvPr>
            <p:ph type="title"/>
          </p:nvPr>
        </p:nvSpPr>
        <p:spPr>
          <a:xfrm>
            <a:off x="2242409" y="895483"/>
            <a:ext cx="5786232" cy="301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Let’s make it more sciencey!</a:t>
            </a:r>
            <a:endParaRPr/>
          </a:p>
        </p:txBody>
      </p:sp>
      <p:sp>
        <p:nvSpPr>
          <p:cNvPr id="921" name="Google Shape;921;g124ca679631_1_1"/>
          <p:cNvSpPr/>
          <p:nvPr/>
        </p:nvSpPr>
        <p:spPr>
          <a:xfrm>
            <a:off x="8534716" y="188494"/>
            <a:ext cx="1048371" cy="1048371"/>
          </a:xfrm>
          <a:custGeom>
            <a:avLst/>
            <a:gdLst/>
            <a:ahLst/>
            <a:cxnLst/>
            <a:rect l="l" t="t" r="r" b="b"/>
            <a:pathLst>
              <a:path w="807148" h="807148" extrusionOk="0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g124ca679631_1_1"/>
          <p:cNvSpPr/>
          <p:nvPr/>
        </p:nvSpPr>
        <p:spPr>
          <a:xfrm>
            <a:off x="8534716" y="188494"/>
            <a:ext cx="1048371" cy="1048371"/>
          </a:xfrm>
          <a:custGeom>
            <a:avLst/>
            <a:gdLst/>
            <a:ahLst/>
            <a:cxnLst/>
            <a:rect l="l" t="t" r="r" b="b"/>
            <a:pathLst>
              <a:path w="807148" h="807148" extrusionOk="0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29803"/>
            </a:schemeClr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3" name="Google Shape;923;g124ca679631_1_1"/>
          <p:cNvGrpSpPr/>
          <p:nvPr/>
        </p:nvGrpSpPr>
        <p:grpSpPr>
          <a:xfrm>
            <a:off x="9583101" y="3578317"/>
            <a:ext cx="1054466" cy="469689"/>
            <a:chOff x="9841624" y="4115729"/>
            <a:chExt cx="602169" cy="268223"/>
          </a:xfrm>
        </p:grpSpPr>
        <p:sp>
          <p:nvSpPr>
            <p:cNvPr id="924" name="Google Shape;924;g124ca679631_1_1"/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g124ca679631_1_1"/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g124ca679631_1_1"/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g124ca679631_1_1"/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g124ca679631_1_1"/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9" name="Google Shape;929;g124ca679631_1_1"/>
          <p:cNvSpPr/>
          <p:nvPr/>
        </p:nvSpPr>
        <p:spPr>
          <a:xfrm>
            <a:off x="1444525" y="4910353"/>
            <a:ext cx="468090" cy="46809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g124ca679631_1_1"/>
          <p:cNvSpPr/>
          <p:nvPr/>
        </p:nvSpPr>
        <p:spPr>
          <a:xfrm>
            <a:off x="1444525" y="4910353"/>
            <a:ext cx="468090" cy="468090"/>
          </a:xfrm>
          <a:prstGeom prst="ellipse">
            <a:avLst/>
          </a:prstGeom>
          <a:solidFill>
            <a:schemeClr val="accent2">
              <a:alpha val="29803"/>
            </a:schemeClr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g124ca679631_1_1"/>
          <p:cNvSpPr/>
          <p:nvPr/>
        </p:nvSpPr>
        <p:spPr>
          <a:xfrm>
            <a:off x="9422467" y="4200769"/>
            <a:ext cx="2769534" cy="2657232"/>
          </a:xfrm>
          <a:custGeom>
            <a:avLst/>
            <a:gdLst/>
            <a:ahLst/>
            <a:cxnLst/>
            <a:rect l="l" t="t" r="r" b="b"/>
            <a:pathLst>
              <a:path w="3432581" h="3293393" extrusionOk="0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g124ca679631_1_1"/>
          <p:cNvSpPr/>
          <p:nvPr/>
        </p:nvSpPr>
        <p:spPr>
          <a:xfrm>
            <a:off x="9422467" y="4200769"/>
            <a:ext cx="2769534" cy="2657232"/>
          </a:xfrm>
          <a:custGeom>
            <a:avLst/>
            <a:gdLst/>
            <a:ahLst/>
            <a:cxnLst/>
            <a:rect l="l" t="t" r="r" b="b"/>
            <a:pathLst>
              <a:path w="3432581" h="3293393" extrusionOk="0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2">
              <a:alpha val="2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124ca679631_1_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and let’s start with a question!</a:t>
            </a:r>
            <a:endParaRPr/>
          </a:p>
        </p:txBody>
      </p:sp>
      <p:sp>
        <p:nvSpPr>
          <p:cNvPr id="938" name="Google Shape;938;g124ca679631_1_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What is </a:t>
            </a:r>
            <a:r>
              <a:rPr lang="en-US" sz="5400">
                <a:highlight>
                  <a:srgbClr val="FFFF00"/>
                </a:highlight>
              </a:rPr>
              <a:t>V=I*R </a:t>
            </a:r>
            <a:r>
              <a:rPr lang="en-US"/>
              <a:t>means?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Ring a bell?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0" name="Google Shape;950;g124ca679631_1_17" descr="A snapshot of an simulaiton example on Ohm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152400"/>
            <a:ext cx="6769100" cy="50768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743D12-6482-90DF-6FFA-5B0760B55B57}"/>
              </a:ext>
            </a:extLst>
          </p:cNvPr>
          <p:cNvSpPr txBox="1"/>
          <p:nvPr/>
        </p:nvSpPr>
        <p:spPr>
          <a:xfrm>
            <a:off x="7229474" y="657225"/>
            <a:ext cx="465063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5"/>
              </a:rPr>
              <a:t>Watch this </a:t>
            </a:r>
          </a:p>
          <a:p>
            <a:r>
              <a:rPr lang="en-US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5"/>
              </a:rPr>
              <a:t>example simulation</a:t>
            </a:r>
            <a:endParaRPr lang="en-US" sz="4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"/>
          <p:cNvSpPr txBox="1">
            <a:spLocks noGrp="1"/>
          </p:cNvSpPr>
          <p:nvPr>
            <p:ph type="body" idx="1"/>
          </p:nvPr>
        </p:nvSpPr>
        <p:spPr>
          <a:xfrm>
            <a:off x="685800" y="2194559"/>
            <a:ext cx="10820400" cy="4549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What’s the sum of numbers between 1 and 200? 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1, 2,3,4………………………………………197,198,199,200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Char char="•"/>
            </a:pPr>
            <a:r>
              <a:rPr lang="en-US" sz="3000">
                <a:solidFill>
                  <a:schemeClr val="lt1"/>
                </a:solidFill>
              </a:rPr>
              <a:t># of pairs: </a:t>
            </a:r>
            <a:r>
              <a:rPr lang="en-US" sz="2800">
                <a:solidFill>
                  <a:schemeClr val="lt1"/>
                </a:solidFill>
              </a:rPr>
              <a:t>200/2=100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Char char="•"/>
            </a:pPr>
            <a:r>
              <a:rPr lang="en-US" sz="3000">
                <a:solidFill>
                  <a:schemeClr val="lt1"/>
                </a:solidFill>
              </a:rPr>
              <a:t>So….100 pairs X 201 = 20100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Char char="•"/>
            </a:pPr>
            <a:r>
              <a:rPr lang="en-US" sz="3000">
                <a:solidFill>
                  <a:schemeClr val="lt1"/>
                </a:solidFill>
              </a:rPr>
              <a:t>Generic solution is = N/2 * (1+N)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</p:txBody>
      </p:sp>
      <p:cxnSp>
        <p:nvCxnSpPr>
          <p:cNvPr id="169" name="Google Shape;169;p6"/>
          <p:cNvCxnSpPr>
            <a:stCxn id="170" idx="5"/>
            <a:endCxn id="171" idx="5"/>
          </p:cNvCxnSpPr>
          <p:nvPr/>
        </p:nvCxnSpPr>
        <p:spPr>
          <a:xfrm rot="5400000">
            <a:off x="4854437" y="-114535"/>
            <a:ext cx="8100" cy="7424400"/>
          </a:xfrm>
          <a:prstGeom prst="bentConnector3">
            <a:avLst>
              <a:gd name="adj1" fmla="val 1453892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71" name="Google Shape;171;p6"/>
          <p:cNvSpPr/>
          <p:nvPr/>
        </p:nvSpPr>
        <p:spPr>
          <a:xfrm>
            <a:off x="1094874" y="352975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1391653" y="352574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1724528" y="352172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2057403" y="351771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6275198" y="354297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7002652" y="353494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7767364" y="353442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8519339" y="352172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8" name="Google Shape;178;p6"/>
          <p:cNvCxnSpPr>
            <a:stCxn id="177" idx="4"/>
            <a:endCxn id="172" idx="5"/>
          </p:cNvCxnSpPr>
          <p:nvPr/>
        </p:nvCxnSpPr>
        <p:spPr>
          <a:xfrm rot="5400000" flipH="1">
            <a:off x="4609793" y="430999"/>
            <a:ext cx="21000" cy="6354300"/>
          </a:xfrm>
          <a:prstGeom prst="bentConnector3">
            <a:avLst>
              <a:gd name="adj1" fmla="val -4150202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179" name="Google Shape;179;p6"/>
          <p:cNvCxnSpPr>
            <a:stCxn id="176" idx="4"/>
            <a:endCxn id="173" idx="5"/>
          </p:cNvCxnSpPr>
          <p:nvPr/>
        </p:nvCxnSpPr>
        <p:spPr>
          <a:xfrm rot="5400000" flipH="1">
            <a:off x="4391531" y="977964"/>
            <a:ext cx="25500" cy="5256900"/>
          </a:xfrm>
          <a:prstGeom prst="bentConnector3">
            <a:avLst>
              <a:gd name="adj1" fmla="val -2129121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180" name="Google Shape;180;p6"/>
          <p:cNvCxnSpPr>
            <a:stCxn id="175" idx="3"/>
            <a:endCxn id="174" idx="5"/>
          </p:cNvCxnSpPr>
          <p:nvPr/>
        </p:nvCxnSpPr>
        <p:spPr>
          <a:xfrm rot="5400000" flipH="1">
            <a:off x="4183708" y="1514560"/>
            <a:ext cx="25200" cy="4175400"/>
          </a:xfrm>
          <a:prstGeom prst="bentConnector3">
            <a:avLst>
              <a:gd name="adj1" fmla="val -956089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81" name="Google Shape;181;p6"/>
          <p:cNvSpPr txBox="1"/>
          <p:nvPr/>
        </p:nvSpPr>
        <p:spPr>
          <a:xfrm>
            <a:off x="3806340" y="4740585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1+200=201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6"/>
          <p:cNvSpPr txBox="1"/>
          <p:nvPr/>
        </p:nvSpPr>
        <p:spPr>
          <a:xfrm>
            <a:off x="3807046" y="4403482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2+199=201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6"/>
          <p:cNvSpPr txBox="1"/>
          <p:nvPr/>
        </p:nvSpPr>
        <p:spPr>
          <a:xfrm>
            <a:off x="3806340" y="4070341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3+198=201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6"/>
          <p:cNvSpPr txBox="1"/>
          <p:nvPr/>
        </p:nvSpPr>
        <p:spPr>
          <a:xfrm>
            <a:off x="3805634" y="3737200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4+197=201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6"/>
          <p:cNvSpPr txBox="1"/>
          <p:nvPr/>
        </p:nvSpPr>
        <p:spPr>
          <a:xfrm>
            <a:off x="10412219" y="2194559"/>
            <a:ext cx="1111202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Problem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6"/>
          <p:cNvSpPr txBox="1"/>
          <p:nvPr/>
        </p:nvSpPr>
        <p:spPr>
          <a:xfrm>
            <a:off x="10412219" y="3165095"/>
            <a:ext cx="1558440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decompose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6"/>
          <p:cNvSpPr txBox="1"/>
          <p:nvPr/>
        </p:nvSpPr>
        <p:spPr>
          <a:xfrm>
            <a:off x="10388913" y="4034150"/>
            <a:ext cx="1016625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pattern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g124ca679631_1_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Go to Scratch (Sign in please)</a:t>
            </a:r>
            <a:endParaRPr/>
          </a:p>
        </p:txBody>
      </p:sp>
      <p:sp>
        <p:nvSpPr>
          <p:cNvPr id="956" name="Google Shape;956;g124ca679631_1_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4800" u="sng" dirty="0">
                <a:solidFill>
                  <a:schemeClr val="hlink"/>
                </a:solidFill>
                <a:hlinkClick r:id="rId3"/>
              </a:rPr>
              <a:t>https://tinyurl.com/ohm440</a:t>
            </a:r>
            <a:r>
              <a:rPr lang="en-US" sz="4800" dirty="0"/>
              <a:t>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4800" dirty="0"/>
          </a:p>
          <a:p>
            <a:pPr marL="228600" lvl="0" indent="-28194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4800" dirty="0"/>
              <a:t> “</a:t>
            </a:r>
            <a:r>
              <a:rPr lang="en-US" sz="4800" b="1" dirty="0"/>
              <a:t>See inside</a:t>
            </a:r>
            <a:r>
              <a:rPr lang="en-US" sz="4800" dirty="0"/>
              <a:t>”</a:t>
            </a:r>
            <a:endParaRPr dirty="0"/>
          </a:p>
          <a:p>
            <a:pPr marL="228600" lvl="0" indent="-28194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4800" dirty="0"/>
              <a:t> Add a formula/equation for </a:t>
            </a:r>
            <a:endParaRPr dirty="0"/>
          </a:p>
          <a:p>
            <a:pPr marL="685800" lvl="1" indent="-25844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sz="4400" dirty="0"/>
              <a:t> calculating “</a:t>
            </a:r>
            <a:r>
              <a:rPr lang="en-US" sz="4400" b="1" dirty="0"/>
              <a:t>I</a:t>
            </a:r>
            <a:r>
              <a:rPr lang="en-US" sz="4400" dirty="0"/>
              <a:t>” based on “</a:t>
            </a:r>
            <a:r>
              <a:rPr lang="en-US" sz="4400" b="1" dirty="0"/>
              <a:t>V</a:t>
            </a:r>
            <a:r>
              <a:rPr lang="en-US" sz="4400" dirty="0"/>
              <a:t>” and “</a:t>
            </a:r>
            <a:r>
              <a:rPr lang="en-US" sz="4400" b="1" dirty="0"/>
              <a:t>R</a:t>
            </a:r>
            <a:r>
              <a:rPr lang="en-US" sz="4400" dirty="0"/>
              <a:t>”:</a:t>
            </a:r>
            <a:endParaRPr dirty="0"/>
          </a:p>
          <a:p>
            <a:pPr marL="360680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244444"/>
              <a:buNone/>
            </a:pPr>
            <a:r>
              <a:rPr lang="en-US" dirty="0"/>
              <a:t>                 </a:t>
            </a:r>
            <a:endParaRPr dirty="0"/>
          </a:p>
          <a:p>
            <a:pPr marL="360680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22222"/>
              <a:buNone/>
            </a:pPr>
            <a:r>
              <a:rPr lang="en-US" dirty="0"/>
              <a:t>    </a:t>
            </a:r>
            <a:r>
              <a:rPr lang="en-US" sz="3600" b="1" dirty="0">
                <a:highlight>
                  <a:srgbClr val="FFFF00"/>
                </a:highlight>
              </a:rPr>
              <a:t>I= V/R</a:t>
            </a:r>
            <a:endParaRPr sz="3600" b="1" dirty="0"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48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g124ca679631_1_101"/>
          <p:cNvSpPr txBox="1">
            <a:spLocks noGrp="1"/>
          </p:cNvSpPr>
          <p:nvPr>
            <p:ph type="title"/>
          </p:nvPr>
        </p:nvSpPr>
        <p:spPr>
          <a:xfrm>
            <a:off x="148725" y="390177"/>
            <a:ext cx="275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See another simulation</a:t>
            </a:r>
            <a:endParaRPr dirty="0"/>
          </a:p>
        </p:txBody>
      </p:sp>
      <p:pic>
        <p:nvPicPr>
          <p:cNvPr id="962" name="Google Shape;962;g124ca679631_1_101" descr="A snapshot of an simulaiton example on interaction between two animals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57825" y="152400"/>
            <a:ext cx="8147720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g124ca679631_1_1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Beside the cognitive benefits on learning, what else does Computational Thinking offers?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1553790532d_0_76"/>
          <p:cNvSpPr txBox="1">
            <a:spLocks noGrp="1"/>
          </p:cNvSpPr>
          <p:nvPr>
            <p:ph type="body" idx="1"/>
          </p:nvPr>
        </p:nvSpPr>
        <p:spPr>
          <a:xfrm>
            <a:off x="838200" y="2506662"/>
            <a:ext cx="9546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CT can be used to: 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To promote self-expression, connection, and questioning </a:t>
            </a:r>
            <a:r>
              <a:rPr lang="en-US" dirty="0">
                <a:highlight>
                  <a:srgbClr val="FFFF00"/>
                </a:highlight>
              </a:rPr>
              <a:t>To engage learners in the social, economic, political challenges of the world that directly impact them</a:t>
            </a:r>
            <a:endParaRPr dirty="0">
              <a:highlight>
                <a:srgbClr val="FFFF00"/>
              </a:highlight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To develop computational identity and digital empowerment  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997" name="Google Shape;997;g1553790532d_0_7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Beside the cognitive benefits on learning, what else does Computational Thinking offers?</a:t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g124ca679631_1_140"/>
          <p:cNvSpPr txBox="1">
            <a:spLocks noGrp="1"/>
          </p:cNvSpPr>
          <p:nvPr>
            <p:ph type="title"/>
          </p:nvPr>
        </p:nvSpPr>
        <p:spPr>
          <a:xfrm>
            <a:off x="125261" y="866166"/>
            <a:ext cx="3594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See Example: </a:t>
            </a:r>
            <a:br>
              <a:rPr lang="en-US" u="sng" dirty="0">
                <a:solidFill>
                  <a:schemeClr val="hlink"/>
                </a:solidFill>
                <a:hlinkClick r:id="rId3"/>
              </a:rPr>
            </a:br>
            <a:r>
              <a:rPr lang="en-US" u="sng" dirty="0">
                <a:solidFill>
                  <a:schemeClr val="hlink"/>
                </a:solidFill>
                <a:hlinkClick r:id="rId3"/>
              </a:rPr>
              <a:t>Oil Spill</a:t>
            </a:r>
            <a:endParaRPr dirty="0"/>
          </a:p>
        </p:txBody>
      </p:sp>
      <p:pic>
        <p:nvPicPr>
          <p:cNvPr id="1015" name="Google Shape;1015;g124ca679631_1_140" descr="A snapshot of an simulaiton example on oil spill.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20165" y="163007"/>
            <a:ext cx="8046574" cy="6085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g124ca679631_1_1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More contextual issues</a:t>
            </a:r>
            <a:endParaRPr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124ca679631_1_1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Food Access</a:t>
            </a:r>
            <a:endParaRPr dirty="0"/>
          </a:p>
        </p:txBody>
      </p:sp>
      <p:sp>
        <p:nvSpPr>
          <p:cNvPr id="1027" name="Google Shape;1027;g124ca679631_1_15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WV is ranked the 8</a:t>
            </a:r>
            <a:r>
              <a:rPr lang="en-US" baseline="30000" dirty="0"/>
              <a:t>th</a:t>
            </a:r>
            <a:r>
              <a:rPr lang="en-US" dirty="0"/>
              <a:t> highest in the nation regarding the uncertain availability of nutritionally adequate and safe food at the household level.</a:t>
            </a:r>
            <a:endParaRPr dirty="0"/>
          </a:p>
        </p:txBody>
      </p:sp>
      <p:sp>
        <p:nvSpPr>
          <p:cNvPr id="1028" name="Google Shape;1028;g124ca679631_1_15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West Virginians with limited food access tend to be located in certain locations, often labeled as “</a:t>
            </a:r>
            <a:r>
              <a:rPr lang="en-US" b="1" i="1" dirty="0"/>
              <a:t>food deserts</a:t>
            </a:r>
            <a:r>
              <a:rPr lang="en-US" dirty="0"/>
              <a:t>”</a:t>
            </a:r>
            <a:endParaRPr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4" name="Google Shape;1034;g124ca679631_1_157" descr="A map showing different food retailers in a county&#10;"/>
          <p:cNvGrpSpPr/>
          <p:nvPr/>
        </p:nvGrpSpPr>
        <p:grpSpPr>
          <a:xfrm>
            <a:off x="854929" y="568598"/>
            <a:ext cx="9325454" cy="6676264"/>
            <a:chOff x="294084" y="400833"/>
            <a:chExt cx="9524517" cy="6858001"/>
          </a:xfrm>
        </p:grpSpPr>
        <p:pic>
          <p:nvPicPr>
            <p:cNvPr id="1035" name="Google Shape;1035;g124ca679631_1_157" descr="A close up of a map&#10;&#10;Description automatically generate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94084" y="400833"/>
              <a:ext cx="9524517" cy="685800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036" name="Google Shape;1036;g124ca679631_1_157"/>
            <p:cNvCxnSpPr/>
            <p:nvPr/>
          </p:nvCxnSpPr>
          <p:spPr>
            <a:xfrm>
              <a:off x="4759892" y="438411"/>
              <a:ext cx="3570000" cy="0"/>
            </a:xfrm>
            <a:prstGeom prst="straightConnector1">
              <a:avLst/>
            </a:prstGeom>
            <a:noFill/>
            <a:ln w="15875" cap="flat" cmpd="sng">
              <a:solidFill>
                <a:srgbClr val="68636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037" name="Google Shape;1037;g124ca679631_1_157"/>
          <p:cNvSpPr txBox="1"/>
          <p:nvPr/>
        </p:nvSpPr>
        <p:spPr>
          <a:xfrm>
            <a:off x="3179574" y="1328807"/>
            <a:ext cx="1409100" cy="36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 County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g124ca679631_1_157"/>
          <p:cNvSpPr txBox="1"/>
          <p:nvPr/>
        </p:nvSpPr>
        <p:spPr>
          <a:xfrm>
            <a:off x="6021787" y="3519911"/>
            <a:ext cx="1119300" cy="36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County 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9" name="Google Shape;1039;g124ca679631_1_157"/>
          <p:cNvGrpSpPr/>
          <p:nvPr/>
        </p:nvGrpSpPr>
        <p:grpSpPr>
          <a:xfrm>
            <a:off x="1899904" y="2152713"/>
            <a:ext cx="1928100" cy="4574100"/>
            <a:chOff x="-91342" y="2900766"/>
            <a:chExt cx="1928100" cy="4574100"/>
          </a:xfrm>
        </p:grpSpPr>
        <p:sp>
          <p:nvSpPr>
            <p:cNvPr id="1040" name="Google Shape;1040;g124ca679631_1_157"/>
            <p:cNvSpPr/>
            <p:nvPr/>
          </p:nvSpPr>
          <p:spPr>
            <a:xfrm>
              <a:off x="-91342" y="2900766"/>
              <a:ext cx="1928100" cy="4574100"/>
            </a:xfrm>
            <a:prstGeom prst="roundRect">
              <a:avLst>
                <a:gd name="adj" fmla="val 16667"/>
              </a:avLst>
            </a:prstGeom>
            <a:solidFill>
              <a:srgbClr val="FF0000">
                <a:alpha val="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g124ca679631_1_157"/>
            <p:cNvSpPr txBox="1"/>
            <p:nvPr/>
          </p:nvSpPr>
          <p:spPr>
            <a:xfrm>
              <a:off x="131501" y="3030033"/>
              <a:ext cx="14223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# of Access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g124ca679631_1_157"/>
            <p:cNvSpPr/>
            <p:nvPr/>
          </p:nvSpPr>
          <p:spPr>
            <a:xfrm>
              <a:off x="505195" y="3525155"/>
              <a:ext cx="450900" cy="3366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g124ca679631_1_157"/>
            <p:cNvSpPr/>
            <p:nvPr/>
          </p:nvSpPr>
          <p:spPr>
            <a:xfrm>
              <a:off x="505194" y="4413632"/>
              <a:ext cx="450900" cy="3366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g124ca679631_1_157"/>
            <p:cNvSpPr/>
            <p:nvPr/>
          </p:nvSpPr>
          <p:spPr>
            <a:xfrm>
              <a:off x="505193" y="5226953"/>
              <a:ext cx="450900" cy="3366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g124ca679631_1_157"/>
            <p:cNvSpPr/>
            <p:nvPr/>
          </p:nvSpPr>
          <p:spPr>
            <a:xfrm>
              <a:off x="505192" y="6040274"/>
              <a:ext cx="450900" cy="3366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g124ca679631_1_157"/>
            <p:cNvSpPr/>
            <p:nvPr/>
          </p:nvSpPr>
          <p:spPr>
            <a:xfrm>
              <a:off x="505191" y="6853595"/>
              <a:ext cx="450900" cy="3366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47" name="Google Shape;1047;g124ca679631_1_157" descr="A picture containing bird, flower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31501" y="3442428"/>
              <a:ext cx="1422400" cy="389890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048" name="Google Shape;1048;g124ca679631_1_157"/>
          <p:cNvCxnSpPr/>
          <p:nvPr/>
        </p:nvCxnSpPr>
        <p:spPr>
          <a:xfrm rot="10800000">
            <a:off x="6309491" y="6367389"/>
            <a:ext cx="429900" cy="25080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dash"/>
            <a:miter lim="800000"/>
            <a:headEnd type="none" w="sm" len="sm"/>
            <a:tailEnd type="triangle" w="med" len="med"/>
          </a:ln>
        </p:spPr>
      </p:cxnSp>
      <p:sp>
        <p:nvSpPr>
          <p:cNvPr id="1049" name="Google Shape;1049;g124ca679631_1_157"/>
          <p:cNvSpPr/>
          <p:nvPr/>
        </p:nvSpPr>
        <p:spPr>
          <a:xfrm>
            <a:off x="7356281" y="490696"/>
            <a:ext cx="3628500" cy="63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0" name="Google Shape;1050;g124ca679631_1_157"/>
          <p:cNvSpPr/>
          <p:nvPr/>
        </p:nvSpPr>
        <p:spPr>
          <a:xfrm>
            <a:off x="5503844" y="4212663"/>
            <a:ext cx="2943000" cy="264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1" name="Google Shape;1051;g124ca679631_1_157"/>
          <p:cNvSpPr/>
          <p:nvPr/>
        </p:nvSpPr>
        <p:spPr>
          <a:xfrm rot="-3475351">
            <a:off x="6339298" y="2210952"/>
            <a:ext cx="2400833" cy="215120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2" name="Google Shape;1052;g124ca679631_1_157"/>
          <p:cNvSpPr txBox="1">
            <a:spLocks noGrp="1"/>
          </p:cNvSpPr>
          <p:nvPr>
            <p:ph type="body" idx="1"/>
          </p:nvPr>
        </p:nvSpPr>
        <p:spPr>
          <a:xfrm>
            <a:off x="7476603" y="508549"/>
            <a:ext cx="4564800" cy="6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This map shows different food retailers in Mon county.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Which retailers may have nutritious food options for a healthy diet?</a:t>
            </a:r>
            <a:endParaRPr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g124ca679631_1_179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g124ca679631_1_179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</a:pPr>
            <a:r>
              <a:rPr lang="en-US"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800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do we really know if residents may really have more difficulty accessing healthy food in a county compared to another one and what can be done to help close the gap</a:t>
            </a:r>
            <a:r>
              <a:rPr lang="en-US"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?” </a:t>
            </a:r>
            <a:endParaRPr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0" name="Google Shape;1070;g124ca679631_1_183" descr="Snapshot of a simulation on food access in two counties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7100" y="250813"/>
            <a:ext cx="8475150" cy="63563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1" name="Google Shape;1071;g124ca679631_1_183">
            <a:hlinkClick r:id="rId5"/>
          </p:cNvPr>
          <p:cNvSpPr txBox="1"/>
          <p:nvPr/>
        </p:nvSpPr>
        <p:spPr>
          <a:xfrm>
            <a:off x="231900" y="1281025"/>
            <a:ext cx="1269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Click here to video link</a:t>
            </a:r>
            <a:endParaRPr sz="1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"/>
          <p:cNvSpPr txBox="1">
            <a:spLocks noGrp="1"/>
          </p:cNvSpPr>
          <p:nvPr>
            <p:ph type="body" idx="1"/>
          </p:nvPr>
        </p:nvSpPr>
        <p:spPr>
          <a:xfrm>
            <a:off x="685800" y="2194559"/>
            <a:ext cx="10820400" cy="4549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What’s the sum of numbers between 1 and 200? 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1, 2,3,4………………………………………197,198,199,200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# of pairs: </a:t>
            </a:r>
            <a:r>
              <a:rPr lang="en-US" sz="2800"/>
              <a:t>200/2=100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Char char="•"/>
            </a:pPr>
            <a:r>
              <a:rPr lang="en-US" sz="3000">
                <a:solidFill>
                  <a:schemeClr val="lt1"/>
                </a:solidFill>
              </a:rPr>
              <a:t>So….100 pairs X 201 = 20100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Char char="•"/>
            </a:pPr>
            <a:r>
              <a:rPr lang="en-US" sz="3000">
                <a:solidFill>
                  <a:schemeClr val="lt1"/>
                </a:solidFill>
              </a:rPr>
              <a:t>Generic solution is = N/2 * (1+N)</a:t>
            </a:r>
            <a:endParaRPr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</p:txBody>
      </p:sp>
      <p:cxnSp>
        <p:nvCxnSpPr>
          <p:cNvPr id="194" name="Google Shape;194;p7"/>
          <p:cNvCxnSpPr>
            <a:stCxn id="195" idx="5"/>
            <a:endCxn id="196" idx="5"/>
          </p:cNvCxnSpPr>
          <p:nvPr/>
        </p:nvCxnSpPr>
        <p:spPr>
          <a:xfrm rot="5400000">
            <a:off x="4854437" y="-114535"/>
            <a:ext cx="8100" cy="7424400"/>
          </a:xfrm>
          <a:prstGeom prst="bentConnector3">
            <a:avLst>
              <a:gd name="adj1" fmla="val 1453892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96" name="Google Shape;196;p7"/>
          <p:cNvSpPr/>
          <p:nvPr/>
        </p:nvSpPr>
        <p:spPr>
          <a:xfrm>
            <a:off x="1094874" y="352975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7"/>
          <p:cNvSpPr/>
          <p:nvPr/>
        </p:nvSpPr>
        <p:spPr>
          <a:xfrm>
            <a:off x="1391653" y="352574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7"/>
          <p:cNvSpPr/>
          <p:nvPr/>
        </p:nvSpPr>
        <p:spPr>
          <a:xfrm>
            <a:off x="1724528" y="352172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7"/>
          <p:cNvSpPr/>
          <p:nvPr/>
        </p:nvSpPr>
        <p:spPr>
          <a:xfrm>
            <a:off x="2057403" y="351771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7"/>
          <p:cNvSpPr/>
          <p:nvPr/>
        </p:nvSpPr>
        <p:spPr>
          <a:xfrm>
            <a:off x="6275198" y="354297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7"/>
          <p:cNvSpPr/>
          <p:nvPr/>
        </p:nvSpPr>
        <p:spPr>
          <a:xfrm>
            <a:off x="7002652" y="353494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7"/>
          <p:cNvSpPr/>
          <p:nvPr/>
        </p:nvSpPr>
        <p:spPr>
          <a:xfrm>
            <a:off x="7767364" y="353442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7"/>
          <p:cNvSpPr/>
          <p:nvPr/>
        </p:nvSpPr>
        <p:spPr>
          <a:xfrm>
            <a:off x="8519339" y="352172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3" name="Google Shape;203;p7"/>
          <p:cNvCxnSpPr>
            <a:stCxn id="202" idx="4"/>
            <a:endCxn id="197" idx="5"/>
          </p:cNvCxnSpPr>
          <p:nvPr/>
        </p:nvCxnSpPr>
        <p:spPr>
          <a:xfrm rot="5400000" flipH="1">
            <a:off x="4609793" y="430999"/>
            <a:ext cx="21000" cy="6354300"/>
          </a:xfrm>
          <a:prstGeom prst="bentConnector3">
            <a:avLst>
              <a:gd name="adj1" fmla="val -4150202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204" name="Google Shape;204;p7"/>
          <p:cNvCxnSpPr>
            <a:stCxn id="201" idx="4"/>
            <a:endCxn id="198" idx="5"/>
          </p:cNvCxnSpPr>
          <p:nvPr/>
        </p:nvCxnSpPr>
        <p:spPr>
          <a:xfrm rot="5400000" flipH="1">
            <a:off x="4391531" y="977964"/>
            <a:ext cx="25500" cy="5256900"/>
          </a:xfrm>
          <a:prstGeom prst="bentConnector3">
            <a:avLst>
              <a:gd name="adj1" fmla="val -2129121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205" name="Google Shape;205;p7"/>
          <p:cNvCxnSpPr>
            <a:stCxn id="200" idx="3"/>
            <a:endCxn id="199" idx="5"/>
          </p:cNvCxnSpPr>
          <p:nvPr/>
        </p:nvCxnSpPr>
        <p:spPr>
          <a:xfrm rot="5400000" flipH="1">
            <a:off x="4183708" y="1514560"/>
            <a:ext cx="25200" cy="4175400"/>
          </a:xfrm>
          <a:prstGeom prst="bentConnector3">
            <a:avLst>
              <a:gd name="adj1" fmla="val -956089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206" name="Google Shape;206;p7"/>
          <p:cNvSpPr txBox="1"/>
          <p:nvPr/>
        </p:nvSpPr>
        <p:spPr>
          <a:xfrm>
            <a:off x="3806340" y="4740585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1+200=201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"/>
          <p:cNvSpPr txBox="1"/>
          <p:nvPr/>
        </p:nvSpPr>
        <p:spPr>
          <a:xfrm>
            <a:off x="3807046" y="4403482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2+199=201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7"/>
          <p:cNvSpPr txBox="1"/>
          <p:nvPr/>
        </p:nvSpPr>
        <p:spPr>
          <a:xfrm>
            <a:off x="3806340" y="4070341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3+198=201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7"/>
          <p:cNvSpPr txBox="1"/>
          <p:nvPr/>
        </p:nvSpPr>
        <p:spPr>
          <a:xfrm>
            <a:off x="3805634" y="3737200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4+197=201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7"/>
          <p:cNvSpPr txBox="1"/>
          <p:nvPr/>
        </p:nvSpPr>
        <p:spPr>
          <a:xfrm>
            <a:off x="10412219" y="2194559"/>
            <a:ext cx="1111202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Problem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7"/>
          <p:cNvSpPr txBox="1"/>
          <p:nvPr/>
        </p:nvSpPr>
        <p:spPr>
          <a:xfrm>
            <a:off x="10412219" y="3165095"/>
            <a:ext cx="1558440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decompose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7"/>
          <p:cNvSpPr txBox="1"/>
          <p:nvPr/>
        </p:nvSpPr>
        <p:spPr>
          <a:xfrm>
            <a:off x="10388913" y="4034150"/>
            <a:ext cx="1016625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pattern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g124ca679631_1_18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Go to Scratch (Sign in please)</a:t>
            </a:r>
            <a:endParaRPr/>
          </a:p>
        </p:txBody>
      </p:sp>
      <p:sp>
        <p:nvSpPr>
          <p:cNvPr id="1077" name="Google Shape;1077;g124ca679631_1_18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US" sz="4800" u="sng" dirty="0">
                <a:solidFill>
                  <a:schemeClr val="hlink"/>
                </a:solidFill>
                <a:hlinkClick r:id="rId3"/>
              </a:rPr>
              <a:t>https://tinyurl.com/foodaccess440</a:t>
            </a:r>
            <a:r>
              <a:rPr lang="en-US" sz="4800" dirty="0"/>
              <a:t> </a:t>
            </a:r>
            <a:endParaRPr dirty="0"/>
          </a:p>
          <a:p>
            <a:pPr marL="228600" lvl="0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</a:pPr>
            <a:r>
              <a:rPr lang="en-US" sz="4800" dirty="0"/>
              <a:t> Do NOT “</a:t>
            </a:r>
            <a:r>
              <a:rPr lang="en-US" sz="4800" i="1" dirty="0"/>
              <a:t>See inside</a:t>
            </a:r>
            <a:r>
              <a:rPr lang="en-US" sz="4800" dirty="0"/>
              <a:t>” yet</a:t>
            </a:r>
            <a:endParaRPr dirty="0"/>
          </a:p>
          <a:p>
            <a:pPr marL="228600" lvl="0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</a:pPr>
            <a:r>
              <a:rPr lang="en-US" sz="4800" dirty="0"/>
              <a:t> Run the simulation multiple times AND </a:t>
            </a:r>
            <a:endParaRPr dirty="0"/>
          </a:p>
          <a:p>
            <a:pPr marL="228600" lvl="0" indent="-304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</a:pPr>
            <a:r>
              <a:rPr lang="en-US" sz="4800" dirty="0"/>
              <a:t> Figure out the equation (using Excel) </a:t>
            </a:r>
            <a:endParaRPr dirty="0"/>
          </a:p>
          <a:p>
            <a:pPr marL="685800" lvl="1" indent="-279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urier New"/>
              <a:buChar char="o"/>
            </a:pPr>
            <a:r>
              <a:rPr lang="en-US" sz="4400" dirty="0"/>
              <a:t> calculating “</a:t>
            </a:r>
            <a:r>
              <a:rPr lang="en-US" sz="4400" b="1" dirty="0"/>
              <a:t>Nutritious Food</a:t>
            </a:r>
            <a:r>
              <a:rPr lang="en-US" sz="4400" dirty="0"/>
              <a:t>” based on the kind of food retailers visited!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endParaRPr sz="48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1e092937df1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What’s the pattern?</a:t>
            </a:r>
            <a:endParaRPr/>
          </a:p>
        </p:txBody>
      </p:sp>
      <p:grpSp>
        <p:nvGrpSpPr>
          <p:cNvPr id="2" name="Group 1" descr="A table with no data about type of grocery stores anfd the food index. ">
            <a:extLst>
              <a:ext uri="{FF2B5EF4-FFF2-40B4-BE49-F238E27FC236}">
                <a16:creationId xmlns:a16="http://schemas.microsoft.com/office/drawing/2014/main" id="{ED39E9D9-0E79-3DB6-6CCD-2981B01B7916}"/>
              </a:ext>
            </a:extLst>
          </p:cNvPr>
          <p:cNvGrpSpPr/>
          <p:nvPr/>
        </p:nvGrpSpPr>
        <p:grpSpPr>
          <a:xfrm>
            <a:off x="2466189" y="1409593"/>
            <a:ext cx="5734900" cy="4853186"/>
            <a:chOff x="2466189" y="1409593"/>
            <a:chExt cx="5734900" cy="4853186"/>
          </a:xfrm>
        </p:grpSpPr>
        <p:pic>
          <p:nvPicPr>
            <p:cNvPr id="1084" name="Google Shape;1084;g1e092937df1_0_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466189" y="1409593"/>
              <a:ext cx="5734900" cy="4843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5" name="Google Shape;1085;g1e092937df1_0_0"/>
            <p:cNvSpPr/>
            <p:nvPr/>
          </p:nvSpPr>
          <p:spPr>
            <a:xfrm>
              <a:off x="3201900" y="19575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g1e092937df1_0_0"/>
            <p:cNvSpPr/>
            <p:nvPr/>
          </p:nvSpPr>
          <p:spPr>
            <a:xfrm>
              <a:off x="3201900" y="24685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g1e092937df1_0_0"/>
            <p:cNvSpPr/>
            <p:nvPr/>
          </p:nvSpPr>
          <p:spPr>
            <a:xfrm>
              <a:off x="3201900" y="29257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g1e092937df1_0_0"/>
            <p:cNvSpPr/>
            <p:nvPr/>
          </p:nvSpPr>
          <p:spPr>
            <a:xfrm>
              <a:off x="3201900" y="34367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g1e092937df1_0_0"/>
            <p:cNvSpPr/>
            <p:nvPr/>
          </p:nvSpPr>
          <p:spPr>
            <a:xfrm>
              <a:off x="3201900" y="38939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g1e092937df1_0_0"/>
            <p:cNvSpPr/>
            <p:nvPr/>
          </p:nvSpPr>
          <p:spPr>
            <a:xfrm>
              <a:off x="3201900" y="44049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g1e092937df1_0_0"/>
            <p:cNvSpPr/>
            <p:nvPr/>
          </p:nvSpPr>
          <p:spPr>
            <a:xfrm>
              <a:off x="3201900" y="48621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g1e092937df1_0_0"/>
            <p:cNvSpPr/>
            <p:nvPr/>
          </p:nvSpPr>
          <p:spPr>
            <a:xfrm>
              <a:off x="3201900" y="53731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g1e092937df1_0_0"/>
            <p:cNvSpPr/>
            <p:nvPr/>
          </p:nvSpPr>
          <p:spPr>
            <a:xfrm>
              <a:off x="3155075" y="58303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g1e092937df1_0_0"/>
            <p:cNvSpPr/>
            <p:nvPr/>
          </p:nvSpPr>
          <p:spPr>
            <a:xfrm>
              <a:off x="5565575" y="19575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g1e092937df1_0_0"/>
            <p:cNvSpPr/>
            <p:nvPr/>
          </p:nvSpPr>
          <p:spPr>
            <a:xfrm>
              <a:off x="5565575" y="24685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g1e092937df1_0_0"/>
            <p:cNvSpPr/>
            <p:nvPr/>
          </p:nvSpPr>
          <p:spPr>
            <a:xfrm>
              <a:off x="5565575" y="29257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g1e092937df1_0_0"/>
            <p:cNvSpPr/>
            <p:nvPr/>
          </p:nvSpPr>
          <p:spPr>
            <a:xfrm>
              <a:off x="5565575" y="34367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g1e092937df1_0_0"/>
            <p:cNvSpPr/>
            <p:nvPr/>
          </p:nvSpPr>
          <p:spPr>
            <a:xfrm>
              <a:off x="5565575" y="38939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g1e092937df1_0_0"/>
            <p:cNvSpPr/>
            <p:nvPr/>
          </p:nvSpPr>
          <p:spPr>
            <a:xfrm>
              <a:off x="5565575" y="44049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g1e092937df1_0_0"/>
            <p:cNvSpPr/>
            <p:nvPr/>
          </p:nvSpPr>
          <p:spPr>
            <a:xfrm>
              <a:off x="7182225" y="19575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g1e092937df1_0_0"/>
            <p:cNvSpPr/>
            <p:nvPr/>
          </p:nvSpPr>
          <p:spPr>
            <a:xfrm>
              <a:off x="7182225" y="24685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g1e092937df1_0_0"/>
            <p:cNvSpPr/>
            <p:nvPr/>
          </p:nvSpPr>
          <p:spPr>
            <a:xfrm>
              <a:off x="7182225" y="29257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g1e092937df1_0_0"/>
            <p:cNvSpPr/>
            <p:nvPr/>
          </p:nvSpPr>
          <p:spPr>
            <a:xfrm>
              <a:off x="7182225" y="34367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g1e092937df1_0_0"/>
            <p:cNvSpPr/>
            <p:nvPr/>
          </p:nvSpPr>
          <p:spPr>
            <a:xfrm>
              <a:off x="7182225" y="38939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g1e092937df1_0_0"/>
            <p:cNvSpPr/>
            <p:nvPr/>
          </p:nvSpPr>
          <p:spPr>
            <a:xfrm>
              <a:off x="7182225" y="44049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g1e092937df1_0_0"/>
            <p:cNvSpPr/>
            <p:nvPr/>
          </p:nvSpPr>
          <p:spPr>
            <a:xfrm>
              <a:off x="7235000" y="48621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g1e092937df1_0_0"/>
            <p:cNvSpPr/>
            <p:nvPr/>
          </p:nvSpPr>
          <p:spPr>
            <a:xfrm>
              <a:off x="7235000" y="53193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g1e092937df1_0_0"/>
            <p:cNvSpPr/>
            <p:nvPr/>
          </p:nvSpPr>
          <p:spPr>
            <a:xfrm>
              <a:off x="7235000" y="58303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g1e092937df1_0_0"/>
            <p:cNvSpPr/>
            <p:nvPr/>
          </p:nvSpPr>
          <p:spPr>
            <a:xfrm>
              <a:off x="5565575" y="49159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g1e092937df1_0_0"/>
            <p:cNvSpPr/>
            <p:nvPr/>
          </p:nvSpPr>
          <p:spPr>
            <a:xfrm>
              <a:off x="5565575" y="53731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g1e092937df1_0_0"/>
            <p:cNvSpPr/>
            <p:nvPr/>
          </p:nvSpPr>
          <p:spPr>
            <a:xfrm>
              <a:off x="5565575" y="5884179"/>
              <a:ext cx="806700" cy="378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g125150c8352_0_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What’s the pattern?</a:t>
            </a:r>
            <a:endParaRPr/>
          </a:p>
        </p:txBody>
      </p:sp>
      <p:pic>
        <p:nvPicPr>
          <p:cNvPr id="1118" name="Google Shape;1118;g125150c8352_0_11" descr="A table with data about type of grocery stores anfd the food index.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66189" y="1378063"/>
            <a:ext cx="5734900" cy="484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g125150c8352_0_0"/>
          <p:cNvSpPr txBox="1">
            <a:spLocks noGrp="1"/>
          </p:cNvSpPr>
          <p:nvPr>
            <p:ph type="title"/>
          </p:nvPr>
        </p:nvSpPr>
        <p:spPr>
          <a:xfrm>
            <a:off x="351311" y="173423"/>
            <a:ext cx="11666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900" dirty="0"/>
              <a:t>Connecting it to Science (NGSS)? Can see SEPs and CCSs?</a:t>
            </a:r>
            <a:endParaRPr sz="39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dirty="0"/>
          </a:p>
        </p:txBody>
      </p:sp>
      <p:sp>
        <p:nvSpPr>
          <p:cNvPr id="1126" name="Google Shape;1126;g125150c8352_0_0"/>
          <p:cNvSpPr/>
          <p:nvPr/>
        </p:nvSpPr>
        <p:spPr>
          <a:xfrm>
            <a:off x="5246475" y="1325575"/>
            <a:ext cx="5723100" cy="529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A diagram of CT processes and CT practices&#10;&#10;">
            <a:extLst>
              <a:ext uri="{FF2B5EF4-FFF2-40B4-BE49-F238E27FC236}">
                <a16:creationId xmlns:a16="http://schemas.microsoft.com/office/drawing/2014/main" id="{998AC859-812E-1E5A-539B-CD87C4D83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"/>
          <a:stretch/>
        </p:blipFill>
        <p:spPr>
          <a:xfrm>
            <a:off x="621205" y="1194525"/>
            <a:ext cx="9216258" cy="4981904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g1876c21de59_0_43"/>
          <p:cNvSpPr txBox="1">
            <a:spLocks noGrp="1"/>
          </p:cNvSpPr>
          <p:nvPr>
            <p:ph type="title"/>
          </p:nvPr>
        </p:nvSpPr>
        <p:spPr>
          <a:xfrm>
            <a:off x="351311" y="-84081"/>
            <a:ext cx="11666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900" dirty="0"/>
              <a:t>Connecting it to Science (NGSS)? Can see SEPs and CCSs?</a:t>
            </a:r>
            <a:endParaRPr sz="3900" dirty="0"/>
          </a:p>
        </p:txBody>
      </p:sp>
      <p:sp>
        <p:nvSpPr>
          <p:cNvPr id="1136" name="Google Shape;1136;g1876c21de59_0_43"/>
          <p:cNvSpPr/>
          <p:nvPr/>
        </p:nvSpPr>
        <p:spPr>
          <a:xfrm>
            <a:off x="5246475" y="1325575"/>
            <a:ext cx="5723100" cy="529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7" name="Google Shape;1137;g1876c21de59_0_43"/>
          <p:cNvSpPr/>
          <p:nvPr/>
        </p:nvSpPr>
        <p:spPr>
          <a:xfrm>
            <a:off x="6841350" y="1576750"/>
            <a:ext cx="2555400" cy="5039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8" name="Google Shape;1138;g1876c21de59_0_43" descr="A diagram of CT processes and CT practices in relation to NGSS&#10;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4700" y="1018350"/>
            <a:ext cx="10371625" cy="5768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g124ca679631_1_19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What else may impact food access?</a:t>
            </a:r>
            <a:endParaRPr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124ca679631_1_19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How about changing the equation to reflect </a:t>
            </a:r>
            <a:endParaRPr/>
          </a:p>
        </p:txBody>
      </p:sp>
      <p:sp>
        <p:nvSpPr>
          <p:cNvPr id="1149" name="Google Shape;1149;g124ca679631_1_196"/>
          <p:cNvSpPr txBox="1">
            <a:spLocks noGrp="1"/>
          </p:cNvSpPr>
          <p:nvPr>
            <p:ph type="body" idx="1"/>
          </p:nvPr>
        </p:nvSpPr>
        <p:spPr>
          <a:xfrm>
            <a:off x="-76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100" b="1" u="sng"/>
              <a:t>Median family income</a:t>
            </a:r>
            <a:endParaRPr sz="210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/>
          </a:p>
          <a:p>
            <a:pPr marL="22860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b="1"/>
              <a:t>B</a:t>
            </a:r>
            <a:r>
              <a:rPr lang="en-US" sz="2400"/>
              <a:t>: Mon county: 70K</a:t>
            </a:r>
            <a:endParaRPr sz="2400"/>
          </a:p>
          <a:p>
            <a:pPr marL="22860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b="1"/>
              <a:t>A</a:t>
            </a:r>
            <a:r>
              <a:rPr lang="en-US" sz="2400"/>
              <a:t>: Preston county: 50K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400"/>
              <a:t> </a:t>
            </a:r>
            <a:endParaRPr sz="2400"/>
          </a:p>
        </p:txBody>
      </p:sp>
      <p:sp>
        <p:nvSpPr>
          <p:cNvPr id="1150" name="Google Shape;1150;g124ca679631_1_196"/>
          <p:cNvSpPr txBox="1">
            <a:spLocks noGrp="1"/>
          </p:cNvSpPr>
          <p:nvPr>
            <p:ph type="body" idx="2"/>
          </p:nvPr>
        </p:nvSpPr>
        <p:spPr>
          <a:xfrm>
            <a:off x="3552825" y="1825625"/>
            <a:ext cx="5802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100" b="1" u="sng"/>
              <a:t>% of deer hunt in District 1</a:t>
            </a:r>
            <a:endParaRPr sz="210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/>
          </a:p>
          <a:p>
            <a:pPr marL="22860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b="1"/>
              <a:t>B</a:t>
            </a:r>
            <a:r>
              <a:rPr lang="en-US" sz="2400"/>
              <a:t>: Mon county:  10%</a:t>
            </a:r>
            <a:endParaRPr sz="2400"/>
          </a:p>
          <a:p>
            <a:pPr marL="22860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b="1"/>
              <a:t>A</a:t>
            </a:r>
            <a:r>
              <a:rPr lang="en-US" sz="2400"/>
              <a:t>: Preston county: 25%</a:t>
            </a:r>
            <a:endParaRPr sz="2400"/>
          </a:p>
        </p:txBody>
      </p:sp>
      <p:sp>
        <p:nvSpPr>
          <p:cNvPr id="1153" name="Google Shape;1153;g124ca679631_1_196"/>
          <p:cNvSpPr txBox="1">
            <a:spLocks noGrp="1"/>
          </p:cNvSpPr>
          <p:nvPr>
            <p:ph type="body" idx="2"/>
          </p:nvPr>
        </p:nvSpPr>
        <p:spPr>
          <a:xfrm>
            <a:off x="7556050" y="1867800"/>
            <a:ext cx="5802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100" b="1" u="sng"/>
              <a:t>% of mining surface (acid-mine drainage)</a:t>
            </a:r>
            <a:endParaRPr sz="210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/>
          </a:p>
          <a:p>
            <a:pPr marL="22860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b="1"/>
              <a:t>B</a:t>
            </a:r>
            <a:r>
              <a:rPr lang="en-US" sz="2400"/>
              <a:t>: Mon county:  50%</a:t>
            </a:r>
            <a:endParaRPr sz="2400"/>
          </a:p>
          <a:p>
            <a:pPr marL="22860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b="1"/>
              <a:t>A</a:t>
            </a:r>
            <a:r>
              <a:rPr lang="en-US" sz="2400"/>
              <a:t>: Preston county: 20%</a:t>
            </a:r>
            <a:endParaRPr sz="240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g1876c21de59_0_6"/>
          <p:cNvSpPr txBox="1">
            <a:spLocks noGrp="1"/>
          </p:cNvSpPr>
          <p:nvPr>
            <p:ph type="title"/>
          </p:nvPr>
        </p:nvSpPr>
        <p:spPr>
          <a:xfrm>
            <a:off x="838200" y="-168275"/>
            <a:ext cx="6322500" cy="936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So, what should happen?  </a:t>
            </a:r>
            <a:endParaRPr/>
          </a:p>
        </p:txBody>
      </p:sp>
      <p:sp>
        <p:nvSpPr>
          <p:cNvPr id="1160" name="Google Shape;1160;g1876c21de59_0_6"/>
          <p:cNvSpPr txBox="1">
            <a:spLocks noGrp="1"/>
          </p:cNvSpPr>
          <p:nvPr>
            <p:ph type="body" idx="1"/>
          </p:nvPr>
        </p:nvSpPr>
        <p:spPr>
          <a:xfrm>
            <a:off x="140950" y="7588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u="sng"/>
              <a:t>Median family income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/>
              <a:t>B</a:t>
            </a:r>
            <a:r>
              <a:rPr lang="en-US"/>
              <a:t>: Mon county: 70K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/>
              <a:t>A</a:t>
            </a:r>
            <a:r>
              <a:rPr lang="en-US"/>
              <a:t>: Preston county: 50K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1161" name="Google Shape;1161;g1876c21de59_0_6"/>
          <p:cNvSpPr txBox="1">
            <a:spLocks noGrp="1"/>
          </p:cNvSpPr>
          <p:nvPr>
            <p:ph type="body" idx="2"/>
          </p:nvPr>
        </p:nvSpPr>
        <p:spPr>
          <a:xfrm>
            <a:off x="4034600" y="758825"/>
            <a:ext cx="5802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u="sng"/>
              <a:t>% of deer hunt in District 1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/>
              <a:t>B</a:t>
            </a:r>
            <a:r>
              <a:rPr lang="en-US"/>
              <a:t>: Mon county:  10%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/>
              <a:t>A</a:t>
            </a:r>
            <a:r>
              <a:rPr lang="en-US"/>
              <a:t>: Preston county: 25%</a:t>
            </a:r>
            <a:endParaRPr/>
          </a:p>
        </p:txBody>
      </p:sp>
      <p:pic>
        <p:nvPicPr>
          <p:cNvPr id="1162" name="Google Shape;1162;g1876c21de59_0_6" descr="A table with data about type of grocery stores anfd the food index.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54099" y="2704473"/>
            <a:ext cx="4106602" cy="3468137"/>
          </a:xfrm>
          <a:prstGeom prst="rect">
            <a:avLst/>
          </a:prstGeom>
          <a:noFill/>
          <a:ln>
            <a:noFill/>
          </a:ln>
        </p:spPr>
      </p:pic>
      <p:sp>
        <p:nvSpPr>
          <p:cNvPr id="1163" name="Google Shape;1163;g1876c21de59_0_6"/>
          <p:cNvSpPr txBox="1">
            <a:spLocks noGrp="1"/>
          </p:cNvSpPr>
          <p:nvPr>
            <p:ph type="body" idx="2"/>
          </p:nvPr>
        </p:nvSpPr>
        <p:spPr>
          <a:xfrm>
            <a:off x="8465975" y="765300"/>
            <a:ext cx="5802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u="sng"/>
              <a:t>% of mining surface </a:t>
            </a:r>
            <a:endParaRPr sz="1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/>
              <a:t>B</a:t>
            </a:r>
            <a:r>
              <a:rPr lang="en-US"/>
              <a:t>: Mon county:  50%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b="1"/>
              <a:t>A</a:t>
            </a:r>
            <a:r>
              <a:rPr lang="en-US"/>
              <a:t>: Preston county: 20%</a:t>
            </a:r>
            <a:endParaRPr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g156cec6625d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You will code this in the simulation next week</a:t>
            </a:r>
            <a:endParaRPr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>
          <a:extLst>
            <a:ext uri="{FF2B5EF4-FFF2-40B4-BE49-F238E27FC236}">
              <a16:creationId xmlns:a16="http://schemas.microsoft.com/office/drawing/2014/main" id="{79D04372-BA8E-C2D1-5BC4-A15655A97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1553790532d_0_50">
            <a:extLst>
              <a:ext uri="{FF2B5EF4-FFF2-40B4-BE49-F238E27FC236}">
                <a16:creationId xmlns:a16="http://schemas.microsoft.com/office/drawing/2014/main" id="{E528A794-F3C3-387E-5880-3C8C88B91DC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dirty="0"/>
              <a:t>Practice &amp; Application </a:t>
            </a:r>
            <a:br>
              <a:rPr lang="en-US" dirty="0"/>
            </a:br>
            <a:r>
              <a:rPr lang="en-US" dirty="0"/>
              <a:t>(</a:t>
            </a:r>
            <a:r>
              <a:rPr lang="en-US"/>
              <a:t>Next week, Day </a:t>
            </a:r>
            <a:r>
              <a:rPr lang="en-US" dirty="0"/>
              <a:t>1)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51014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8"/>
          <p:cNvSpPr txBox="1">
            <a:spLocks noGrp="1"/>
          </p:cNvSpPr>
          <p:nvPr>
            <p:ph type="body" idx="1"/>
          </p:nvPr>
        </p:nvSpPr>
        <p:spPr>
          <a:xfrm>
            <a:off x="685800" y="2194559"/>
            <a:ext cx="10820400" cy="4549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dirty="0"/>
              <a:t>What’s the sum of numbers between 1 and 200? </a:t>
            </a:r>
            <a:endParaRPr dirty="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dirty="0"/>
              <a:t>1, 2,3,4………………………………………197,198,199,200</a:t>
            </a:r>
            <a:endParaRPr dirty="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 dirty="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 dirty="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dirty="0"/>
              <a:t># of pairs: </a:t>
            </a:r>
            <a:r>
              <a:rPr lang="en-US" sz="2800" dirty="0"/>
              <a:t>200/2=100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dirty="0"/>
              <a:t>So….100 pairs X 201 = 20100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Char char="•"/>
            </a:pPr>
            <a:r>
              <a:rPr lang="en-US" sz="3000" dirty="0">
                <a:solidFill>
                  <a:schemeClr val="lt1"/>
                </a:solidFill>
              </a:rPr>
              <a:t>Generic solution is = N/2 * (1+N)</a:t>
            </a:r>
            <a:endParaRPr dirty="0"/>
          </a:p>
          <a:p>
            <a:pPr marL="228600" lvl="0" indent="-38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 dirty="0"/>
          </a:p>
        </p:txBody>
      </p:sp>
      <p:cxnSp>
        <p:nvCxnSpPr>
          <p:cNvPr id="219" name="Google Shape;219;p8"/>
          <p:cNvCxnSpPr>
            <a:stCxn id="220" idx="5"/>
            <a:endCxn id="221" idx="5"/>
          </p:cNvCxnSpPr>
          <p:nvPr/>
        </p:nvCxnSpPr>
        <p:spPr>
          <a:xfrm rot="5400000">
            <a:off x="4854437" y="-114535"/>
            <a:ext cx="8100" cy="7424400"/>
          </a:xfrm>
          <a:prstGeom prst="bentConnector3">
            <a:avLst>
              <a:gd name="adj1" fmla="val 1453892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221" name="Google Shape;221;p8"/>
          <p:cNvSpPr/>
          <p:nvPr/>
        </p:nvSpPr>
        <p:spPr>
          <a:xfrm>
            <a:off x="1094874" y="352975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8"/>
          <p:cNvSpPr/>
          <p:nvPr/>
        </p:nvSpPr>
        <p:spPr>
          <a:xfrm>
            <a:off x="1391653" y="352574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8"/>
          <p:cNvSpPr/>
          <p:nvPr/>
        </p:nvSpPr>
        <p:spPr>
          <a:xfrm>
            <a:off x="1724528" y="352172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8"/>
          <p:cNvSpPr/>
          <p:nvPr/>
        </p:nvSpPr>
        <p:spPr>
          <a:xfrm>
            <a:off x="2057403" y="351771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8"/>
          <p:cNvSpPr/>
          <p:nvPr/>
        </p:nvSpPr>
        <p:spPr>
          <a:xfrm>
            <a:off x="6275198" y="354297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8"/>
          <p:cNvSpPr/>
          <p:nvPr/>
        </p:nvSpPr>
        <p:spPr>
          <a:xfrm>
            <a:off x="7002652" y="3534942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8"/>
          <p:cNvSpPr/>
          <p:nvPr/>
        </p:nvSpPr>
        <p:spPr>
          <a:xfrm>
            <a:off x="7767364" y="353442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8"/>
          <p:cNvSpPr/>
          <p:nvPr/>
        </p:nvSpPr>
        <p:spPr>
          <a:xfrm>
            <a:off x="8519339" y="3521727"/>
            <a:ext cx="60158" cy="84222"/>
          </a:xfrm>
          <a:prstGeom prst="ellipse">
            <a:avLst/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8" name="Google Shape;228;p8"/>
          <p:cNvCxnSpPr>
            <a:stCxn id="227" idx="4"/>
            <a:endCxn id="222" idx="5"/>
          </p:cNvCxnSpPr>
          <p:nvPr/>
        </p:nvCxnSpPr>
        <p:spPr>
          <a:xfrm rot="5400000" flipH="1">
            <a:off x="4609793" y="430999"/>
            <a:ext cx="21000" cy="6354300"/>
          </a:xfrm>
          <a:prstGeom prst="bentConnector3">
            <a:avLst>
              <a:gd name="adj1" fmla="val -4150202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229" name="Google Shape;229;p8"/>
          <p:cNvCxnSpPr>
            <a:stCxn id="226" idx="4"/>
            <a:endCxn id="223" idx="5"/>
          </p:cNvCxnSpPr>
          <p:nvPr/>
        </p:nvCxnSpPr>
        <p:spPr>
          <a:xfrm rot="5400000" flipH="1">
            <a:off x="4391531" y="977964"/>
            <a:ext cx="25500" cy="5256900"/>
          </a:xfrm>
          <a:prstGeom prst="bentConnector3">
            <a:avLst>
              <a:gd name="adj1" fmla="val -2129121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230" name="Google Shape;230;p8"/>
          <p:cNvCxnSpPr>
            <a:stCxn id="225" idx="3"/>
            <a:endCxn id="224" idx="5"/>
          </p:cNvCxnSpPr>
          <p:nvPr/>
        </p:nvCxnSpPr>
        <p:spPr>
          <a:xfrm rot="5400000" flipH="1">
            <a:off x="4183708" y="1514560"/>
            <a:ext cx="25200" cy="4175400"/>
          </a:xfrm>
          <a:prstGeom prst="bentConnector3">
            <a:avLst>
              <a:gd name="adj1" fmla="val -956089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231" name="Google Shape;231;p8"/>
          <p:cNvSpPr txBox="1"/>
          <p:nvPr/>
        </p:nvSpPr>
        <p:spPr>
          <a:xfrm>
            <a:off x="3806340" y="4740585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1+200=201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8"/>
          <p:cNvSpPr txBox="1"/>
          <p:nvPr/>
        </p:nvSpPr>
        <p:spPr>
          <a:xfrm>
            <a:off x="3807046" y="4403482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2+199=201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8"/>
          <p:cNvSpPr txBox="1"/>
          <p:nvPr/>
        </p:nvSpPr>
        <p:spPr>
          <a:xfrm>
            <a:off x="3806340" y="4070341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3+198=201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8"/>
          <p:cNvSpPr txBox="1"/>
          <p:nvPr/>
        </p:nvSpPr>
        <p:spPr>
          <a:xfrm>
            <a:off x="3805634" y="3737200"/>
            <a:ext cx="13612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4+197=201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8"/>
          <p:cNvSpPr txBox="1"/>
          <p:nvPr/>
        </p:nvSpPr>
        <p:spPr>
          <a:xfrm>
            <a:off x="10412219" y="2194559"/>
            <a:ext cx="1111202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Problem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8"/>
          <p:cNvSpPr txBox="1"/>
          <p:nvPr/>
        </p:nvSpPr>
        <p:spPr>
          <a:xfrm>
            <a:off x="10412219" y="3165095"/>
            <a:ext cx="1558440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decompose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8"/>
          <p:cNvSpPr txBox="1"/>
          <p:nvPr/>
        </p:nvSpPr>
        <p:spPr>
          <a:xfrm>
            <a:off x="10388913" y="4034150"/>
            <a:ext cx="1016625" cy="369332"/>
          </a:xfrm>
          <a:prstGeom prst="rect">
            <a:avLst/>
          </a:prstGeom>
          <a:gradFill>
            <a:gsLst>
              <a:gs pos="0">
                <a:srgbClr val="5F82CA"/>
              </a:gs>
              <a:gs pos="50000">
                <a:srgbClr val="3C70CA"/>
              </a:gs>
              <a:gs pos="100000">
                <a:srgbClr val="2E60B9"/>
              </a:gs>
            </a:gsLst>
            <a:lin ang="5400000" scaled="0"/>
          </a:gra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pattern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1553790532d_0_10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During </a:t>
            </a:r>
            <a:r>
              <a:rPr lang="en-US"/>
              <a:t>the class: </a:t>
            </a:r>
            <a:endParaRPr dirty="0"/>
          </a:p>
        </p:txBody>
      </p:sp>
      <p:sp>
        <p:nvSpPr>
          <p:cNvPr id="1192" name="Google Shape;1192;g1553790532d_0_106"/>
          <p:cNvSpPr txBox="1">
            <a:spLocks noGrp="1"/>
          </p:cNvSpPr>
          <p:nvPr>
            <p:ph type="body" idx="1"/>
          </p:nvPr>
        </p:nvSpPr>
        <p:spPr>
          <a:xfrm>
            <a:off x="519800" y="16908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0165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</a:pPr>
            <a:r>
              <a:rPr lang="en-US" sz="2900" dirty="0">
                <a:latin typeface="Arial"/>
                <a:ea typeface="Arial"/>
                <a:cs typeface="Arial"/>
                <a:sym typeface="Arial"/>
              </a:rPr>
              <a:t>We will share &amp; modify &amp; your projects</a:t>
            </a:r>
          </a:p>
          <a:p>
            <a:pPr marL="50165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</a:pPr>
            <a:r>
              <a:rPr lang="en-US" sz="2900" dirty="0">
                <a:latin typeface="Arial"/>
                <a:ea typeface="Arial"/>
                <a:cs typeface="Arial"/>
                <a:sym typeface="Arial"/>
              </a:rPr>
              <a:t>We will also remix one of your peers’ project </a:t>
            </a:r>
            <a:endParaRPr sz="2900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1553790532d_0_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Prior to the class:</a:t>
            </a:r>
            <a:endParaRPr dirty="0"/>
          </a:p>
        </p:txBody>
      </p:sp>
      <p:sp>
        <p:nvSpPr>
          <p:cNvPr id="1200" name="Google Shape;1200;g1553790532d_0_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12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Arial"/>
              <a:buChar char="●"/>
            </a:pPr>
            <a:r>
              <a:rPr lang="en-US" sz="2900" dirty="0">
                <a:latin typeface="Arial"/>
                <a:ea typeface="Arial"/>
                <a:cs typeface="Arial"/>
                <a:sym typeface="Arial"/>
              </a:rPr>
              <a:t>Choose any of the factors: </a:t>
            </a:r>
            <a:endParaRPr sz="2900" dirty="0">
              <a:latin typeface="Arial"/>
              <a:ea typeface="Arial"/>
              <a:cs typeface="Arial"/>
              <a:sym typeface="Arial"/>
            </a:endParaRPr>
          </a:p>
          <a:p>
            <a:pPr marL="91440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o"/>
            </a:pPr>
            <a:r>
              <a:rPr lang="en-US" sz="2900" dirty="0">
                <a:latin typeface="Arial"/>
                <a:ea typeface="Arial"/>
                <a:cs typeface="Arial"/>
                <a:sym typeface="Arial"/>
              </a:rPr>
              <a:t>Family income </a:t>
            </a:r>
            <a:endParaRPr sz="2900" dirty="0">
              <a:latin typeface="Arial"/>
              <a:ea typeface="Arial"/>
              <a:cs typeface="Arial"/>
              <a:sym typeface="Arial"/>
            </a:endParaRPr>
          </a:p>
          <a:p>
            <a:pPr marL="91440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o"/>
            </a:pPr>
            <a:r>
              <a:rPr lang="en-US" sz="2900" dirty="0">
                <a:latin typeface="Arial"/>
                <a:ea typeface="Arial"/>
                <a:cs typeface="Arial"/>
                <a:sym typeface="Arial"/>
              </a:rPr>
              <a:t>Hunting</a:t>
            </a:r>
            <a:endParaRPr sz="2900" dirty="0">
              <a:latin typeface="Arial"/>
              <a:ea typeface="Arial"/>
              <a:cs typeface="Arial"/>
              <a:sym typeface="Arial"/>
            </a:endParaRPr>
          </a:p>
          <a:p>
            <a:pPr marL="91440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o"/>
            </a:pPr>
            <a:r>
              <a:rPr lang="en-US" sz="2900" dirty="0">
                <a:latin typeface="Arial"/>
                <a:ea typeface="Arial"/>
                <a:cs typeface="Arial"/>
                <a:sym typeface="Arial"/>
              </a:rPr>
              <a:t>Mining surface</a:t>
            </a:r>
            <a:endParaRPr sz="2900" dirty="0">
              <a:latin typeface="Arial"/>
              <a:ea typeface="Arial"/>
              <a:cs typeface="Arial"/>
              <a:sym typeface="Arial"/>
            </a:endParaRPr>
          </a:p>
          <a:p>
            <a:pPr marL="91440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o"/>
            </a:pPr>
            <a:r>
              <a:rPr lang="en-US" sz="2900" dirty="0">
                <a:latin typeface="Arial"/>
                <a:ea typeface="Arial"/>
                <a:cs typeface="Arial"/>
                <a:sym typeface="Arial"/>
              </a:rPr>
              <a:t>All above </a:t>
            </a:r>
            <a:endParaRPr sz="29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9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412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Arial"/>
              <a:buChar char="●"/>
            </a:pPr>
            <a:r>
              <a:rPr lang="en-US" sz="2900" dirty="0">
                <a:latin typeface="Arial"/>
                <a:ea typeface="Arial"/>
                <a:cs typeface="Arial"/>
                <a:sym typeface="Arial"/>
              </a:rPr>
              <a:t>Code your choice of the factor in the original simulation within a week</a:t>
            </a:r>
            <a:endParaRPr sz="29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900" dirty="0">
              <a:latin typeface="Arial"/>
              <a:ea typeface="Arial"/>
              <a:cs typeface="Arial"/>
              <a:sym typeface="Arial"/>
            </a:endParaRPr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9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9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g18cf149f2e3_0_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Prior to the class:</a:t>
            </a:r>
            <a:endParaRPr dirty="0"/>
          </a:p>
        </p:txBody>
      </p:sp>
      <p:sp>
        <p:nvSpPr>
          <p:cNvPr id="1206" name="Google Shape;1206;g18cf149f2e3_0_12"/>
          <p:cNvSpPr txBox="1">
            <a:spLocks noGrp="1"/>
          </p:cNvSpPr>
          <p:nvPr>
            <p:ph type="body" idx="1"/>
          </p:nvPr>
        </p:nvSpPr>
        <p:spPr>
          <a:xfrm>
            <a:off x="-76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100" b="1" u="sng"/>
              <a:t>Median family income</a:t>
            </a:r>
            <a:endParaRPr sz="210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/>
          </a:p>
          <a:p>
            <a:pPr marL="22860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b="1"/>
              <a:t>B</a:t>
            </a:r>
            <a:r>
              <a:rPr lang="en-US" sz="2400"/>
              <a:t>: Mon county: 70K</a:t>
            </a:r>
            <a:endParaRPr sz="2400"/>
          </a:p>
          <a:p>
            <a:pPr marL="22860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b="1"/>
              <a:t>A</a:t>
            </a:r>
            <a:r>
              <a:rPr lang="en-US" sz="2400"/>
              <a:t>: Preston county: 50K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400"/>
              <a:t> </a:t>
            </a:r>
            <a:endParaRPr sz="2400"/>
          </a:p>
        </p:txBody>
      </p:sp>
      <p:sp>
        <p:nvSpPr>
          <p:cNvPr id="1207" name="Google Shape;1207;g18cf149f2e3_0_12"/>
          <p:cNvSpPr txBox="1">
            <a:spLocks noGrp="1"/>
          </p:cNvSpPr>
          <p:nvPr>
            <p:ph type="body" idx="2"/>
          </p:nvPr>
        </p:nvSpPr>
        <p:spPr>
          <a:xfrm>
            <a:off x="3552825" y="1825625"/>
            <a:ext cx="5802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100" b="1" u="sng"/>
              <a:t>% of deer hunt in District 1</a:t>
            </a:r>
            <a:endParaRPr sz="210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/>
          </a:p>
          <a:p>
            <a:pPr marL="22860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b="1"/>
              <a:t>B</a:t>
            </a:r>
            <a:r>
              <a:rPr lang="en-US" sz="2400"/>
              <a:t>: Mon county:  10%</a:t>
            </a:r>
            <a:endParaRPr sz="2400"/>
          </a:p>
          <a:p>
            <a:pPr marL="22860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b="1"/>
              <a:t>A</a:t>
            </a:r>
            <a:r>
              <a:rPr lang="en-US" sz="2400"/>
              <a:t>: Preston county: 25%</a:t>
            </a:r>
            <a:endParaRPr sz="2400"/>
          </a:p>
        </p:txBody>
      </p:sp>
      <p:sp>
        <p:nvSpPr>
          <p:cNvPr id="1210" name="Google Shape;1210;g18cf149f2e3_0_12"/>
          <p:cNvSpPr txBox="1">
            <a:spLocks noGrp="1"/>
          </p:cNvSpPr>
          <p:nvPr>
            <p:ph type="body" idx="2"/>
          </p:nvPr>
        </p:nvSpPr>
        <p:spPr>
          <a:xfrm>
            <a:off x="7556050" y="1867800"/>
            <a:ext cx="5802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100" b="1" u="sng"/>
              <a:t>% of mining surface (acid-mine drainage)</a:t>
            </a:r>
            <a:endParaRPr sz="210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/>
          </a:p>
          <a:p>
            <a:pPr marL="22860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b="1"/>
              <a:t>B</a:t>
            </a:r>
            <a:r>
              <a:rPr lang="en-US" sz="2400"/>
              <a:t>: Mon county:  50%</a:t>
            </a:r>
            <a:endParaRPr sz="2400"/>
          </a:p>
          <a:p>
            <a:pPr marL="22860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b="1"/>
              <a:t>A</a:t>
            </a:r>
            <a:r>
              <a:rPr lang="en-US" sz="2400"/>
              <a:t>: Preston county: 20%</a:t>
            </a:r>
            <a:endParaRPr sz="240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g1553790532d_0_13"/>
          <p:cNvSpPr txBox="1">
            <a:spLocks noGrp="1"/>
          </p:cNvSpPr>
          <p:nvPr>
            <p:ph type="title"/>
          </p:nvPr>
        </p:nvSpPr>
        <p:spPr>
          <a:xfrm>
            <a:off x="762000" y="-39687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Prior to the class:</a:t>
            </a:r>
            <a:endParaRPr dirty="0"/>
          </a:p>
        </p:txBody>
      </p:sp>
      <p:sp>
        <p:nvSpPr>
          <p:cNvPr id="1218" name="Google Shape;1218;g1553790532d_0_13"/>
          <p:cNvSpPr txBox="1">
            <a:spLocks noGrp="1"/>
          </p:cNvSpPr>
          <p:nvPr>
            <p:ph type="body" idx="1"/>
          </p:nvPr>
        </p:nvSpPr>
        <p:spPr>
          <a:xfrm>
            <a:off x="762000" y="1063625"/>
            <a:ext cx="11353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en-US" sz="4000" dirty="0"/>
              <a:t>Go to </a:t>
            </a:r>
            <a:r>
              <a:rPr lang="en-US" sz="4000" u="sng" dirty="0">
                <a:solidFill>
                  <a:schemeClr val="hlink"/>
                </a:solidFill>
                <a:hlinkClick r:id="rId3"/>
              </a:rPr>
              <a:t>https://tinyurl.com/foodaccess440</a:t>
            </a:r>
            <a:r>
              <a:rPr lang="en-US" sz="4000" dirty="0"/>
              <a:t> </a:t>
            </a:r>
            <a:endParaRPr sz="2000" dirty="0"/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en-US" sz="4000" dirty="0"/>
              <a:t> “</a:t>
            </a:r>
            <a:r>
              <a:rPr lang="en-US" sz="4000" i="1" dirty="0"/>
              <a:t>See inside</a:t>
            </a:r>
            <a:r>
              <a:rPr lang="en-US" sz="4000" dirty="0"/>
              <a:t>” then modify the </a:t>
            </a:r>
            <a:r>
              <a:rPr lang="en-US" sz="4000" b="1" dirty="0"/>
              <a:t>code under red arrow</a:t>
            </a:r>
            <a:r>
              <a:rPr lang="en-US" sz="4000" dirty="0"/>
              <a:t> sprite (o ) to take into account your factor </a:t>
            </a:r>
            <a:endParaRPr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900" dirty="0">
              <a:latin typeface="Arial"/>
              <a:ea typeface="Arial"/>
              <a:cs typeface="Arial"/>
              <a:sym typeface="Arial"/>
            </a:endParaRPr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9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9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0" name="Google Shape;1220;g1553790532d_0_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75605" y="2304461"/>
            <a:ext cx="476250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Snapshot of Scratch interface for commands to calculate the food index taking into account multiple factors">
            <a:extLst>
              <a:ext uri="{FF2B5EF4-FFF2-40B4-BE49-F238E27FC236}">
                <a16:creationId xmlns:a16="http://schemas.microsoft.com/office/drawing/2014/main" id="{798FA236-91B3-D75C-1946-3B29923141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29000"/>
            <a:ext cx="9249103" cy="2710314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2b9eebf76d2_0_10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Submit your project to </a:t>
            </a:r>
            <a:br>
              <a:rPr lang="en-US" dirty="0"/>
            </a:br>
            <a:r>
              <a:rPr lang="en-US" dirty="0"/>
              <a:t>the Learning Management System</a:t>
            </a:r>
            <a:endParaRPr dirty="0"/>
          </a:p>
        </p:txBody>
      </p:sp>
      <p:sp>
        <p:nvSpPr>
          <p:cNvPr id="671" name="Google Shape;671;g2b9eebf76d2_0_10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11579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Share your Scratch project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	     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                        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Copy its URL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                                  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Post it in Discussion Board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	</a:t>
            </a:r>
            <a:endParaRPr dirty="0"/>
          </a:p>
        </p:txBody>
      </p:sp>
      <p:pic>
        <p:nvPicPr>
          <p:cNvPr id="672" name="Google Shape;672;g2b9eebf76d2_0_108" descr="Snapshots from the Scratch interface regarding sharing the proojects"/>
          <p:cNvPicPr preferRelativeResize="0"/>
          <p:nvPr/>
        </p:nvPicPr>
        <p:blipFill rotWithShape="1">
          <a:blip r:embed="rId3">
            <a:alphaModFix/>
          </a:blip>
          <a:srcRect l="11786" t="18741" r="30969" b="19991"/>
          <a:stretch/>
        </p:blipFill>
        <p:spPr>
          <a:xfrm>
            <a:off x="5233808" y="1825625"/>
            <a:ext cx="1084225" cy="63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g2b9eebf76d2_0_108" descr="Snapshots from the Scratch interface regarding sharing the prooject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24200" y="2592438"/>
            <a:ext cx="1733300" cy="787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6" name="Google Shape;676;g2b9eebf76d2_0_108"/>
          <p:cNvCxnSpPr/>
          <p:nvPr/>
        </p:nvCxnSpPr>
        <p:spPr>
          <a:xfrm>
            <a:off x="5825318" y="2465475"/>
            <a:ext cx="141900" cy="218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78" name="Google Shape;678;g2b9eebf76d2_0_108"/>
          <p:cNvCxnSpPr>
            <a:cxnSpLocks/>
          </p:cNvCxnSpPr>
          <p:nvPr/>
        </p:nvCxnSpPr>
        <p:spPr>
          <a:xfrm>
            <a:off x="6419893" y="3319950"/>
            <a:ext cx="0" cy="114654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>
          <a:extLst>
            <a:ext uri="{FF2B5EF4-FFF2-40B4-BE49-F238E27FC236}">
              <a16:creationId xmlns:a16="http://schemas.microsoft.com/office/drawing/2014/main" id="{4E7C1AFB-AAC3-B40F-8885-C64EDEFAF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1553790532d_0_50">
            <a:extLst>
              <a:ext uri="{FF2B5EF4-FFF2-40B4-BE49-F238E27FC236}">
                <a16:creationId xmlns:a16="http://schemas.microsoft.com/office/drawing/2014/main" id="{2319F304-1026-26AE-F643-C2B45B542FB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dirty="0"/>
              <a:t>Practice &amp; Application </a:t>
            </a:r>
            <a:br>
              <a:rPr lang="en-US" dirty="0"/>
            </a:br>
            <a:r>
              <a:rPr lang="en-US" dirty="0"/>
              <a:t>(Next week, Day 2)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162635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g1553790532d_0_1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Group Lesson Design</a:t>
            </a:r>
            <a:endParaRPr dirty="0"/>
          </a:p>
        </p:txBody>
      </p:sp>
      <p:sp>
        <p:nvSpPr>
          <p:cNvPr id="4" name="Google Shape;1266;g1553790532d_0_32">
            <a:extLst>
              <a:ext uri="{FF2B5EF4-FFF2-40B4-BE49-F238E27FC236}">
                <a16:creationId xmlns:a16="http://schemas.microsoft.com/office/drawing/2014/main" id="{50A039C4-2A56-187C-0FEA-ACFB5EB64B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8547" y="1631681"/>
            <a:ext cx="11145253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900" dirty="0"/>
              <a:t>Work in (grade) groups to design a full lesson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en-US" sz="2500" dirty="0"/>
          </a:p>
          <a:p>
            <a:pPr marL="914400" lvl="0" indent="-387350">
              <a:spcBef>
                <a:spcPts val="0"/>
              </a:spcBef>
              <a:buSzPts val="2500"/>
            </a:pPr>
            <a:r>
              <a:rPr lang="en-US" sz="2900" dirty="0"/>
              <a:t>Use the Group Lesson Design Template given</a:t>
            </a:r>
          </a:p>
          <a:p>
            <a:pPr marL="1371600" lvl="1" indent="-387350">
              <a:spcBef>
                <a:spcPts val="0"/>
              </a:spcBef>
              <a:buSzPts val="2500"/>
            </a:pPr>
            <a:r>
              <a:rPr lang="en-US" sz="2500" dirty="0"/>
              <a:t>Objectives and contextual issue to address</a:t>
            </a:r>
          </a:p>
          <a:p>
            <a:pPr lvl="2" indent="-387350">
              <a:spcBef>
                <a:spcPts val="0"/>
              </a:spcBef>
              <a:buSzPts val="2500"/>
            </a:pPr>
            <a:r>
              <a:rPr lang="en-US" sz="2500" dirty="0"/>
              <a:t>Timeline of learning activities to follow</a:t>
            </a:r>
          </a:p>
          <a:p>
            <a:pPr lvl="2" indent="-387350">
              <a:spcBef>
                <a:spcPts val="0"/>
              </a:spcBef>
              <a:buSzPts val="2500"/>
            </a:pPr>
            <a:r>
              <a:rPr lang="en-US" sz="2500" dirty="0"/>
              <a:t>CT practices, processes, and concepts to promote</a:t>
            </a:r>
          </a:p>
          <a:p>
            <a:pPr lvl="2" indent="-387350">
              <a:spcBef>
                <a:spcPts val="0"/>
              </a:spcBef>
              <a:buSzPts val="2500"/>
            </a:pPr>
            <a:r>
              <a:rPr lang="en-US" sz="2500" dirty="0"/>
              <a:t>CT activities suitable for the grade level</a:t>
            </a:r>
          </a:p>
          <a:p>
            <a:pPr marL="98425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endParaRPr lang="en-US" sz="2500" dirty="0"/>
          </a:p>
          <a:p>
            <a:pPr marL="914400" indent="-387350">
              <a:spcBef>
                <a:spcPts val="0"/>
              </a:spcBef>
              <a:buSzPts val="2500"/>
            </a:pPr>
            <a:r>
              <a:rPr lang="en-US" sz="2900" dirty="0"/>
              <a:t>Submit your lesson on the Learning Management System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7">
          <a:extLst>
            <a:ext uri="{FF2B5EF4-FFF2-40B4-BE49-F238E27FC236}">
              <a16:creationId xmlns:a16="http://schemas.microsoft.com/office/drawing/2014/main" id="{F4CDC03D-569B-7577-D816-918560E96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g1553790532d_0_120">
            <a:extLst>
              <a:ext uri="{FF2B5EF4-FFF2-40B4-BE49-F238E27FC236}">
                <a16:creationId xmlns:a16="http://schemas.microsoft.com/office/drawing/2014/main" id="{306BA295-5CF4-4C25-21FA-B6AE9E568B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Modify an Existing Lesson</a:t>
            </a:r>
            <a:endParaRPr dirty="0"/>
          </a:p>
        </p:txBody>
      </p:sp>
      <p:sp>
        <p:nvSpPr>
          <p:cNvPr id="4" name="Google Shape;1266;g1553790532d_0_32">
            <a:extLst>
              <a:ext uri="{FF2B5EF4-FFF2-40B4-BE49-F238E27FC236}">
                <a16:creationId xmlns:a16="http://schemas.microsoft.com/office/drawing/2014/main" id="{DA6A3551-488D-471A-667C-BF09F2E9A7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4379" y="1477988"/>
            <a:ext cx="11806989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900" dirty="0"/>
              <a:t>Work individually to modify an existing lesson</a:t>
            </a:r>
          </a:p>
          <a:p>
            <a:pPr marL="914400" lvl="0" indent="-387350">
              <a:spcBef>
                <a:spcPts val="0"/>
              </a:spcBef>
              <a:buSzPts val="2500"/>
            </a:pPr>
            <a:endParaRPr lang="en-US" sz="2500" dirty="0"/>
          </a:p>
          <a:p>
            <a:pPr marL="914400" lvl="0" indent="-387350">
              <a:spcBef>
                <a:spcPts val="0"/>
              </a:spcBef>
              <a:buSzPts val="2500"/>
            </a:pPr>
            <a:r>
              <a:rPr lang="en-US" sz="2900" dirty="0"/>
              <a:t>Choose an existing lesson:</a:t>
            </a:r>
          </a:p>
          <a:p>
            <a:pPr marL="1371600" lvl="1" indent="-387350">
              <a:spcBef>
                <a:spcPts val="0"/>
              </a:spcBef>
              <a:buSzPts val="2500"/>
            </a:pPr>
            <a:r>
              <a:rPr lang="en-US" sz="2500" dirty="0"/>
              <a:t>A lesson from your placement classroom</a:t>
            </a:r>
          </a:p>
          <a:p>
            <a:pPr marL="1371600" lvl="1" indent="-387350">
              <a:spcBef>
                <a:spcPts val="0"/>
              </a:spcBef>
              <a:buSzPts val="2500"/>
            </a:pPr>
            <a:r>
              <a:rPr lang="en-US" sz="2500" dirty="0"/>
              <a:t>A published source</a:t>
            </a:r>
          </a:p>
          <a:p>
            <a:pPr marL="914400" lvl="0" indent="-387350">
              <a:spcBef>
                <a:spcPts val="0"/>
              </a:spcBef>
              <a:buSzPts val="2500"/>
            </a:pPr>
            <a:endParaRPr lang="en-US" sz="2900" dirty="0"/>
          </a:p>
          <a:p>
            <a:pPr marL="914400" lvl="0" indent="-387350">
              <a:spcBef>
                <a:spcPts val="0"/>
              </a:spcBef>
              <a:buSzPts val="2500"/>
            </a:pPr>
            <a:r>
              <a:rPr lang="en-US" sz="2900" dirty="0"/>
              <a:t>Use the Modification Guideline given</a:t>
            </a:r>
          </a:p>
          <a:p>
            <a:pPr marL="914400" lvl="0" indent="-387350">
              <a:spcBef>
                <a:spcPts val="0"/>
              </a:spcBef>
              <a:buSzPts val="2500"/>
            </a:pPr>
            <a:r>
              <a:rPr lang="en-US" sz="2900" dirty="0"/>
              <a:t>Make a modification in the lesson plan to improve it towards supporting students’ computational thinking in science</a:t>
            </a:r>
          </a:p>
          <a:p>
            <a:pPr marL="98425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endParaRPr lang="en-US" sz="2500" dirty="0"/>
          </a:p>
          <a:p>
            <a:pPr marL="914400" indent="-387350">
              <a:spcBef>
                <a:spcPts val="0"/>
              </a:spcBef>
              <a:buSzPts val="2500"/>
            </a:pPr>
            <a:r>
              <a:rPr lang="en-US" sz="2900" dirty="0"/>
              <a:t>Submit your modification on the Learning Management System</a:t>
            </a:r>
            <a:endParaRPr sz="2900" dirty="0"/>
          </a:p>
        </p:txBody>
      </p:sp>
    </p:spTree>
    <p:extLst>
      <p:ext uri="{BB962C8B-B14F-4D97-AF65-F5344CB8AC3E}">
        <p14:creationId xmlns:p14="http://schemas.microsoft.com/office/powerpoint/2010/main" val="351672036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2730</TotalTime>
  <Words>2679</Words>
  <Application>Microsoft Office PowerPoint</Application>
  <PresentationFormat>Widescreen</PresentationFormat>
  <Paragraphs>665</Paragraphs>
  <Slides>97</Slides>
  <Notes>94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97</vt:i4>
      </vt:variant>
    </vt:vector>
  </HeadingPairs>
  <TitlesOfParts>
    <vt:vector size="107" baseType="lpstr">
      <vt:lpstr>Arial</vt:lpstr>
      <vt:lpstr>Calibri</vt:lpstr>
      <vt:lpstr>Comic Sans MS</vt:lpstr>
      <vt:lpstr>Courier New</vt:lpstr>
      <vt:lpstr>Roboto</vt:lpstr>
      <vt:lpstr>Roboto Black</vt:lpstr>
      <vt:lpstr>Times New Roman</vt:lpstr>
      <vt:lpstr>Verdana</vt:lpstr>
      <vt:lpstr>Wingdings</vt:lpstr>
      <vt:lpstr>Default Design</vt:lpstr>
      <vt:lpstr>Session I: Access Food</vt:lpstr>
      <vt:lpstr>Introduction (Day 1)</vt:lpstr>
      <vt:lpstr>Pop Quiz!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Computational thinking (CT) is…..</vt:lpstr>
      <vt:lpstr>Initiatives to Promote CT</vt:lpstr>
      <vt:lpstr>Limited opportunities</vt:lpstr>
      <vt:lpstr>Promising initiatives….       ….but enough?</vt:lpstr>
      <vt:lpstr>Need for Content Specific CT Practices </vt:lpstr>
      <vt:lpstr>One good way to practice Computational Thinking is…..</vt:lpstr>
      <vt:lpstr>It can be challenging</vt:lpstr>
      <vt:lpstr>However, programming can be visual</vt:lpstr>
      <vt:lpstr>Enough talking?         Let’s do it!</vt:lpstr>
      <vt:lpstr>Let’s start with no computer!</vt:lpstr>
      <vt:lpstr>Unplugged activities</vt:lpstr>
      <vt:lpstr>Unplugged activity 1 – get a marker</vt:lpstr>
      <vt:lpstr>PowerPoint Presentation</vt:lpstr>
      <vt:lpstr>Unplugged activity 1</vt:lpstr>
      <vt:lpstr>Unplugged activity 2</vt:lpstr>
      <vt:lpstr>Unplugged activity 2-Commands </vt:lpstr>
      <vt:lpstr>Unplugged activity 2-Commands </vt:lpstr>
      <vt:lpstr>Unplugged activity 2-Commands </vt:lpstr>
      <vt:lpstr>Unplugged activity 2-Commands </vt:lpstr>
      <vt:lpstr>Unplugged activity 2-Commands </vt:lpstr>
      <vt:lpstr>Unplugged activity 2</vt:lpstr>
      <vt:lpstr>Unplugged activity 3-incorporate CT in science</vt:lpstr>
      <vt:lpstr>The correct order</vt:lpstr>
      <vt:lpstr>The correct order</vt:lpstr>
      <vt:lpstr>PowerPoint Presentation</vt:lpstr>
      <vt:lpstr>PowerPoint Presentation</vt:lpstr>
      <vt:lpstr>PowerPoint Presentation</vt:lpstr>
      <vt:lpstr>Unplugged activity 3</vt:lpstr>
      <vt:lpstr>Brainstorm unplugged activities related to science</vt:lpstr>
      <vt:lpstr>PowerPoint Presentation</vt:lpstr>
      <vt:lpstr>Unplugged activity 4: draw a regular polygon</vt:lpstr>
      <vt:lpstr>Share your work </vt:lpstr>
      <vt:lpstr>Draw a square</vt:lpstr>
      <vt:lpstr>Share your work </vt:lpstr>
      <vt:lpstr>Draw a regular pentagon</vt:lpstr>
      <vt:lpstr>Share your work </vt:lpstr>
      <vt:lpstr>Draw a regular hexagon</vt:lpstr>
      <vt:lpstr>Share your work </vt:lpstr>
      <vt:lpstr>Let’s discuss…</vt:lpstr>
      <vt:lpstr>Let’s discuss…</vt:lpstr>
      <vt:lpstr>PowerPoint Presentation</vt:lpstr>
      <vt:lpstr>Let’s draw the shapes in Scratch</vt:lpstr>
      <vt:lpstr>Let’s draw a triangle in Scratch</vt:lpstr>
      <vt:lpstr>2. Sign in Scratch!</vt:lpstr>
      <vt:lpstr>Use the Pen Blocks</vt:lpstr>
      <vt:lpstr>Use these codes in Scratch</vt:lpstr>
      <vt:lpstr>Let’s draw a polygon with N sides in Scratch</vt:lpstr>
      <vt:lpstr>Use these codes in Scratch</vt:lpstr>
      <vt:lpstr>Use these codes in Scratch</vt:lpstr>
      <vt:lpstr>A more sciencey example: Energy sources</vt:lpstr>
      <vt:lpstr>Connecting it to Science (NGSS)? Can see SEPs and CCSs?</vt:lpstr>
      <vt:lpstr>PowerPoint Presentation</vt:lpstr>
      <vt:lpstr>Connecting it to Science (NGSS)? Can see SEPs and CCSs?</vt:lpstr>
      <vt:lpstr>Demonstration (Day 2) </vt:lpstr>
      <vt:lpstr>Remember the Polygons?</vt:lpstr>
      <vt:lpstr>Let’s make it more sciencey!</vt:lpstr>
      <vt:lpstr>and let’s start with a question!</vt:lpstr>
      <vt:lpstr>PowerPoint Presentation</vt:lpstr>
      <vt:lpstr>Go to Scratch (Sign in please)</vt:lpstr>
      <vt:lpstr>See another simulation</vt:lpstr>
      <vt:lpstr>Beside the cognitive benefits on learning, what else does Computational Thinking offers?</vt:lpstr>
      <vt:lpstr>Beside the cognitive benefits on learning, what else does Computational Thinking offers?</vt:lpstr>
      <vt:lpstr>See Example:  Oil Spill</vt:lpstr>
      <vt:lpstr>More contextual issues</vt:lpstr>
      <vt:lpstr>Food Access</vt:lpstr>
      <vt:lpstr>PowerPoint Presentation</vt:lpstr>
      <vt:lpstr>“How do we really know if residents may really have more difficulty accessing healthy food in a county compared to another one and what can be done to help close the gap?” </vt:lpstr>
      <vt:lpstr>PowerPoint Presentation</vt:lpstr>
      <vt:lpstr>Go to Scratch (Sign in please)</vt:lpstr>
      <vt:lpstr>What’s the pattern?</vt:lpstr>
      <vt:lpstr>What’s the pattern?</vt:lpstr>
      <vt:lpstr>Connecting it to Science (NGSS)? Can see SEPs and CCSs? </vt:lpstr>
      <vt:lpstr>Connecting it to Science (NGSS)? Can see SEPs and CCSs?</vt:lpstr>
      <vt:lpstr>What else may impact food access?</vt:lpstr>
      <vt:lpstr>How about changing the equation to reflect </vt:lpstr>
      <vt:lpstr>So, what should happen?  </vt:lpstr>
      <vt:lpstr>You will code this in the simulation next week</vt:lpstr>
      <vt:lpstr>Practice &amp; Application  (Next week, Day 1) </vt:lpstr>
      <vt:lpstr>During the class: </vt:lpstr>
      <vt:lpstr>Prior to the class:</vt:lpstr>
      <vt:lpstr>Prior to the class:</vt:lpstr>
      <vt:lpstr>Prior to the class:</vt:lpstr>
      <vt:lpstr>Submit your project to  the Learning Management System</vt:lpstr>
      <vt:lpstr>Practice &amp; Application  (Next week, Day 2) </vt:lpstr>
      <vt:lpstr>Group Lesson Design</vt:lpstr>
      <vt:lpstr>Modify an Existing Lesson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18</cp:revision>
  <dcterms:created xsi:type="dcterms:W3CDTF">2024-09-10T15:41:43Z</dcterms:created>
  <dcterms:modified xsi:type="dcterms:W3CDTF">2025-05-16T11:33:12Z</dcterms:modified>
</cp:coreProperties>
</file>