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366" r:id="rId14"/>
    <p:sldId id="271" r:id="rId15"/>
    <p:sldId id="272" r:id="rId16"/>
    <p:sldId id="273" r:id="rId17"/>
    <p:sldId id="275" r:id="rId18"/>
    <p:sldId id="276" r:id="rId19"/>
    <p:sldId id="36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6" r:id="rId67"/>
    <p:sldId id="327" r:id="rId68"/>
    <p:sldId id="328" r:id="rId69"/>
    <p:sldId id="330" r:id="rId70"/>
    <p:sldId id="331" r:id="rId71"/>
    <p:sldId id="332" r:id="rId72"/>
    <p:sldId id="335" r:id="rId73"/>
    <p:sldId id="336" r:id="rId74"/>
    <p:sldId id="339" r:id="rId75"/>
    <p:sldId id="340" r:id="rId76"/>
    <p:sldId id="341" r:id="rId77"/>
    <p:sldId id="342" r:id="rId78"/>
    <p:sldId id="343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72" r:id="rId90"/>
    <p:sldId id="357" r:id="rId91"/>
    <p:sldId id="358" r:id="rId92"/>
    <p:sldId id="359" r:id="rId93"/>
    <p:sldId id="360" r:id="rId94"/>
    <p:sldId id="375" r:id="rId95"/>
    <p:sldId id="373" r:id="rId96"/>
    <p:sldId id="363" r:id="rId97"/>
    <p:sldId id="371" r:id="rId9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Presentation Contents" id="{4AABBEC6-4A8C-4A7F-A749-6BED348544CB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366"/>
            <p14:sldId id="271"/>
            <p14:sldId id="272"/>
            <p14:sldId id="273"/>
            <p14:sldId id="275"/>
            <p14:sldId id="276"/>
            <p14:sldId id="368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6"/>
            <p14:sldId id="327"/>
            <p14:sldId id="328"/>
            <p14:sldId id="330"/>
            <p14:sldId id="331"/>
            <p14:sldId id="332"/>
            <p14:sldId id="335"/>
            <p14:sldId id="336"/>
            <p14:sldId id="339"/>
            <p14:sldId id="340"/>
            <p14:sldId id="341"/>
            <p14:sldId id="342"/>
            <p14:sldId id="343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72"/>
            <p14:sldId id="357"/>
            <p14:sldId id="358"/>
            <p14:sldId id="359"/>
            <p14:sldId id="360"/>
            <p14:sldId id="375"/>
            <p14:sldId id="373"/>
            <p14:sldId id="363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3" autoAdjust="0"/>
    <p:restoredTop sz="91245" autoAdjust="0"/>
  </p:normalViewPr>
  <p:slideViewPr>
    <p:cSldViewPr snapToGrid="0" showGuides="1">
      <p:cViewPr varScale="1">
        <p:scale>
          <a:sx n="83" d="100"/>
          <a:sy n="83" d="100"/>
        </p:scale>
        <p:origin x="53" y="85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53790532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553790532d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1553790532d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89bff192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89bff192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189bff1924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ff944eb0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g18ff944eb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8ff944eb0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18ff944eb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8ff944eb06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18ff944eb0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8ff944eb0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“… breaking down a difficult problem into more familiar ones that we can solve (problem decomposition), using a set of rules to find solutions (algorithms), and using abstractions to generalize those solutions to similar problems.” </a:t>
            </a:r>
            <a:endParaRPr/>
          </a:p>
        </p:txBody>
      </p:sp>
      <p:sp>
        <p:nvSpPr>
          <p:cNvPr id="436" name="Google Shape;436;g18ff944eb0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8ff944eb06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18ff944eb0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ff944eb0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g18ff944eb0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8ff944eb06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g18ff944eb0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8ff944eb06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g18ff944eb0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ff944eb06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g18ff944eb0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8ff944eb06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g18ff944eb0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8ff944eb06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18ff944eb0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ff944eb06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18ff944eb0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8ff944eb06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g18ff944eb0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8ff944eb06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g18ff944eb0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8ff944eb06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g18ff944eb0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8ff944eb06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18ff944eb0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8ff944eb06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g18ff944eb0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8ff944eb06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g18ff944eb0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8ff944eb06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6" name="Google Shape;616;g18ff944eb0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8ff944eb06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g18ff944eb0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8ff944eb06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g18ff944eb0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9b9a46a71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g19b9a46a7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8ff944eb06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g18ff944eb0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9b9a46a71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1" name="Google Shape;661;g19b9a46a7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8ff944eb06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g18ff944eb0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9b9a46a71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g19b9a46a71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8ff944eb06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g18ff944eb0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9b9a46a71d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g19b9a46a7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8ff944eb06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g18ff944eb06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8ff944eb06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g18ff944eb0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8ff944eb06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g18ff944eb0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8ff944eb06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g18ff944eb0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8ff944eb06_0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g18ff944eb06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8ff944eb06_0_4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g18ff944eb0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8ff944eb06_0_4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9" name="Google Shape;789;g18ff944eb06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8ff944eb06_0_4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3" name="Google Shape;813;g18ff944eb06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8ff944eb06_0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8" name="Google Shape;828;g18ff944eb06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8ff944eb06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5" name="Google Shape;835;g18ff944eb06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3" name="Google Shape;8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3" name="Google Shape;8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9" name="Google Shape;8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876c21de59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1" name="Google Shape;871;g1876c21de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876c21de59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9" name="Google Shape;879;g1876c21de5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553790532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1553790532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g1553790532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553790532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g1553790532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1" name="Google Shape;901;g1553790532d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24ca67963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0" name="Google Shape;910;g124ca679631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1" name="Google Shape;911;g124ca679631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24ca67963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5" name="Google Shape;935;g124ca67963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24ca67963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8" name="Google Shape;948;g124ca67963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24ca679631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3" name="Google Shape;953;g124ca679631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24ca679631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9" name="Google Shape;959;g124ca679631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24ca679631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9" name="Google Shape;989;g124ca679631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553790532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4" name="Google Shape;994;g1553790532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24ca679631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2" name="Google Shape;1012;g124ca679631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24ca679631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8" name="Google Shape;1018;g124ca679631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24ca679631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4" name="Google Shape;1024;g124ca679631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24ca679631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2" name="Google Shape;1032;g124ca679631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124ca679631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5" name="Google Shape;1055;g124ca679631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24ca679631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8" name="Google Shape;1068;g124ca679631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24ca679631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" name="Google Shape;1074;g124ca679631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e092937d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0" name="Google Shape;1080;g1e092937d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1" name="Google Shape;1081;g1e092937d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125150c835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4" name="Google Shape;1114;g125150c8352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5" name="Google Shape;1115;g125150c8352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25150c83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1" name="Google Shape;1121;g125150c8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876c21de5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3" name="Google Shape;1133;g1876c21de5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24ca67963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1" name="Google Shape;1141;g124ca67963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24ca679631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6" name="Google Shape;1146;g124ca679631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876c21de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7" name="Google Shape;1157;g1876c21de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56cec662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6" name="Google Shape;1166;g156cec662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7" name="Google Shape;1167;g156cec6625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>
          <a:extLst>
            <a:ext uri="{FF2B5EF4-FFF2-40B4-BE49-F238E27FC236}">
              <a16:creationId xmlns:a16="http://schemas.microsoft.com/office/drawing/2014/main" id="{876D607B-E566-3ED1-381A-3F414FC5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553790532d_0_50:notes">
            <a:extLst>
              <a:ext uri="{FF2B5EF4-FFF2-40B4-BE49-F238E27FC236}">
                <a16:creationId xmlns:a16="http://schemas.microsoft.com/office/drawing/2014/main" id="{29F0F988-86CE-9BBB-84EC-3977033022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1553790532d_0_50:notes">
            <a:extLst>
              <a:ext uri="{FF2B5EF4-FFF2-40B4-BE49-F238E27FC236}">
                <a16:creationId xmlns:a16="http://schemas.microsoft.com/office/drawing/2014/main" id="{9EDA6605-EA4D-D92F-88F8-BBE6977D9C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g1553790532d_0_50:notes">
            <a:extLst>
              <a:ext uri="{FF2B5EF4-FFF2-40B4-BE49-F238E27FC236}">
                <a16:creationId xmlns:a16="http://schemas.microsoft.com/office/drawing/2014/main" id="{B3CF334F-0488-61D5-4659-C9159E909E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3920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553790532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g1553790532d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9" name="Google Shape;1189;g1553790532d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553790532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g1553790532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7" name="Google Shape;1197;g1553790532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8cf149f2e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3" name="Google Shape;1203;g18cf149f2e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553790532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4" name="Google Shape;1214;g1553790532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5" name="Google Shape;1215;g1553790532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b9eebf76d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2b9eebf76d2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g2b9eebf76d2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>
          <a:extLst>
            <a:ext uri="{FF2B5EF4-FFF2-40B4-BE49-F238E27FC236}">
              <a16:creationId xmlns:a16="http://schemas.microsoft.com/office/drawing/2014/main" id="{4F70BA0A-23C5-6781-1185-9036870E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553790532d_0_50:notes">
            <a:extLst>
              <a:ext uri="{FF2B5EF4-FFF2-40B4-BE49-F238E27FC236}">
                <a16:creationId xmlns:a16="http://schemas.microsoft.com/office/drawing/2014/main" id="{3AB34D9D-33EE-8DCB-3460-387E7F4D6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1553790532d_0_50:notes">
            <a:extLst>
              <a:ext uri="{FF2B5EF4-FFF2-40B4-BE49-F238E27FC236}">
                <a16:creationId xmlns:a16="http://schemas.microsoft.com/office/drawing/2014/main" id="{40F9C4CB-B16D-696C-5DAF-61F0B91471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g1553790532d_0_50:notes">
            <a:extLst>
              <a:ext uri="{FF2B5EF4-FFF2-40B4-BE49-F238E27FC236}">
                <a16:creationId xmlns:a16="http://schemas.microsoft.com/office/drawing/2014/main" id="{AB6AB20C-BB1E-6A94-4534-9B77342A4C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1056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553790532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5" name="Google Shape;1255;g1553790532d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6" name="Google Shape;1256;g1553790532d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>
          <a:extLst>
            <a:ext uri="{FF2B5EF4-FFF2-40B4-BE49-F238E27FC236}">
              <a16:creationId xmlns:a16="http://schemas.microsoft.com/office/drawing/2014/main" id="{0F0888CD-7295-C004-A510-2A5F8F4A5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553790532d_0_120:notes">
            <a:extLst>
              <a:ext uri="{FF2B5EF4-FFF2-40B4-BE49-F238E27FC236}">
                <a16:creationId xmlns:a16="http://schemas.microsoft.com/office/drawing/2014/main" id="{8839172F-F53C-D806-373E-DC8FE2EB73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5" name="Google Shape;1255;g1553790532d_0_120:notes">
            <a:extLst>
              <a:ext uri="{FF2B5EF4-FFF2-40B4-BE49-F238E27FC236}">
                <a16:creationId xmlns:a16="http://schemas.microsoft.com/office/drawing/2014/main" id="{07D1221F-F012-1776-A20A-DF609ECDD3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6" name="Google Shape;1256;g1553790532d_0_120:notes">
            <a:extLst>
              <a:ext uri="{FF2B5EF4-FFF2-40B4-BE49-F238E27FC236}">
                <a16:creationId xmlns:a16="http://schemas.microsoft.com/office/drawing/2014/main" id="{8B4FE96A-8276-5C72-7E93-529BD44A37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73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X(X).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seonline.net/journal/index.php/sei/article/view/19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xtgenscience.org/trademark-and-copyright/trademark-and-copyright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Jlr8W0_AqTSYs0y1R89xsE2hvPPTQhp/view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NJlr8W0_AqTSYs0y1R89xsE2hvPPTQhp/view" TargetMode="Externa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ohm440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MOSqCcBcw9_uwk4V34c655CTpvfLeaB/view?usp=sharing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hyperlink" Target="http://drive.google.com/file/d/1NMOSqCcBcw9_uwk4V34c655CTpvfLeaB/view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r27-yMlq5qw9mI7uKDG3lq4J6tqeGtD/view?usp=sharing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hyperlink" Target="http://drive.google.com/file/d/1Nr27-yMlq5qw9mI7uKDG3lq4J6tqeGtD/view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t9forvMf6tULSmfLB00a8pds4LTf1Rm/view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rive.google.com/file/d/1Nt9forvMf6tULSmfLB00a8pds4LTf1Rm/view?usp=sharing" TargetMode="External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oodaccess440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oodaccess440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I: Access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9047747" cy="175260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Ugur Kale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Yuahnua Wang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Indiana University,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West Virginia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body" idx="1"/>
          </p:nvPr>
        </p:nvSpPr>
        <p:spPr>
          <a:xfrm>
            <a:off x="685800" y="2005370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1, 2,3,4………………………………………197,198,199,200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# of pairs: </a:t>
            </a:r>
            <a:r>
              <a:rPr lang="en-US" sz="2800"/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cxnSp>
        <p:nvCxnSpPr>
          <p:cNvPr id="244" name="Google Shape;244;p9"/>
          <p:cNvCxnSpPr>
            <a:stCxn id="245" idx="5"/>
            <a:endCxn id="246" idx="5"/>
          </p:cNvCxnSpPr>
          <p:nvPr/>
        </p:nvCxnSpPr>
        <p:spPr>
          <a:xfrm rot="5400000">
            <a:off x="4854437" y="-303724"/>
            <a:ext cx="8100" cy="7424400"/>
          </a:xfrm>
          <a:prstGeom prst="bentConnector3">
            <a:avLst>
              <a:gd name="adj1" fmla="val 1453892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46" name="Google Shape;246;p9"/>
          <p:cNvSpPr/>
          <p:nvPr/>
        </p:nvSpPr>
        <p:spPr>
          <a:xfrm>
            <a:off x="1094874" y="334056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1391653" y="333655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1724528" y="333253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2057403" y="332852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6275198" y="335378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7002652" y="334575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7767364" y="334523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8519339" y="333253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9"/>
          <p:cNvCxnSpPr>
            <a:stCxn id="252" idx="4"/>
            <a:endCxn id="247" idx="5"/>
          </p:cNvCxnSpPr>
          <p:nvPr/>
        </p:nvCxnSpPr>
        <p:spPr>
          <a:xfrm rot="5400000" flipH="1">
            <a:off x="4609793" y="241810"/>
            <a:ext cx="21000" cy="6354300"/>
          </a:xfrm>
          <a:prstGeom prst="bentConnector3">
            <a:avLst>
              <a:gd name="adj1" fmla="val -415020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54" name="Google Shape;254;p9"/>
          <p:cNvCxnSpPr>
            <a:stCxn id="251" idx="4"/>
            <a:endCxn id="248" idx="5"/>
          </p:cNvCxnSpPr>
          <p:nvPr/>
        </p:nvCxnSpPr>
        <p:spPr>
          <a:xfrm rot="5400000" flipH="1">
            <a:off x="4391531" y="788775"/>
            <a:ext cx="25500" cy="5256900"/>
          </a:xfrm>
          <a:prstGeom prst="bentConnector3">
            <a:avLst>
              <a:gd name="adj1" fmla="val -212912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55" name="Google Shape;255;p9"/>
          <p:cNvCxnSpPr>
            <a:stCxn id="250" idx="3"/>
            <a:endCxn id="249" idx="5"/>
          </p:cNvCxnSpPr>
          <p:nvPr/>
        </p:nvCxnSpPr>
        <p:spPr>
          <a:xfrm rot="5400000" flipH="1">
            <a:off x="4183708" y="1325371"/>
            <a:ext cx="25200" cy="4175400"/>
          </a:xfrm>
          <a:prstGeom prst="bentConnector3">
            <a:avLst>
              <a:gd name="adj1" fmla="val -95608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56" name="Google Shape;256;p9"/>
          <p:cNvSpPr txBox="1"/>
          <p:nvPr/>
        </p:nvSpPr>
        <p:spPr>
          <a:xfrm>
            <a:off x="3806340" y="4551396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1+200=201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3807046" y="4214293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2+199=201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3806340" y="3881152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3+198=201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3805634" y="3548011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4+197=201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10412219" y="2005370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10412219" y="2975906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10388913" y="3844961"/>
            <a:ext cx="1016625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10336815" y="5869218"/>
            <a:ext cx="112082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>
            <a:spLocks noGrp="1"/>
          </p:cNvSpPr>
          <p:nvPr>
            <p:ph type="body" idx="1"/>
          </p:nvPr>
        </p:nvSpPr>
        <p:spPr>
          <a:xfrm>
            <a:off x="685800" y="1642760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1, 2,3,4………………………………………197,198,199,200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# of pairs: </a:t>
            </a:r>
            <a:r>
              <a:rPr lang="en-US" sz="2800"/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cxnSp>
        <p:nvCxnSpPr>
          <p:cNvPr id="270" name="Google Shape;270;p10"/>
          <p:cNvCxnSpPr>
            <a:stCxn id="271" idx="5"/>
            <a:endCxn id="272" idx="5"/>
          </p:cNvCxnSpPr>
          <p:nvPr/>
        </p:nvCxnSpPr>
        <p:spPr>
          <a:xfrm rot="5400000">
            <a:off x="4854437" y="-666334"/>
            <a:ext cx="8100" cy="7424400"/>
          </a:xfrm>
          <a:prstGeom prst="bentConnector3">
            <a:avLst>
              <a:gd name="adj1" fmla="val 1453892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72" name="Google Shape;272;p10"/>
          <p:cNvSpPr/>
          <p:nvPr/>
        </p:nvSpPr>
        <p:spPr>
          <a:xfrm>
            <a:off x="1094874" y="297795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1391653" y="297394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724528" y="296992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2057403" y="296591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6275198" y="299117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7002652" y="2983143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7767364" y="298262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8519339" y="2969928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10"/>
          <p:cNvCxnSpPr>
            <a:stCxn id="278" idx="4"/>
            <a:endCxn id="273" idx="5"/>
          </p:cNvCxnSpPr>
          <p:nvPr/>
        </p:nvCxnSpPr>
        <p:spPr>
          <a:xfrm rot="5400000" flipH="1">
            <a:off x="4609793" y="-120800"/>
            <a:ext cx="21000" cy="6354300"/>
          </a:xfrm>
          <a:prstGeom prst="bentConnector3">
            <a:avLst>
              <a:gd name="adj1" fmla="val -415020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0" name="Google Shape;280;p10"/>
          <p:cNvCxnSpPr>
            <a:stCxn id="277" idx="4"/>
            <a:endCxn id="274" idx="5"/>
          </p:cNvCxnSpPr>
          <p:nvPr/>
        </p:nvCxnSpPr>
        <p:spPr>
          <a:xfrm rot="5400000" flipH="1">
            <a:off x="4391531" y="426165"/>
            <a:ext cx="25500" cy="5256900"/>
          </a:xfrm>
          <a:prstGeom prst="bentConnector3">
            <a:avLst>
              <a:gd name="adj1" fmla="val -212912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1" name="Google Shape;281;p10"/>
          <p:cNvCxnSpPr>
            <a:stCxn id="276" idx="3"/>
            <a:endCxn id="275" idx="5"/>
          </p:cNvCxnSpPr>
          <p:nvPr/>
        </p:nvCxnSpPr>
        <p:spPr>
          <a:xfrm rot="5400000" flipH="1">
            <a:off x="4183708" y="962761"/>
            <a:ext cx="25200" cy="4175400"/>
          </a:xfrm>
          <a:prstGeom prst="bentConnector3">
            <a:avLst>
              <a:gd name="adj1" fmla="val -95608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82" name="Google Shape;282;p10"/>
          <p:cNvSpPr txBox="1"/>
          <p:nvPr/>
        </p:nvSpPr>
        <p:spPr>
          <a:xfrm>
            <a:off x="3806340" y="4188786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1+200=201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3807046" y="3851683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2+199=201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3806340" y="3518542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3+198=201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3805634" y="3185401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4+197=201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10412219" y="1642760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10412219" y="2613296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10388913" y="3482351"/>
            <a:ext cx="1016625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10946146" y="5936869"/>
            <a:ext cx="1245854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10336815" y="5506608"/>
            <a:ext cx="112082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0346" y="5947377"/>
            <a:ext cx="626562" cy="33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>
            <a:spLocks noGrp="1"/>
          </p:cNvSpPr>
          <p:nvPr>
            <p:ph type="title"/>
          </p:nvPr>
        </p:nvSpPr>
        <p:spPr>
          <a:xfrm>
            <a:off x="1985963" y="764373"/>
            <a:ext cx="9520237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Computational thinking (CT) is…..</a:t>
            </a:r>
            <a:endParaRPr/>
          </a:p>
        </p:txBody>
      </p:sp>
      <p:sp>
        <p:nvSpPr>
          <p:cNvPr id="298" name="Google Shape;298;p11"/>
          <p:cNvSpPr txBox="1">
            <a:spLocks noGrp="1"/>
          </p:cNvSpPr>
          <p:nvPr>
            <p:ph type="body" idx="1"/>
          </p:nvPr>
        </p:nvSpPr>
        <p:spPr>
          <a:xfrm>
            <a:off x="244642" y="2194560"/>
            <a:ext cx="11947358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a means to understand and solve complex problems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using computer science concepts and techniques</a:t>
            </a:r>
            <a:r>
              <a:rPr lang="en-US" dirty="0"/>
              <a:t> </a:t>
            </a:r>
            <a:r>
              <a:rPr lang="en-US" sz="3200" dirty="0"/>
              <a:t>such as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decomposition,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pattern recognition,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abstraction, and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algorithms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93BC-053B-BE02-3C50-EC0E2E6A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to Promote 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498F0-CE7D-EF1B-591E-06C231162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ts val="3200"/>
            </a:pPr>
            <a:r>
              <a:rPr lang="en-US" sz="3200" dirty="0"/>
              <a:t>Digital Promise, Nation of Makers, </a:t>
            </a:r>
            <a:r>
              <a:rPr lang="en-US" sz="3200" dirty="0" err="1"/>
              <a:t>Code.org</a:t>
            </a:r>
            <a:endParaRPr lang="en-US" sz="3200" dirty="0"/>
          </a:p>
          <a:p>
            <a:pPr marL="228600" indent="-228600">
              <a:spcBef>
                <a:spcPts val="1000"/>
              </a:spcBef>
              <a:buSzPts val="3200"/>
            </a:pPr>
            <a:r>
              <a:rPr lang="en-US" sz="3200" dirty="0"/>
              <a:t>Computer Science for All </a:t>
            </a:r>
          </a:p>
          <a:p>
            <a:pPr marL="228600" indent="-228600">
              <a:spcBef>
                <a:spcPts val="1000"/>
              </a:spcBef>
              <a:buSzPts val="3200"/>
            </a:pPr>
            <a:r>
              <a:rPr lang="en-US" sz="3200" dirty="0"/>
              <a:t>NSF investing $120 million over the next five years to promote computer science education nationwide </a:t>
            </a:r>
          </a:p>
        </p:txBody>
      </p:sp>
    </p:spTree>
    <p:extLst>
      <p:ext uri="{BB962C8B-B14F-4D97-AF65-F5344CB8AC3E}">
        <p14:creationId xmlns:p14="http://schemas.microsoft.com/office/powerpoint/2010/main" val="355205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>
            <a:spLocks noGrp="1"/>
          </p:cNvSpPr>
          <p:nvPr>
            <p:ph type="title"/>
          </p:nvPr>
        </p:nvSpPr>
        <p:spPr>
          <a:xfrm>
            <a:off x="838200" y="532597"/>
            <a:ext cx="9348787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Limited opportunities</a:t>
            </a:r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Char char="•"/>
            </a:pPr>
            <a:r>
              <a:rPr lang="en-US" sz="3000" dirty="0">
                <a:solidFill>
                  <a:srgbClr val="999999"/>
                </a:solidFill>
              </a:rPr>
              <a:t>Large and affluent schools targeted More unique than common in public schools</a:t>
            </a:r>
            <a:r>
              <a:rPr lang="en-US" sz="30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 dirty="0"/>
              <a:t>Competing curriculum priorities </a:t>
            </a:r>
            <a:r>
              <a:rPr lang="en-US" sz="3000" dirty="0"/>
              <a:t>and lack of funds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Promising initiatives….</a:t>
            </a:r>
            <a:br>
              <a:rPr lang="en-US" dirty="0"/>
            </a:br>
            <a:r>
              <a:rPr lang="en-US" dirty="0"/>
              <a:t>						….but enough?</a:t>
            </a:r>
            <a:endParaRPr dirty="0"/>
          </a:p>
        </p:txBody>
      </p:sp>
      <p:sp>
        <p:nvSpPr>
          <p:cNvPr id="329" name="Google Shape;329;p17"/>
          <p:cNvSpPr txBox="1">
            <a:spLocks noGrp="1"/>
          </p:cNvSpPr>
          <p:nvPr>
            <p:ph type="body" idx="1"/>
          </p:nvPr>
        </p:nvSpPr>
        <p:spPr>
          <a:xfrm>
            <a:off x="838200" y="21510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3000"/>
            </a:pPr>
            <a:r>
              <a:rPr lang="en-US" dirty="0"/>
              <a:t>Initiatives such served around many educator, however</a:t>
            </a:r>
            <a:endParaRPr dirty="0"/>
          </a:p>
          <a:p>
            <a:pPr marL="685800" lvl="1" indent="-228600">
              <a:spcBef>
                <a:spcPts val="0"/>
              </a:spcBef>
              <a:buSzPts val="3000"/>
            </a:pPr>
            <a:r>
              <a:rPr lang="en-US" dirty="0"/>
              <a:t>Isolated topic - Sole coding focus </a:t>
            </a:r>
            <a:endParaRPr dirty="0"/>
          </a:p>
          <a:p>
            <a:pPr marL="685800" lvl="1" indent="-228600">
              <a:spcBef>
                <a:spcPts val="0"/>
              </a:spcBef>
              <a:buSzPts val="3000"/>
            </a:pPr>
            <a:r>
              <a:rPr lang="en-US" dirty="0"/>
              <a:t>Not connects to other subject-matter areas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Need for Content Specific CT Practices </a:t>
            </a:r>
            <a:endParaRPr dirty="0"/>
          </a:p>
        </p:txBody>
      </p:sp>
      <p:sp>
        <p:nvSpPr>
          <p:cNvPr id="336" name="Google Shape;33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Research and Development Goal: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To help </a:t>
            </a:r>
            <a:r>
              <a:rPr lang="en-US" dirty="0" err="1"/>
              <a:t>inservice</a:t>
            </a:r>
            <a:r>
              <a:rPr lang="en-US" dirty="0"/>
              <a:t> and preservice teachers integrate computational thinking in their teaching of mathematics and science</a:t>
            </a:r>
            <a:endParaRPr dirty="0"/>
          </a:p>
        </p:txBody>
      </p:sp>
      <p:sp>
        <p:nvSpPr>
          <p:cNvPr id="337" name="Google Shape;337;p18"/>
          <p:cNvSpPr/>
          <p:nvPr/>
        </p:nvSpPr>
        <p:spPr>
          <a:xfrm>
            <a:off x="697422" y="4001294"/>
            <a:ext cx="3177154" cy="19345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US" sz="2400" b="0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Coding means Computational Thinking?</a:t>
            </a:r>
            <a:endParaRPr sz="1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4319506" y="4001294"/>
            <a:ext cx="3217190" cy="19345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7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US" sz="2400" b="0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Teachers’ Access to Computational Thinking?</a:t>
            </a:r>
            <a:endParaRPr sz="1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981626" y="4001294"/>
            <a:ext cx="3161654" cy="193455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Piloting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Helping inservice and preservice teachers integrate 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"/>
          <p:cNvSpPr txBox="1">
            <a:spLocks noGrp="1"/>
          </p:cNvSpPr>
          <p:nvPr>
            <p:ph type="title"/>
          </p:nvPr>
        </p:nvSpPr>
        <p:spPr>
          <a:xfrm>
            <a:off x="104824" y="619200"/>
            <a:ext cx="4293000" cy="1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One good way to practice Computational Thinking is…..</a:t>
            </a:r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body" idx="1"/>
          </p:nvPr>
        </p:nvSpPr>
        <p:spPr>
          <a:xfrm>
            <a:off x="150274" y="2055525"/>
            <a:ext cx="42021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….PROGRAMMING / CODING!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WHY</a:t>
            </a:r>
            <a:r>
              <a:rPr lang="en-US" sz="2000"/>
              <a:t>:......Because recursive process enabling learners to explicitly practice CT skills: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 multiple attempts to work on a problem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Decode a challenging tasks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Develop, test, and refine solutions </a:t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0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9086" y="807593"/>
            <a:ext cx="2632883" cy="523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 txBox="1"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It can be challenging</a:t>
            </a:r>
            <a:endParaRPr dirty="0"/>
          </a:p>
        </p:txBody>
      </p:sp>
      <p:cxnSp>
        <p:nvCxnSpPr>
          <p:cNvPr id="370" name="Google Shape;370;p21"/>
          <p:cNvCxnSpPr/>
          <p:nvPr/>
        </p:nvCxnSpPr>
        <p:spPr>
          <a:xfrm rot="10800000">
            <a:off x="838200" y="3681408"/>
            <a:ext cx="113537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A6A4-CB7B-8FD6-5B88-BEB5A596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programming can be visual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CA369-B49B-01BC-2355-D3C31582D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Via tools such as Scratch</a:t>
            </a:r>
          </a:p>
        </p:txBody>
      </p:sp>
    </p:spTree>
    <p:extLst>
      <p:ext uri="{BB962C8B-B14F-4D97-AF65-F5344CB8AC3E}">
        <p14:creationId xmlns:p14="http://schemas.microsoft.com/office/powerpoint/2010/main" val="94810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53790532d_0_8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Introduction (Day 1)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3"/>
          <p:cNvSpPr txBox="1">
            <a:spLocks noGrp="1"/>
          </p:cNvSpPr>
          <p:nvPr>
            <p:ph type="title"/>
          </p:nvPr>
        </p:nvSpPr>
        <p:spPr>
          <a:xfrm>
            <a:off x="6981824" y="1367673"/>
            <a:ext cx="4683627" cy="433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Calibri"/>
              <a:buNone/>
            </a:pPr>
            <a:r>
              <a:rPr lang="en-US" sz="6100" dirty="0">
                <a:solidFill>
                  <a:schemeClr val="lt1"/>
                </a:solidFill>
              </a:rPr>
              <a:t>Enough talking?       </a:t>
            </a:r>
            <a:br>
              <a:rPr lang="en-US" sz="6100" dirty="0">
                <a:solidFill>
                  <a:schemeClr val="lt1"/>
                </a:solidFill>
              </a:rPr>
            </a:br>
            <a:br>
              <a:rPr lang="en-US" sz="6100" dirty="0">
                <a:solidFill>
                  <a:schemeClr val="lt1"/>
                </a:solidFill>
              </a:rPr>
            </a:br>
            <a:r>
              <a:rPr lang="en-US" sz="6100" dirty="0">
                <a:solidFill>
                  <a:schemeClr val="lt1"/>
                </a:solidFill>
              </a:rPr>
              <a:t>Let’s do it!</a:t>
            </a:r>
            <a:endParaRPr dirty="0"/>
          </a:p>
        </p:txBody>
      </p:sp>
      <p:sp>
        <p:nvSpPr>
          <p:cNvPr id="389" name="Google Shape;389;p23"/>
          <p:cNvSpPr/>
          <p:nvPr/>
        </p:nvSpPr>
        <p:spPr>
          <a:xfrm rot="-5400000">
            <a:off x="2404000" y="2991370"/>
            <a:ext cx="6857455" cy="874716"/>
          </a:xfrm>
          <a:custGeom>
            <a:avLst/>
            <a:gdLst/>
            <a:ahLst/>
            <a:cxnLst/>
            <a:rect l="l" t="t" r="r" b="b"/>
            <a:pathLst>
              <a:path w="6857455" h="874716" extrusionOk="0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3"/>
          <p:cNvSpPr/>
          <p:nvPr/>
        </p:nvSpPr>
        <p:spPr>
          <a:xfrm rot="-5400000">
            <a:off x="2403998" y="2991370"/>
            <a:ext cx="6857455" cy="874716"/>
          </a:xfrm>
          <a:custGeom>
            <a:avLst/>
            <a:gdLst/>
            <a:ahLst/>
            <a:cxnLst/>
            <a:rect l="l" t="t" r="r" b="b"/>
            <a:pathLst>
              <a:path w="6857455" h="874716" extrusionOk="0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rotWithShape="1">
            <a:blip r:embed="rId3">
              <a:alphaModFix amt="57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89bff1924c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189bff1924c_0_0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189bff1924c_0_0"/>
          <p:cNvSpPr txBox="1"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>
                <a:solidFill>
                  <a:schemeClr val="lt1"/>
                </a:solidFill>
              </a:rPr>
              <a:t>Let’s start with no computer!</a:t>
            </a:r>
            <a:endParaRPr/>
          </a:p>
        </p:txBody>
      </p:sp>
      <p:grpSp>
        <p:nvGrpSpPr>
          <p:cNvPr id="401" name="Google Shape;401;g189bff1924c_0_0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402" name="Google Shape;402;g189bff1924c_0_0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189bff1924c_0_0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g189bff1924c_0_0"/>
          <p:cNvSpPr txBox="1">
            <a:spLocks noGrp="1"/>
          </p:cNvSpPr>
          <p:nvPr>
            <p:ph type="body" idx="1"/>
          </p:nvPr>
        </p:nvSpPr>
        <p:spPr>
          <a:xfrm>
            <a:off x="6514140" y="1854601"/>
            <a:ext cx="5677860" cy="3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unplugged activities → plugged activities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8ff944eb06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8ff944eb06_0_0"/>
          <p:cNvSpPr/>
          <p:nvPr/>
        </p:nvSpPr>
        <p:spPr>
          <a:xfrm>
            <a:off x="0" y="0"/>
            <a:ext cx="97566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8039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18ff944eb06_0_0"/>
          <p:cNvSpPr txBox="1">
            <a:spLocks noGrp="1"/>
          </p:cNvSpPr>
          <p:nvPr>
            <p:ph type="ctrTitle"/>
          </p:nvPr>
        </p:nvSpPr>
        <p:spPr>
          <a:xfrm>
            <a:off x="477981" y="1122363"/>
            <a:ext cx="40233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Unplugged activities</a:t>
            </a:r>
            <a:endParaRPr/>
          </a:p>
        </p:txBody>
      </p:sp>
      <p:sp>
        <p:nvSpPr>
          <p:cNvPr id="415" name="Google Shape;415;g18ff944eb06_0_0"/>
          <p:cNvSpPr/>
          <p:nvPr/>
        </p:nvSpPr>
        <p:spPr>
          <a:xfrm>
            <a:off x="481029" y="4546920"/>
            <a:ext cx="39777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8ff944eb06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1 – get a marker</a:t>
            </a:r>
            <a:endParaRPr/>
          </a:p>
        </p:txBody>
      </p:sp>
      <p:pic>
        <p:nvPicPr>
          <p:cNvPr id="4" name="Content Placeholder 3" descr="Three photos of the clasroom layout where the start and end points of the path are shown ">
            <a:extLst>
              <a:ext uri="{FF2B5EF4-FFF2-40B4-BE49-F238E27FC236}">
                <a16:creationId xmlns:a16="http://schemas.microsoft.com/office/drawing/2014/main" id="{C750F91A-7165-0D96-5ECE-4A23DE4BF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4" y="1644650"/>
            <a:ext cx="9681076" cy="416597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8ff944eb06_0_17"/>
          <p:cNvSpPr txBox="1">
            <a:spLocks noGrp="1"/>
          </p:cNvSpPr>
          <p:nvPr>
            <p:ph type="body" idx="1"/>
          </p:nvPr>
        </p:nvSpPr>
        <p:spPr>
          <a:xfrm>
            <a:off x="433251" y="822959"/>
            <a:ext cx="8586600" cy="53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Objective: get one marker from the box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Two volunteers, please!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Mark your starting square with tapes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One person acts as a robot to get the marker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The other person directs the “robot” where to go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Which direction? (Forward, backward, right, left…)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many steps?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Record the directional commands on the whiteboard.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29" name="Google Shape;429;g18ff944eb06_0_17" descr="A photo of the clasroom layout where the start point of the path is shown "/>
          <p:cNvPicPr preferRelativeResize="0"/>
          <p:nvPr/>
        </p:nvPicPr>
        <p:blipFill rotWithShape="1">
          <a:blip r:embed="rId3">
            <a:alphaModFix/>
          </a:blip>
          <a:srcRect l="18343" t="57233" r="20306"/>
          <a:stretch/>
        </p:blipFill>
        <p:spPr>
          <a:xfrm>
            <a:off x="5244808" y="1717991"/>
            <a:ext cx="1637971" cy="15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18ff944eb06_0_17" descr="A photo of the clasroom layout where the end point of the path is shown "/>
          <p:cNvPicPr preferRelativeResize="0"/>
          <p:nvPr/>
        </p:nvPicPr>
        <p:blipFill rotWithShape="1">
          <a:blip r:embed="rId4">
            <a:alphaModFix/>
          </a:blip>
          <a:srcRect l="15486" t="59558" r="18779"/>
          <a:stretch/>
        </p:blipFill>
        <p:spPr>
          <a:xfrm>
            <a:off x="1911090" y="1717990"/>
            <a:ext cx="1855878" cy="15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18ff944eb06_0_17" descr="A photo of the clasroom layout where the start and end points of the path are shown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5030" y="556156"/>
            <a:ext cx="3614595" cy="4817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g18ff944eb06_0_17"/>
          <p:cNvCxnSpPr/>
          <p:nvPr/>
        </p:nvCxnSpPr>
        <p:spPr>
          <a:xfrm rot="10800000">
            <a:off x="6964225" y="3118100"/>
            <a:ext cx="4350600" cy="1727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3" name="Google Shape;433;g18ff944eb06_0_17"/>
          <p:cNvCxnSpPr>
            <a:endCxn id="430" idx="3"/>
          </p:cNvCxnSpPr>
          <p:nvPr/>
        </p:nvCxnSpPr>
        <p:spPr>
          <a:xfrm rot="10800000">
            <a:off x="3766968" y="2478903"/>
            <a:ext cx="5253000" cy="231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8ff944eb06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1</a:t>
            </a:r>
            <a:endParaRPr/>
          </a:p>
        </p:txBody>
      </p:sp>
      <p:sp>
        <p:nvSpPr>
          <p:cNvPr id="439" name="Google Shape;439;g18ff944eb06_0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Any CT Processes do you see in this activity?</a:t>
            </a:r>
            <a:endParaRPr/>
          </a:p>
        </p:txBody>
      </p:sp>
      <p:grpSp>
        <p:nvGrpSpPr>
          <p:cNvPr id="440" name="Google Shape;440;g18ff944eb06_0_26"/>
          <p:cNvGrpSpPr/>
          <p:nvPr/>
        </p:nvGrpSpPr>
        <p:grpSpPr>
          <a:xfrm>
            <a:off x="7801796" y="555240"/>
            <a:ext cx="2841000" cy="5621723"/>
            <a:chOff x="6713225" y="994775"/>
            <a:chExt cx="2841000" cy="5621723"/>
          </a:xfrm>
        </p:grpSpPr>
        <p:sp>
          <p:nvSpPr>
            <p:cNvPr id="441" name="Google Shape;441;g18ff944eb06_0_26"/>
            <p:cNvSpPr txBox="1"/>
            <p:nvPr/>
          </p:nvSpPr>
          <p:spPr>
            <a:xfrm>
              <a:off x="6713225" y="994775"/>
              <a:ext cx="2841000" cy="5587500"/>
            </a:xfrm>
            <a:prstGeom prst="rect">
              <a:avLst/>
            </a:prstGeom>
            <a:solidFill>
              <a:srgbClr val="F08B5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CT Processes</a:t>
              </a: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g18ff944eb06_0_26"/>
            <p:cNvSpPr/>
            <p:nvPr/>
          </p:nvSpPr>
          <p:spPr>
            <a:xfrm>
              <a:off x="6841350" y="1576750"/>
              <a:ext cx="2555400" cy="503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3" name="Google Shape;443;g18ff944eb06_0_26" descr="Tab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89026" y="2037849"/>
              <a:ext cx="2300775" cy="4578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g18ff944eb06_0_26"/>
          <p:cNvSpPr txBox="1"/>
          <p:nvPr/>
        </p:nvSpPr>
        <p:spPr>
          <a:xfrm>
            <a:off x="992646" y="2789781"/>
            <a:ext cx="6098100" cy="3281700"/>
          </a:xfrm>
          <a:prstGeom prst="rect">
            <a:avLst/>
          </a:prstGeom>
          <a:noFill/>
          <a:ln w="254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Confrontation: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Being confronted with a given problem. Defining the problem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Decomposition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Breaking the problem into smaller chunks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Pattern recognition: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Identifying patterns among smaller chunks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Abstraction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Identifying underlying characteristics to filter out details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Algorithm/Automation: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Generating and automating steps for solving the 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Analyzing solutions by debugging or troubleshooting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8ff944eb06_0_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2</a:t>
            </a:r>
            <a:endParaRPr/>
          </a:p>
        </p:txBody>
      </p:sp>
      <p:sp>
        <p:nvSpPr>
          <p:cNvPr id="450" name="Google Shape;450;g18ff944eb06_0_36"/>
          <p:cNvSpPr txBox="1">
            <a:spLocks noGrp="1"/>
          </p:cNvSpPr>
          <p:nvPr>
            <p:ph type="body" idx="1"/>
          </p:nvPr>
        </p:nvSpPr>
        <p:spPr>
          <a:xfrm>
            <a:off x="631372" y="1909591"/>
            <a:ext cx="11286282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The robot wants to collect the six gold coins, one by one.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What commands you will use?</a:t>
            </a: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  <p:pic>
        <p:nvPicPr>
          <p:cNvPr id="3" name="Picture 2" descr=" Gold coins in a grid to be picked by a robot standing at the beginning. ">
            <a:extLst>
              <a:ext uri="{FF2B5EF4-FFF2-40B4-BE49-F238E27FC236}">
                <a16:creationId xmlns:a16="http://schemas.microsoft.com/office/drawing/2014/main" id="{C4F8DFF8-F2F3-D124-9E09-1313AE60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6" y="4075957"/>
            <a:ext cx="11120174" cy="1947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8ff944eb06_0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2-Commands </a:t>
            </a:r>
            <a:endParaRPr/>
          </a:p>
        </p:txBody>
      </p:sp>
      <p:sp>
        <p:nvSpPr>
          <p:cNvPr id="464" name="Google Shape;464;g18ff944eb06_0_49"/>
          <p:cNvSpPr txBox="1">
            <a:spLocks noGrp="1"/>
          </p:cNvSpPr>
          <p:nvPr>
            <p:ph type="body" idx="1"/>
          </p:nvPr>
        </p:nvSpPr>
        <p:spPr>
          <a:xfrm>
            <a:off x="838200" y="1843088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8ff944eb06_0_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2-Commands </a:t>
            </a:r>
            <a:endParaRPr/>
          </a:p>
        </p:txBody>
      </p:sp>
      <p:sp>
        <p:nvSpPr>
          <p:cNvPr id="470" name="Google Shape;470;g18ff944eb06_0_54"/>
          <p:cNvSpPr txBox="1">
            <a:spLocks noGrp="1"/>
          </p:cNvSpPr>
          <p:nvPr>
            <p:ph type="body" idx="1"/>
          </p:nvPr>
        </p:nvSpPr>
        <p:spPr>
          <a:xfrm>
            <a:off x="838200" y="1843088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471" name="Google Shape;471;g18ff944eb06_0_54"/>
          <p:cNvSpPr txBox="1"/>
          <p:nvPr/>
        </p:nvSpPr>
        <p:spPr>
          <a:xfrm>
            <a:off x="5693229" y="1964962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pattern?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8ff944eb06_0_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2-Commands </a:t>
            </a:r>
            <a:endParaRPr/>
          </a:p>
        </p:txBody>
      </p:sp>
      <p:sp>
        <p:nvSpPr>
          <p:cNvPr id="477" name="Google Shape;477;g18ff944eb06_0_60"/>
          <p:cNvSpPr txBox="1">
            <a:spLocks noGrp="1"/>
          </p:cNvSpPr>
          <p:nvPr>
            <p:ph type="body" idx="1"/>
          </p:nvPr>
        </p:nvSpPr>
        <p:spPr>
          <a:xfrm>
            <a:off x="838200" y="1843088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478" name="Google Shape;478;g18ff944eb06_0_60"/>
          <p:cNvSpPr txBox="1"/>
          <p:nvPr/>
        </p:nvSpPr>
        <p:spPr>
          <a:xfrm>
            <a:off x="5693229" y="1964962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pattern?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18ff944eb06_0_60"/>
          <p:cNvSpPr/>
          <p:nvPr/>
        </p:nvSpPr>
        <p:spPr>
          <a:xfrm>
            <a:off x="1058091" y="1719948"/>
            <a:ext cx="2599500" cy="72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 Quiz!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Ready?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8ff944eb06_0_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2-Commands </a:t>
            </a:r>
            <a:endParaRPr/>
          </a:p>
        </p:txBody>
      </p:sp>
      <p:sp>
        <p:nvSpPr>
          <p:cNvPr id="485" name="Google Shape;485;g18ff944eb06_0_67"/>
          <p:cNvSpPr txBox="1">
            <a:spLocks noGrp="1"/>
          </p:cNvSpPr>
          <p:nvPr>
            <p:ph type="body" idx="1"/>
          </p:nvPr>
        </p:nvSpPr>
        <p:spPr>
          <a:xfrm>
            <a:off x="838200" y="1843088"/>
            <a:ext cx="4008000" cy="43512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104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486" name="Google Shape;486;g18ff944eb06_0_67"/>
          <p:cNvSpPr txBox="1"/>
          <p:nvPr/>
        </p:nvSpPr>
        <p:spPr>
          <a:xfrm>
            <a:off x="5693229" y="1964962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pattern?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6 times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18ff944eb06_0_67"/>
          <p:cNvSpPr/>
          <p:nvPr/>
        </p:nvSpPr>
        <p:spPr>
          <a:xfrm>
            <a:off x="1058091" y="1903054"/>
            <a:ext cx="2599500" cy="72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g18ff944eb06_0_67"/>
          <p:cNvGrpSpPr/>
          <p:nvPr/>
        </p:nvGrpSpPr>
        <p:grpSpPr>
          <a:xfrm>
            <a:off x="5573487" y="3429000"/>
            <a:ext cx="3113400" cy="830100"/>
            <a:chOff x="5442858" y="3310759"/>
            <a:chExt cx="3113400" cy="830100"/>
          </a:xfrm>
        </p:grpSpPr>
        <p:sp>
          <p:nvSpPr>
            <p:cNvPr id="489" name="Google Shape;489;g18ff944eb06_0_67"/>
            <p:cNvSpPr txBox="1"/>
            <p:nvPr/>
          </p:nvSpPr>
          <p:spPr>
            <a:xfrm>
              <a:off x="5442858" y="3310759"/>
              <a:ext cx="31134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Move forward 2 steps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0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Pick a gold coin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18ff944eb06_0_67"/>
            <p:cNvSpPr/>
            <p:nvPr/>
          </p:nvSpPr>
          <p:spPr>
            <a:xfrm>
              <a:off x="5699759" y="3348950"/>
              <a:ext cx="2599500" cy="7230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8ff944eb06_0_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2-Commands </a:t>
            </a:r>
            <a:endParaRPr/>
          </a:p>
        </p:txBody>
      </p:sp>
      <p:sp>
        <p:nvSpPr>
          <p:cNvPr id="496" name="Google Shape;496;g18ff944eb06_0_77"/>
          <p:cNvSpPr txBox="1">
            <a:spLocks noGrp="1"/>
          </p:cNvSpPr>
          <p:nvPr>
            <p:ph type="body" idx="1"/>
          </p:nvPr>
        </p:nvSpPr>
        <p:spPr>
          <a:xfrm>
            <a:off x="838200" y="1843088"/>
            <a:ext cx="4008000" cy="43512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104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 forward 2 steps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a gold coin</a:t>
            </a: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90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497" name="Google Shape;497;g18ff944eb06_0_77"/>
          <p:cNvSpPr txBox="1"/>
          <p:nvPr/>
        </p:nvSpPr>
        <p:spPr>
          <a:xfrm>
            <a:off x="5693229" y="1964962"/>
            <a:ext cx="400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pattern?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6 times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18ff944eb06_0_77"/>
          <p:cNvSpPr/>
          <p:nvPr/>
        </p:nvSpPr>
        <p:spPr>
          <a:xfrm>
            <a:off x="1058091" y="1903054"/>
            <a:ext cx="2599500" cy="72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g18ff944eb06_0_77"/>
          <p:cNvGrpSpPr/>
          <p:nvPr/>
        </p:nvGrpSpPr>
        <p:grpSpPr>
          <a:xfrm>
            <a:off x="5573487" y="3429000"/>
            <a:ext cx="3113400" cy="830100"/>
            <a:chOff x="5442858" y="3310759"/>
            <a:chExt cx="3113400" cy="830100"/>
          </a:xfrm>
        </p:grpSpPr>
        <p:sp>
          <p:nvSpPr>
            <p:cNvPr id="500" name="Google Shape;500;g18ff944eb06_0_77"/>
            <p:cNvSpPr txBox="1"/>
            <p:nvPr/>
          </p:nvSpPr>
          <p:spPr>
            <a:xfrm>
              <a:off x="5442858" y="3310759"/>
              <a:ext cx="31134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Move forward 2 steps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0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Pick a gold coin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18ff944eb06_0_77"/>
            <p:cNvSpPr/>
            <p:nvPr/>
          </p:nvSpPr>
          <p:spPr>
            <a:xfrm>
              <a:off x="5699759" y="3348950"/>
              <a:ext cx="2599500" cy="7230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g18ff944eb06_0_77" descr="A repeat command similar to the one in Scratch"/>
          <p:cNvGrpSpPr/>
          <p:nvPr/>
        </p:nvGrpSpPr>
        <p:grpSpPr>
          <a:xfrm>
            <a:off x="9036155" y="2681607"/>
            <a:ext cx="2582444" cy="2294023"/>
            <a:chOff x="8649787" y="2681607"/>
            <a:chExt cx="2582444" cy="2294023"/>
          </a:xfrm>
        </p:grpSpPr>
        <p:grpSp>
          <p:nvGrpSpPr>
            <p:cNvPr id="503" name="Google Shape;503;g18ff944eb06_0_77"/>
            <p:cNvGrpSpPr/>
            <p:nvPr/>
          </p:nvGrpSpPr>
          <p:grpSpPr>
            <a:xfrm>
              <a:off x="8649787" y="2681607"/>
              <a:ext cx="2545431" cy="2294023"/>
              <a:chOff x="8649787" y="2681607"/>
              <a:chExt cx="2545431" cy="2294023"/>
            </a:xfrm>
          </p:grpSpPr>
          <p:pic>
            <p:nvPicPr>
              <p:cNvPr id="504" name="Google Shape;504;g18ff944eb06_0_77" descr="Graphical user interface, text, application, chat or text message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649787" y="2681607"/>
                <a:ext cx="1981201" cy="22940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5" name="Google Shape;505;g18ff944eb06_0_77"/>
              <p:cNvSpPr/>
              <p:nvPr/>
            </p:nvSpPr>
            <p:spPr>
              <a:xfrm>
                <a:off x="8961118" y="3429000"/>
                <a:ext cx="2234100" cy="9699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6" name="Google Shape;506;g18ff944eb06_0_77"/>
            <p:cNvSpPr txBox="1"/>
            <p:nvPr/>
          </p:nvSpPr>
          <p:spPr>
            <a:xfrm>
              <a:off x="8998131" y="3534782"/>
              <a:ext cx="2234100" cy="7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Move forward 2 steps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Pick a gold coin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g18ff944eb06_0_77"/>
          <p:cNvSpPr txBox="1"/>
          <p:nvPr/>
        </p:nvSpPr>
        <p:spPr>
          <a:xfrm>
            <a:off x="9630652" y="5249904"/>
            <a:ext cx="79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8ff944eb06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Unplugged activity 2</a:t>
            </a:r>
            <a:endParaRPr dirty="0"/>
          </a:p>
        </p:txBody>
      </p:sp>
      <p:sp>
        <p:nvSpPr>
          <p:cNvPr id="513" name="Google Shape;513;g18ff944eb06_0_93"/>
          <p:cNvSpPr txBox="1">
            <a:spLocks noGrp="1"/>
          </p:cNvSpPr>
          <p:nvPr>
            <p:ph type="body" idx="1"/>
          </p:nvPr>
        </p:nvSpPr>
        <p:spPr>
          <a:xfrm>
            <a:off x="676339" y="1481396"/>
            <a:ext cx="78366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Let’s discuss the CT process involved…</a:t>
            </a: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  <p:graphicFrame>
        <p:nvGraphicFramePr>
          <p:cNvPr id="514" name="Google Shape;514;g18ff944eb06_0_93"/>
          <p:cNvGraphicFramePr/>
          <p:nvPr/>
        </p:nvGraphicFramePr>
        <p:xfrm>
          <a:off x="676339" y="4219306"/>
          <a:ext cx="11182000" cy="1805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6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5" name="Google Shape;515;g18ff944eb06_0_93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39" y="4763856"/>
            <a:ext cx="461310" cy="71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18ff944eb06_0_93" descr="A picture containing dishware, table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8" y="4887518"/>
            <a:ext cx="540653" cy="44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18ff944eb06_0_93" descr="A picture containing dishware, table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3917" y="4886045"/>
            <a:ext cx="540653" cy="44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18ff944eb06_0_93" descr="A picture containing dishware, table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47" y="4886045"/>
            <a:ext cx="540653" cy="44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18ff944eb06_0_93" descr="A picture containing dishware, table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5177" y="4886045"/>
            <a:ext cx="540653" cy="44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18ff944eb06_0_93" descr="A picture containing dishware, table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5807" y="4900952"/>
            <a:ext cx="540653" cy="44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18ff944eb06_0_93" descr="A picture containing dishware, table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6437" y="4900952"/>
            <a:ext cx="540653" cy="442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g18ff944eb06_0_93"/>
          <p:cNvGrpSpPr/>
          <p:nvPr/>
        </p:nvGrpSpPr>
        <p:grpSpPr>
          <a:xfrm>
            <a:off x="8996943" y="144136"/>
            <a:ext cx="2841000" cy="5621723"/>
            <a:chOff x="6713225" y="994775"/>
            <a:chExt cx="2841000" cy="5621723"/>
          </a:xfrm>
        </p:grpSpPr>
        <p:sp>
          <p:nvSpPr>
            <p:cNvPr id="523" name="Google Shape;523;g18ff944eb06_0_93"/>
            <p:cNvSpPr txBox="1"/>
            <p:nvPr/>
          </p:nvSpPr>
          <p:spPr>
            <a:xfrm>
              <a:off x="6713225" y="994775"/>
              <a:ext cx="2841000" cy="5587500"/>
            </a:xfrm>
            <a:prstGeom prst="rect">
              <a:avLst/>
            </a:prstGeom>
            <a:solidFill>
              <a:srgbClr val="F08B5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CT Processes</a:t>
              </a: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g18ff944eb06_0_93"/>
            <p:cNvSpPr/>
            <p:nvPr/>
          </p:nvSpPr>
          <p:spPr>
            <a:xfrm>
              <a:off x="6841350" y="1576750"/>
              <a:ext cx="2555400" cy="503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5" name="Google Shape;525;g18ff944eb06_0_93" descr="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9026" y="2037849"/>
              <a:ext cx="2300775" cy="45786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8ff944eb06_0_120"/>
          <p:cNvSpPr txBox="1">
            <a:spLocks noGrp="1"/>
          </p:cNvSpPr>
          <p:nvPr>
            <p:ph type="title"/>
          </p:nvPr>
        </p:nvSpPr>
        <p:spPr>
          <a:xfrm>
            <a:off x="373487" y="365125"/>
            <a:ext cx="1098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3-incorporate CT in science</a:t>
            </a:r>
            <a:endParaRPr/>
          </a:p>
        </p:txBody>
      </p:sp>
      <p:sp>
        <p:nvSpPr>
          <p:cNvPr id="542" name="Google Shape;542;g18ff944eb06_0_1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1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Order the picture below to show the sequence of pumpkin growth.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543" name="Google Shape;543;g18ff944eb06_0_120" descr="Images of pumkin growth cycle in ramdom order"/>
          <p:cNvGrpSpPr/>
          <p:nvPr/>
        </p:nvGrpSpPr>
        <p:grpSpPr>
          <a:xfrm>
            <a:off x="2094693" y="3429000"/>
            <a:ext cx="6486399" cy="1809654"/>
            <a:chOff x="356045" y="4556139"/>
            <a:chExt cx="6486399" cy="1809654"/>
          </a:xfrm>
        </p:grpSpPr>
        <p:pic>
          <p:nvPicPr>
            <p:cNvPr id="544" name="Google Shape;544;g18ff944eb06_0_120"/>
            <p:cNvPicPr preferRelativeResize="0"/>
            <p:nvPr/>
          </p:nvPicPr>
          <p:blipFill rotWithShape="1">
            <a:blip r:embed="rId3">
              <a:alphaModFix/>
            </a:blip>
            <a:srcRect t="25088" r="80638" b="29130"/>
            <a:stretch/>
          </p:blipFill>
          <p:spPr>
            <a:xfrm>
              <a:off x="4470250" y="4593333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g18ff944eb06_0_120"/>
            <p:cNvPicPr preferRelativeResize="0"/>
            <p:nvPr/>
          </p:nvPicPr>
          <p:blipFill rotWithShape="1">
            <a:blip r:embed="rId3">
              <a:alphaModFix/>
            </a:blip>
            <a:srcRect l="19842" t="25088" r="60795" b="29130"/>
            <a:stretch/>
          </p:blipFill>
          <p:spPr>
            <a:xfrm>
              <a:off x="356045" y="4600961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g18ff944eb06_0_120"/>
            <p:cNvPicPr preferRelativeResize="0"/>
            <p:nvPr/>
          </p:nvPicPr>
          <p:blipFill rotWithShape="1">
            <a:blip r:embed="rId3">
              <a:alphaModFix/>
            </a:blip>
            <a:srcRect l="59316" t="25088" r="21319" b="29130"/>
            <a:stretch/>
          </p:blipFill>
          <p:spPr>
            <a:xfrm>
              <a:off x="3093084" y="4556139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g18ff944eb06_0_120"/>
            <p:cNvPicPr preferRelativeResize="0"/>
            <p:nvPr/>
          </p:nvPicPr>
          <p:blipFill rotWithShape="1">
            <a:blip r:embed="rId3">
              <a:alphaModFix/>
            </a:blip>
            <a:srcRect l="38992" t="25088" r="41645" b="29130"/>
            <a:stretch/>
          </p:blipFill>
          <p:spPr>
            <a:xfrm>
              <a:off x="1601214" y="4593334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g18ff944eb06_0_120"/>
            <p:cNvPicPr preferRelativeResize="0"/>
            <p:nvPr/>
          </p:nvPicPr>
          <p:blipFill rotWithShape="1">
            <a:blip r:embed="rId3">
              <a:alphaModFix/>
            </a:blip>
            <a:srcRect l="78257" t="25088" b="29130"/>
            <a:stretch/>
          </p:blipFill>
          <p:spPr>
            <a:xfrm>
              <a:off x="5721214" y="4598678"/>
              <a:ext cx="1121230" cy="17648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8ff944eb06_0_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correct order</a:t>
            </a:r>
            <a:endParaRPr/>
          </a:p>
        </p:txBody>
      </p:sp>
      <p:pic>
        <p:nvPicPr>
          <p:cNvPr id="554" name="Google Shape;554;g18ff944eb06_0_131" descr="Images of pumkin growth cycle in correct ord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088" b="29130"/>
          <a:stretch/>
        </p:blipFill>
        <p:spPr>
          <a:xfrm>
            <a:off x="3204645" y="2416936"/>
            <a:ext cx="5156700" cy="17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8ff944eb06_0_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correct order</a:t>
            </a:r>
            <a:endParaRPr/>
          </a:p>
        </p:txBody>
      </p:sp>
      <p:pic>
        <p:nvPicPr>
          <p:cNvPr id="560" name="Google Shape;560;g18ff944eb06_0_136" descr="Images of pumkin growth cycle in correct ord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088" b="29130"/>
          <a:stretch/>
        </p:blipFill>
        <p:spPr>
          <a:xfrm>
            <a:off x="3204645" y="2416936"/>
            <a:ext cx="5156700" cy="17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18ff944eb06_0_136"/>
          <p:cNvSpPr txBox="1"/>
          <p:nvPr/>
        </p:nvSpPr>
        <p:spPr>
          <a:xfrm>
            <a:off x="7521262" y="4181769"/>
            <a:ext cx="168805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here?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g18ff944eb06_0_142" descr="Images of pumkin growth cyc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088" b="29130"/>
          <a:stretch/>
        </p:blipFill>
        <p:spPr>
          <a:xfrm>
            <a:off x="153086" y="191849"/>
            <a:ext cx="4038173" cy="138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18ff944eb06_0_142" descr="Images of pumkin growth cycle"/>
          <p:cNvPicPr preferRelativeResize="0"/>
          <p:nvPr/>
        </p:nvPicPr>
        <p:blipFill rotWithShape="1">
          <a:blip r:embed="rId3">
            <a:alphaModFix/>
          </a:blip>
          <a:srcRect t="25088" b="29130"/>
          <a:stretch/>
        </p:blipFill>
        <p:spPr>
          <a:xfrm>
            <a:off x="3725969" y="1797367"/>
            <a:ext cx="4038410" cy="138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18ff944eb06_0_142" descr="Images of pumkin growth cycle"/>
          <p:cNvPicPr preferRelativeResize="0"/>
          <p:nvPr/>
        </p:nvPicPr>
        <p:blipFill rotWithShape="1">
          <a:blip r:embed="rId3">
            <a:alphaModFix/>
          </a:blip>
          <a:srcRect t="25088" b="29130"/>
          <a:stretch/>
        </p:blipFill>
        <p:spPr>
          <a:xfrm>
            <a:off x="7764379" y="3307090"/>
            <a:ext cx="4427621" cy="151528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18ff944eb06_0_142"/>
          <p:cNvSpPr txBox="1"/>
          <p:nvPr/>
        </p:nvSpPr>
        <p:spPr>
          <a:xfrm>
            <a:off x="1415143" y="4822371"/>
            <a:ext cx="18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pattern?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g18ff944eb06_0_150" descr="Images of pumkin growth cyc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088" b="29130"/>
          <a:stretch/>
        </p:blipFill>
        <p:spPr>
          <a:xfrm>
            <a:off x="1494361" y="3744686"/>
            <a:ext cx="5156700" cy="17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18ff944eb06_0_150"/>
          <p:cNvSpPr txBox="1"/>
          <p:nvPr/>
        </p:nvSpPr>
        <p:spPr>
          <a:xfrm>
            <a:off x="1494360" y="3113314"/>
            <a:ext cx="127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g18ff944eb06_0_150" descr="Images of pumkin growth cycle embeded in Forever command as seen in Scratch"/>
          <p:cNvGrpSpPr/>
          <p:nvPr/>
        </p:nvGrpSpPr>
        <p:grpSpPr>
          <a:xfrm>
            <a:off x="7554458" y="49472"/>
            <a:ext cx="2465738" cy="6127867"/>
            <a:chOff x="6908111" y="1496986"/>
            <a:chExt cx="2714674" cy="5256813"/>
          </a:xfrm>
        </p:grpSpPr>
        <p:pic>
          <p:nvPicPr>
            <p:cNvPr id="579" name="Google Shape;579;g18ff944eb06_0_150" descr="A picture containing text, sign, screensho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9453"/>
            <a:stretch/>
          </p:blipFill>
          <p:spPr>
            <a:xfrm>
              <a:off x="6908111" y="1496986"/>
              <a:ext cx="2714674" cy="5256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g18ff944eb06_0_150"/>
            <p:cNvPicPr preferRelativeResize="0"/>
            <p:nvPr/>
          </p:nvPicPr>
          <p:blipFill rotWithShape="1">
            <a:blip r:embed="rId3">
              <a:alphaModFix/>
            </a:blip>
            <a:srcRect t="25088" b="29130"/>
            <a:stretch/>
          </p:blipFill>
          <p:spPr>
            <a:xfrm rot="5400000">
              <a:off x="6593854" y="3336576"/>
              <a:ext cx="3688278" cy="22885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1" name="Google Shape;581;g18ff944eb06_0_150"/>
          <p:cNvSpPr txBox="1"/>
          <p:nvPr/>
        </p:nvSpPr>
        <p:spPr>
          <a:xfrm>
            <a:off x="8674187" y="6322209"/>
            <a:ext cx="84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Scratch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g18ff944eb06_0_160"/>
          <p:cNvGrpSpPr/>
          <p:nvPr/>
        </p:nvGrpSpPr>
        <p:grpSpPr>
          <a:xfrm>
            <a:off x="3500945" y="77494"/>
            <a:ext cx="4721700" cy="5259820"/>
            <a:chOff x="2488574" y="979040"/>
            <a:chExt cx="4721700" cy="5259820"/>
          </a:xfrm>
        </p:grpSpPr>
        <p:pic>
          <p:nvPicPr>
            <p:cNvPr id="587" name="Google Shape;587;g18ff944eb06_0_160"/>
            <p:cNvPicPr preferRelativeResize="0"/>
            <p:nvPr/>
          </p:nvPicPr>
          <p:blipFill rotWithShape="1">
            <a:blip r:embed="rId3">
              <a:alphaModFix/>
            </a:blip>
            <a:srcRect t="25088" r="80638" b="29130"/>
            <a:stretch/>
          </p:blipFill>
          <p:spPr>
            <a:xfrm>
              <a:off x="4466217" y="979040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g18ff944eb06_0_160"/>
            <p:cNvPicPr preferRelativeResize="0"/>
            <p:nvPr/>
          </p:nvPicPr>
          <p:blipFill rotWithShape="1">
            <a:blip r:embed="rId3">
              <a:alphaModFix/>
            </a:blip>
            <a:srcRect l="19842" t="25088" r="60795" b="29130"/>
            <a:stretch/>
          </p:blipFill>
          <p:spPr>
            <a:xfrm>
              <a:off x="6211808" y="2024742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g18ff944eb06_0_160"/>
            <p:cNvPicPr preferRelativeResize="0"/>
            <p:nvPr/>
          </p:nvPicPr>
          <p:blipFill rotWithShape="1">
            <a:blip r:embed="rId3">
              <a:alphaModFix/>
            </a:blip>
            <a:srcRect l="59316" t="25088" r="21319" b="29130"/>
            <a:stretch/>
          </p:blipFill>
          <p:spPr>
            <a:xfrm>
              <a:off x="3360941" y="4474028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g18ff944eb06_0_160"/>
            <p:cNvPicPr preferRelativeResize="0"/>
            <p:nvPr/>
          </p:nvPicPr>
          <p:blipFill rotWithShape="1">
            <a:blip r:embed="rId3">
              <a:alphaModFix/>
            </a:blip>
            <a:srcRect l="38992" t="25088" r="41645" b="29130"/>
            <a:stretch/>
          </p:blipFill>
          <p:spPr>
            <a:xfrm>
              <a:off x="5712575" y="4474028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g18ff944eb06_0_160"/>
            <p:cNvPicPr preferRelativeResize="0"/>
            <p:nvPr/>
          </p:nvPicPr>
          <p:blipFill rotWithShape="1">
            <a:blip r:embed="rId3">
              <a:alphaModFix/>
            </a:blip>
            <a:srcRect l="78257" t="25088" b="29130"/>
            <a:stretch/>
          </p:blipFill>
          <p:spPr>
            <a:xfrm>
              <a:off x="2488574" y="2100942"/>
              <a:ext cx="1121230" cy="176483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92" name="Google Shape;592;g18ff944eb06_0_160"/>
            <p:cNvCxnSpPr/>
            <p:nvPr/>
          </p:nvCxnSpPr>
          <p:spPr>
            <a:xfrm>
              <a:off x="5627914" y="2199941"/>
              <a:ext cx="454200" cy="390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93" name="Google Shape;593;g18ff944eb06_0_160"/>
            <p:cNvCxnSpPr/>
            <p:nvPr/>
          </p:nvCxnSpPr>
          <p:spPr>
            <a:xfrm flipH="1">
              <a:off x="6335441" y="3865775"/>
              <a:ext cx="375600" cy="510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94" name="Google Shape;594;g18ff944eb06_0_160"/>
            <p:cNvCxnSpPr/>
            <p:nvPr/>
          </p:nvCxnSpPr>
          <p:spPr>
            <a:xfrm rot="10800000">
              <a:off x="4615629" y="5356444"/>
              <a:ext cx="925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95" name="Google Shape;595;g18ff944eb06_0_160"/>
            <p:cNvCxnSpPr/>
            <p:nvPr/>
          </p:nvCxnSpPr>
          <p:spPr>
            <a:xfrm rot="10800000">
              <a:off x="3192283" y="3904540"/>
              <a:ext cx="337200" cy="53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96" name="Google Shape;596;g18ff944eb06_0_160"/>
            <p:cNvCxnSpPr/>
            <p:nvPr/>
          </p:nvCxnSpPr>
          <p:spPr>
            <a:xfrm rot="10800000" flipH="1">
              <a:off x="3633094" y="2383828"/>
              <a:ext cx="726300" cy="5031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597" name="Google Shape;597;g18ff944eb06_0_160"/>
          <p:cNvSpPr txBox="1"/>
          <p:nvPr/>
        </p:nvSpPr>
        <p:spPr>
          <a:xfrm>
            <a:off x="4731574" y="5549651"/>
            <a:ext cx="249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Pumpkin life cycle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8ff944eb06_0_160"/>
          <p:cNvSpPr txBox="1"/>
          <p:nvPr/>
        </p:nvSpPr>
        <p:spPr>
          <a:xfrm>
            <a:off x="5478588" y="6223652"/>
            <a:ext cx="8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8ff944eb06_0_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3</a:t>
            </a:r>
            <a:endParaRPr/>
          </a:p>
        </p:txBody>
      </p:sp>
      <p:sp>
        <p:nvSpPr>
          <p:cNvPr id="604" name="Google Shape;604;g18ff944eb06_0_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52600" cy="19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Let’s discuss the CT process involved…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605" name="Google Shape;605;g18ff944eb06_0_176" descr="Images of CT processes"/>
          <p:cNvGrpSpPr/>
          <p:nvPr/>
        </p:nvGrpSpPr>
        <p:grpSpPr>
          <a:xfrm>
            <a:off x="7801796" y="555240"/>
            <a:ext cx="2841000" cy="5621723"/>
            <a:chOff x="6713225" y="994775"/>
            <a:chExt cx="2841000" cy="5621723"/>
          </a:xfrm>
        </p:grpSpPr>
        <p:sp>
          <p:nvSpPr>
            <p:cNvPr id="606" name="Google Shape;606;g18ff944eb06_0_176"/>
            <p:cNvSpPr txBox="1"/>
            <p:nvPr/>
          </p:nvSpPr>
          <p:spPr>
            <a:xfrm>
              <a:off x="6713225" y="994775"/>
              <a:ext cx="2841000" cy="5587500"/>
            </a:xfrm>
            <a:prstGeom prst="rect">
              <a:avLst/>
            </a:prstGeom>
            <a:solidFill>
              <a:srgbClr val="F08B5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CT Processes</a:t>
              </a: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18ff944eb06_0_176"/>
            <p:cNvSpPr/>
            <p:nvPr/>
          </p:nvSpPr>
          <p:spPr>
            <a:xfrm>
              <a:off x="6841350" y="1576750"/>
              <a:ext cx="2555400" cy="503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g18ff944eb06_0_176" descr="Tab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89026" y="2037849"/>
              <a:ext cx="2300775" cy="45786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 descr="Images of pumkin growth cycle">
            <a:extLst>
              <a:ext uri="{FF2B5EF4-FFF2-40B4-BE49-F238E27FC236}">
                <a16:creationId xmlns:a16="http://schemas.microsoft.com/office/drawing/2014/main" id="{7280F1D9-7BA2-503A-BCAE-ED081546D350}"/>
              </a:ext>
            </a:extLst>
          </p:cNvPr>
          <p:cNvGrpSpPr/>
          <p:nvPr/>
        </p:nvGrpSpPr>
        <p:grpSpPr>
          <a:xfrm>
            <a:off x="356045" y="4556139"/>
            <a:ext cx="6486399" cy="1809654"/>
            <a:chOff x="356045" y="4556139"/>
            <a:chExt cx="6486399" cy="1809654"/>
          </a:xfrm>
        </p:grpSpPr>
        <p:pic>
          <p:nvPicPr>
            <p:cNvPr id="609" name="Google Shape;609;g18ff944eb06_0_176"/>
            <p:cNvPicPr preferRelativeResize="0"/>
            <p:nvPr/>
          </p:nvPicPr>
          <p:blipFill rotWithShape="1">
            <a:blip r:embed="rId4">
              <a:alphaModFix/>
            </a:blip>
            <a:srcRect t="25088" r="80638" b="29130"/>
            <a:stretch/>
          </p:blipFill>
          <p:spPr>
            <a:xfrm>
              <a:off x="4470250" y="4593333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g18ff944eb06_0_176"/>
            <p:cNvPicPr preferRelativeResize="0"/>
            <p:nvPr/>
          </p:nvPicPr>
          <p:blipFill rotWithShape="1">
            <a:blip r:embed="rId4">
              <a:alphaModFix/>
            </a:blip>
            <a:srcRect l="19842" t="25088" r="60795" b="29130"/>
            <a:stretch/>
          </p:blipFill>
          <p:spPr>
            <a:xfrm>
              <a:off x="356045" y="4600961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g18ff944eb06_0_176"/>
            <p:cNvPicPr preferRelativeResize="0"/>
            <p:nvPr/>
          </p:nvPicPr>
          <p:blipFill rotWithShape="1">
            <a:blip r:embed="rId4">
              <a:alphaModFix/>
            </a:blip>
            <a:srcRect l="59316" t="25088" r="21319" b="29130"/>
            <a:stretch/>
          </p:blipFill>
          <p:spPr>
            <a:xfrm>
              <a:off x="3093084" y="4556139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g18ff944eb06_0_176"/>
            <p:cNvPicPr preferRelativeResize="0"/>
            <p:nvPr/>
          </p:nvPicPr>
          <p:blipFill rotWithShape="1">
            <a:blip r:embed="rId4">
              <a:alphaModFix/>
            </a:blip>
            <a:srcRect l="38992" t="25088" r="41645" b="29130"/>
            <a:stretch/>
          </p:blipFill>
          <p:spPr>
            <a:xfrm>
              <a:off x="1711934" y="4593332"/>
              <a:ext cx="998466" cy="176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18ff944eb06_0_176"/>
            <p:cNvPicPr preferRelativeResize="0"/>
            <p:nvPr/>
          </p:nvPicPr>
          <p:blipFill rotWithShape="1">
            <a:blip r:embed="rId4">
              <a:alphaModFix/>
            </a:blip>
            <a:srcRect l="78257" t="25088" b="29130"/>
            <a:stretch/>
          </p:blipFill>
          <p:spPr>
            <a:xfrm>
              <a:off x="5721214" y="4598678"/>
              <a:ext cx="1121230" cy="17648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1,2,3,4…………………………197,198,199,200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chemeClr val="lt1"/>
              </a:solidFill>
            </a:endParaRPr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chemeClr val="lt1"/>
              </a:solidFill>
            </a:endParaRPr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# of pairs: </a:t>
            </a:r>
            <a:r>
              <a:rPr lang="en-US" sz="2800">
                <a:solidFill>
                  <a:schemeClr val="lt1"/>
                </a:solidFill>
              </a:rPr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127" name="Google Shape;127;p3"/>
          <p:cNvSpPr txBox="1"/>
          <p:nvPr/>
        </p:nvSpPr>
        <p:spPr>
          <a:xfrm>
            <a:off x="10412219" y="2194559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8ff944eb06_0_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Brainstorm unplugged activities related to science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g18ff944eb06_0_195" descr="A table copied from a text summarizing unplugged activities for science concept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3030" y="0"/>
            <a:ext cx="9470780" cy="5616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E7765-CB2A-32BB-8F8A-9D78669A45D5}"/>
              </a:ext>
            </a:extLst>
          </p:cNvPr>
          <p:cNvSpPr txBox="1"/>
          <p:nvPr/>
        </p:nvSpPr>
        <p:spPr>
          <a:xfrm>
            <a:off x="573506" y="5791888"/>
            <a:ext cx="98947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Mensan</a:t>
            </a:r>
            <a:r>
              <a:rPr lang="en-US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T., Osman, K., &amp; Majid, N. A. A. (2020). Development and validation of unplugged activity of computational thinking in science module to integrate computational thinking in primary science education. Science Education International, 31(2), 142-149. from  </a:t>
            </a:r>
            <a:r>
              <a:rPr lang="en-US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https://www.icaseonline.net/journal/index.php/sei/article/view/194</a:t>
            </a:r>
            <a:r>
              <a:rPr lang="en-US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8ff944eb06_0_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Unplugged activity 4: draw a regular polygon</a:t>
            </a:r>
            <a:endParaRPr/>
          </a:p>
        </p:txBody>
      </p:sp>
      <p:sp>
        <p:nvSpPr>
          <p:cNvPr id="630" name="Google Shape;630;g18ff944eb06_0_199"/>
          <p:cNvSpPr txBox="1">
            <a:spLocks noGrp="1"/>
          </p:cNvSpPr>
          <p:nvPr>
            <p:ph type="body" idx="1"/>
          </p:nvPr>
        </p:nvSpPr>
        <p:spPr>
          <a:xfrm>
            <a:off x="838200" y="1332185"/>
            <a:ext cx="10515600" cy="48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Work with your table group, draw an equilateral triangle on the whiteboard. (divide the whiteboard into four parts, and use one part to draw a triangle)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person holds the marker, and another person gives directional commands. Commands must include: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length of the line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angle needs to turn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direction of the turning (clockwise, anticlockwise)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 the direction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example: Draw an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equilateral triangle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whiteboard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a 10 cm line,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anticlockwise at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a 10 cm line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anticlockwise at 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a 10 cm line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anticlockwise at </a:t>
            </a:r>
            <a:endParaRPr lang="en-US" dirty="0"/>
          </a:p>
        </p:txBody>
      </p:sp>
      <p:sp>
        <p:nvSpPr>
          <p:cNvPr id="631" name="Google Shape;631;g18ff944eb06_0_199"/>
          <p:cNvSpPr txBox="1"/>
          <p:nvPr/>
        </p:nvSpPr>
        <p:spPr>
          <a:xfrm>
            <a:off x="3757748" y="5090161"/>
            <a:ext cx="522600" cy="276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278" r="-2377" b="-43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18ff944eb06_0_199"/>
          <p:cNvSpPr txBox="1"/>
          <p:nvPr/>
        </p:nvSpPr>
        <p:spPr>
          <a:xfrm>
            <a:off x="3757748" y="5631246"/>
            <a:ext cx="522600" cy="276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278" r="-2377" b="-43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18ff944eb06_0_199"/>
          <p:cNvSpPr txBox="1"/>
          <p:nvPr/>
        </p:nvSpPr>
        <p:spPr>
          <a:xfrm>
            <a:off x="3757746" y="6164646"/>
            <a:ext cx="522600" cy="276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278" r="-2377" b="-43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g18ff944eb06_0_199" descr="Tirangle"/>
          <p:cNvGrpSpPr/>
          <p:nvPr/>
        </p:nvGrpSpPr>
        <p:grpSpPr>
          <a:xfrm>
            <a:off x="8852998" y="3592675"/>
            <a:ext cx="3330986" cy="1946396"/>
            <a:chOff x="8371114" y="3502522"/>
            <a:chExt cx="3330986" cy="1946396"/>
          </a:xfrm>
        </p:grpSpPr>
        <p:sp>
          <p:nvSpPr>
            <p:cNvPr id="635" name="Google Shape;635;g18ff944eb06_0_199"/>
            <p:cNvSpPr/>
            <p:nvPr/>
          </p:nvSpPr>
          <p:spPr>
            <a:xfrm>
              <a:off x="8371114" y="3502522"/>
              <a:ext cx="2057400" cy="1778700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6" name="Google Shape;636;g18ff944eb06_0_199"/>
            <p:cNvCxnSpPr/>
            <p:nvPr/>
          </p:nvCxnSpPr>
          <p:spPr>
            <a:xfrm>
              <a:off x="10439400" y="5283090"/>
              <a:ext cx="1262700" cy="0"/>
            </a:xfrm>
            <a:prstGeom prst="straightConnector1">
              <a:avLst/>
            </a:prstGeom>
            <a:noFill/>
            <a:ln w="25400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7" name="Google Shape;637;g18ff944eb06_0_199"/>
            <p:cNvSpPr/>
            <p:nvPr/>
          </p:nvSpPr>
          <p:spPr>
            <a:xfrm>
              <a:off x="10189029" y="5122818"/>
              <a:ext cx="337500" cy="326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8" name="Google Shape;638;g18ff944eb06_0_199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9"/>
          <a:stretch/>
        </p:blipFill>
        <p:spPr>
          <a:xfrm>
            <a:off x="5358774" y="5452623"/>
            <a:ext cx="2755900" cy="634243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18ff944eb06_0_199"/>
          <p:cNvSpPr/>
          <p:nvPr/>
        </p:nvSpPr>
        <p:spPr>
          <a:xfrm>
            <a:off x="1481070" y="4737869"/>
            <a:ext cx="2846100" cy="1624800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18ff944eb06_0_199"/>
          <p:cNvSpPr txBox="1"/>
          <p:nvPr/>
        </p:nvSpPr>
        <p:spPr>
          <a:xfrm>
            <a:off x="5332151" y="5139772"/>
            <a:ext cx="138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 3 times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18ff944eb06_0_199"/>
          <p:cNvSpPr/>
          <p:nvPr/>
        </p:nvSpPr>
        <p:spPr>
          <a:xfrm>
            <a:off x="5268621" y="4741801"/>
            <a:ext cx="2846100" cy="1624800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18ff944eb06_0_199"/>
          <p:cNvSpPr/>
          <p:nvPr/>
        </p:nvSpPr>
        <p:spPr>
          <a:xfrm>
            <a:off x="1183587" y="4622392"/>
            <a:ext cx="7473962" cy="177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9b9a46a71d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Share your work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8ff944eb06_0_2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Draw a square</a:t>
            </a:r>
            <a:endParaRPr/>
          </a:p>
        </p:txBody>
      </p:sp>
      <p:sp>
        <p:nvSpPr>
          <p:cNvPr id="654" name="Google Shape;654;g18ff944eb06_0_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another part of the whiteboard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a square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Record the commands on the whiteboard. </a:t>
            </a:r>
            <a:endParaRPr/>
          </a:p>
        </p:txBody>
      </p:sp>
      <p:grpSp>
        <p:nvGrpSpPr>
          <p:cNvPr id="655" name="Google Shape;655;g18ff944eb06_0_216" descr="Square"/>
          <p:cNvGrpSpPr/>
          <p:nvPr/>
        </p:nvGrpSpPr>
        <p:grpSpPr>
          <a:xfrm>
            <a:off x="4275786" y="4159876"/>
            <a:ext cx="2987835" cy="2022081"/>
            <a:chOff x="4275786" y="4159876"/>
            <a:chExt cx="2987835" cy="2022081"/>
          </a:xfrm>
        </p:grpSpPr>
        <p:sp>
          <p:nvSpPr>
            <p:cNvPr id="656" name="Google Shape;656;g18ff944eb06_0_216"/>
            <p:cNvSpPr/>
            <p:nvPr/>
          </p:nvSpPr>
          <p:spPr>
            <a:xfrm>
              <a:off x="4275786" y="4159876"/>
              <a:ext cx="1820100" cy="1820100"/>
            </a:xfrm>
            <a:prstGeom prst="rect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7" name="Google Shape;657;g18ff944eb06_0_216"/>
            <p:cNvCxnSpPr/>
            <p:nvPr/>
          </p:nvCxnSpPr>
          <p:spPr>
            <a:xfrm>
              <a:off x="6083121" y="5980090"/>
              <a:ext cx="1180500" cy="0"/>
            </a:xfrm>
            <a:prstGeom prst="straightConnector1">
              <a:avLst/>
            </a:prstGeom>
            <a:noFill/>
            <a:ln w="25400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8" name="Google Shape;658;g18ff944eb06_0_216"/>
            <p:cNvSpPr/>
            <p:nvPr/>
          </p:nvSpPr>
          <p:spPr>
            <a:xfrm>
              <a:off x="5902815" y="5756857"/>
              <a:ext cx="395100" cy="425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9b9a46a71d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Share your work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8ff944eb06_0_2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Draw a regular pentagon</a:t>
            </a:r>
            <a:endParaRPr/>
          </a:p>
        </p:txBody>
      </p:sp>
      <p:sp>
        <p:nvSpPr>
          <p:cNvPr id="670" name="Google Shape;670;g18ff944eb06_0_2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another part of the whiteboard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a regular pentagon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Record the commands on the whiteboard. </a:t>
            </a:r>
            <a:endParaRPr/>
          </a:p>
        </p:txBody>
      </p:sp>
      <p:grpSp>
        <p:nvGrpSpPr>
          <p:cNvPr id="671" name="Google Shape;671;g18ff944eb06_0_225" descr="Pentagon"/>
          <p:cNvGrpSpPr/>
          <p:nvPr/>
        </p:nvGrpSpPr>
        <p:grpSpPr>
          <a:xfrm>
            <a:off x="3368459" y="3902299"/>
            <a:ext cx="3869352" cy="2416336"/>
            <a:chOff x="3368459" y="3902299"/>
            <a:chExt cx="3869352" cy="2416336"/>
          </a:xfrm>
        </p:grpSpPr>
        <p:sp>
          <p:nvSpPr>
            <p:cNvPr id="672" name="Google Shape;672;g18ff944eb06_0_225"/>
            <p:cNvSpPr/>
            <p:nvPr/>
          </p:nvSpPr>
          <p:spPr>
            <a:xfrm>
              <a:off x="3368459" y="3902299"/>
              <a:ext cx="2388300" cy="2274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3" name="Google Shape;673;g18ff944eb06_0_225"/>
            <p:cNvCxnSpPr>
              <a:stCxn id="669" idx="4"/>
            </p:cNvCxnSpPr>
            <p:nvPr/>
          </p:nvCxnSpPr>
          <p:spPr>
            <a:xfrm>
              <a:off x="5300711" y="6176957"/>
              <a:ext cx="1937100" cy="0"/>
            </a:xfrm>
            <a:prstGeom prst="straightConnector1">
              <a:avLst/>
            </a:prstGeom>
            <a:noFill/>
            <a:ln w="25400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4" name="Google Shape;674;g18ff944eb06_0_225"/>
            <p:cNvSpPr/>
            <p:nvPr/>
          </p:nvSpPr>
          <p:spPr>
            <a:xfrm>
              <a:off x="5197679" y="6014435"/>
              <a:ext cx="340200" cy="304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9b9a46a71d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Share your work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8ff944eb06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Draw a regular hexagon</a:t>
            </a:r>
            <a:endParaRPr/>
          </a:p>
        </p:txBody>
      </p:sp>
      <p:sp>
        <p:nvSpPr>
          <p:cNvPr id="686" name="Google Shape;686;g18ff944eb06_0_2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another part of the whiteboard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a regular hexagon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Record the commands on the whiteboard. </a:t>
            </a:r>
            <a:endParaRPr/>
          </a:p>
        </p:txBody>
      </p:sp>
      <p:grpSp>
        <p:nvGrpSpPr>
          <p:cNvPr id="687" name="Google Shape;687;g18ff944eb06_0_234" descr="Hexagon"/>
          <p:cNvGrpSpPr/>
          <p:nvPr/>
        </p:nvGrpSpPr>
        <p:grpSpPr>
          <a:xfrm>
            <a:off x="3276399" y="4081530"/>
            <a:ext cx="2519100" cy="2332191"/>
            <a:chOff x="3276399" y="4005330"/>
            <a:chExt cx="2519100" cy="2332191"/>
          </a:xfrm>
        </p:grpSpPr>
        <p:sp>
          <p:nvSpPr>
            <p:cNvPr id="688" name="Google Shape;688;g18ff944eb06_0_234"/>
            <p:cNvSpPr/>
            <p:nvPr/>
          </p:nvSpPr>
          <p:spPr>
            <a:xfrm>
              <a:off x="3276399" y="4005330"/>
              <a:ext cx="2519100" cy="2171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18ff944eb06_0_234"/>
            <p:cNvSpPr/>
            <p:nvPr/>
          </p:nvSpPr>
          <p:spPr>
            <a:xfrm>
              <a:off x="5138667" y="6027321"/>
              <a:ext cx="360600" cy="310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90" name="Google Shape;690;g18ff944eb06_0_234"/>
          <p:cNvCxnSpPr/>
          <p:nvPr/>
        </p:nvCxnSpPr>
        <p:spPr>
          <a:xfrm>
            <a:off x="5215350" y="6250025"/>
            <a:ext cx="1946700" cy="0"/>
          </a:xfrm>
          <a:prstGeom prst="straightConnector1">
            <a:avLst/>
          </a:prstGeom>
          <a:noFill/>
          <a:ln w="254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9b9a46a71d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Share your work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1, 2,3,4………………………………………197,198,199,200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# of pairs: </a:t>
            </a:r>
            <a:r>
              <a:rPr lang="en-US" sz="2800">
                <a:solidFill>
                  <a:schemeClr val="lt1"/>
                </a:solidFill>
              </a:rPr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134" name="Google Shape;134;p4"/>
          <p:cNvSpPr/>
          <p:nvPr/>
        </p:nvSpPr>
        <p:spPr>
          <a:xfrm>
            <a:off x="1094874" y="352975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391653" y="35257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724528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057403" y="351771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6275198" y="354297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7002652" y="35349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7767364" y="35344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8519339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0412219" y="2194559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0412219" y="3165095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8ff944eb06_0_3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discuss…</a:t>
            </a:r>
            <a:endParaRPr/>
          </a:p>
        </p:txBody>
      </p:sp>
      <p:sp>
        <p:nvSpPr>
          <p:cNvPr id="702" name="Google Shape;702;g18ff944eb06_0_391"/>
          <p:cNvSpPr txBox="1"/>
          <p:nvPr/>
        </p:nvSpPr>
        <p:spPr>
          <a:xfrm>
            <a:off x="838200" y="5736314"/>
            <a:ext cx="213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notice?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18ff944eb06_0_391"/>
          <p:cNvSpPr txBox="1"/>
          <p:nvPr/>
        </p:nvSpPr>
        <p:spPr>
          <a:xfrm>
            <a:off x="207518" y="4115442"/>
            <a:ext cx="7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 descr="Shapes of triangle, square, octagon, and hexagon ">
            <a:extLst>
              <a:ext uri="{FF2B5EF4-FFF2-40B4-BE49-F238E27FC236}">
                <a16:creationId xmlns:a16="http://schemas.microsoft.com/office/drawing/2014/main" id="{5CFB7A37-4838-08FF-8EF2-F6F242A45757}"/>
              </a:ext>
            </a:extLst>
          </p:cNvPr>
          <p:cNvGrpSpPr/>
          <p:nvPr/>
        </p:nvGrpSpPr>
        <p:grpSpPr>
          <a:xfrm>
            <a:off x="956441" y="2065282"/>
            <a:ext cx="8463766" cy="2980054"/>
            <a:chOff x="956441" y="2065282"/>
            <a:chExt cx="8463766" cy="2980054"/>
          </a:xfrm>
        </p:grpSpPr>
        <p:grpSp>
          <p:nvGrpSpPr>
            <p:cNvPr id="704" name="Google Shape;704;g18ff944eb06_0_391"/>
            <p:cNvGrpSpPr/>
            <p:nvPr/>
          </p:nvGrpSpPr>
          <p:grpSpPr>
            <a:xfrm>
              <a:off x="956441" y="2175642"/>
              <a:ext cx="1828800" cy="2869694"/>
              <a:chOff x="956441" y="2175642"/>
              <a:chExt cx="1828800" cy="2869694"/>
            </a:xfrm>
          </p:grpSpPr>
          <p:sp>
            <p:nvSpPr>
              <p:cNvPr id="705" name="Google Shape;705;g18ff944eb06_0_391"/>
              <p:cNvSpPr/>
              <p:nvPr/>
            </p:nvSpPr>
            <p:spPr>
              <a:xfrm>
                <a:off x="956441" y="2175642"/>
                <a:ext cx="1828800" cy="15765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18ff944eb06_0_391"/>
              <p:cNvSpPr txBox="1"/>
              <p:nvPr/>
            </p:nvSpPr>
            <p:spPr>
              <a:xfrm>
                <a:off x="1608749" y="4768436"/>
                <a:ext cx="524100" cy="2769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l="-9516" r="-9527" b="-4348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g18ff944eb06_0_391"/>
              <p:cNvSpPr txBox="1"/>
              <p:nvPr/>
            </p:nvSpPr>
            <p:spPr>
              <a:xfrm>
                <a:off x="1719997" y="4127755"/>
                <a:ext cx="301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g18ff944eb06_0_391"/>
            <p:cNvGrpSpPr/>
            <p:nvPr/>
          </p:nvGrpSpPr>
          <p:grpSpPr>
            <a:xfrm>
              <a:off x="3273971" y="2249213"/>
              <a:ext cx="1503000" cy="2796120"/>
              <a:chOff x="3385184" y="2249213"/>
              <a:chExt cx="1503000" cy="2796120"/>
            </a:xfrm>
          </p:grpSpPr>
          <p:sp>
            <p:nvSpPr>
              <p:cNvPr id="709" name="Google Shape;709;g18ff944eb06_0_391"/>
              <p:cNvSpPr/>
              <p:nvPr/>
            </p:nvSpPr>
            <p:spPr>
              <a:xfrm>
                <a:off x="3385184" y="2249213"/>
                <a:ext cx="1503000" cy="15030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18ff944eb06_0_391"/>
              <p:cNvSpPr txBox="1"/>
              <p:nvPr/>
            </p:nvSpPr>
            <p:spPr>
              <a:xfrm>
                <a:off x="3957944" y="4768433"/>
                <a:ext cx="396000" cy="2769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l="-9086" r="-9087" b="-4348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g18ff944eb06_0_391"/>
              <p:cNvSpPr txBox="1"/>
              <p:nvPr/>
            </p:nvSpPr>
            <p:spPr>
              <a:xfrm>
                <a:off x="3974378" y="4135983"/>
                <a:ext cx="301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g18ff944eb06_0_391"/>
            <p:cNvGrpSpPr/>
            <p:nvPr/>
          </p:nvGrpSpPr>
          <p:grpSpPr>
            <a:xfrm>
              <a:off x="5180017" y="2065282"/>
              <a:ext cx="1887000" cy="2980052"/>
              <a:chOff x="6094425" y="2065282"/>
              <a:chExt cx="1887000" cy="2980052"/>
            </a:xfrm>
          </p:grpSpPr>
          <p:sp>
            <p:nvSpPr>
              <p:cNvPr id="713" name="Google Shape;713;g18ff944eb06_0_391"/>
              <p:cNvSpPr/>
              <p:nvPr/>
            </p:nvSpPr>
            <p:spPr>
              <a:xfrm>
                <a:off x="6094425" y="2065282"/>
                <a:ext cx="1887000" cy="17973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g18ff944eb06_0_391"/>
              <p:cNvSpPr txBox="1"/>
              <p:nvPr/>
            </p:nvSpPr>
            <p:spPr>
              <a:xfrm>
                <a:off x="6856254" y="4768434"/>
                <a:ext cx="396000" cy="2769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l="-15615" r="-12497" b="-4348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g18ff944eb06_0_391"/>
              <p:cNvSpPr txBox="1"/>
              <p:nvPr/>
            </p:nvSpPr>
            <p:spPr>
              <a:xfrm>
                <a:off x="6899597" y="4127755"/>
                <a:ext cx="301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6" name="Google Shape;716;g18ff944eb06_0_391"/>
            <p:cNvGrpSpPr/>
            <p:nvPr/>
          </p:nvGrpSpPr>
          <p:grpSpPr>
            <a:xfrm>
              <a:off x="7433007" y="2133600"/>
              <a:ext cx="1987200" cy="2911733"/>
              <a:chOff x="8545123" y="2133600"/>
              <a:chExt cx="1987200" cy="2911733"/>
            </a:xfrm>
          </p:grpSpPr>
          <p:sp>
            <p:nvSpPr>
              <p:cNvPr id="717" name="Google Shape;717;g18ff944eb06_0_391"/>
              <p:cNvSpPr/>
              <p:nvPr/>
            </p:nvSpPr>
            <p:spPr>
              <a:xfrm>
                <a:off x="8545123" y="2133600"/>
                <a:ext cx="1987200" cy="17133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18ff944eb06_0_391"/>
              <p:cNvSpPr txBox="1"/>
              <p:nvPr/>
            </p:nvSpPr>
            <p:spPr>
              <a:xfrm>
                <a:off x="9331459" y="4768433"/>
                <a:ext cx="396000" cy="276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l="-12500" r="-12500" b="-4348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g18ff944eb06_0_391"/>
              <p:cNvSpPr txBox="1"/>
              <p:nvPr/>
            </p:nvSpPr>
            <p:spPr>
              <a:xfrm>
                <a:off x="9387928" y="4135983"/>
                <a:ext cx="301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0" name="Google Shape;720;g18ff944eb06_0_391"/>
          <p:cNvSpPr txBox="1"/>
          <p:nvPr/>
        </p:nvSpPr>
        <p:spPr>
          <a:xfrm>
            <a:off x="205459" y="4768433"/>
            <a:ext cx="71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18ff944eb06_0_391"/>
          <p:cNvSpPr txBox="1"/>
          <p:nvPr/>
        </p:nvSpPr>
        <p:spPr>
          <a:xfrm>
            <a:off x="11605759" y="4160653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18ff944eb06_0_391"/>
          <p:cNvSpPr txBox="1"/>
          <p:nvPr/>
        </p:nvSpPr>
        <p:spPr>
          <a:xfrm>
            <a:off x="11615705" y="4823695"/>
            <a:ext cx="2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18ff944eb06_0_391"/>
          <p:cNvSpPr txBox="1"/>
          <p:nvPr/>
        </p:nvSpPr>
        <p:spPr>
          <a:xfrm>
            <a:off x="9786161" y="2816037"/>
            <a:ext cx="87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18ff944eb06_0_391"/>
          <p:cNvSpPr txBox="1"/>
          <p:nvPr/>
        </p:nvSpPr>
        <p:spPr>
          <a:xfrm>
            <a:off x="9709987" y="4160653"/>
            <a:ext cx="137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7, 8, 9, 10…..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18ff944eb06_0_391"/>
          <p:cNvSpPr txBox="1"/>
          <p:nvPr/>
        </p:nvSpPr>
        <p:spPr>
          <a:xfrm>
            <a:off x="10204772" y="4785350"/>
            <a:ext cx="2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g18ff944eb06_0_391"/>
          <p:cNvCxnSpPr/>
          <p:nvPr/>
        </p:nvCxnSpPr>
        <p:spPr>
          <a:xfrm>
            <a:off x="4763150" y="3757650"/>
            <a:ext cx="323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g18ff944eb06_0_391"/>
          <p:cNvCxnSpPr>
            <a:stCxn id="705" idx="4"/>
          </p:cNvCxnSpPr>
          <p:nvPr/>
        </p:nvCxnSpPr>
        <p:spPr>
          <a:xfrm rot="10800000">
            <a:off x="2660141" y="3493842"/>
            <a:ext cx="125100" cy="25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g18ff944eb06_0_391"/>
          <p:cNvCxnSpPr>
            <a:endCxn id="705" idx="4"/>
          </p:cNvCxnSpPr>
          <p:nvPr/>
        </p:nvCxnSpPr>
        <p:spPr>
          <a:xfrm flipH="1">
            <a:off x="2785241" y="3749142"/>
            <a:ext cx="283500" cy="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g18ff944eb06_0_391"/>
          <p:cNvCxnSpPr/>
          <p:nvPr/>
        </p:nvCxnSpPr>
        <p:spPr>
          <a:xfrm rot="10800000">
            <a:off x="4805700" y="3510850"/>
            <a:ext cx="0" cy="255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g18ff944eb06_0_391"/>
          <p:cNvCxnSpPr>
            <a:stCxn id="713" idx="4"/>
          </p:cNvCxnSpPr>
          <p:nvPr/>
        </p:nvCxnSpPr>
        <p:spPr>
          <a:xfrm>
            <a:off x="6706631" y="3862577"/>
            <a:ext cx="406500" cy="5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g18ff944eb06_0_391"/>
          <p:cNvCxnSpPr>
            <a:stCxn id="713" idx="4"/>
          </p:cNvCxnSpPr>
          <p:nvPr/>
        </p:nvCxnSpPr>
        <p:spPr>
          <a:xfrm rot="10800000" flipH="1">
            <a:off x="6706631" y="3587177"/>
            <a:ext cx="80400" cy="275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2" name="Google Shape;732;g18ff944eb06_0_391"/>
          <p:cNvCxnSpPr>
            <a:stCxn id="717" idx="1"/>
          </p:cNvCxnSpPr>
          <p:nvPr/>
        </p:nvCxnSpPr>
        <p:spPr>
          <a:xfrm rot="10800000" flipH="1">
            <a:off x="8991882" y="3842700"/>
            <a:ext cx="402900" cy="4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3" name="Google Shape;733;g18ff944eb06_0_391"/>
          <p:cNvCxnSpPr/>
          <p:nvPr/>
        </p:nvCxnSpPr>
        <p:spPr>
          <a:xfrm rot="10800000" flipH="1">
            <a:off x="8992631" y="3570377"/>
            <a:ext cx="129600" cy="292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4" name="Google Shape;734;g18ff944eb06_0_391"/>
          <p:cNvSpPr/>
          <p:nvPr/>
        </p:nvSpPr>
        <p:spPr>
          <a:xfrm>
            <a:off x="2585725" y="3515875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18ff944eb06_0_391"/>
          <p:cNvSpPr/>
          <p:nvPr/>
        </p:nvSpPr>
        <p:spPr>
          <a:xfrm>
            <a:off x="4684488" y="3561500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18ff944eb06_0_391"/>
          <p:cNvSpPr/>
          <p:nvPr/>
        </p:nvSpPr>
        <p:spPr>
          <a:xfrm>
            <a:off x="6681163" y="3619950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18ff944eb06_0_391"/>
          <p:cNvSpPr/>
          <p:nvPr/>
        </p:nvSpPr>
        <p:spPr>
          <a:xfrm>
            <a:off x="8963138" y="3612925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8ff944eb06_0_2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discuss…</a:t>
            </a:r>
            <a:endParaRPr/>
          </a:p>
        </p:txBody>
      </p:sp>
      <p:sp>
        <p:nvSpPr>
          <p:cNvPr id="743" name="Google Shape;743;g18ff944eb06_0_2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formula for the angle that needs to turn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I want to draw a regular polygon with the side of </a:t>
            </a:r>
            <a:r>
              <a:rPr lang="en-US" b="1">
                <a:solidFill>
                  <a:srgbClr val="FF0000"/>
                </a:solidFill>
              </a:rPr>
              <a:t>n</a:t>
            </a:r>
            <a:r>
              <a:rPr lang="en-US"/>
              <a:t>, what are some directional comments?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8ff944eb06_0_2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Any CT Processes do you see in this activity?</a:t>
            </a:r>
            <a:endParaRPr/>
          </a:p>
        </p:txBody>
      </p:sp>
      <p:grpSp>
        <p:nvGrpSpPr>
          <p:cNvPr id="750" name="Google Shape;750;g18ff944eb06_0_284" descr="CT processes"/>
          <p:cNvGrpSpPr/>
          <p:nvPr/>
        </p:nvGrpSpPr>
        <p:grpSpPr>
          <a:xfrm>
            <a:off x="7801796" y="555240"/>
            <a:ext cx="2841000" cy="5621723"/>
            <a:chOff x="6713225" y="994775"/>
            <a:chExt cx="2841000" cy="5621723"/>
          </a:xfrm>
        </p:grpSpPr>
        <p:sp>
          <p:nvSpPr>
            <p:cNvPr id="751" name="Google Shape;751;g18ff944eb06_0_284"/>
            <p:cNvSpPr txBox="1"/>
            <p:nvPr/>
          </p:nvSpPr>
          <p:spPr>
            <a:xfrm>
              <a:off x="6713225" y="994775"/>
              <a:ext cx="2841000" cy="5587500"/>
            </a:xfrm>
            <a:prstGeom prst="rect">
              <a:avLst/>
            </a:prstGeom>
            <a:solidFill>
              <a:srgbClr val="F08B5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CT Processes</a:t>
              </a: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g18ff944eb06_0_284"/>
            <p:cNvSpPr/>
            <p:nvPr/>
          </p:nvSpPr>
          <p:spPr>
            <a:xfrm>
              <a:off x="6841350" y="1576750"/>
              <a:ext cx="2555400" cy="503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3" name="Google Shape;753;g18ff944eb06_0_284" descr="Tab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89026" y="2037849"/>
              <a:ext cx="2300775" cy="45786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8ff944eb06_0_2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draw the shapes in Scratch</a:t>
            </a:r>
            <a:endParaRPr/>
          </a:p>
        </p:txBody>
      </p:sp>
      <p:sp>
        <p:nvSpPr>
          <p:cNvPr id="759" name="Google Shape;759;g18ff944eb06_0_2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Draw an equilateral triangle first.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Then, try to draw a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polygon with sides of n.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8ff944eb06_0_4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draw a triangle in Scratch</a:t>
            </a:r>
            <a:endParaRPr/>
          </a:p>
        </p:txBody>
      </p:sp>
      <p:sp>
        <p:nvSpPr>
          <p:cNvPr id="765" name="Google Shape;765;g18ff944eb06_0_437"/>
          <p:cNvSpPr txBox="1"/>
          <p:nvPr/>
        </p:nvSpPr>
        <p:spPr>
          <a:xfrm>
            <a:off x="207518" y="4115442"/>
            <a:ext cx="7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g18ff944eb06_0_437" descr="Triangle "/>
          <p:cNvGrpSpPr/>
          <p:nvPr/>
        </p:nvGrpSpPr>
        <p:grpSpPr>
          <a:xfrm>
            <a:off x="956441" y="2175642"/>
            <a:ext cx="1828800" cy="2869694"/>
            <a:chOff x="956441" y="2175642"/>
            <a:chExt cx="1828800" cy="2869694"/>
          </a:xfrm>
        </p:grpSpPr>
        <p:sp>
          <p:nvSpPr>
            <p:cNvPr id="767" name="Google Shape;767;g18ff944eb06_0_437"/>
            <p:cNvSpPr/>
            <p:nvPr/>
          </p:nvSpPr>
          <p:spPr>
            <a:xfrm>
              <a:off x="956441" y="2175642"/>
              <a:ext cx="1828800" cy="1576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g18ff944eb06_0_437"/>
            <p:cNvSpPr txBox="1"/>
            <p:nvPr/>
          </p:nvSpPr>
          <p:spPr>
            <a:xfrm>
              <a:off x="1608749" y="4768436"/>
              <a:ext cx="524100" cy="27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9516" r="-9527" b="-434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18ff944eb06_0_437"/>
            <p:cNvSpPr txBox="1"/>
            <p:nvPr/>
          </p:nvSpPr>
          <p:spPr>
            <a:xfrm>
              <a:off x="1719997" y="4127755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g18ff944eb06_0_437"/>
          <p:cNvSpPr txBox="1"/>
          <p:nvPr/>
        </p:nvSpPr>
        <p:spPr>
          <a:xfrm>
            <a:off x="205459" y="4768433"/>
            <a:ext cx="71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1" name="Google Shape;771;g18ff944eb06_0_437"/>
          <p:cNvCxnSpPr>
            <a:stCxn id="767" idx="4"/>
          </p:cNvCxnSpPr>
          <p:nvPr/>
        </p:nvCxnSpPr>
        <p:spPr>
          <a:xfrm rot="10800000">
            <a:off x="2660141" y="3493842"/>
            <a:ext cx="125100" cy="25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2" name="Google Shape;772;g18ff944eb06_0_437"/>
          <p:cNvCxnSpPr>
            <a:endCxn id="767" idx="4"/>
          </p:cNvCxnSpPr>
          <p:nvPr/>
        </p:nvCxnSpPr>
        <p:spPr>
          <a:xfrm flipH="1">
            <a:off x="2785241" y="3749142"/>
            <a:ext cx="283500" cy="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3" name="Google Shape;773;g18ff944eb06_0_437"/>
          <p:cNvSpPr/>
          <p:nvPr/>
        </p:nvSpPr>
        <p:spPr>
          <a:xfrm>
            <a:off x="2585725" y="3515875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8ff944eb06_0_450"/>
          <p:cNvSpPr txBox="1">
            <a:spLocks noGrp="1"/>
          </p:cNvSpPr>
          <p:nvPr>
            <p:ph type="title"/>
          </p:nvPr>
        </p:nvSpPr>
        <p:spPr>
          <a:xfrm>
            <a:off x="3085212" y="8596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Sign in Scratch!</a:t>
            </a:r>
            <a:endParaRPr/>
          </a:p>
        </p:txBody>
      </p:sp>
      <p:sp>
        <p:nvSpPr>
          <p:cNvPr id="779" name="Google Shape;779;g18ff944eb06_0_450"/>
          <p:cNvSpPr txBox="1">
            <a:spLocks noGrp="1"/>
          </p:cNvSpPr>
          <p:nvPr>
            <p:ph type="body" idx="1"/>
          </p:nvPr>
        </p:nvSpPr>
        <p:spPr>
          <a:xfrm>
            <a:off x="1009403" y="83126"/>
            <a:ext cx="11174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000"/>
              <a:buNone/>
            </a:pPr>
            <a:r>
              <a:rPr lang="en-US" sz="4000">
                <a:solidFill>
                  <a:srgbClr val="0563C1"/>
                </a:solidFill>
              </a:rPr>
              <a:t>1. Go to </a:t>
            </a:r>
            <a:r>
              <a:rPr lang="en-US" sz="4000"/>
              <a:t>https://scratch.mit.edu/ </a:t>
            </a:r>
            <a:endParaRPr/>
          </a:p>
        </p:txBody>
      </p:sp>
      <p:pic>
        <p:nvPicPr>
          <p:cNvPr id="780" name="Google Shape;780;g18ff944eb06_0_450" descr="Snapshot of Scratch Interface for signing 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04292"/>
            <a:ext cx="12191999" cy="393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g18ff944eb06_0_450"/>
          <p:cNvCxnSpPr/>
          <p:nvPr/>
        </p:nvCxnSpPr>
        <p:spPr>
          <a:xfrm>
            <a:off x="10046525" y="1763897"/>
            <a:ext cx="1287600" cy="1191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82" name="Google Shape;782;g18ff944eb06_0_450"/>
          <p:cNvCxnSpPr/>
          <p:nvPr/>
        </p:nvCxnSpPr>
        <p:spPr>
          <a:xfrm flipH="1">
            <a:off x="2259405" y="2565070"/>
            <a:ext cx="673800" cy="426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83" name="Google Shape;783;g18ff944eb06_0_450"/>
          <p:cNvSpPr txBox="1"/>
          <p:nvPr/>
        </p:nvSpPr>
        <p:spPr>
          <a:xfrm>
            <a:off x="-1043049" y="16301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Click </a:t>
            </a:r>
            <a:r>
              <a:rPr lang="en-US" sz="4000" b="0" i="0" u="none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18ff944eb06_0_450"/>
          <p:cNvSpPr/>
          <p:nvPr/>
        </p:nvSpPr>
        <p:spPr>
          <a:xfrm>
            <a:off x="11352810" y="3004292"/>
            <a:ext cx="839100" cy="594000"/>
          </a:xfrm>
          <a:prstGeom prst="roundRect">
            <a:avLst>
              <a:gd name="adj" fmla="val 16667"/>
            </a:avLst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g18ff944eb06_0_450"/>
          <p:cNvSpPr/>
          <p:nvPr/>
        </p:nvSpPr>
        <p:spPr>
          <a:xfrm>
            <a:off x="1434792" y="3028671"/>
            <a:ext cx="839100" cy="594000"/>
          </a:xfrm>
          <a:prstGeom prst="roundRect">
            <a:avLst>
              <a:gd name="adj" fmla="val 16667"/>
            </a:avLst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18ff944eb06_0_450"/>
          <p:cNvSpPr/>
          <p:nvPr/>
        </p:nvSpPr>
        <p:spPr>
          <a:xfrm>
            <a:off x="2764970" y="47500"/>
            <a:ext cx="5179500" cy="712500"/>
          </a:xfrm>
          <a:prstGeom prst="roundRect">
            <a:avLst>
              <a:gd name="adj" fmla="val 16667"/>
            </a:avLst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8ff944eb06_0_462"/>
          <p:cNvSpPr txBox="1">
            <a:spLocks noGrp="1"/>
          </p:cNvSpPr>
          <p:nvPr>
            <p:ph type="title"/>
          </p:nvPr>
        </p:nvSpPr>
        <p:spPr>
          <a:xfrm>
            <a:off x="3524250" y="414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the Pen Blocks</a:t>
            </a:r>
            <a:endParaRPr/>
          </a:p>
        </p:txBody>
      </p:sp>
      <p:sp>
        <p:nvSpPr>
          <p:cNvPr id="792" name="Google Shape;792;g18ff944eb06_0_462"/>
          <p:cNvSpPr txBox="1"/>
          <p:nvPr/>
        </p:nvSpPr>
        <p:spPr>
          <a:xfrm>
            <a:off x="207518" y="3353442"/>
            <a:ext cx="7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g18ff944eb06_0_462" descr="Triangle"/>
          <p:cNvGrpSpPr/>
          <p:nvPr/>
        </p:nvGrpSpPr>
        <p:grpSpPr>
          <a:xfrm>
            <a:off x="956441" y="1413642"/>
            <a:ext cx="1828800" cy="2869694"/>
            <a:chOff x="956441" y="2175642"/>
            <a:chExt cx="1828800" cy="2869694"/>
          </a:xfrm>
        </p:grpSpPr>
        <p:sp>
          <p:nvSpPr>
            <p:cNvPr id="794" name="Google Shape;794;g18ff944eb06_0_462"/>
            <p:cNvSpPr/>
            <p:nvPr/>
          </p:nvSpPr>
          <p:spPr>
            <a:xfrm>
              <a:off x="956441" y="2175642"/>
              <a:ext cx="1828800" cy="1576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g18ff944eb06_0_462"/>
            <p:cNvSpPr txBox="1"/>
            <p:nvPr/>
          </p:nvSpPr>
          <p:spPr>
            <a:xfrm>
              <a:off x="1608749" y="4768436"/>
              <a:ext cx="524100" cy="27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9516" r="-9527" b="-434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18ff944eb06_0_462"/>
            <p:cNvSpPr txBox="1"/>
            <p:nvPr/>
          </p:nvSpPr>
          <p:spPr>
            <a:xfrm>
              <a:off x="1719997" y="4127755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g18ff944eb06_0_462"/>
          <p:cNvSpPr txBox="1"/>
          <p:nvPr/>
        </p:nvSpPr>
        <p:spPr>
          <a:xfrm>
            <a:off x="205459" y="4006433"/>
            <a:ext cx="71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8" name="Google Shape;798;g18ff944eb06_0_462"/>
          <p:cNvCxnSpPr>
            <a:stCxn id="794" idx="4"/>
          </p:cNvCxnSpPr>
          <p:nvPr/>
        </p:nvCxnSpPr>
        <p:spPr>
          <a:xfrm rot="10800000">
            <a:off x="2660141" y="2731842"/>
            <a:ext cx="125100" cy="25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9" name="Google Shape;799;g18ff944eb06_0_462"/>
          <p:cNvCxnSpPr>
            <a:endCxn id="794" idx="4"/>
          </p:cNvCxnSpPr>
          <p:nvPr/>
        </p:nvCxnSpPr>
        <p:spPr>
          <a:xfrm flipH="1">
            <a:off x="2785241" y="2987142"/>
            <a:ext cx="283500" cy="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0" name="Google Shape;800;g18ff944eb06_0_462"/>
          <p:cNvSpPr/>
          <p:nvPr/>
        </p:nvSpPr>
        <p:spPr>
          <a:xfrm>
            <a:off x="2585725" y="2753875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 descr="Scratch interface for pen blocks">
            <a:extLst>
              <a:ext uri="{FF2B5EF4-FFF2-40B4-BE49-F238E27FC236}">
                <a16:creationId xmlns:a16="http://schemas.microsoft.com/office/drawing/2014/main" id="{1364046E-D7CC-FA8F-69BD-6F343D11FF64}"/>
              </a:ext>
            </a:extLst>
          </p:cNvPr>
          <p:cNvGrpSpPr/>
          <p:nvPr/>
        </p:nvGrpSpPr>
        <p:grpSpPr>
          <a:xfrm>
            <a:off x="2656674" y="560200"/>
            <a:ext cx="9535327" cy="5625575"/>
            <a:chOff x="2656674" y="560200"/>
            <a:chExt cx="9535327" cy="5625575"/>
          </a:xfrm>
        </p:grpSpPr>
        <p:pic>
          <p:nvPicPr>
            <p:cNvPr id="801" name="Google Shape;801;g18ff944eb06_0_4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6674" y="4310575"/>
              <a:ext cx="2876400" cy="181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g18ff944eb06_0_4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71022" y="3835500"/>
              <a:ext cx="2463725" cy="235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Google Shape;803;g18ff944eb06_0_4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7590" y="560200"/>
              <a:ext cx="3224411" cy="5625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4" name="Google Shape;804;g18ff944eb06_0_462"/>
          <p:cNvSpPr/>
          <p:nvPr/>
        </p:nvSpPr>
        <p:spPr>
          <a:xfrm>
            <a:off x="2656675" y="5589425"/>
            <a:ext cx="596100" cy="532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g18ff944eb06_0_462"/>
          <p:cNvSpPr/>
          <p:nvPr/>
        </p:nvSpPr>
        <p:spPr>
          <a:xfrm>
            <a:off x="6071025" y="3835500"/>
            <a:ext cx="2463600" cy="2315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18ff944eb06_0_462"/>
          <p:cNvSpPr/>
          <p:nvPr/>
        </p:nvSpPr>
        <p:spPr>
          <a:xfrm>
            <a:off x="9604875" y="577750"/>
            <a:ext cx="2522100" cy="5590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18ff944eb06_0_462"/>
          <p:cNvSpPr/>
          <p:nvPr/>
        </p:nvSpPr>
        <p:spPr>
          <a:xfrm>
            <a:off x="8967600" y="5371700"/>
            <a:ext cx="596100" cy="532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18ff944eb06_0_462"/>
          <p:cNvSpPr txBox="1"/>
          <p:nvPr/>
        </p:nvSpPr>
        <p:spPr>
          <a:xfrm>
            <a:off x="2705725" y="6264875"/>
            <a:ext cx="4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g18ff944eb06_0_462"/>
          <p:cNvSpPr txBox="1"/>
          <p:nvPr/>
        </p:nvSpPr>
        <p:spPr>
          <a:xfrm>
            <a:off x="6768825" y="6302975"/>
            <a:ext cx="4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g18ff944eb06_0_462"/>
          <p:cNvSpPr txBox="1"/>
          <p:nvPr/>
        </p:nvSpPr>
        <p:spPr>
          <a:xfrm>
            <a:off x="9604875" y="6302975"/>
            <a:ext cx="4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8ff944eb06_0_4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these codes in Scratch</a:t>
            </a:r>
            <a:endParaRPr/>
          </a:p>
        </p:txBody>
      </p:sp>
      <p:sp>
        <p:nvSpPr>
          <p:cNvPr id="816" name="Google Shape;816;g18ff944eb06_0_485"/>
          <p:cNvSpPr txBox="1"/>
          <p:nvPr/>
        </p:nvSpPr>
        <p:spPr>
          <a:xfrm>
            <a:off x="207518" y="4115442"/>
            <a:ext cx="7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g18ff944eb06_0_485" descr="Triangle"/>
          <p:cNvGrpSpPr/>
          <p:nvPr/>
        </p:nvGrpSpPr>
        <p:grpSpPr>
          <a:xfrm>
            <a:off x="956441" y="2175642"/>
            <a:ext cx="1828800" cy="2869694"/>
            <a:chOff x="956441" y="2175642"/>
            <a:chExt cx="1828800" cy="2869694"/>
          </a:xfrm>
        </p:grpSpPr>
        <p:sp>
          <p:nvSpPr>
            <p:cNvPr id="818" name="Google Shape;818;g18ff944eb06_0_485"/>
            <p:cNvSpPr/>
            <p:nvPr/>
          </p:nvSpPr>
          <p:spPr>
            <a:xfrm>
              <a:off x="956441" y="2175642"/>
              <a:ext cx="1828800" cy="1576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g18ff944eb06_0_485"/>
            <p:cNvSpPr txBox="1"/>
            <p:nvPr/>
          </p:nvSpPr>
          <p:spPr>
            <a:xfrm>
              <a:off x="1608749" y="4768436"/>
              <a:ext cx="524100" cy="27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9516" r="-9527" b="-434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18ff944eb06_0_485"/>
            <p:cNvSpPr txBox="1"/>
            <p:nvPr/>
          </p:nvSpPr>
          <p:spPr>
            <a:xfrm>
              <a:off x="1719997" y="4127755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g18ff944eb06_0_485"/>
          <p:cNvSpPr txBox="1"/>
          <p:nvPr/>
        </p:nvSpPr>
        <p:spPr>
          <a:xfrm>
            <a:off x="205459" y="4768433"/>
            <a:ext cx="71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2" name="Google Shape;822;g18ff944eb06_0_485"/>
          <p:cNvCxnSpPr>
            <a:stCxn id="818" idx="4"/>
          </p:cNvCxnSpPr>
          <p:nvPr/>
        </p:nvCxnSpPr>
        <p:spPr>
          <a:xfrm rot="10800000">
            <a:off x="2660141" y="3493842"/>
            <a:ext cx="125100" cy="25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g18ff944eb06_0_485"/>
          <p:cNvCxnSpPr>
            <a:endCxn id="818" idx="4"/>
          </p:cNvCxnSpPr>
          <p:nvPr/>
        </p:nvCxnSpPr>
        <p:spPr>
          <a:xfrm flipH="1">
            <a:off x="2785241" y="3749142"/>
            <a:ext cx="283500" cy="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4" name="Google Shape;824;g18ff944eb06_0_485"/>
          <p:cNvSpPr/>
          <p:nvPr/>
        </p:nvSpPr>
        <p:spPr>
          <a:xfrm>
            <a:off x="2585725" y="3515875"/>
            <a:ext cx="406500" cy="2754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5" name="Google Shape;825;g18ff944eb06_0_485" descr="Scratch interface for commands to draw a tri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966" y="1647275"/>
            <a:ext cx="2655808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8ff944eb06_0_4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draw a polygon with </a:t>
            </a: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/>
              <a:t> sides in Scratch</a:t>
            </a:r>
            <a:endParaRPr/>
          </a:p>
        </p:txBody>
      </p:sp>
      <p:sp>
        <p:nvSpPr>
          <p:cNvPr id="831" name="Google Shape;831;g18ff944eb06_0_499"/>
          <p:cNvSpPr txBox="1"/>
          <p:nvPr/>
        </p:nvSpPr>
        <p:spPr>
          <a:xfrm>
            <a:off x="533295" y="2040450"/>
            <a:ext cx="123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polygon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g18ff944eb06_0_499"/>
          <p:cNvSpPr txBox="1"/>
          <p:nvPr/>
        </p:nvSpPr>
        <p:spPr>
          <a:xfrm>
            <a:off x="533312" y="3352403"/>
            <a:ext cx="137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sides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8ff944eb06_0_5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these codes in Scratch</a:t>
            </a:r>
            <a:endParaRPr/>
          </a:p>
        </p:txBody>
      </p:sp>
      <p:sp>
        <p:nvSpPr>
          <p:cNvPr id="838" name="Google Shape;838;g18ff944eb06_0_505"/>
          <p:cNvSpPr txBox="1"/>
          <p:nvPr/>
        </p:nvSpPr>
        <p:spPr>
          <a:xfrm>
            <a:off x="533295" y="2040450"/>
            <a:ext cx="123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polygon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g18ff944eb06_0_505"/>
          <p:cNvSpPr txBox="1"/>
          <p:nvPr/>
        </p:nvSpPr>
        <p:spPr>
          <a:xfrm>
            <a:off x="533312" y="3352403"/>
            <a:ext cx="137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sides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g18ff944eb06_0_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3212" y="1690825"/>
            <a:ext cx="3428311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1, 2,3,4………………………………………197,198,199,200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# of pairs: </a:t>
            </a:r>
            <a:r>
              <a:rPr lang="en-US" sz="2800">
                <a:solidFill>
                  <a:schemeClr val="lt1"/>
                </a:solidFill>
              </a:rPr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cxnSp>
        <p:nvCxnSpPr>
          <p:cNvPr id="150" name="Google Shape;150;p5"/>
          <p:cNvCxnSpPr>
            <a:stCxn id="151" idx="5"/>
            <a:endCxn id="152" idx="5"/>
          </p:cNvCxnSpPr>
          <p:nvPr/>
        </p:nvCxnSpPr>
        <p:spPr>
          <a:xfrm rot="5400000">
            <a:off x="4854437" y="-114535"/>
            <a:ext cx="8100" cy="7424400"/>
          </a:xfrm>
          <a:prstGeom prst="bentConnector3">
            <a:avLst>
              <a:gd name="adj1" fmla="val 1453892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52" name="Google Shape;152;p5"/>
          <p:cNvSpPr/>
          <p:nvPr/>
        </p:nvSpPr>
        <p:spPr>
          <a:xfrm>
            <a:off x="1094874" y="352975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1391653" y="35257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724528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2057403" y="351771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275198" y="354297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7002652" y="35349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767364" y="35344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8519339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806340" y="4740585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1+200=201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0412219" y="2194559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10412219" y="3165095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0388913" y="4034150"/>
            <a:ext cx="1016625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these codes in Scratch</a:t>
            </a:r>
            <a:endParaRPr/>
          </a:p>
        </p:txBody>
      </p:sp>
      <p:sp>
        <p:nvSpPr>
          <p:cNvPr id="846" name="Google Shape;846;p12"/>
          <p:cNvSpPr txBox="1"/>
          <p:nvPr/>
        </p:nvSpPr>
        <p:spPr>
          <a:xfrm>
            <a:off x="533295" y="2040450"/>
            <a:ext cx="123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polygon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2"/>
          <p:cNvSpPr txBox="1"/>
          <p:nvPr/>
        </p:nvSpPr>
        <p:spPr>
          <a:xfrm>
            <a:off x="533312" y="3352403"/>
            <a:ext cx="137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sides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8" name="Google Shape;848;p12" descr="Scratch interface for commands to draw a polygon with any given number of sid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595" y="1532529"/>
            <a:ext cx="3428311" cy="48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564" y="5033182"/>
            <a:ext cx="7279369" cy="584577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2"/>
          <p:cNvSpPr/>
          <p:nvPr/>
        </p:nvSpPr>
        <p:spPr>
          <a:xfrm>
            <a:off x="2200618" y="4275803"/>
            <a:ext cx="2749561" cy="187462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>
            <a:spLocks noGrp="1"/>
          </p:cNvSpPr>
          <p:nvPr>
            <p:ph type="title"/>
          </p:nvPr>
        </p:nvSpPr>
        <p:spPr>
          <a:xfrm>
            <a:off x="541317" y="-35625"/>
            <a:ext cx="114883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more sciencey example: Energy sources</a:t>
            </a:r>
            <a:endParaRPr/>
          </a:p>
        </p:txBody>
      </p:sp>
      <p:pic>
        <p:nvPicPr>
          <p:cNvPr id="856" name="Google Shape;856;p30" descr="An image demonstrating the energy sources in relation to carbon and methane produced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154" y="1244440"/>
            <a:ext cx="9535269" cy="502705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9"/>
          <p:cNvSpPr txBox="1">
            <a:spLocks noGrp="1"/>
          </p:cNvSpPr>
          <p:nvPr>
            <p:ph type="title"/>
          </p:nvPr>
        </p:nvSpPr>
        <p:spPr>
          <a:xfrm>
            <a:off x="351311" y="-131175"/>
            <a:ext cx="1166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dirty="0"/>
              <a:t>Connecting it to Science (NGSS)? Can see SEPs and CCSs?</a:t>
            </a:r>
            <a:endParaRPr sz="3900" dirty="0"/>
          </a:p>
        </p:txBody>
      </p:sp>
      <p:pic>
        <p:nvPicPr>
          <p:cNvPr id="4" name="Picture 3" descr="A diagram of CT processes and CT practices&#10;&#10;">
            <a:extLst>
              <a:ext uri="{FF2B5EF4-FFF2-40B4-BE49-F238E27FC236}">
                <a16:creationId xmlns:a16="http://schemas.microsoft.com/office/drawing/2014/main" id="{E66C1652-791C-17E1-3B8B-2D1C51914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/>
          <a:stretch/>
        </p:blipFill>
        <p:spPr>
          <a:xfrm>
            <a:off x="621205" y="1194525"/>
            <a:ext cx="9216258" cy="498190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g1876c21de59_0_33" descr="A diagram of CT processes and CT practices in relation to NGSS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701" y="1018350"/>
            <a:ext cx="9526626" cy="52982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68;p29">
            <a:extLst>
              <a:ext uri="{FF2B5EF4-FFF2-40B4-BE49-F238E27FC236}">
                <a16:creationId xmlns:a16="http://schemas.microsoft.com/office/drawing/2014/main" id="{52BF196E-CDC6-5D48-E03B-60C53A4A81CB}"/>
              </a:ext>
            </a:extLst>
          </p:cNvPr>
          <p:cNvSpPr txBox="1">
            <a:spLocks/>
          </p:cNvSpPr>
          <p:nvPr/>
        </p:nvSpPr>
        <p:spPr bwMode="auto">
          <a:xfrm>
            <a:off x="351311" y="-131175"/>
            <a:ext cx="11666400" cy="13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F5597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kern="0" dirty="0"/>
              <a:t>Connecting it to Science (NGSS)? Can see SEPs and CCSs?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g1876c21de59_0_50" descr="A snapshot of a standard from NGSS"/>
          <p:cNvPicPr preferRelativeResize="0"/>
          <p:nvPr/>
        </p:nvPicPr>
        <p:blipFill rotWithShape="1">
          <a:blip r:embed="rId3">
            <a:alphaModFix/>
          </a:blip>
          <a:srcRect b="2804"/>
          <a:stretch/>
        </p:blipFill>
        <p:spPr>
          <a:xfrm>
            <a:off x="788276" y="951923"/>
            <a:ext cx="10293162" cy="46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68;p29">
            <a:extLst>
              <a:ext uri="{FF2B5EF4-FFF2-40B4-BE49-F238E27FC236}">
                <a16:creationId xmlns:a16="http://schemas.microsoft.com/office/drawing/2014/main" id="{C1463C22-80BE-1E9E-11E5-4270FEE41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311" y="-131175"/>
            <a:ext cx="1166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dirty="0"/>
              <a:t>Connecting it to Science (NGSS)? Can see SEPs and CCSs?</a:t>
            </a:r>
            <a:endParaRPr sz="3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B3491-E56B-ED5B-DA49-8B8CD75F4201}"/>
              </a:ext>
            </a:extLst>
          </p:cNvPr>
          <p:cNvSpPr txBox="1"/>
          <p:nvPr/>
        </p:nvSpPr>
        <p:spPr>
          <a:xfrm>
            <a:off x="892126" y="5617083"/>
            <a:ext cx="10085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NGSS Lead States. 2013. Next Generation Science Standards: For States, By States. Washington, DC: The National Academies Press. From </a:t>
            </a:r>
            <a:r>
              <a:rPr lang="en-US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https://www.nextgenscience.org/trademark-and-copyright/trademark-and-copyright</a:t>
            </a:r>
            <a:r>
              <a:rPr lang="en-US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553790532d_0_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Demonstration (Day 2) </a:t>
            </a: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553790532d_0_57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g1553790532d_0_57" descr="A snapshot of the simulation of drawing polygons worked on previous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8350" y="1075676"/>
            <a:ext cx="5890683" cy="4859813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553790532d_0_57"/>
          <p:cNvSpPr/>
          <p:nvPr/>
        </p:nvSpPr>
        <p:spPr>
          <a:xfrm rot="10800000" flipH="1">
            <a:off x="0" y="-478"/>
            <a:ext cx="675431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1553790532d_0_57"/>
          <p:cNvSpPr/>
          <p:nvPr/>
        </p:nvSpPr>
        <p:spPr>
          <a:xfrm rot="10800000" flipH="1">
            <a:off x="1" y="-478"/>
            <a:ext cx="5953780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g1553790532d_0_57"/>
          <p:cNvSpPr txBox="1">
            <a:spLocks noGrp="1"/>
          </p:cNvSpPr>
          <p:nvPr>
            <p:ph type="title"/>
          </p:nvPr>
        </p:nvSpPr>
        <p:spPr>
          <a:xfrm>
            <a:off x="804672" y="338328"/>
            <a:ext cx="4590710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the Polygons?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24ca679631_1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g124ca679631_1_1"/>
          <p:cNvGrpSpPr/>
          <p:nvPr/>
        </p:nvGrpSpPr>
        <p:grpSpPr>
          <a:xfrm>
            <a:off x="0" y="1479558"/>
            <a:ext cx="1861854" cy="717514"/>
            <a:chOff x="0" y="1479558"/>
            <a:chExt cx="1861854" cy="717514"/>
          </a:xfrm>
        </p:grpSpPr>
        <p:sp>
          <p:nvSpPr>
            <p:cNvPr id="915" name="Google Shape;915;g124ca679631_1_1"/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124ca679631_1_1"/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124ca679631_1_1"/>
          <p:cNvSpPr/>
          <p:nvPr/>
        </p:nvSpPr>
        <p:spPr>
          <a:xfrm>
            <a:off x="2018992" y="-34538"/>
            <a:ext cx="6655405" cy="6335470"/>
          </a:xfrm>
          <a:custGeom>
            <a:avLst/>
            <a:gdLst/>
            <a:ahLst/>
            <a:cxnLst/>
            <a:rect l="l" t="t" r="r" b="b"/>
            <a:pathLst>
              <a:path w="6355652" h="6050127" extrusionOk="0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124ca679631_1_1"/>
          <p:cNvSpPr/>
          <p:nvPr/>
        </p:nvSpPr>
        <p:spPr>
          <a:xfrm>
            <a:off x="1955194" y="-23905"/>
            <a:ext cx="6705251" cy="6318526"/>
          </a:xfrm>
          <a:custGeom>
            <a:avLst/>
            <a:gdLst/>
            <a:ahLst/>
            <a:cxnLst/>
            <a:rect l="l" t="t" r="r" b="b"/>
            <a:pathLst>
              <a:path w="6355652" h="6050127" extrusionOk="0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g124ca679631_1_1"/>
          <p:cNvSpPr/>
          <p:nvPr/>
        </p:nvSpPr>
        <p:spPr>
          <a:xfrm>
            <a:off x="1786886" y="-23905"/>
            <a:ext cx="6705251" cy="6215019"/>
          </a:xfrm>
          <a:custGeom>
            <a:avLst/>
            <a:gdLst/>
            <a:ahLst/>
            <a:cxnLst/>
            <a:rect l="l" t="t" r="r" b="b"/>
            <a:pathLst>
              <a:path w="6355652" h="5890980" extrusionOk="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g124ca679631_1_1"/>
          <p:cNvSpPr txBox="1"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make it more sciencey!</a:t>
            </a:r>
            <a:endParaRPr/>
          </a:p>
        </p:txBody>
      </p:sp>
      <p:sp>
        <p:nvSpPr>
          <p:cNvPr id="921" name="Google Shape;921;g124ca679631_1_1"/>
          <p:cNvSpPr/>
          <p:nvPr/>
        </p:nvSpPr>
        <p:spPr>
          <a:xfrm>
            <a:off x="8534716" y="188494"/>
            <a:ext cx="1048371" cy="1048371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g124ca679631_1_1"/>
          <p:cNvSpPr/>
          <p:nvPr/>
        </p:nvSpPr>
        <p:spPr>
          <a:xfrm>
            <a:off x="8534716" y="188494"/>
            <a:ext cx="1048371" cy="1048371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3" name="Google Shape;923;g124ca679631_1_1"/>
          <p:cNvGrpSpPr/>
          <p:nvPr/>
        </p:nvGrpSpPr>
        <p:grpSpPr>
          <a:xfrm>
            <a:off x="9583101" y="3578317"/>
            <a:ext cx="1054466" cy="469689"/>
            <a:chOff x="9841624" y="4115729"/>
            <a:chExt cx="602169" cy="268223"/>
          </a:xfrm>
        </p:grpSpPr>
        <p:sp>
          <p:nvSpPr>
            <p:cNvPr id="924" name="Google Shape;924;g124ca679631_1_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g124ca679631_1_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g124ca679631_1_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124ca679631_1_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124ca679631_1_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g124ca679631_1_1"/>
          <p:cNvSpPr/>
          <p:nvPr/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124ca679631_1_1"/>
          <p:cNvSpPr/>
          <p:nvPr/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124ca679631_1_1"/>
          <p:cNvSpPr/>
          <p:nvPr/>
        </p:nvSpPr>
        <p:spPr>
          <a:xfrm>
            <a:off x="9422467" y="4200769"/>
            <a:ext cx="2769534" cy="2657232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124ca679631_1_1"/>
          <p:cNvSpPr/>
          <p:nvPr/>
        </p:nvSpPr>
        <p:spPr>
          <a:xfrm>
            <a:off x="9422467" y="4200769"/>
            <a:ext cx="2769534" cy="2657232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24ca679631_1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and let’s start with a question!</a:t>
            </a:r>
            <a:endParaRPr/>
          </a:p>
        </p:txBody>
      </p:sp>
      <p:sp>
        <p:nvSpPr>
          <p:cNvPr id="938" name="Google Shape;938;g124ca679631_1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</a:t>
            </a:r>
            <a:r>
              <a:rPr lang="en-US" sz="5400">
                <a:highlight>
                  <a:srgbClr val="FFFF00"/>
                </a:highlight>
              </a:rPr>
              <a:t>V=I*R </a:t>
            </a:r>
            <a:r>
              <a:rPr lang="en-US"/>
              <a:t>means?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Ring a bell?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g124ca679631_1_17" descr="A snapshot of an simulaiton example on Ohm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676910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743D12-6482-90DF-6FFA-5B0760B55B57}"/>
              </a:ext>
            </a:extLst>
          </p:cNvPr>
          <p:cNvSpPr txBox="1"/>
          <p:nvPr/>
        </p:nvSpPr>
        <p:spPr>
          <a:xfrm>
            <a:off x="7229474" y="657225"/>
            <a:ext cx="46506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Watch this </a:t>
            </a: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example simulation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1, 2,3,4………………………………………197,198,199,200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# of pairs: </a:t>
            </a:r>
            <a:r>
              <a:rPr lang="en-US" sz="2800">
                <a:solidFill>
                  <a:schemeClr val="lt1"/>
                </a:solidFill>
              </a:rPr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cxnSp>
        <p:nvCxnSpPr>
          <p:cNvPr id="169" name="Google Shape;169;p6"/>
          <p:cNvCxnSpPr>
            <a:stCxn id="170" idx="5"/>
            <a:endCxn id="171" idx="5"/>
          </p:cNvCxnSpPr>
          <p:nvPr/>
        </p:nvCxnSpPr>
        <p:spPr>
          <a:xfrm rot="5400000">
            <a:off x="4854437" y="-114535"/>
            <a:ext cx="8100" cy="7424400"/>
          </a:xfrm>
          <a:prstGeom prst="bentConnector3">
            <a:avLst>
              <a:gd name="adj1" fmla="val 1453892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71" name="Google Shape;171;p6"/>
          <p:cNvSpPr/>
          <p:nvPr/>
        </p:nvSpPr>
        <p:spPr>
          <a:xfrm>
            <a:off x="1094874" y="352975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1391653" y="35257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724528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057403" y="351771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6275198" y="354297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7002652" y="35349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7767364" y="35344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8519339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6"/>
          <p:cNvCxnSpPr>
            <a:stCxn id="177" idx="4"/>
            <a:endCxn id="172" idx="5"/>
          </p:cNvCxnSpPr>
          <p:nvPr/>
        </p:nvCxnSpPr>
        <p:spPr>
          <a:xfrm rot="5400000" flipH="1">
            <a:off x="4609793" y="430999"/>
            <a:ext cx="21000" cy="6354300"/>
          </a:xfrm>
          <a:prstGeom prst="bentConnector3">
            <a:avLst>
              <a:gd name="adj1" fmla="val -415020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79" name="Google Shape;179;p6"/>
          <p:cNvCxnSpPr>
            <a:stCxn id="176" idx="4"/>
            <a:endCxn id="173" idx="5"/>
          </p:cNvCxnSpPr>
          <p:nvPr/>
        </p:nvCxnSpPr>
        <p:spPr>
          <a:xfrm rot="5400000" flipH="1">
            <a:off x="4391531" y="977964"/>
            <a:ext cx="25500" cy="5256900"/>
          </a:xfrm>
          <a:prstGeom prst="bentConnector3">
            <a:avLst>
              <a:gd name="adj1" fmla="val -212912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80" name="Google Shape;180;p6"/>
          <p:cNvCxnSpPr>
            <a:stCxn id="175" idx="3"/>
            <a:endCxn id="174" idx="5"/>
          </p:cNvCxnSpPr>
          <p:nvPr/>
        </p:nvCxnSpPr>
        <p:spPr>
          <a:xfrm rot="5400000" flipH="1">
            <a:off x="4183708" y="1514560"/>
            <a:ext cx="25200" cy="4175400"/>
          </a:xfrm>
          <a:prstGeom prst="bentConnector3">
            <a:avLst>
              <a:gd name="adj1" fmla="val -95608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81" name="Google Shape;181;p6"/>
          <p:cNvSpPr txBox="1"/>
          <p:nvPr/>
        </p:nvSpPr>
        <p:spPr>
          <a:xfrm>
            <a:off x="3806340" y="4740585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1+200=201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3807046" y="4403482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2+199=201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3806340" y="4070341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3+198=201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3805634" y="3737200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4+197=201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10412219" y="2194559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10412219" y="3165095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0388913" y="4034150"/>
            <a:ext cx="1016625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24ca679631_1_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 to Scratch (Sign in please)</a:t>
            </a:r>
            <a:endParaRPr/>
          </a:p>
        </p:txBody>
      </p:sp>
      <p:sp>
        <p:nvSpPr>
          <p:cNvPr id="956" name="Google Shape;956;g124ca679631_1_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u="sng" dirty="0">
                <a:solidFill>
                  <a:schemeClr val="hlink"/>
                </a:solidFill>
                <a:hlinkClick r:id="rId3"/>
              </a:rPr>
              <a:t>https://tinyurl.com/ohm440</a:t>
            </a:r>
            <a:r>
              <a:rPr lang="en-US" sz="480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22860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 dirty="0"/>
              <a:t> “</a:t>
            </a:r>
            <a:r>
              <a:rPr lang="en-US" sz="4800" b="1" dirty="0"/>
              <a:t>See inside</a:t>
            </a:r>
            <a:r>
              <a:rPr lang="en-US" sz="4800" dirty="0"/>
              <a:t>”</a:t>
            </a:r>
            <a:endParaRPr dirty="0"/>
          </a:p>
          <a:p>
            <a:pPr marL="22860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 dirty="0"/>
              <a:t> Add a formula/equation for </a:t>
            </a:r>
            <a:endParaRPr dirty="0"/>
          </a:p>
          <a:p>
            <a:pPr marL="685800" lvl="1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4400" dirty="0"/>
              <a:t> calculating “</a:t>
            </a:r>
            <a:r>
              <a:rPr lang="en-US" sz="4400" b="1" dirty="0"/>
              <a:t>I</a:t>
            </a:r>
            <a:r>
              <a:rPr lang="en-US" sz="4400" dirty="0"/>
              <a:t>” based on “</a:t>
            </a:r>
            <a:r>
              <a:rPr lang="en-US" sz="4400" b="1" dirty="0"/>
              <a:t>V</a:t>
            </a:r>
            <a:r>
              <a:rPr lang="en-US" sz="4400" dirty="0"/>
              <a:t>” and “</a:t>
            </a:r>
            <a:r>
              <a:rPr lang="en-US" sz="4400" b="1" dirty="0"/>
              <a:t>R</a:t>
            </a:r>
            <a:r>
              <a:rPr lang="en-US" sz="4400" dirty="0"/>
              <a:t>”:</a:t>
            </a:r>
            <a:endParaRPr dirty="0"/>
          </a:p>
          <a:p>
            <a:pPr marL="36068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244444"/>
              <a:buNone/>
            </a:pPr>
            <a:r>
              <a:rPr lang="en-US" dirty="0"/>
              <a:t>                 </a:t>
            </a:r>
            <a:endParaRPr dirty="0"/>
          </a:p>
          <a:p>
            <a:pPr marL="36068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22222"/>
              <a:buNone/>
            </a:pPr>
            <a:r>
              <a:rPr lang="en-US" dirty="0"/>
              <a:t>    </a:t>
            </a:r>
            <a:r>
              <a:rPr lang="en-US" sz="3600" b="1" dirty="0">
                <a:highlight>
                  <a:srgbClr val="FFFF00"/>
                </a:highlight>
              </a:rPr>
              <a:t>I= V/R</a:t>
            </a:r>
            <a:endParaRPr sz="3600" b="1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24ca679631_1_101"/>
          <p:cNvSpPr txBox="1">
            <a:spLocks noGrp="1"/>
          </p:cNvSpPr>
          <p:nvPr>
            <p:ph type="title"/>
          </p:nvPr>
        </p:nvSpPr>
        <p:spPr>
          <a:xfrm>
            <a:off x="148725" y="390177"/>
            <a:ext cx="275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See another simulation</a:t>
            </a:r>
            <a:endParaRPr dirty="0"/>
          </a:p>
        </p:txBody>
      </p:sp>
      <p:pic>
        <p:nvPicPr>
          <p:cNvPr id="962" name="Google Shape;962;g124ca679631_1_101" descr="A snapshot of an simulaiton example on interaction between two animal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825" y="152400"/>
            <a:ext cx="814772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24ca679631_1_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Beside the cognitive benefits on learning, what else does Computational Thinking offers?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553790532d_0_76"/>
          <p:cNvSpPr txBox="1">
            <a:spLocks noGrp="1"/>
          </p:cNvSpPr>
          <p:nvPr>
            <p:ph type="body" idx="1"/>
          </p:nvPr>
        </p:nvSpPr>
        <p:spPr>
          <a:xfrm>
            <a:off x="838200" y="2506662"/>
            <a:ext cx="9546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CT can be used to: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To promote self-expression, connection, and questioning </a:t>
            </a:r>
            <a:r>
              <a:rPr lang="en-US" dirty="0">
                <a:highlight>
                  <a:srgbClr val="FFFF00"/>
                </a:highlight>
              </a:rPr>
              <a:t>To engage learners in the social, economic, political challenges of the world that directly impact them</a:t>
            </a:r>
            <a:endParaRPr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To develop computational identity and digital empowerment 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97" name="Google Shape;997;g1553790532d_0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Beside the cognitive benefits on learning, what else does Computational Thinking offers?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24ca679631_1_140"/>
          <p:cNvSpPr txBox="1">
            <a:spLocks noGrp="1"/>
          </p:cNvSpPr>
          <p:nvPr>
            <p:ph type="title"/>
          </p:nvPr>
        </p:nvSpPr>
        <p:spPr>
          <a:xfrm>
            <a:off x="125261" y="866166"/>
            <a:ext cx="3594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See Example: </a:t>
            </a:r>
            <a:br>
              <a:rPr lang="en-US" u="sng" dirty="0">
                <a:solidFill>
                  <a:schemeClr val="hlink"/>
                </a:solidFill>
                <a:hlinkClick r:id="rId3"/>
              </a:rPr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Oil Spill</a:t>
            </a:r>
            <a:endParaRPr dirty="0"/>
          </a:p>
        </p:txBody>
      </p:sp>
      <p:pic>
        <p:nvPicPr>
          <p:cNvPr id="1015" name="Google Shape;1015;g124ca679631_1_140" descr="A snapshot of an simulaiton example on oil spill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0165" y="163007"/>
            <a:ext cx="8046574" cy="60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24ca679631_1_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More contextual issues</a:t>
            </a:r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24ca679631_1_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Food Access</a:t>
            </a:r>
            <a:endParaRPr dirty="0"/>
          </a:p>
        </p:txBody>
      </p:sp>
      <p:sp>
        <p:nvSpPr>
          <p:cNvPr id="1027" name="Google Shape;1027;g124ca679631_1_1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WV is ranked the 8</a:t>
            </a:r>
            <a:r>
              <a:rPr lang="en-US" baseline="30000" dirty="0"/>
              <a:t>th</a:t>
            </a:r>
            <a:r>
              <a:rPr lang="en-US" dirty="0"/>
              <a:t> highest in the nation regarding the uncertain availability of nutritionally adequate and safe food at the household level.</a:t>
            </a:r>
            <a:endParaRPr dirty="0"/>
          </a:p>
        </p:txBody>
      </p:sp>
      <p:sp>
        <p:nvSpPr>
          <p:cNvPr id="1028" name="Google Shape;1028;g124ca679631_1_1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West Virginians with limited food access tend to be located in certain locations, often labeled as “</a:t>
            </a:r>
            <a:r>
              <a:rPr lang="en-US" b="1" i="1" dirty="0"/>
              <a:t>food deserts</a:t>
            </a:r>
            <a:r>
              <a:rPr lang="en-US" dirty="0"/>
              <a:t>”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oogle Shape;1034;g124ca679631_1_157" descr="A map showing different food retailers in a county&#10;"/>
          <p:cNvGrpSpPr/>
          <p:nvPr/>
        </p:nvGrpSpPr>
        <p:grpSpPr>
          <a:xfrm>
            <a:off x="854929" y="568598"/>
            <a:ext cx="9325454" cy="6676264"/>
            <a:chOff x="294084" y="400833"/>
            <a:chExt cx="9524517" cy="6858001"/>
          </a:xfrm>
        </p:grpSpPr>
        <p:pic>
          <p:nvPicPr>
            <p:cNvPr id="1035" name="Google Shape;1035;g124ca679631_1_157" descr="A close up of a map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084" y="400833"/>
              <a:ext cx="9524517" cy="68580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6" name="Google Shape;1036;g124ca679631_1_157"/>
            <p:cNvCxnSpPr/>
            <p:nvPr/>
          </p:nvCxnSpPr>
          <p:spPr>
            <a:xfrm>
              <a:off x="4759892" y="438411"/>
              <a:ext cx="3570000" cy="0"/>
            </a:xfrm>
            <a:prstGeom prst="straightConnector1">
              <a:avLst/>
            </a:prstGeom>
            <a:noFill/>
            <a:ln w="15875" cap="flat" cmpd="sng">
              <a:solidFill>
                <a:srgbClr val="6863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37" name="Google Shape;1037;g124ca679631_1_157"/>
          <p:cNvSpPr txBox="1"/>
          <p:nvPr/>
        </p:nvSpPr>
        <p:spPr>
          <a:xfrm>
            <a:off x="3179574" y="1328807"/>
            <a:ext cx="1409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 County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g124ca679631_1_157"/>
          <p:cNvSpPr txBox="1"/>
          <p:nvPr/>
        </p:nvSpPr>
        <p:spPr>
          <a:xfrm>
            <a:off x="6021787" y="3519911"/>
            <a:ext cx="11193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9" name="Google Shape;1039;g124ca679631_1_157"/>
          <p:cNvGrpSpPr/>
          <p:nvPr/>
        </p:nvGrpSpPr>
        <p:grpSpPr>
          <a:xfrm>
            <a:off x="1899904" y="2152713"/>
            <a:ext cx="1928100" cy="4574100"/>
            <a:chOff x="-91342" y="2900766"/>
            <a:chExt cx="1928100" cy="4574100"/>
          </a:xfrm>
        </p:grpSpPr>
        <p:sp>
          <p:nvSpPr>
            <p:cNvPr id="1040" name="Google Shape;1040;g124ca679631_1_157"/>
            <p:cNvSpPr/>
            <p:nvPr/>
          </p:nvSpPr>
          <p:spPr>
            <a:xfrm>
              <a:off x="-91342" y="2900766"/>
              <a:ext cx="1928100" cy="45741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g124ca679631_1_157"/>
            <p:cNvSpPr txBox="1"/>
            <p:nvPr/>
          </p:nvSpPr>
          <p:spPr>
            <a:xfrm>
              <a:off x="131501" y="3030033"/>
              <a:ext cx="1422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 of Access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124ca679631_1_157"/>
            <p:cNvSpPr/>
            <p:nvPr/>
          </p:nvSpPr>
          <p:spPr>
            <a:xfrm>
              <a:off x="505195" y="3525155"/>
              <a:ext cx="450900" cy="336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124ca679631_1_157"/>
            <p:cNvSpPr/>
            <p:nvPr/>
          </p:nvSpPr>
          <p:spPr>
            <a:xfrm>
              <a:off x="505194" y="4413632"/>
              <a:ext cx="450900" cy="336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124ca679631_1_157"/>
            <p:cNvSpPr/>
            <p:nvPr/>
          </p:nvSpPr>
          <p:spPr>
            <a:xfrm>
              <a:off x="505193" y="5226953"/>
              <a:ext cx="450900" cy="336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124ca679631_1_157"/>
            <p:cNvSpPr/>
            <p:nvPr/>
          </p:nvSpPr>
          <p:spPr>
            <a:xfrm>
              <a:off x="505192" y="6040274"/>
              <a:ext cx="450900" cy="336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g124ca679631_1_157"/>
            <p:cNvSpPr/>
            <p:nvPr/>
          </p:nvSpPr>
          <p:spPr>
            <a:xfrm>
              <a:off x="505191" y="6853595"/>
              <a:ext cx="450900" cy="336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7" name="Google Shape;1047;g124ca679631_1_157" descr="A picture containing bird, flowe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501" y="3442428"/>
              <a:ext cx="1422400" cy="3898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48" name="Google Shape;1048;g124ca679631_1_157"/>
          <p:cNvCxnSpPr/>
          <p:nvPr/>
        </p:nvCxnSpPr>
        <p:spPr>
          <a:xfrm rot="10800000">
            <a:off x="6309491" y="6367389"/>
            <a:ext cx="429900" cy="2508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049" name="Google Shape;1049;g124ca679631_1_157"/>
          <p:cNvSpPr/>
          <p:nvPr/>
        </p:nvSpPr>
        <p:spPr>
          <a:xfrm>
            <a:off x="7356281" y="490696"/>
            <a:ext cx="3628500" cy="63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g124ca679631_1_157"/>
          <p:cNvSpPr/>
          <p:nvPr/>
        </p:nvSpPr>
        <p:spPr>
          <a:xfrm>
            <a:off x="5503844" y="4212663"/>
            <a:ext cx="2943000" cy="26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g124ca679631_1_157"/>
          <p:cNvSpPr/>
          <p:nvPr/>
        </p:nvSpPr>
        <p:spPr>
          <a:xfrm rot="-3475351">
            <a:off x="6339298" y="2210952"/>
            <a:ext cx="2400833" cy="2151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g124ca679631_1_157"/>
          <p:cNvSpPr txBox="1">
            <a:spLocks noGrp="1"/>
          </p:cNvSpPr>
          <p:nvPr>
            <p:ph type="body" idx="1"/>
          </p:nvPr>
        </p:nvSpPr>
        <p:spPr>
          <a:xfrm>
            <a:off x="7476603" y="508549"/>
            <a:ext cx="4564800" cy="6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This map shows different food retailers in Mon county.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Which retailers may have nutritious food options for a healthy diet?</a:t>
            </a:r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24ca679631_1_17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g124ca679631_1_17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en-US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really know if residents may really have more difficulty accessing healthy food in a county compared to another one and what can be done to help close the gap</a:t>
            </a:r>
            <a:r>
              <a:rPr lang="en-US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?” 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g124ca679631_1_183" descr="Snapshot of a simulation on food access in two counti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7100" y="250813"/>
            <a:ext cx="8475150" cy="63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g124ca679631_1_183">
            <a:hlinkClick r:id="rId5"/>
          </p:cNvPr>
          <p:cNvSpPr txBox="1"/>
          <p:nvPr/>
        </p:nvSpPr>
        <p:spPr>
          <a:xfrm>
            <a:off x="231900" y="1281025"/>
            <a:ext cx="12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Click here to video link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What’s the sum of numbers between 1 and 200?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1, 2,3,4………………………………………197,198,199,200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# of pairs: </a:t>
            </a:r>
            <a:r>
              <a:rPr lang="en-US" sz="2800"/>
              <a:t>200/2=100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So….100 pairs X 201 = 20100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Generic solution is = N/2 * (1+N)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cxnSp>
        <p:nvCxnSpPr>
          <p:cNvPr id="194" name="Google Shape;194;p7"/>
          <p:cNvCxnSpPr>
            <a:stCxn id="195" idx="5"/>
            <a:endCxn id="196" idx="5"/>
          </p:cNvCxnSpPr>
          <p:nvPr/>
        </p:nvCxnSpPr>
        <p:spPr>
          <a:xfrm rot="5400000">
            <a:off x="4854437" y="-114535"/>
            <a:ext cx="8100" cy="7424400"/>
          </a:xfrm>
          <a:prstGeom prst="bentConnector3">
            <a:avLst>
              <a:gd name="adj1" fmla="val 1453892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96" name="Google Shape;196;p7"/>
          <p:cNvSpPr/>
          <p:nvPr/>
        </p:nvSpPr>
        <p:spPr>
          <a:xfrm>
            <a:off x="1094874" y="352975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391653" y="35257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724528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2057403" y="351771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275198" y="354297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7002652" y="35349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7767364" y="35344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8519339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7"/>
          <p:cNvCxnSpPr>
            <a:stCxn id="202" idx="4"/>
            <a:endCxn id="197" idx="5"/>
          </p:cNvCxnSpPr>
          <p:nvPr/>
        </p:nvCxnSpPr>
        <p:spPr>
          <a:xfrm rot="5400000" flipH="1">
            <a:off x="4609793" y="430999"/>
            <a:ext cx="21000" cy="6354300"/>
          </a:xfrm>
          <a:prstGeom prst="bentConnector3">
            <a:avLst>
              <a:gd name="adj1" fmla="val -415020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04" name="Google Shape;204;p7"/>
          <p:cNvCxnSpPr>
            <a:stCxn id="201" idx="4"/>
            <a:endCxn id="198" idx="5"/>
          </p:cNvCxnSpPr>
          <p:nvPr/>
        </p:nvCxnSpPr>
        <p:spPr>
          <a:xfrm rot="5400000" flipH="1">
            <a:off x="4391531" y="977964"/>
            <a:ext cx="25500" cy="5256900"/>
          </a:xfrm>
          <a:prstGeom prst="bentConnector3">
            <a:avLst>
              <a:gd name="adj1" fmla="val -212912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05" name="Google Shape;205;p7"/>
          <p:cNvCxnSpPr>
            <a:stCxn id="200" idx="3"/>
            <a:endCxn id="199" idx="5"/>
          </p:cNvCxnSpPr>
          <p:nvPr/>
        </p:nvCxnSpPr>
        <p:spPr>
          <a:xfrm rot="5400000" flipH="1">
            <a:off x="4183708" y="1514560"/>
            <a:ext cx="25200" cy="4175400"/>
          </a:xfrm>
          <a:prstGeom prst="bentConnector3">
            <a:avLst>
              <a:gd name="adj1" fmla="val -95608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6" name="Google Shape;206;p7"/>
          <p:cNvSpPr txBox="1"/>
          <p:nvPr/>
        </p:nvSpPr>
        <p:spPr>
          <a:xfrm>
            <a:off x="3806340" y="4740585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1+200=201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3807046" y="4403482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2+199=201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3806340" y="4070341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3+198=201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3805634" y="3737200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4+197=201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10412219" y="2194559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10412219" y="3165095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388913" y="4034150"/>
            <a:ext cx="1016625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ca679631_1_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 to Scratch (Sign in please)</a:t>
            </a:r>
            <a:endParaRPr/>
          </a:p>
        </p:txBody>
      </p:sp>
      <p:sp>
        <p:nvSpPr>
          <p:cNvPr id="1077" name="Google Shape;1077;g124ca679631_1_1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u="sng" dirty="0">
                <a:solidFill>
                  <a:schemeClr val="hlink"/>
                </a:solidFill>
                <a:hlinkClick r:id="rId3"/>
              </a:rPr>
              <a:t>https://tinyurl.com/foodaccess440</a:t>
            </a:r>
            <a:r>
              <a:rPr lang="en-US" sz="4800" dirty="0"/>
              <a:t> </a:t>
            </a:r>
            <a:endParaRPr dirty="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 dirty="0"/>
              <a:t> Do NOT “</a:t>
            </a:r>
            <a:r>
              <a:rPr lang="en-US" sz="4800" i="1" dirty="0"/>
              <a:t>See inside</a:t>
            </a:r>
            <a:r>
              <a:rPr lang="en-US" sz="4800" dirty="0"/>
              <a:t>” yet</a:t>
            </a:r>
            <a:endParaRPr dirty="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 dirty="0"/>
              <a:t> Run the simulation multiple times AND </a:t>
            </a:r>
            <a:endParaRPr dirty="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 dirty="0"/>
              <a:t> Figure out the equation (using Excel) </a:t>
            </a:r>
            <a:endParaRPr dirty="0"/>
          </a:p>
          <a:p>
            <a:pPr marL="68580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 New"/>
              <a:buChar char="o"/>
            </a:pPr>
            <a:r>
              <a:rPr lang="en-US" sz="4400" dirty="0"/>
              <a:t> calculating “</a:t>
            </a:r>
            <a:r>
              <a:rPr lang="en-US" sz="4400" b="1" dirty="0"/>
              <a:t>Nutritious Food</a:t>
            </a:r>
            <a:r>
              <a:rPr lang="en-US" sz="4400" dirty="0"/>
              <a:t>” based on the kind of food retailers visited!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e092937df1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What’s the pattern?</a:t>
            </a:r>
            <a:endParaRPr/>
          </a:p>
        </p:txBody>
      </p:sp>
      <p:grpSp>
        <p:nvGrpSpPr>
          <p:cNvPr id="2" name="Group 1" descr="A table with no data about type of grocery stores anfd the food index. ">
            <a:extLst>
              <a:ext uri="{FF2B5EF4-FFF2-40B4-BE49-F238E27FC236}">
                <a16:creationId xmlns:a16="http://schemas.microsoft.com/office/drawing/2014/main" id="{ED39E9D9-0E79-3DB6-6CCD-2981B01B7916}"/>
              </a:ext>
            </a:extLst>
          </p:cNvPr>
          <p:cNvGrpSpPr/>
          <p:nvPr/>
        </p:nvGrpSpPr>
        <p:grpSpPr>
          <a:xfrm>
            <a:off x="2466189" y="1409593"/>
            <a:ext cx="5734900" cy="4853186"/>
            <a:chOff x="2466189" y="1409593"/>
            <a:chExt cx="5734900" cy="4853186"/>
          </a:xfrm>
        </p:grpSpPr>
        <p:pic>
          <p:nvPicPr>
            <p:cNvPr id="1084" name="Google Shape;1084;g1e092937df1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6189" y="1409593"/>
              <a:ext cx="5734900" cy="4843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5" name="Google Shape;1085;g1e092937df1_0_0"/>
            <p:cNvSpPr/>
            <p:nvPr/>
          </p:nvSpPr>
          <p:spPr>
            <a:xfrm>
              <a:off x="3201900" y="19575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g1e092937df1_0_0"/>
            <p:cNvSpPr/>
            <p:nvPr/>
          </p:nvSpPr>
          <p:spPr>
            <a:xfrm>
              <a:off x="3201900" y="24685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g1e092937df1_0_0"/>
            <p:cNvSpPr/>
            <p:nvPr/>
          </p:nvSpPr>
          <p:spPr>
            <a:xfrm>
              <a:off x="3201900" y="29257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g1e092937df1_0_0"/>
            <p:cNvSpPr/>
            <p:nvPr/>
          </p:nvSpPr>
          <p:spPr>
            <a:xfrm>
              <a:off x="3201900" y="34367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g1e092937df1_0_0"/>
            <p:cNvSpPr/>
            <p:nvPr/>
          </p:nvSpPr>
          <p:spPr>
            <a:xfrm>
              <a:off x="3201900" y="3893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g1e092937df1_0_0"/>
            <p:cNvSpPr/>
            <p:nvPr/>
          </p:nvSpPr>
          <p:spPr>
            <a:xfrm>
              <a:off x="3201900" y="4404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g1e092937df1_0_0"/>
            <p:cNvSpPr/>
            <p:nvPr/>
          </p:nvSpPr>
          <p:spPr>
            <a:xfrm>
              <a:off x="3201900" y="48621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g1e092937df1_0_0"/>
            <p:cNvSpPr/>
            <p:nvPr/>
          </p:nvSpPr>
          <p:spPr>
            <a:xfrm>
              <a:off x="3201900" y="53731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g1e092937df1_0_0"/>
            <p:cNvSpPr/>
            <p:nvPr/>
          </p:nvSpPr>
          <p:spPr>
            <a:xfrm>
              <a:off x="3155075" y="58303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g1e092937df1_0_0"/>
            <p:cNvSpPr/>
            <p:nvPr/>
          </p:nvSpPr>
          <p:spPr>
            <a:xfrm>
              <a:off x="5565575" y="19575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g1e092937df1_0_0"/>
            <p:cNvSpPr/>
            <p:nvPr/>
          </p:nvSpPr>
          <p:spPr>
            <a:xfrm>
              <a:off x="5565575" y="24685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g1e092937df1_0_0"/>
            <p:cNvSpPr/>
            <p:nvPr/>
          </p:nvSpPr>
          <p:spPr>
            <a:xfrm>
              <a:off x="5565575" y="29257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g1e092937df1_0_0"/>
            <p:cNvSpPr/>
            <p:nvPr/>
          </p:nvSpPr>
          <p:spPr>
            <a:xfrm>
              <a:off x="5565575" y="34367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g1e092937df1_0_0"/>
            <p:cNvSpPr/>
            <p:nvPr/>
          </p:nvSpPr>
          <p:spPr>
            <a:xfrm>
              <a:off x="5565575" y="3893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g1e092937df1_0_0"/>
            <p:cNvSpPr/>
            <p:nvPr/>
          </p:nvSpPr>
          <p:spPr>
            <a:xfrm>
              <a:off x="5565575" y="4404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g1e092937df1_0_0"/>
            <p:cNvSpPr/>
            <p:nvPr/>
          </p:nvSpPr>
          <p:spPr>
            <a:xfrm>
              <a:off x="7182225" y="19575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g1e092937df1_0_0"/>
            <p:cNvSpPr/>
            <p:nvPr/>
          </p:nvSpPr>
          <p:spPr>
            <a:xfrm>
              <a:off x="7182225" y="24685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g1e092937df1_0_0"/>
            <p:cNvSpPr/>
            <p:nvPr/>
          </p:nvSpPr>
          <p:spPr>
            <a:xfrm>
              <a:off x="7182225" y="29257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g1e092937df1_0_0"/>
            <p:cNvSpPr/>
            <p:nvPr/>
          </p:nvSpPr>
          <p:spPr>
            <a:xfrm>
              <a:off x="7182225" y="34367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g1e092937df1_0_0"/>
            <p:cNvSpPr/>
            <p:nvPr/>
          </p:nvSpPr>
          <p:spPr>
            <a:xfrm>
              <a:off x="7182225" y="3893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g1e092937df1_0_0"/>
            <p:cNvSpPr/>
            <p:nvPr/>
          </p:nvSpPr>
          <p:spPr>
            <a:xfrm>
              <a:off x="7182225" y="4404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g1e092937df1_0_0"/>
            <p:cNvSpPr/>
            <p:nvPr/>
          </p:nvSpPr>
          <p:spPr>
            <a:xfrm>
              <a:off x="7235000" y="48621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g1e092937df1_0_0"/>
            <p:cNvSpPr/>
            <p:nvPr/>
          </p:nvSpPr>
          <p:spPr>
            <a:xfrm>
              <a:off x="7235000" y="53193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g1e092937df1_0_0"/>
            <p:cNvSpPr/>
            <p:nvPr/>
          </p:nvSpPr>
          <p:spPr>
            <a:xfrm>
              <a:off x="7235000" y="58303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g1e092937df1_0_0"/>
            <p:cNvSpPr/>
            <p:nvPr/>
          </p:nvSpPr>
          <p:spPr>
            <a:xfrm>
              <a:off x="5565575" y="49159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g1e092937df1_0_0"/>
            <p:cNvSpPr/>
            <p:nvPr/>
          </p:nvSpPr>
          <p:spPr>
            <a:xfrm>
              <a:off x="5565575" y="53731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g1e092937df1_0_0"/>
            <p:cNvSpPr/>
            <p:nvPr/>
          </p:nvSpPr>
          <p:spPr>
            <a:xfrm>
              <a:off x="5565575" y="5884179"/>
              <a:ext cx="806700" cy="3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25150c8352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What’s the pattern?</a:t>
            </a:r>
            <a:endParaRPr/>
          </a:p>
        </p:txBody>
      </p:sp>
      <p:pic>
        <p:nvPicPr>
          <p:cNvPr id="1118" name="Google Shape;1118;g125150c8352_0_11" descr="A table with data about type of grocery stores anfd the food index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189" y="1378063"/>
            <a:ext cx="5734900" cy="48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25150c8352_0_0"/>
          <p:cNvSpPr txBox="1">
            <a:spLocks noGrp="1"/>
          </p:cNvSpPr>
          <p:nvPr>
            <p:ph type="title"/>
          </p:nvPr>
        </p:nvSpPr>
        <p:spPr>
          <a:xfrm>
            <a:off x="351311" y="173423"/>
            <a:ext cx="1166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dirty="0"/>
              <a:t>Connecting it to Science (NGSS)? Can see SEPs and CCSs?</a:t>
            </a:r>
            <a:endParaRPr sz="3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126" name="Google Shape;1126;g125150c8352_0_0"/>
          <p:cNvSpPr/>
          <p:nvPr/>
        </p:nvSpPr>
        <p:spPr>
          <a:xfrm>
            <a:off x="5246475" y="1325575"/>
            <a:ext cx="5723100" cy="52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diagram of CT processes and CT practices&#10;&#10;">
            <a:extLst>
              <a:ext uri="{FF2B5EF4-FFF2-40B4-BE49-F238E27FC236}">
                <a16:creationId xmlns:a16="http://schemas.microsoft.com/office/drawing/2014/main" id="{998AC859-812E-1E5A-539B-CD87C4D83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/>
          <a:stretch/>
        </p:blipFill>
        <p:spPr>
          <a:xfrm>
            <a:off x="621205" y="1194525"/>
            <a:ext cx="9216258" cy="4981904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876c21de59_0_43"/>
          <p:cNvSpPr txBox="1">
            <a:spLocks noGrp="1"/>
          </p:cNvSpPr>
          <p:nvPr>
            <p:ph type="title"/>
          </p:nvPr>
        </p:nvSpPr>
        <p:spPr>
          <a:xfrm>
            <a:off x="351311" y="-84081"/>
            <a:ext cx="1166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dirty="0"/>
              <a:t>Connecting it to Science (NGSS)? Can see SEPs and CCSs?</a:t>
            </a:r>
            <a:endParaRPr sz="3900" dirty="0"/>
          </a:p>
        </p:txBody>
      </p:sp>
      <p:sp>
        <p:nvSpPr>
          <p:cNvPr id="1136" name="Google Shape;1136;g1876c21de59_0_43"/>
          <p:cNvSpPr/>
          <p:nvPr/>
        </p:nvSpPr>
        <p:spPr>
          <a:xfrm>
            <a:off x="5246475" y="1325575"/>
            <a:ext cx="5723100" cy="52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1876c21de59_0_43"/>
          <p:cNvSpPr/>
          <p:nvPr/>
        </p:nvSpPr>
        <p:spPr>
          <a:xfrm>
            <a:off x="6841350" y="1576750"/>
            <a:ext cx="2555400" cy="503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8" name="Google Shape;1138;g1876c21de59_0_43" descr="A diagram of CT processes and CT practices in relation to NGSS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700" y="1018350"/>
            <a:ext cx="10371625" cy="576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24ca679631_1_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else may impact food access?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24ca679631_1_1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about changing the equation to reflect </a:t>
            </a:r>
            <a:endParaRPr/>
          </a:p>
        </p:txBody>
      </p:sp>
      <p:sp>
        <p:nvSpPr>
          <p:cNvPr id="1149" name="Google Shape;1149;g124ca679631_1_196"/>
          <p:cNvSpPr txBox="1">
            <a:spLocks noGrp="1"/>
          </p:cNvSpPr>
          <p:nvPr>
            <p:ph type="body" idx="1"/>
          </p:nvPr>
        </p:nvSpPr>
        <p:spPr>
          <a:xfrm>
            <a:off x="-76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 b="1" u="sng"/>
              <a:t>Median family income</a:t>
            </a:r>
            <a:endParaRPr sz="21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</a:t>
            </a:r>
            <a:r>
              <a:rPr lang="en-US" sz="2400"/>
              <a:t>: Mon county: 70K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A</a:t>
            </a:r>
            <a:r>
              <a:rPr lang="en-US" sz="2400"/>
              <a:t>: Preston county: 50K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 </a:t>
            </a:r>
            <a:endParaRPr sz="2400"/>
          </a:p>
        </p:txBody>
      </p:sp>
      <p:sp>
        <p:nvSpPr>
          <p:cNvPr id="1150" name="Google Shape;1150;g124ca679631_1_196"/>
          <p:cNvSpPr txBox="1">
            <a:spLocks noGrp="1"/>
          </p:cNvSpPr>
          <p:nvPr>
            <p:ph type="body" idx="2"/>
          </p:nvPr>
        </p:nvSpPr>
        <p:spPr>
          <a:xfrm>
            <a:off x="3552825" y="1825625"/>
            <a:ext cx="580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 b="1" u="sng"/>
              <a:t>% of deer hunt in District 1</a:t>
            </a:r>
            <a:endParaRPr sz="21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</a:t>
            </a:r>
            <a:r>
              <a:rPr lang="en-US" sz="2400"/>
              <a:t>: Mon county:  10%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A</a:t>
            </a:r>
            <a:r>
              <a:rPr lang="en-US" sz="2400"/>
              <a:t>: Preston county: 25%</a:t>
            </a:r>
            <a:endParaRPr sz="2400"/>
          </a:p>
        </p:txBody>
      </p:sp>
      <p:sp>
        <p:nvSpPr>
          <p:cNvPr id="1153" name="Google Shape;1153;g124ca679631_1_196"/>
          <p:cNvSpPr txBox="1">
            <a:spLocks noGrp="1"/>
          </p:cNvSpPr>
          <p:nvPr>
            <p:ph type="body" idx="2"/>
          </p:nvPr>
        </p:nvSpPr>
        <p:spPr>
          <a:xfrm>
            <a:off x="7556050" y="1867800"/>
            <a:ext cx="580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 b="1" u="sng"/>
              <a:t>% of mining surface (acid-mine drainage)</a:t>
            </a:r>
            <a:endParaRPr sz="21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</a:t>
            </a:r>
            <a:r>
              <a:rPr lang="en-US" sz="2400"/>
              <a:t>: Mon county:  50%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A</a:t>
            </a:r>
            <a:r>
              <a:rPr lang="en-US" sz="2400"/>
              <a:t>: Preston county: 20%</a:t>
            </a:r>
            <a:endParaRPr sz="24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876c21de59_0_6"/>
          <p:cNvSpPr txBox="1">
            <a:spLocks noGrp="1"/>
          </p:cNvSpPr>
          <p:nvPr>
            <p:ph type="title"/>
          </p:nvPr>
        </p:nvSpPr>
        <p:spPr>
          <a:xfrm>
            <a:off x="838200" y="-168275"/>
            <a:ext cx="6322500" cy="93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So, what should happen?  </a:t>
            </a:r>
            <a:endParaRPr/>
          </a:p>
        </p:txBody>
      </p:sp>
      <p:sp>
        <p:nvSpPr>
          <p:cNvPr id="1160" name="Google Shape;1160;g1876c21de59_0_6"/>
          <p:cNvSpPr txBox="1">
            <a:spLocks noGrp="1"/>
          </p:cNvSpPr>
          <p:nvPr>
            <p:ph type="body" idx="1"/>
          </p:nvPr>
        </p:nvSpPr>
        <p:spPr>
          <a:xfrm>
            <a:off x="140950" y="7588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Median family income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B</a:t>
            </a:r>
            <a:r>
              <a:rPr lang="en-US"/>
              <a:t>: Mon county: 70K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A</a:t>
            </a:r>
            <a:r>
              <a:rPr lang="en-US"/>
              <a:t>: Preston county: 50K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161" name="Google Shape;1161;g1876c21de59_0_6"/>
          <p:cNvSpPr txBox="1">
            <a:spLocks noGrp="1"/>
          </p:cNvSpPr>
          <p:nvPr>
            <p:ph type="body" idx="2"/>
          </p:nvPr>
        </p:nvSpPr>
        <p:spPr>
          <a:xfrm>
            <a:off x="4034600" y="758825"/>
            <a:ext cx="580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% of deer hunt in District 1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B</a:t>
            </a:r>
            <a:r>
              <a:rPr lang="en-US"/>
              <a:t>: Mon county:  10%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A</a:t>
            </a:r>
            <a:r>
              <a:rPr lang="en-US"/>
              <a:t>: Preston county: 25%</a:t>
            </a:r>
            <a:endParaRPr/>
          </a:p>
        </p:txBody>
      </p:sp>
      <p:pic>
        <p:nvPicPr>
          <p:cNvPr id="1162" name="Google Shape;1162;g1876c21de59_0_6" descr="A table with data about type of grocery stores anfd the food index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099" y="2704473"/>
            <a:ext cx="4106602" cy="34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g1876c21de59_0_6"/>
          <p:cNvSpPr txBox="1">
            <a:spLocks noGrp="1"/>
          </p:cNvSpPr>
          <p:nvPr>
            <p:ph type="body" idx="2"/>
          </p:nvPr>
        </p:nvSpPr>
        <p:spPr>
          <a:xfrm>
            <a:off x="8465975" y="765300"/>
            <a:ext cx="580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% of mining surface </a:t>
            </a: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B</a:t>
            </a:r>
            <a:r>
              <a:rPr lang="en-US"/>
              <a:t>: Mon county:  50%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A</a:t>
            </a:r>
            <a:r>
              <a:rPr lang="en-US"/>
              <a:t>: Preston county: 20%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56cec6625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You will code this in the simulation next week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>
          <a:extLst>
            <a:ext uri="{FF2B5EF4-FFF2-40B4-BE49-F238E27FC236}">
              <a16:creationId xmlns:a16="http://schemas.microsoft.com/office/drawing/2014/main" id="{79D04372-BA8E-C2D1-5BC4-A15655A9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553790532d_0_50">
            <a:extLst>
              <a:ext uri="{FF2B5EF4-FFF2-40B4-BE49-F238E27FC236}">
                <a16:creationId xmlns:a16="http://schemas.microsoft.com/office/drawing/2014/main" id="{E528A794-F3C3-387E-5880-3C8C88B91D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Practice &amp; Application </a:t>
            </a:r>
            <a:br>
              <a:rPr lang="en-US" dirty="0"/>
            </a:br>
            <a:r>
              <a:rPr lang="en-US" dirty="0"/>
              <a:t>(</a:t>
            </a:r>
            <a:r>
              <a:rPr lang="en-US"/>
              <a:t>Next week, Day </a:t>
            </a:r>
            <a:r>
              <a:rPr lang="en-US" dirty="0"/>
              <a:t>1)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01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What’s the sum of numbers between 1 and 200? </a:t>
            </a:r>
            <a:endParaRPr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1, 2,3,4………………………………………197,198,199,200</a:t>
            </a:r>
            <a:endParaRPr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# of pairs: </a:t>
            </a:r>
            <a:r>
              <a:rPr lang="en-US" sz="2800" dirty="0"/>
              <a:t>200/2=100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So….100 pairs X 201 = 20100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 dirty="0">
                <a:solidFill>
                  <a:schemeClr val="lt1"/>
                </a:solidFill>
              </a:rPr>
              <a:t>Generic solution is = N/2 * (1+N)</a:t>
            </a:r>
            <a:endParaRPr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</p:txBody>
      </p:sp>
      <p:cxnSp>
        <p:nvCxnSpPr>
          <p:cNvPr id="219" name="Google Shape;219;p8"/>
          <p:cNvCxnSpPr>
            <a:stCxn id="220" idx="5"/>
            <a:endCxn id="221" idx="5"/>
          </p:cNvCxnSpPr>
          <p:nvPr/>
        </p:nvCxnSpPr>
        <p:spPr>
          <a:xfrm rot="5400000">
            <a:off x="4854437" y="-114535"/>
            <a:ext cx="8100" cy="7424400"/>
          </a:xfrm>
          <a:prstGeom prst="bentConnector3">
            <a:avLst>
              <a:gd name="adj1" fmla="val 1453892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21" name="Google Shape;221;p8"/>
          <p:cNvSpPr/>
          <p:nvPr/>
        </p:nvSpPr>
        <p:spPr>
          <a:xfrm>
            <a:off x="1094874" y="352975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1391653" y="35257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1724528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2057403" y="351771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6275198" y="354297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7002652" y="3534942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7767364" y="35344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8519339" y="3521727"/>
            <a:ext cx="60158" cy="8422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Google Shape;228;p8"/>
          <p:cNvCxnSpPr>
            <a:stCxn id="227" idx="4"/>
            <a:endCxn id="222" idx="5"/>
          </p:cNvCxnSpPr>
          <p:nvPr/>
        </p:nvCxnSpPr>
        <p:spPr>
          <a:xfrm rot="5400000" flipH="1">
            <a:off x="4609793" y="430999"/>
            <a:ext cx="21000" cy="6354300"/>
          </a:xfrm>
          <a:prstGeom prst="bentConnector3">
            <a:avLst>
              <a:gd name="adj1" fmla="val -415020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29" name="Google Shape;229;p8"/>
          <p:cNvCxnSpPr>
            <a:stCxn id="226" idx="4"/>
            <a:endCxn id="223" idx="5"/>
          </p:cNvCxnSpPr>
          <p:nvPr/>
        </p:nvCxnSpPr>
        <p:spPr>
          <a:xfrm rot="5400000" flipH="1">
            <a:off x="4391531" y="977964"/>
            <a:ext cx="25500" cy="5256900"/>
          </a:xfrm>
          <a:prstGeom prst="bentConnector3">
            <a:avLst>
              <a:gd name="adj1" fmla="val -212912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30" name="Google Shape;230;p8"/>
          <p:cNvCxnSpPr>
            <a:stCxn id="225" idx="3"/>
            <a:endCxn id="224" idx="5"/>
          </p:cNvCxnSpPr>
          <p:nvPr/>
        </p:nvCxnSpPr>
        <p:spPr>
          <a:xfrm rot="5400000" flipH="1">
            <a:off x="4183708" y="1514560"/>
            <a:ext cx="25200" cy="4175400"/>
          </a:xfrm>
          <a:prstGeom prst="bentConnector3">
            <a:avLst>
              <a:gd name="adj1" fmla="val -95608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31" name="Google Shape;231;p8"/>
          <p:cNvSpPr txBox="1"/>
          <p:nvPr/>
        </p:nvSpPr>
        <p:spPr>
          <a:xfrm>
            <a:off x="3806340" y="4740585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1+200=201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3807046" y="4403482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2+199=201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806340" y="4070341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3+198=201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3805634" y="3737200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4+197=201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10412219" y="2194559"/>
            <a:ext cx="111120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10412219" y="3165095"/>
            <a:ext cx="1558440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10388913" y="4034150"/>
            <a:ext cx="1016625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553790532d_0_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During </a:t>
            </a:r>
            <a:r>
              <a:rPr lang="en-US"/>
              <a:t>the class: </a:t>
            </a:r>
            <a:endParaRPr dirty="0"/>
          </a:p>
        </p:txBody>
      </p:sp>
      <p:sp>
        <p:nvSpPr>
          <p:cNvPr id="1192" name="Google Shape;1192;g1553790532d_0_106"/>
          <p:cNvSpPr txBox="1">
            <a:spLocks noGrp="1"/>
          </p:cNvSpPr>
          <p:nvPr>
            <p:ph type="body" idx="1"/>
          </p:nvPr>
        </p:nvSpPr>
        <p:spPr>
          <a:xfrm>
            <a:off x="5198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16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We will share &amp; modify &amp; your projects</a:t>
            </a:r>
          </a:p>
          <a:p>
            <a:pPr marL="5016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We will also remix one of your peers’ project 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1553790532d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Prior to the class:</a:t>
            </a:r>
            <a:endParaRPr dirty="0"/>
          </a:p>
        </p:txBody>
      </p:sp>
      <p:sp>
        <p:nvSpPr>
          <p:cNvPr id="1200" name="Google Shape;1200;g1553790532d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●"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Choose any of the factors: 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o"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Family income 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o"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Hunting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o"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Mining surface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o"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All above 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●"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Code your choice of the factor in the original simulation within a week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8cf149f2e3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Prior to the class:</a:t>
            </a:r>
            <a:endParaRPr dirty="0"/>
          </a:p>
        </p:txBody>
      </p:sp>
      <p:sp>
        <p:nvSpPr>
          <p:cNvPr id="1206" name="Google Shape;1206;g18cf149f2e3_0_12"/>
          <p:cNvSpPr txBox="1">
            <a:spLocks noGrp="1"/>
          </p:cNvSpPr>
          <p:nvPr>
            <p:ph type="body" idx="1"/>
          </p:nvPr>
        </p:nvSpPr>
        <p:spPr>
          <a:xfrm>
            <a:off x="-76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 b="1" u="sng"/>
              <a:t>Median family income</a:t>
            </a:r>
            <a:endParaRPr sz="21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</a:t>
            </a:r>
            <a:r>
              <a:rPr lang="en-US" sz="2400"/>
              <a:t>: Mon county: 70K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A</a:t>
            </a:r>
            <a:r>
              <a:rPr lang="en-US" sz="2400"/>
              <a:t>: Preston county: 50K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 </a:t>
            </a:r>
            <a:endParaRPr sz="2400"/>
          </a:p>
        </p:txBody>
      </p:sp>
      <p:sp>
        <p:nvSpPr>
          <p:cNvPr id="1207" name="Google Shape;1207;g18cf149f2e3_0_12"/>
          <p:cNvSpPr txBox="1">
            <a:spLocks noGrp="1"/>
          </p:cNvSpPr>
          <p:nvPr>
            <p:ph type="body" idx="2"/>
          </p:nvPr>
        </p:nvSpPr>
        <p:spPr>
          <a:xfrm>
            <a:off x="3552825" y="1825625"/>
            <a:ext cx="580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 b="1" u="sng"/>
              <a:t>% of deer hunt in District 1</a:t>
            </a:r>
            <a:endParaRPr sz="21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</a:t>
            </a:r>
            <a:r>
              <a:rPr lang="en-US" sz="2400"/>
              <a:t>: Mon county:  10%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A</a:t>
            </a:r>
            <a:r>
              <a:rPr lang="en-US" sz="2400"/>
              <a:t>: Preston county: 25%</a:t>
            </a:r>
            <a:endParaRPr sz="2400"/>
          </a:p>
        </p:txBody>
      </p:sp>
      <p:sp>
        <p:nvSpPr>
          <p:cNvPr id="1210" name="Google Shape;1210;g18cf149f2e3_0_12"/>
          <p:cNvSpPr txBox="1">
            <a:spLocks noGrp="1"/>
          </p:cNvSpPr>
          <p:nvPr>
            <p:ph type="body" idx="2"/>
          </p:nvPr>
        </p:nvSpPr>
        <p:spPr>
          <a:xfrm>
            <a:off x="7556050" y="1867800"/>
            <a:ext cx="580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 b="1" u="sng"/>
              <a:t>% of mining surface (acid-mine drainage)</a:t>
            </a:r>
            <a:endParaRPr sz="21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</a:t>
            </a:r>
            <a:r>
              <a:rPr lang="en-US" sz="2400"/>
              <a:t>: Mon county:  50%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A</a:t>
            </a:r>
            <a:r>
              <a:rPr lang="en-US" sz="2400"/>
              <a:t>: Preston county: 20%</a:t>
            </a:r>
            <a:endParaRPr sz="24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553790532d_0_13"/>
          <p:cNvSpPr txBox="1">
            <a:spLocks noGrp="1"/>
          </p:cNvSpPr>
          <p:nvPr>
            <p:ph type="title"/>
          </p:nvPr>
        </p:nvSpPr>
        <p:spPr>
          <a:xfrm>
            <a:off x="762000" y="-396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Prior to the class:</a:t>
            </a:r>
            <a:endParaRPr dirty="0"/>
          </a:p>
        </p:txBody>
      </p:sp>
      <p:sp>
        <p:nvSpPr>
          <p:cNvPr id="1218" name="Google Shape;1218;g1553790532d_0_13"/>
          <p:cNvSpPr txBox="1">
            <a:spLocks noGrp="1"/>
          </p:cNvSpPr>
          <p:nvPr>
            <p:ph type="body" idx="1"/>
          </p:nvPr>
        </p:nvSpPr>
        <p:spPr>
          <a:xfrm>
            <a:off x="762000" y="1063625"/>
            <a:ext cx="1135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Go to </a:t>
            </a:r>
            <a:r>
              <a:rPr lang="en-US" sz="4000" u="sng" dirty="0">
                <a:solidFill>
                  <a:schemeClr val="hlink"/>
                </a:solidFill>
                <a:hlinkClick r:id="rId3"/>
              </a:rPr>
              <a:t>https://tinyurl.com/foodaccess440</a:t>
            </a:r>
            <a:r>
              <a:rPr lang="en-US" sz="4000" dirty="0"/>
              <a:t> </a:t>
            </a:r>
            <a:endParaRPr sz="20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 “</a:t>
            </a:r>
            <a:r>
              <a:rPr lang="en-US" sz="4000" i="1" dirty="0"/>
              <a:t>See inside</a:t>
            </a:r>
            <a:r>
              <a:rPr lang="en-US" sz="4000" dirty="0"/>
              <a:t>” then modify the </a:t>
            </a:r>
            <a:r>
              <a:rPr lang="en-US" sz="4000" b="1" dirty="0"/>
              <a:t>code under red arrow</a:t>
            </a:r>
            <a:r>
              <a:rPr lang="en-US" sz="4000" dirty="0"/>
              <a:t> sprite (o ) to take into account your factor 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0" name="Google Shape;1220;g1553790532d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5605" y="2304461"/>
            <a:ext cx="4762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napshot of Scratch interface for commands to calculate the food index taking into account multiple factors">
            <a:extLst>
              <a:ext uri="{FF2B5EF4-FFF2-40B4-BE49-F238E27FC236}">
                <a16:creationId xmlns:a16="http://schemas.microsoft.com/office/drawing/2014/main" id="{798FA236-91B3-D75C-1946-3B2992314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9249103" cy="2710314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b9eebf76d2_0_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Submit your project to </a:t>
            </a:r>
            <a:br>
              <a:rPr lang="en-US" dirty="0"/>
            </a:br>
            <a:r>
              <a:rPr lang="en-US" dirty="0"/>
              <a:t>the Learning Management System</a:t>
            </a:r>
            <a:endParaRPr dirty="0"/>
          </a:p>
        </p:txBody>
      </p:sp>
      <p:sp>
        <p:nvSpPr>
          <p:cNvPr id="671" name="Google Shape;671;g2b9eebf76d2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15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Share your Scratch project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	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                     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Copy its URL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                              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Post it in Discussion Board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672" name="Google Shape;672;g2b9eebf76d2_0_108" descr="Snapshots from the Scratch interface regarding sharing the proojects"/>
          <p:cNvPicPr preferRelativeResize="0"/>
          <p:nvPr/>
        </p:nvPicPr>
        <p:blipFill rotWithShape="1">
          <a:blip r:embed="rId3">
            <a:alphaModFix/>
          </a:blip>
          <a:srcRect l="11786" t="18741" r="30969" b="19991"/>
          <a:stretch/>
        </p:blipFill>
        <p:spPr>
          <a:xfrm>
            <a:off x="5233808" y="1825625"/>
            <a:ext cx="1084225" cy="6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g2b9eebf76d2_0_108" descr="Snapshots from the Scratch interface regarding sharing the proojec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4200" y="2592438"/>
            <a:ext cx="1733300" cy="78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g2b9eebf76d2_0_108"/>
          <p:cNvCxnSpPr/>
          <p:nvPr/>
        </p:nvCxnSpPr>
        <p:spPr>
          <a:xfrm>
            <a:off x="5825318" y="2465475"/>
            <a:ext cx="141900" cy="21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8" name="Google Shape;678;g2b9eebf76d2_0_108"/>
          <p:cNvCxnSpPr>
            <a:cxnSpLocks/>
          </p:cNvCxnSpPr>
          <p:nvPr/>
        </p:nvCxnSpPr>
        <p:spPr>
          <a:xfrm>
            <a:off x="6419893" y="3319950"/>
            <a:ext cx="0" cy="11465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>
          <a:extLst>
            <a:ext uri="{FF2B5EF4-FFF2-40B4-BE49-F238E27FC236}">
              <a16:creationId xmlns:a16="http://schemas.microsoft.com/office/drawing/2014/main" id="{4E7C1AFB-AAC3-B40F-8885-C64EDEFAF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553790532d_0_50">
            <a:extLst>
              <a:ext uri="{FF2B5EF4-FFF2-40B4-BE49-F238E27FC236}">
                <a16:creationId xmlns:a16="http://schemas.microsoft.com/office/drawing/2014/main" id="{2319F304-1026-26AE-F643-C2B45B542F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Practice &amp; Application </a:t>
            </a:r>
            <a:br>
              <a:rPr lang="en-US" dirty="0"/>
            </a:br>
            <a:r>
              <a:rPr lang="en-US" dirty="0"/>
              <a:t>(Next week, Day 2)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6263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553790532d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Group Lesson Design</a:t>
            </a:r>
            <a:endParaRPr dirty="0"/>
          </a:p>
        </p:txBody>
      </p:sp>
      <p:sp>
        <p:nvSpPr>
          <p:cNvPr id="4" name="Google Shape;1266;g1553790532d_0_32">
            <a:extLst>
              <a:ext uri="{FF2B5EF4-FFF2-40B4-BE49-F238E27FC236}">
                <a16:creationId xmlns:a16="http://schemas.microsoft.com/office/drawing/2014/main" id="{50A039C4-2A56-187C-0FEA-ACFB5EB64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547" y="1631681"/>
            <a:ext cx="1114525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900" dirty="0"/>
              <a:t>Work in (grade) groups to design a full lesson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2500" dirty="0"/>
          </a:p>
          <a:p>
            <a:pPr marL="914400" lvl="0" indent="-387350">
              <a:spcBef>
                <a:spcPts val="0"/>
              </a:spcBef>
              <a:buSzPts val="2500"/>
            </a:pPr>
            <a:r>
              <a:rPr lang="en-US" sz="2900" dirty="0"/>
              <a:t>Use the Group Lesson Design Template given</a:t>
            </a:r>
          </a:p>
          <a:p>
            <a:pPr marL="1371600" lvl="1" indent="-387350">
              <a:spcBef>
                <a:spcPts val="0"/>
              </a:spcBef>
              <a:buSzPts val="2500"/>
            </a:pPr>
            <a:r>
              <a:rPr lang="en-US" sz="2500" dirty="0"/>
              <a:t>Objectives and contextual issue to address</a:t>
            </a:r>
          </a:p>
          <a:p>
            <a:pPr lvl="2" indent="-387350">
              <a:spcBef>
                <a:spcPts val="0"/>
              </a:spcBef>
              <a:buSzPts val="2500"/>
            </a:pPr>
            <a:r>
              <a:rPr lang="en-US" sz="2500" dirty="0"/>
              <a:t>Timeline of learning activities to follow</a:t>
            </a:r>
          </a:p>
          <a:p>
            <a:pPr lvl="2" indent="-387350">
              <a:spcBef>
                <a:spcPts val="0"/>
              </a:spcBef>
              <a:buSzPts val="2500"/>
            </a:pPr>
            <a:r>
              <a:rPr lang="en-US" sz="2500" dirty="0"/>
              <a:t>CT practices, processes, and concepts to promote</a:t>
            </a:r>
          </a:p>
          <a:p>
            <a:pPr lvl="2" indent="-387350">
              <a:spcBef>
                <a:spcPts val="0"/>
              </a:spcBef>
              <a:buSzPts val="2500"/>
            </a:pPr>
            <a:r>
              <a:rPr lang="en-US" sz="2500" dirty="0"/>
              <a:t>CT activities suitable for the grade level</a:t>
            </a:r>
          </a:p>
          <a:p>
            <a:pPr marL="98425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lang="en-US" sz="2500" dirty="0"/>
          </a:p>
          <a:p>
            <a:pPr marL="914400" indent="-387350">
              <a:spcBef>
                <a:spcPts val="0"/>
              </a:spcBef>
              <a:buSzPts val="2500"/>
            </a:pPr>
            <a:r>
              <a:rPr lang="en-US" sz="2900" dirty="0"/>
              <a:t>Submit your lesson on the Learning Management System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>
          <a:extLst>
            <a:ext uri="{FF2B5EF4-FFF2-40B4-BE49-F238E27FC236}">
              <a16:creationId xmlns:a16="http://schemas.microsoft.com/office/drawing/2014/main" id="{F4CDC03D-569B-7577-D816-918560E9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553790532d_0_120">
            <a:extLst>
              <a:ext uri="{FF2B5EF4-FFF2-40B4-BE49-F238E27FC236}">
                <a16:creationId xmlns:a16="http://schemas.microsoft.com/office/drawing/2014/main" id="{306BA295-5CF4-4C25-21FA-B6AE9E568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Modify an Existing Lesson</a:t>
            </a:r>
            <a:endParaRPr dirty="0"/>
          </a:p>
        </p:txBody>
      </p:sp>
      <p:sp>
        <p:nvSpPr>
          <p:cNvPr id="4" name="Google Shape;1266;g1553790532d_0_32">
            <a:extLst>
              <a:ext uri="{FF2B5EF4-FFF2-40B4-BE49-F238E27FC236}">
                <a16:creationId xmlns:a16="http://schemas.microsoft.com/office/drawing/2014/main" id="{DA6A3551-488D-471A-667C-BF09F2E9A7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4379" y="1477988"/>
            <a:ext cx="1180698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900" dirty="0"/>
              <a:t>Work individually to modify an existing lesson</a:t>
            </a:r>
          </a:p>
          <a:p>
            <a:pPr marL="914400" lvl="0" indent="-387350">
              <a:spcBef>
                <a:spcPts val="0"/>
              </a:spcBef>
              <a:buSzPts val="2500"/>
            </a:pPr>
            <a:endParaRPr lang="en-US" sz="2500" dirty="0"/>
          </a:p>
          <a:p>
            <a:pPr marL="914400" lvl="0" indent="-387350">
              <a:spcBef>
                <a:spcPts val="0"/>
              </a:spcBef>
              <a:buSzPts val="2500"/>
            </a:pPr>
            <a:r>
              <a:rPr lang="en-US" sz="2900" dirty="0"/>
              <a:t>Choose an existing lesson:</a:t>
            </a:r>
          </a:p>
          <a:p>
            <a:pPr marL="1371600" lvl="1" indent="-387350">
              <a:spcBef>
                <a:spcPts val="0"/>
              </a:spcBef>
              <a:buSzPts val="2500"/>
            </a:pPr>
            <a:r>
              <a:rPr lang="en-US" sz="2500" dirty="0"/>
              <a:t>A lesson from your placement classroom</a:t>
            </a:r>
          </a:p>
          <a:p>
            <a:pPr marL="1371600" lvl="1" indent="-387350">
              <a:spcBef>
                <a:spcPts val="0"/>
              </a:spcBef>
              <a:buSzPts val="2500"/>
            </a:pPr>
            <a:r>
              <a:rPr lang="en-US" sz="2500" dirty="0"/>
              <a:t>A published source</a:t>
            </a:r>
          </a:p>
          <a:p>
            <a:pPr marL="914400" lvl="0" indent="-387350">
              <a:spcBef>
                <a:spcPts val="0"/>
              </a:spcBef>
              <a:buSzPts val="2500"/>
            </a:pPr>
            <a:endParaRPr lang="en-US" sz="2900" dirty="0"/>
          </a:p>
          <a:p>
            <a:pPr marL="914400" lvl="0" indent="-387350">
              <a:spcBef>
                <a:spcPts val="0"/>
              </a:spcBef>
              <a:buSzPts val="2500"/>
            </a:pPr>
            <a:r>
              <a:rPr lang="en-US" sz="2900" dirty="0"/>
              <a:t>Use the Modification Guideline given</a:t>
            </a:r>
          </a:p>
          <a:p>
            <a:pPr marL="914400" lvl="0" indent="-387350">
              <a:spcBef>
                <a:spcPts val="0"/>
              </a:spcBef>
              <a:buSzPts val="2500"/>
            </a:pPr>
            <a:r>
              <a:rPr lang="en-US" sz="2900" dirty="0"/>
              <a:t>Make a modification in the lesson plan to improve it towards supporting students’ computational thinking in science</a:t>
            </a:r>
          </a:p>
          <a:p>
            <a:pPr marL="98425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lang="en-US" sz="2500" dirty="0"/>
          </a:p>
          <a:p>
            <a:pPr marL="914400" indent="-387350">
              <a:spcBef>
                <a:spcPts val="0"/>
              </a:spcBef>
              <a:buSzPts val="2500"/>
            </a:pPr>
            <a:r>
              <a:rPr lang="en-US" sz="2900" dirty="0"/>
              <a:t>Submit your modification on the Learning Management System</a:t>
            </a:r>
            <a:endParaRPr sz="2900" dirty="0"/>
          </a:p>
        </p:txBody>
      </p:sp>
    </p:spTree>
    <p:extLst>
      <p:ext uri="{BB962C8B-B14F-4D97-AF65-F5344CB8AC3E}">
        <p14:creationId xmlns:p14="http://schemas.microsoft.com/office/powerpoint/2010/main" val="35167203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2730</TotalTime>
  <Words>2679</Words>
  <Application>Microsoft Office PowerPoint</Application>
  <PresentationFormat>Widescreen</PresentationFormat>
  <Paragraphs>665</Paragraphs>
  <Slides>97</Slides>
  <Notes>94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Calibri</vt:lpstr>
      <vt:lpstr>Comic Sans MS</vt:lpstr>
      <vt:lpstr>Courier New</vt:lpstr>
      <vt:lpstr>Roboto</vt:lpstr>
      <vt:lpstr>Roboto Black</vt:lpstr>
      <vt:lpstr>Times New Roman</vt:lpstr>
      <vt:lpstr>Verdana</vt:lpstr>
      <vt:lpstr>Wingdings</vt:lpstr>
      <vt:lpstr>Default Design</vt:lpstr>
      <vt:lpstr>Session I: Access Food</vt:lpstr>
      <vt:lpstr>Introduction (Day 1)</vt:lpstr>
      <vt:lpstr>Pop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Computational thinking (CT) is…..</vt:lpstr>
      <vt:lpstr>Initiatives to Promote CT</vt:lpstr>
      <vt:lpstr>Limited opportunities</vt:lpstr>
      <vt:lpstr>Promising initiatives….       ….but enough?</vt:lpstr>
      <vt:lpstr>Need for Content Specific CT Practices </vt:lpstr>
      <vt:lpstr>One good way to practice Computational Thinking is…..</vt:lpstr>
      <vt:lpstr>It can be challenging</vt:lpstr>
      <vt:lpstr>However, programming can be visual</vt:lpstr>
      <vt:lpstr>Enough talking?         Let’s do it!</vt:lpstr>
      <vt:lpstr>Let’s start with no computer!</vt:lpstr>
      <vt:lpstr>Unplugged activities</vt:lpstr>
      <vt:lpstr>Unplugged activity 1 – get a marker</vt:lpstr>
      <vt:lpstr>PowerPoint Presentation</vt:lpstr>
      <vt:lpstr>Unplugged activity 1</vt:lpstr>
      <vt:lpstr>Unplugged activity 2</vt:lpstr>
      <vt:lpstr>Unplugged activity 2-Commands </vt:lpstr>
      <vt:lpstr>Unplugged activity 2-Commands </vt:lpstr>
      <vt:lpstr>Unplugged activity 2-Commands </vt:lpstr>
      <vt:lpstr>Unplugged activity 2-Commands </vt:lpstr>
      <vt:lpstr>Unplugged activity 2-Commands </vt:lpstr>
      <vt:lpstr>Unplugged activity 2</vt:lpstr>
      <vt:lpstr>Unplugged activity 3-incorporate CT in science</vt:lpstr>
      <vt:lpstr>The correct order</vt:lpstr>
      <vt:lpstr>The correct order</vt:lpstr>
      <vt:lpstr>PowerPoint Presentation</vt:lpstr>
      <vt:lpstr>PowerPoint Presentation</vt:lpstr>
      <vt:lpstr>PowerPoint Presentation</vt:lpstr>
      <vt:lpstr>Unplugged activity 3</vt:lpstr>
      <vt:lpstr>Brainstorm unplugged activities related to science</vt:lpstr>
      <vt:lpstr>PowerPoint Presentation</vt:lpstr>
      <vt:lpstr>Unplugged activity 4: draw a regular polygon</vt:lpstr>
      <vt:lpstr>Share your work </vt:lpstr>
      <vt:lpstr>Draw a square</vt:lpstr>
      <vt:lpstr>Share your work </vt:lpstr>
      <vt:lpstr>Draw a regular pentagon</vt:lpstr>
      <vt:lpstr>Share your work </vt:lpstr>
      <vt:lpstr>Draw a regular hexagon</vt:lpstr>
      <vt:lpstr>Share your work </vt:lpstr>
      <vt:lpstr>Let’s discuss…</vt:lpstr>
      <vt:lpstr>Let’s discuss…</vt:lpstr>
      <vt:lpstr>PowerPoint Presentation</vt:lpstr>
      <vt:lpstr>Let’s draw the shapes in Scratch</vt:lpstr>
      <vt:lpstr>Let’s draw a triangle in Scratch</vt:lpstr>
      <vt:lpstr>2. Sign in Scratch!</vt:lpstr>
      <vt:lpstr>Use the Pen Blocks</vt:lpstr>
      <vt:lpstr>Use these codes in Scratch</vt:lpstr>
      <vt:lpstr>Let’s draw a polygon with N sides in Scratch</vt:lpstr>
      <vt:lpstr>Use these codes in Scratch</vt:lpstr>
      <vt:lpstr>Use these codes in Scratch</vt:lpstr>
      <vt:lpstr>A more sciencey example: Energy sources</vt:lpstr>
      <vt:lpstr>Connecting it to Science (NGSS)? Can see SEPs and CCSs?</vt:lpstr>
      <vt:lpstr>PowerPoint Presentation</vt:lpstr>
      <vt:lpstr>Connecting it to Science (NGSS)? Can see SEPs and CCSs?</vt:lpstr>
      <vt:lpstr>Demonstration (Day 2) </vt:lpstr>
      <vt:lpstr>Remember the Polygons?</vt:lpstr>
      <vt:lpstr>Let’s make it more sciencey!</vt:lpstr>
      <vt:lpstr>and let’s start with a question!</vt:lpstr>
      <vt:lpstr>PowerPoint Presentation</vt:lpstr>
      <vt:lpstr>Go to Scratch (Sign in please)</vt:lpstr>
      <vt:lpstr>See another simulation</vt:lpstr>
      <vt:lpstr>Beside the cognitive benefits on learning, what else does Computational Thinking offers?</vt:lpstr>
      <vt:lpstr>Beside the cognitive benefits on learning, what else does Computational Thinking offers?</vt:lpstr>
      <vt:lpstr>See Example:  Oil Spill</vt:lpstr>
      <vt:lpstr>More contextual issues</vt:lpstr>
      <vt:lpstr>Food Access</vt:lpstr>
      <vt:lpstr>PowerPoint Presentation</vt:lpstr>
      <vt:lpstr>“How do we really know if residents may really have more difficulty accessing healthy food in a county compared to another one and what can be done to help close the gap?” </vt:lpstr>
      <vt:lpstr>PowerPoint Presentation</vt:lpstr>
      <vt:lpstr>Go to Scratch (Sign in please)</vt:lpstr>
      <vt:lpstr>What’s the pattern?</vt:lpstr>
      <vt:lpstr>What’s the pattern?</vt:lpstr>
      <vt:lpstr>Connecting it to Science (NGSS)? Can see SEPs and CCSs? </vt:lpstr>
      <vt:lpstr>Connecting it to Science (NGSS)? Can see SEPs and CCSs?</vt:lpstr>
      <vt:lpstr>What else may impact food access?</vt:lpstr>
      <vt:lpstr>How about changing the equation to reflect </vt:lpstr>
      <vt:lpstr>So, what should happen?  </vt:lpstr>
      <vt:lpstr>You will code this in the simulation next week</vt:lpstr>
      <vt:lpstr>Practice &amp; Application  (Next week, Day 1) </vt:lpstr>
      <vt:lpstr>During the class: </vt:lpstr>
      <vt:lpstr>Prior to the class:</vt:lpstr>
      <vt:lpstr>Prior to the class:</vt:lpstr>
      <vt:lpstr>Prior to the class:</vt:lpstr>
      <vt:lpstr>Submit your project to  the Learning Management System</vt:lpstr>
      <vt:lpstr>Practice &amp; Application  (Next week, Day 2) </vt:lpstr>
      <vt:lpstr>Group Lesson Design</vt:lpstr>
      <vt:lpstr>Modify an Existing Lesson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18</cp:revision>
  <dcterms:created xsi:type="dcterms:W3CDTF">2024-09-10T15:41:43Z</dcterms:created>
  <dcterms:modified xsi:type="dcterms:W3CDTF">2025-05-16T11:33:12Z</dcterms:modified>
</cp:coreProperties>
</file>