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1" r:id="rId20"/>
    <p:sldId id="274" r:id="rId21"/>
    <p:sldId id="275" r:id="rId22"/>
    <p:sldId id="276" r:id="rId23"/>
    <p:sldId id="277" r:id="rId24"/>
    <p:sldId id="278" r:id="rId25"/>
    <p:sldId id="279" r:id="rId26"/>
    <p:sldId id="280" r:id="rId27"/>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4B0B783C-CE66-43CC-A1F2-AE7C6EE4B6EF}">
          <p14:sldIdLst>
            <p14:sldId id="256"/>
          </p14:sldIdLst>
        </p14:section>
        <p14:section name="Presentation Contents" id="{4AABBEC6-4A8C-4A7F-A749-6BED348544CB}">
          <p14:sldIdLst>
            <p14:sldId id="257"/>
            <p14:sldId id="258"/>
            <p14:sldId id="259"/>
            <p14:sldId id="260"/>
            <p14:sldId id="261"/>
            <p14:sldId id="262"/>
            <p14:sldId id="263"/>
            <p14:sldId id="264"/>
            <p14:sldId id="265"/>
            <p14:sldId id="266"/>
            <p14:sldId id="267"/>
            <p14:sldId id="268"/>
            <p14:sldId id="269"/>
            <p14:sldId id="270"/>
            <p14:sldId id="271"/>
            <p14:sldId id="272"/>
            <p14:sldId id="273"/>
            <p14:sldId id="281"/>
            <p14:sldId id="274"/>
            <p14:sldId id="275"/>
            <p14:sldId id="276"/>
            <p14:sldId id="277"/>
            <p14:sldId id="278"/>
            <p14:sldId id="279"/>
            <p14:sldId id="280"/>
          </p14:sldIdLst>
        </p14:section>
      </p14:sectionLst>
    </p:ex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17" autoAdjust="0"/>
    <p:restoredTop sz="91248" autoAdjust="0"/>
  </p:normalViewPr>
  <p:slideViewPr>
    <p:cSldViewPr snapToGrid="0" showGuides="1">
      <p:cViewPr varScale="1">
        <p:scale>
          <a:sx n="77" d="100"/>
          <a:sy n="77" d="100"/>
        </p:scale>
        <p:origin x="69" y="216"/>
      </p:cViewPr>
      <p:guideLst>
        <p:guide orient="horz" pos="4319"/>
        <p:guide pos="76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creativecommons.org/licenses/by-nc-sa/4.0/"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journals.uwyo.edu/index.php/jtilt/index"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15">
                  <a:extLst>
                    <a:ext uri="{A12FA001-AC4F-418D-AE19-62706E023703}">
                      <ahyp:hlinkClr xmlns:ahyp="http://schemas.microsoft.com/office/drawing/2018/hyperlinkcolor" val="tx"/>
                    </a:ext>
                  </a:extLst>
                </a:hlinkClick>
              </a:rPr>
              <a:t>Journal of Technology-Integrated Lessons and Teaching</a:t>
            </a:r>
            <a:r>
              <a:rPr lang="en-US" sz="1000" dirty="0">
                <a:solidFill>
                  <a:schemeClr val="bg1"/>
                </a:solidFill>
                <a:latin typeface="Roboto" panose="02000000000000000000" pitchFamily="2" charset="0"/>
                <a:ea typeface="Roboto" panose="02000000000000000000" pitchFamily="2" charset="0"/>
              </a:rPr>
              <a:t>, 4(2).</a:t>
            </a:r>
          </a:p>
        </p:txBody>
      </p:sp>
      <p:pic>
        <p:nvPicPr>
          <p:cNvPr id="7" name="Picture 6">
            <a:hlinkClick r:id="rId15"/>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17"/>
            <a:extLst>
              <a:ext uri="{FF2B5EF4-FFF2-40B4-BE49-F238E27FC236}">
                <a16:creationId xmlns:a16="http://schemas.microsoft.com/office/drawing/2014/main" id="{B1D746F0-1DEE-FF75-477C-ADEF8F836C99}"/>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026A-A2AF-6151-9112-44E3AFB14F9D}"/>
              </a:ext>
            </a:extLst>
          </p:cNvPr>
          <p:cNvSpPr>
            <a:spLocks noGrp="1"/>
          </p:cNvSpPr>
          <p:nvPr>
            <p:ph type="ctrTitle"/>
          </p:nvPr>
        </p:nvSpPr>
        <p:spPr/>
        <p:txBody>
          <a:bodyPr/>
          <a:lstStyle/>
          <a:p>
            <a:r>
              <a:rPr lang="en-US" dirty="0"/>
              <a:t>Literary Analysis Essay</a:t>
            </a:r>
          </a:p>
        </p:txBody>
      </p:sp>
      <p:sp>
        <p:nvSpPr>
          <p:cNvPr id="3" name="Subtitle 2">
            <a:extLst>
              <a:ext uri="{FF2B5EF4-FFF2-40B4-BE49-F238E27FC236}">
                <a16:creationId xmlns:a16="http://schemas.microsoft.com/office/drawing/2014/main" id="{90A7B3BC-E72C-C501-735D-04F3C219E24F}"/>
              </a:ext>
            </a:extLst>
          </p:cNvPr>
          <p:cNvSpPr>
            <a:spLocks noGrp="1"/>
          </p:cNvSpPr>
          <p:nvPr>
            <p:ph type="subTitle" idx="1"/>
          </p:nvPr>
        </p:nvSpPr>
        <p:spPr/>
        <p:txBody>
          <a:bodyPr/>
          <a:lstStyle/>
          <a:p>
            <a:r>
              <a:rPr lang="en-US" sz="2800" dirty="0">
                <a:solidFill>
                  <a:srgbClr val="000000"/>
                </a:solidFill>
                <a:effectLst/>
                <a:latin typeface="Roboto" panose="02000000000000000000" pitchFamily="2" charset="0"/>
                <a:ea typeface="Calibri" panose="020F0502020204030204" pitchFamily="34" charset="0"/>
                <a:cs typeface="Times New Roman" panose="02020603050405020304" pitchFamily="18" charset="0"/>
              </a:rPr>
              <a:t>Ali Krzyzaniak</a:t>
            </a:r>
          </a:p>
          <a:p>
            <a:r>
              <a:rPr lang="en-US" sz="2800" dirty="0">
                <a:solidFill>
                  <a:srgbClr val="000000"/>
                </a:solidFill>
                <a:effectLst/>
                <a:latin typeface="Roboto" panose="02000000000000000000" pitchFamily="2" charset="0"/>
                <a:ea typeface="Calibri" panose="020F0502020204030204" pitchFamily="34" charset="0"/>
                <a:cs typeface="Times New Roman" panose="02020603050405020304" pitchFamily="18" charset="0"/>
              </a:rPr>
              <a:t>Swan Valley School District - Saginaw, Michigan</a:t>
            </a:r>
            <a:endParaRPr lang="en-US" sz="4400" dirty="0"/>
          </a:p>
        </p:txBody>
      </p:sp>
    </p:spTree>
    <p:extLst>
      <p:ext uri="{BB962C8B-B14F-4D97-AF65-F5344CB8AC3E}">
        <p14:creationId xmlns:p14="http://schemas.microsoft.com/office/powerpoint/2010/main" val="545864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73627-D28A-C847-D822-971A6AF1A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946CFB-1CE5-9439-E76F-8B4FF510FF85}"/>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Introductions &amp; Thesis statements</a:t>
            </a:r>
          </a:p>
        </p:txBody>
      </p:sp>
      <p:sp>
        <p:nvSpPr>
          <p:cNvPr id="3" name="Content Placeholder 2">
            <a:extLst>
              <a:ext uri="{FF2B5EF4-FFF2-40B4-BE49-F238E27FC236}">
                <a16:creationId xmlns:a16="http://schemas.microsoft.com/office/drawing/2014/main" id="{1EB717B4-422E-38E5-A5DC-124FF0D72A56}"/>
              </a:ext>
            </a:extLst>
          </p:cNvPr>
          <p:cNvSpPr>
            <a:spLocks noGrp="1"/>
          </p:cNvSpPr>
          <p:nvPr>
            <p:ph idx="1"/>
          </p:nvPr>
        </p:nvSpPr>
        <p:spPr>
          <a:xfrm>
            <a:off x="0" y="1166018"/>
            <a:ext cx="11456894" cy="4525963"/>
          </a:xfrm>
        </p:spPr>
        <p:txBody>
          <a:bodyPr/>
          <a:lstStyle/>
          <a:p>
            <a:r>
              <a:rPr lang="en-US" sz="2800" dirty="0"/>
              <a:t>Hooks</a:t>
            </a:r>
          </a:p>
          <a:p>
            <a:pPr lvl="1"/>
            <a:r>
              <a:rPr lang="en-US" sz="2400" dirty="0"/>
              <a:t>Rhetorical Question</a:t>
            </a:r>
          </a:p>
          <a:p>
            <a:pPr lvl="2"/>
            <a:r>
              <a:rPr lang="en-US" sz="2000" dirty="0"/>
              <a:t>“Do you…?”</a:t>
            </a:r>
          </a:p>
          <a:p>
            <a:pPr lvl="2"/>
            <a:r>
              <a:rPr lang="en-US" sz="2000" dirty="0"/>
              <a:t>“Have you ever…?”</a:t>
            </a:r>
          </a:p>
          <a:p>
            <a:pPr lvl="1"/>
            <a:r>
              <a:rPr lang="en-US" sz="2400" dirty="0"/>
              <a:t>Direct Quotation</a:t>
            </a:r>
          </a:p>
          <a:p>
            <a:pPr lvl="2"/>
            <a:r>
              <a:rPr lang="en-US" sz="2000" dirty="0"/>
              <a:t>A quote from the play or movie</a:t>
            </a:r>
          </a:p>
          <a:p>
            <a:pPr lvl="1"/>
            <a:r>
              <a:rPr lang="en-US" sz="2400" dirty="0"/>
              <a:t>Figurative Language Statements</a:t>
            </a:r>
          </a:p>
          <a:p>
            <a:pPr lvl="2"/>
            <a:r>
              <a:rPr lang="en-US" sz="2000" dirty="0"/>
              <a:t>“Imagine…”</a:t>
            </a:r>
          </a:p>
          <a:p>
            <a:pPr lvl="2"/>
            <a:r>
              <a:rPr lang="en-US" sz="2000" dirty="0"/>
              <a:t>Simile or metaphor</a:t>
            </a:r>
          </a:p>
          <a:p>
            <a:pPr lvl="1"/>
            <a:r>
              <a:rPr lang="en-US" sz="2400" dirty="0"/>
              <a:t>Definitions</a:t>
            </a:r>
          </a:p>
          <a:p>
            <a:pPr lvl="2"/>
            <a:r>
              <a:rPr lang="en-US" sz="2000" dirty="0"/>
              <a:t>Define one of the keywords in your theme</a:t>
            </a:r>
          </a:p>
        </p:txBody>
      </p:sp>
    </p:spTree>
    <p:extLst>
      <p:ext uri="{BB962C8B-B14F-4D97-AF65-F5344CB8AC3E}">
        <p14:creationId xmlns:p14="http://schemas.microsoft.com/office/powerpoint/2010/main" val="1241490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9173C-D551-0008-5D5A-8827F1ECE7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52544-8AD4-5EA9-11B6-AD4739485042}"/>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Introductions &amp; Thesis statements</a:t>
            </a:r>
          </a:p>
        </p:txBody>
      </p:sp>
      <p:sp>
        <p:nvSpPr>
          <p:cNvPr id="3" name="Content Placeholder 2">
            <a:extLst>
              <a:ext uri="{FF2B5EF4-FFF2-40B4-BE49-F238E27FC236}">
                <a16:creationId xmlns:a16="http://schemas.microsoft.com/office/drawing/2014/main" id="{B94754E0-49F6-6644-B2EF-53ED7D514FEA}"/>
              </a:ext>
            </a:extLst>
          </p:cNvPr>
          <p:cNvSpPr>
            <a:spLocks noGrp="1"/>
          </p:cNvSpPr>
          <p:nvPr>
            <p:ph idx="1"/>
          </p:nvPr>
        </p:nvSpPr>
        <p:spPr>
          <a:xfrm>
            <a:off x="0" y="1166018"/>
            <a:ext cx="11456894" cy="4525963"/>
          </a:xfrm>
        </p:spPr>
        <p:txBody>
          <a:bodyPr/>
          <a:lstStyle/>
          <a:p>
            <a:r>
              <a:rPr lang="en-US" sz="2400" dirty="0"/>
              <a:t>Background information</a:t>
            </a:r>
          </a:p>
          <a:p>
            <a:pPr lvl="1"/>
            <a:r>
              <a:rPr lang="en-US" sz="2000" dirty="0"/>
              <a:t>Introduce your essay topic to your reader</a:t>
            </a:r>
          </a:p>
          <a:p>
            <a:pPr lvl="1"/>
            <a:r>
              <a:rPr lang="en-US" sz="2000" dirty="0"/>
              <a:t>Introduce me to Anne Frank</a:t>
            </a:r>
          </a:p>
          <a:p>
            <a:pPr lvl="2"/>
            <a:r>
              <a:rPr lang="en-US" sz="1800" dirty="0"/>
              <a:t>Anne Frank was a young girl who…</a:t>
            </a:r>
          </a:p>
          <a:p>
            <a:r>
              <a:rPr lang="en-US" sz="2400" dirty="0"/>
              <a:t>Tell me about her diary</a:t>
            </a:r>
          </a:p>
          <a:p>
            <a:pPr lvl="1"/>
            <a:r>
              <a:rPr lang="en-US" sz="2000" dirty="0"/>
              <a:t>During her time in hiding…</a:t>
            </a:r>
          </a:p>
          <a:p>
            <a:r>
              <a:rPr lang="en-US" sz="2400" dirty="0"/>
              <a:t>Introduce me to the play and movie</a:t>
            </a:r>
          </a:p>
          <a:p>
            <a:pPr lvl="1"/>
            <a:r>
              <a:rPr lang="en-US" sz="2000" dirty="0"/>
              <a:t>A play version of Anne’s diary was…</a:t>
            </a:r>
          </a:p>
          <a:p>
            <a:pPr lvl="2"/>
            <a:r>
              <a:rPr lang="en-US" sz="1800" i="1" dirty="0"/>
              <a:t>The Diary of Anne Frank </a:t>
            </a:r>
            <a:r>
              <a:rPr lang="en-US" sz="1800" dirty="0"/>
              <a:t>by Frances Goodrich and Albert Hackett</a:t>
            </a:r>
          </a:p>
          <a:p>
            <a:pPr lvl="1"/>
            <a:r>
              <a:rPr lang="en-US" sz="2000" dirty="0"/>
              <a:t>Later, several movies were made, one being…</a:t>
            </a:r>
          </a:p>
          <a:p>
            <a:pPr lvl="2"/>
            <a:r>
              <a:rPr lang="en-US" sz="1800" dirty="0"/>
              <a:t>Anne Frank (The Whole Story)</a:t>
            </a:r>
          </a:p>
        </p:txBody>
      </p:sp>
    </p:spTree>
    <p:extLst>
      <p:ext uri="{BB962C8B-B14F-4D97-AF65-F5344CB8AC3E}">
        <p14:creationId xmlns:p14="http://schemas.microsoft.com/office/powerpoint/2010/main" val="2920743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20C65-CB6A-88BD-BE2A-3FE1D65C0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8210F0-B6A2-A0EE-9DA6-AA1E5F764B5B}"/>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Introductions &amp; Thesis statements</a:t>
            </a:r>
          </a:p>
        </p:txBody>
      </p:sp>
      <p:sp>
        <p:nvSpPr>
          <p:cNvPr id="3" name="Content Placeholder 2">
            <a:extLst>
              <a:ext uri="{FF2B5EF4-FFF2-40B4-BE49-F238E27FC236}">
                <a16:creationId xmlns:a16="http://schemas.microsoft.com/office/drawing/2014/main" id="{22359D1E-1176-1F9B-C05F-8C477CE69721}"/>
              </a:ext>
            </a:extLst>
          </p:cNvPr>
          <p:cNvSpPr>
            <a:spLocks noGrp="1"/>
          </p:cNvSpPr>
          <p:nvPr>
            <p:ph idx="1"/>
          </p:nvPr>
        </p:nvSpPr>
        <p:spPr>
          <a:xfrm>
            <a:off x="0" y="1166018"/>
            <a:ext cx="11456894" cy="4858264"/>
          </a:xfrm>
        </p:spPr>
        <p:txBody>
          <a:bodyPr/>
          <a:lstStyle/>
          <a:p>
            <a:r>
              <a:rPr lang="en-US" sz="2400" dirty="0"/>
              <a:t>Thesis statement</a:t>
            </a:r>
          </a:p>
          <a:p>
            <a:pPr lvl="1"/>
            <a:r>
              <a:rPr lang="en-US" sz="2400" dirty="0"/>
              <a:t>Summarize your essay in one sentence</a:t>
            </a:r>
          </a:p>
          <a:p>
            <a:pPr lvl="2"/>
            <a:r>
              <a:rPr lang="en-US" dirty="0"/>
              <a:t>_(theme) + because + (reason 1 from play), (reason 2 from play), (reason 3 from movie), and (reason 4 from movie).</a:t>
            </a:r>
          </a:p>
          <a:p>
            <a:pPr marL="914400" lvl="2" indent="0">
              <a:buNone/>
            </a:pPr>
            <a:endParaRPr lang="en-US" dirty="0"/>
          </a:p>
          <a:p>
            <a:r>
              <a:rPr lang="en-US" sz="2400" dirty="0"/>
              <a:t>Examples:</a:t>
            </a:r>
          </a:p>
          <a:p>
            <a:pPr lvl="1"/>
            <a:r>
              <a:rPr lang="en-US" sz="2400" dirty="0"/>
              <a:t>One theme from The Diary of Anne Frank is…..because….</a:t>
            </a:r>
          </a:p>
          <a:p>
            <a:pPr lvl="1"/>
            <a:r>
              <a:rPr lang="en-US" sz="2400" dirty="0"/>
              <a:t>From Anne’s story, a lesson to be learned is….because…..</a:t>
            </a:r>
          </a:p>
          <a:p>
            <a:pPr lvl="1"/>
            <a:r>
              <a:rPr lang="en-US" sz="2400" dirty="0"/>
              <a:t>A common theme in both the play and movie version of Anne Frank’s diary is…because…</a:t>
            </a:r>
          </a:p>
        </p:txBody>
      </p:sp>
    </p:spTree>
    <p:extLst>
      <p:ext uri="{BB962C8B-B14F-4D97-AF65-F5344CB8AC3E}">
        <p14:creationId xmlns:p14="http://schemas.microsoft.com/office/powerpoint/2010/main" val="2037106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CD826-19C2-F89F-3FC2-2BDC4A157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DF33E-2153-2E28-3695-C4025D6A2D87}"/>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4ABDE1C2-384A-B10C-7F35-1D55F52C539F}"/>
              </a:ext>
            </a:extLst>
          </p:cNvPr>
          <p:cNvSpPr>
            <a:spLocks noGrp="1"/>
          </p:cNvSpPr>
          <p:nvPr>
            <p:ph idx="1"/>
          </p:nvPr>
        </p:nvSpPr>
        <p:spPr>
          <a:xfrm>
            <a:off x="0" y="1166018"/>
            <a:ext cx="11456894" cy="4858264"/>
          </a:xfrm>
        </p:spPr>
        <p:txBody>
          <a:bodyPr/>
          <a:lstStyle/>
          <a:p>
            <a:r>
              <a:rPr lang="en-US" sz="2800" dirty="0"/>
              <a:t>Body paragraphs</a:t>
            </a:r>
          </a:p>
          <a:p>
            <a:pPr lvl="1"/>
            <a:r>
              <a:rPr lang="en-US" dirty="0"/>
              <a:t>A topic sentence is the first sentence in your paragraph.</a:t>
            </a:r>
          </a:p>
          <a:p>
            <a:pPr lvl="1"/>
            <a:endParaRPr lang="en-US" dirty="0"/>
          </a:p>
          <a:p>
            <a:pPr lvl="1"/>
            <a:r>
              <a:rPr lang="en-US" dirty="0"/>
              <a:t>Next, give your piece of evidence</a:t>
            </a:r>
          </a:p>
          <a:p>
            <a:pPr lvl="1"/>
            <a:endParaRPr lang="en-US" dirty="0"/>
          </a:p>
          <a:p>
            <a:pPr lvl="1"/>
            <a:r>
              <a:rPr lang="en-US" dirty="0"/>
              <a:t>Then, explain how your evidence supports your theme</a:t>
            </a:r>
          </a:p>
        </p:txBody>
      </p:sp>
    </p:spTree>
    <p:extLst>
      <p:ext uri="{BB962C8B-B14F-4D97-AF65-F5344CB8AC3E}">
        <p14:creationId xmlns:p14="http://schemas.microsoft.com/office/powerpoint/2010/main" val="279007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779CD-ABB4-A9F9-80C9-13E4BAE62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162E05-D3EC-3F0C-75B5-FC72C8A3ADE5}"/>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94A4563C-C534-BE65-8363-9BBC1F79F7D4}"/>
              </a:ext>
            </a:extLst>
          </p:cNvPr>
          <p:cNvSpPr>
            <a:spLocks noGrp="1"/>
          </p:cNvSpPr>
          <p:nvPr>
            <p:ph idx="1"/>
          </p:nvPr>
        </p:nvSpPr>
        <p:spPr>
          <a:xfrm>
            <a:off x="0" y="1166018"/>
            <a:ext cx="11456894" cy="4858264"/>
          </a:xfrm>
        </p:spPr>
        <p:txBody>
          <a:bodyPr/>
          <a:lstStyle/>
          <a:p>
            <a:r>
              <a:rPr lang="en-US" sz="2400" dirty="0"/>
              <a:t>Topic Sentences</a:t>
            </a:r>
          </a:p>
          <a:p>
            <a:pPr lvl="1"/>
            <a:r>
              <a:rPr lang="en-US" sz="2400" dirty="0"/>
              <a:t>Begins a paragraph (first sentence)</a:t>
            </a:r>
          </a:p>
          <a:p>
            <a:pPr lvl="1"/>
            <a:r>
              <a:rPr lang="en-US" sz="2400" dirty="0"/>
              <a:t>Tells the reader about what to expect in the paragraph</a:t>
            </a:r>
          </a:p>
          <a:p>
            <a:pPr lvl="1"/>
            <a:r>
              <a:rPr lang="en-US" sz="2400" dirty="0"/>
              <a:t>Transition </a:t>
            </a:r>
            <a:r>
              <a:rPr lang="en-US" sz="2400" dirty="0" err="1"/>
              <a:t>word+Debatable</a:t>
            </a:r>
            <a:r>
              <a:rPr lang="en-US" sz="2400" dirty="0"/>
              <a:t> claim + (because, since, as seen in) + Summary of evidence = topic sentence</a:t>
            </a:r>
          </a:p>
          <a:p>
            <a:r>
              <a:rPr lang="en-US" sz="2400" dirty="0"/>
              <a:t>Examples:</a:t>
            </a:r>
          </a:p>
          <a:p>
            <a:pPr lvl="1"/>
            <a:r>
              <a:rPr lang="en-US" sz="2400" dirty="0"/>
              <a:t>One reason why the theme is “don’t take things for granted,” is because ______________.</a:t>
            </a:r>
          </a:p>
          <a:p>
            <a:pPr lvl="1"/>
            <a:r>
              <a:rPr lang="en-US" sz="2400" dirty="0"/>
              <a:t>Additionally, the theme is ________, as shown in the play when Anne ________.</a:t>
            </a:r>
          </a:p>
          <a:p>
            <a:pPr lvl="1"/>
            <a:r>
              <a:rPr lang="en-US" sz="2400" dirty="0"/>
              <a:t>Lastly, ___________.</a:t>
            </a:r>
          </a:p>
        </p:txBody>
      </p:sp>
    </p:spTree>
    <p:extLst>
      <p:ext uri="{BB962C8B-B14F-4D97-AF65-F5344CB8AC3E}">
        <p14:creationId xmlns:p14="http://schemas.microsoft.com/office/powerpoint/2010/main" val="2131235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2B61D-FCBD-3CDD-A5B6-DB586C269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8C4B04-9505-DE4E-1795-C5E7DE4A8E20}"/>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3B5F710C-4D3F-DDB2-C9E5-CB595DE4FF22}"/>
              </a:ext>
            </a:extLst>
          </p:cNvPr>
          <p:cNvSpPr>
            <a:spLocks noGrp="1"/>
          </p:cNvSpPr>
          <p:nvPr>
            <p:ph idx="1"/>
          </p:nvPr>
        </p:nvSpPr>
        <p:spPr>
          <a:xfrm>
            <a:off x="0" y="1166018"/>
            <a:ext cx="11456894" cy="4858264"/>
          </a:xfrm>
        </p:spPr>
        <p:txBody>
          <a:bodyPr/>
          <a:lstStyle/>
          <a:p>
            <a:r>
              <a:rPr lang="en-US" sz="2400" dirty="0"/>
              <a:t>Topic Sentences</a:t>
            </a:r>
          </a:p>
          <a:p>
            <a:pPr lvl="1"/>
            <a:r>
              <a:rPr lang="en-US" sz="2400" dirty="0"/>
              <a:t>Begins a paragraph (first sentence)</a:t>
            </a:r>
          </a:p>
          <a:p>
            <a:pPr lvl="1"/>
            <a:r>
              <a:rPr lang="en-US" sz="2400" dirty="0"/>
              <a:t>Tells the reader about what to expect in the paragraph</a:t>
            </a:r>
          </a:p>
          <a:p>
            <a:pPr lvl="1"/>
            <a:r>
              <a:rPr lang="en-US" sz="2400" dirty="0"/>
              <a:t>Transition </a:t>
            </a:r>
            <a:r>
              <a:rPr lang="en-US" sz="2400" dirty="0" err="1"/>
              <a:t>word+Debatable</a:t>
            </a:r>
            <a:r>
              <a:rPr lang="en-US" sz="2400" dirty="0"/>
              <a:t> claim + (because, since, as seen in) + Summary of evidence = topic sentence</a:t>
            </a:r>
          </a:p>
          <a:p>
            <a:r>
              <a:rPr lang="en-US" sz="2400" dirty="0"/>
              <a:t>Examples:</a:t>
            </a:r>
          </a:p>
          <a:p>
            <a:pPr lvl="1"/>
            <a:r>
              <a:rPr lang="en-US" sz="2400" dirty="0"/>
              <a:t>One reason why the theme is “don’t take things for granted,” is because ______________.</a:t>
            </a:r>
          </a:p>
          <a:p>
            <a:pPr lvl="1"/>
            <a:r>
              <a:rPr lang="en-US" sz="2400" dirty="0"/>
              <a:t>Additionally, the theme is ________, as shown in the play when Anne ________.</a:t>
            </a:r>
          </a:p>
          <a:p>
            <a:pPr lvl="1"/>
            <a:r>
              <a:rPr lang="en-US" sz="2400" dirty="0"/>
              <a:t>Lastly, ___________.</a:t>
            </a:r>
          </a:p>
        </p:txBody>
      </p:sp>
    </p:spTree>
    <p:extLst>
      <p:ext uri="{BB962C8B-B14F-4D97-AF65-F5344CB8AC3E}">
        <p14:creationId xmlns:p14="http://schemas.microsoft.com/office/powerpoint/2010/main" val="142083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45B9B-0EBE-D8AE-4596-D57C17608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13471-7A3E-FF3C-D89F-AFA1020F20A2}"/>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DB7F89A8-C5DD-2D72-B6B3-DA1AF91439F3}"/>
              </a:ext>
            </a:extLst>
          </p:cNvPr>
          <p:cNvSpPr>
            <a:spLocks noGrp="1"/>
          </p:cNvSpPr>
          <p:nvPr>
            <p:ph idx="1"/>
          </p:nvPr>
        </p:nvSpPr>
        <p:spPr>
          <a:xfrm>
            <a:off x="0" y="1166018"/>
            <a:ext cx="11456894" cy="4858264"/>
          </a:xfrm>
        </p:spPr>
        <p:txBody>
          <a:bodyPr/>
          <a:lstStyle/>
          <a:p>
            <a:r>
              <a:rPr lang="en-US" sz="2400" dirty="0"/>
              <a:t>Evidence</a:t>
            </a:r>
          </a:p>
          <a:p>
            <a:pPr lvl="1"/>
            <a:r>
              <a:rPr lang="en-US" sz="2400" dirty="0"/>
              <a:t>Give your example from either the play or movie</a:t>
            </a:r>
          </a:p>
          <a:p>
            <a:pPr lvl="1"/>
            <a:r>
              <a:rPr lang="en-US" sz="2400" dirty="0"/>
              <a:t>After you give your example/before your analysis, give the author name and page number in parenthesis (in-text citations)</a:t>
            </a:r>
          </a:p>
          <a:p>
            <a:endParaRPr lang="en-US" sz="2400" dirty="0"/>
          </a:p>
          <a:p>
            <a:r>
              <a:rPr lang="en-US" sz="2400" dirty="0"/>
              <a:t>Examples:</a:t>
            </a:r>
          </a:p>
          <a:p>
            <a:pPr lvl="1"/>
            <a:r>
              <a:rPr lang="en-US" sz="2400" dirty="0"/>
              <a:t>In the play, it says ____(insert quote or summary of scene)___(insert in-text citation).</a:t>
            </a:r>
          </a:p>
          <a:p>
            <a:pPr lvl="1"/>
            <a:r>
              <a:rPr lang="en-US" sz="2400" dirty="0"/>
              <a:t>Specifically, Anne Frank and her family _____(insert quote or summary of scene)________(insert in-text citation).</a:t>
            </a:r>
          </a:p>
          <a:p>
            <a:pPr lvl="1"/>
            <a:r>
              <a:rPr lang="en-US" sz="2400" dirty="0"/>
              <a:t>For example, when Anne Frank _______, it says, _____(insert in-text citation).</a:t>
            </a:r>
          </a:p>
        </p:txBody>
      </p:sp>
    </p:spTree>
    <p:extLst>
      <p:ext uri="{BB962C8B-B14F-4D97-AF65-F5344CB8AC3E}">
        <p14:creationId xmlns:p14="http://schemas.microsoft.com/office/powerpoint/2010/main" val="838478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CF761-A97C-D402-EC8D-003FB370F1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B079A-642B-E511-B76F-82EA15CD0AA1}"/>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D9E65A9A-7C12-7A10-028E-6E30618A4506}"/>
              </a:ext>
            </a:extLst>
          </p:cNvPr>
          <p:cNvSpPr>
            <a:spLocks noGrp="1"/>
          </p:cNvSpPr>
          <p:nvPr>
            <p:ph idx="1"/>
          </p:nvPr>
        </p:nvSpPr>
        <p:spPr>
          <a:xfrm>
            <a:off x="0" y="1166018"/>
            <a:ext cx="11456894" cy="4858264"/>
          </a:xfrm>
        </p:spPr>
        <p:txBody>
          <a:bodyPr/>
          <a:lstStyle/>
          <a:p>
            <a:r>
              <a:rPr lang="en-US" sz="2400" dirty="0"/>
              <a:t>In-text citations</a:t>
            </a:r>
            <a:endParaRPr lang="en-US" sz="2000" dirty="0"/>
          </a:p>
          <a:p>
            <a:pPr lvl="1"/>
            <a:r>
              <a:rPr lang="en-US" sz="2400" dirty="0"/>
              <a:t>Required after quotes or summary from the play/movie</a:t>
            </a:r>
          </a:p>
          <a:p>
            <a:pPr lvl="1"/>
            <a:r>
              <a:rPr lang="en-US" sz="2400" dirty="0"/>
              <a:t>Author's last name(s) and the page number(s) from which the quotation or paraphrase is taken must appear in the text</a:t>
            </a:r>
          </a:p>
          <a:p>
            <a:pPr lvl="1"/>
            <a:r>
              <a:rPr lang="en-US" sz="2400" dirty="0"/>
              <a:t>The complete reference should appear on your Works Cited page</a:t>
            </a:r>
          </a:p>
          <a:p>
            <a:pPr marL="0" indent="0">
              <a:buNone/>
            </a:pPr>
            <a:endParaRPr lang="en-US" sz="2400" dirty="0"/>
          </a:p>
          <a:p>
            <a:r>
              <a:rPr lang="en-US" sz="2400" dirty="0"/>
              <a:t>Examples:</a:t>
            </a:r>
          </a:p>
          <a:p>
            <a:pPr lvl="1"/>
            <a:r>
              <a:rPr lang="en-US" sz="2400" dirty="0"/>
              <a:t>“Quote from the play” (Goodrich and Hackett 521).</a:t>
            </a:r>
          </a:p>
          <a:p>
            <a:pPr lvl="1"/>
            <a:r>
              <a:rPr lang="en-US" sz="2400" dirty="0"/>
              <a:t>Summary from the play (Goodrich and Hackett 527-528).</a:t>
            </a:r>
          </a:p>
          <a:p>
            <a:pPr lvl="1"/>
            <a:r>
              <a:rPr lang="en-US" sz="2400" dirty="0"/>
              <a:t>“Quote from the movie” (Anne Frank: The Whole Story).</a:t>
            </a:r>
          </a:p>
          <a:p>
            <a:pPr lvl="1"/>
            <a:r>
              <a:rPr lang="en-US" sz="2400" dirty="0"/>
              <a:t>Scene from the movie (Anne Frank: The Whole Story).</a:t>
            </a:r>
          </a:p>
          <a:p>
            <a:pPr lvl="1"/>
            <a:endParaRPr lang="en-US" sz="2400" dirty="0"/>
          </a:p>
        </p:txBody>
      </p:sp>
    </p:spTree>
    <p:extLst>
      <p:ext uri="{BB962C8B-B14F-4D97-AF65-F5344CB8AC3E}">
        <p14:creationId xmlns:p14="http://schemas.microsoft.com/office/powerpoint/2010/main" val="3546193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CC59E-134E-7518-8672-766F5431C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16652-E63E-E214-D02A-13148C6449D9}"/>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Body Paragraphs</a:t>
            </a:r>
          </a:p>
        </p:txBody>
      </p:sp>
      <p:sp>
        <p:nvSpPr>
          <p:cNvPr id="3" name="Content Placeholder 2">
            <a:extLst>
              <a:ext uri="{FF2B5EF4-FFF2-40B4-BE49-F238E27FC236}">
                <a16:creationId xmlns:a16="http://schemas.microsoft.com/office/drawing/2014/main" id="{FB5EC36B-CB8E-AF27-D3CC-6991AF7728A3}"/>
              </a:ext>
            </a:extLst>
          </p:cNvPr>
          <p:cNvSpPr>
            <a:spLocks noGrp="1"/>
          </p:cNvSpPr>
          <p:nvPr>
            <p:ph idx="1"/>
          </p:nvPr>
        </p:nvSpPr>
        <p:spPr>
          <a:xfrm>
            <a:off x="0" y="1166018"/>
            <a:ext cx="11456894" cy="4858264"/>
          </a:xfrm>
        </p:spPr>
        <p:txBody>
          <a:bodyPr/>
          <a:lstStyle/>
          <a:p>
            <a:r>
              <a:rPr lang="en-US" sz="2400" dirty="0"/>
              <a:t>Analysis</a:t>
            </a:r>
          </a:p>
          <a:p>
            <a:pPr lvl="1"/>
            <a:r>
              <a:rPr lang="en-US" sz="2000" dirty="0"/>
              <a:t>How does your example support your theme?</a:t>
            </a:r>
          </a:p>
          <a:p>
            <a:pPr lvl="1"/>
            <a:r>
              <a:rPr lang="en-US" sz="2000" dirty="0"/>
              <a:t>Prove how this example supports your chosen theme.</a:t>
            </a:r>
          </a:p>
          <a:p>
            <a:pPr lvl="1"/>
            <a:endParaRPr lang="en-US" sz="2000" dirty="0"/>
          </a:p>
          <a:p>
            <a:r>
              <a:rPr lang="en-US" sz="2400" dirty="0"/>
              <a:t>Examples:</a:t>
            </a:r>
          </a:p>
          <a:p>
            <a:pPr lvl="1"/>
            <a:r>
              <a:rPr lang="en-US" sz="2000" dirty="0"/>
              <a:t>This quote shows how__________________________.</a:t>
            </a:r>
          </a:p>
          <a:p>
            <a:pPr lvl="1"/>
            <a:r>
              <a:rPr lang="en-US" sz="2000" dirty="0"/>
              <a:t>From _________________, the reader can see that_____________.</a:t>
            </a:r>
          </a:p>
          <a:p>
            <a:pPr lvl="1"/>
            <a:r>
              <a:rPr lang="en-US" sz="2000" dirty="0"/>
              <a:t>By using ______________, the reader understands_________________.</a:t>
            </a:r>
          </a:p>
          <a:p>
            <a:pPr lvl="1"/>
            <a:r>
              <a:rPr lang="en-US" sz="2000" dirty="0"/>
              <a:t>This proves ____________.</a:t>
            </a:r>
          </a:p>
          <a:p>
            <a:pPr lvl="1"/>
            <a:r>
              <a:rPr lang="en-US" sz="2000" dirty="0"/>
              <a:t>This supports the theme by ___________.</a:t>
            </a:r>
          </a:p>
          <a:p>
            <a:pPr lvl="1"/>
            <a:r>
              <a:rPr lang="en-US" sz="2000" dirty="0"/>
              <a:t>This highlights __________.</a:t>
            </a:r>
          </a:p>
          <a:p>
            <a:pPr lvl="1"/>
            <a:r>
              <a:rPr lang="en-US" sz="2000" dirty="0"/>
              <a:t>This demonstrates_________.</a:t>
            </a:r>
          </a:p>
          <a:p>
            <a:pPr lvl="1"/>
            <a:r>
              <a:rPr lang="en-US" sz="2000" dirty="0"/>
              <a:t>This means ________.</a:t>
            </a:r>
          </a:p>
        </p:txBody>
      </p:sp>
    </p:spTree>
    <p:extLst>
      <p:ext uri="{BB962C8B-B14F-4D97-AF65-F5344CB8AC3E}">
        <p14:creationId xmlns:p14="http://schemas.microsoft.com/office/powerpoint/2010/main" val="49041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D77DF-683D-3BDD-271E-22B27D78C4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FDFFB2-6A63-023B-22D5-1328AB564F81}"/>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Conclusions</a:t>
            </a:r>
          </a:p>
        </p:txBody>
      </p:sp>
      <p:sp>
        <p:nvSpPr>
          <p:cNvPr id="3" name="Content Placeholder 2">
            <a:extLst>
              <a:ext uri="{FF2B5EF4-FFF2-40B4-BE49-F238E27FC236}">
                <a16:creationId xmlns:a16="http://schemas.microsoft.com/office/drawing/2014/main" id="{3DCBB8D9-860E-26C0-EC6C-ADE93387F876}"/>
              </a:ext>
            </a:extLst>
          </p:cNvPr>
          <p:cNvSpPr>
            <a:spLocks noGrp="1"/>
          </p:cNvSpPr>
          <p:nvPr>
            <p:ph idx="1"/>
          </p:nvPr>
        </p:nvSpPr>
        <p:spPr>
          <a:xfrm>
            <a:off x="0" y="1166018"/>
            <a:ext cx="11456894" cy="4858264"/>
          </a:xfrm>
        </p:spPr>
        <p:txBody>
          <a:bodyPr/>
          <a:lstStyle/>
          <a:p>
            <a:r>
              <a:rPr lang="en-US" sz="3600" dirty="0"/>
              <a:t>Take your introduction paragraph and flip it!</a:t>
            </a:r>
          </a:p>
          <a:p>
            <a:r>
              <a:rPr lang="en-US" sz="3600" dirty="0"/>
              <a:t>Start with restating your thesis statement. Take what you already wrote in the introduction and write it in a new way.</a:t>
            </a:r>
          </a:p>
          <a:p>
            <a:r>
              <a:rPr lang="en-US" sz="3600" dirty="0"/>
              <a:t>Review each body paragraph (one sentence each).</a:t>
            </a:r>
          </a:p>
          <a:p>
            <a:r>
              <a:rPr lang="en-US" sz="3600" dirty="0"/>
              <a:t>End with a generic statement.</a:t>
            </a:r>
          </a:p>
        </p:txBody>
      </p:sp>
    </p:spTree>
    <p:extLst>
      <p:ext uri="{BB962C8B-B14F-4D97-AF65-F5344CB8AC3E}">
        <p14:creationId xmlns:p14="http://schemas.microsoft.com/office/powerpoint/2010/main" val="198814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9095D-5AE9-4C7C-3B2E-62C0ADD4EA88}"/>
              </a:ext>
            </a:extLst>
          </p:cNvPr>
          <p:cNvSpPr>
            <a:spLocks noGrp="1"/>
          </p:cNvSpPr>
          <p:nvPr>
            <p:ph type="title"/>
          </p:nvPr>
        </p:nvSpPr>
        <p:spPr/>
        <p:txBody>
          <a:bodyPr/>
          <a:lstStyle/>
          <a:p>
            <a:r>
              <a:rPr lang="en-US" dirty="0"/>
              <a:t>Literary Analysis Essay</a:t>
            </a:r>
          </a:p>
        </p:txBody>
      </p:sp>
      <p:sp>
        <p:nvSpPr>
          <p:cNvPr id="3" name="Content Placeholder 2">
            <a:extLst>
              <a:ext uri="{FF2B5EF4-FFF2-40B4-BE49-F238E27FC236}">
                <a16:creationId xmlns:a16="http://schemas.microsoft.com/office/drawing/2014/main" id="{221C2B96-4C1B-AB21-2BB1-9FDE9B7CE242}"/>
              </a:ext>
            </a:extLst>
          </p:cNvPr>
          <p:cNvSpPr>
            <a:spLocks noGrp="1"/>
          </p:cNvSpPr>
          <p:nvPr>
            <p:ph idx="1"/>
          </p:nvPr>
        </p:nvSpPr>
        <p:spPr/>
        <p:txBody>
          <a:bodyPr/>
          <a:lstStyle/>
          <a:p>
            <a:r>
              <a:rPr lang="en-US" dirty="0"/>
              <a:t>Literary: “concerning the writing, study, or content of literature”</a:t>
            </a:r>
          </a:p>
          <a:p>
            <a:endParaRPr lang="en-US" dirty="0"/>
          </a:p>
          <a:p>
            <a:r>
              <a:rPr lang="en-US" dirty="0"/>
              <a:t>Analysis: “detailed examination of the elements or structure of something”</a:t>
            </a:r>
          </a:p>
          <a:p>
            <a:endParaRPr lang="en-US" dirty="0"/>
          </a:p>
          <a:p>
            <a:r>
              <a:rPr lang="en-US" dirty="0"/>
              <a:t>Essay: “a short piece of writing on a particular subject”</a:t>
            </a:r>
          </a:p>
          <a:p>
            <a:endParaRPr lang="en-US" dirty="0"/>
          </a:p>
          <a:p>
            <a:endParaRPr lang="en-US" dirty="0"/>
          </a:p>
        </p:txBody>
      </p:sp>
    </p:spTree>
    <p:extLst>
      <p:ext uri="{BB962C8B-B14F-4D97-AF65-F5344CB8AC3E}">
        <p14:creationId xmlns:p14="http://schemas.microsoft.com/office/powerpoint/2010/main" val="2608295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559AF-F863-04A0-A7D5-4C9AD1F93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8631C9-2288-955A-D9A9-280419E28C5B}"/>
              </a:ext>
            </a:extLst>
          </p:cNvPr>
          <p:cNvSpPr>
            <a:spLocks noGrp="1"/>
          </p:cNvSpPr>
          <p:nvPr>
            <p:ph type="title"/>
          </p:nvPr>
        </p:nvSpPr>
        <p:spPr>
          <a:xfrm>
            <a:off x="1066800" y="148525"/>
            <a:ext cx="10058400" cy="1143000"/>
          </a:xfrm>
        </p:spPr>
        <p:txBody>
          <a:bodyPr/>
          <a:lstStyle/>
          <a:p>
            <a:r>
              <a:rPr lang="en-US" dirty="0"/>
              <a:t>Google Doc</a:t>
            </a:r>
          </a:p>
        </p:txBody>
      </p:sp>
      <p:sp>
        <p:nvSpPr>
          <p:cNvPr id="3" name="Content Placeholder 2">
            <a:extLst>
              <a:ext uri="{FF2B5EF4-FFF2-40B4-BE49-F238E27FC236}">
                <a16:creationId xmlns:a16="http://schemas.microsoft.com/office/drawing/2014/main" id="{9F7287DD-CA0F-6E49-B3A8-36B884091F8A}"/>
              </a:ext>
            </a:extLst>
          </p:cNvPr>
          <p:cNvSpPr>
            <a:spLocks noGrp="1"/>
          </p:cNvSpPr>
          <p:nvPr>
            <p:ph idx="1"/>
          </p:nvPr>
        </p:nvSpPr>
        <p:spPr>
          <a:xfrm>
            <a:off x="0" y="1166018"/>
            <a:ext cx="11456894" cy="4858264"/>
          </a:xfrm>
        </p:spPr>
        <p:txBody>
          <a:bodyPr/>
          <a:lstStyle/>
          <a:p>
            <a:r>
              <a:rPr lang="en-US" sz="4800" dirty="0"/>
              <a:t>Pick 1 partner to open the Google assignment in Schoology</a:t>
            </a:r>
          </a:p>
          <a:p>
            <a:pPr lvl="1"/>
            <a:r>
              <a:rPr lang="en-US" sz="4800" dirty="0"/>
              <a:t>Share the doc with your partner!!!</a:t>
            </a:r>
          </a:p>
          <a:p>
            <a:pPr lvl="1"/>
            <a:r>
              <a:rPr lang="en-US" sz="4800" dirty="0"/>
              <a:t>Make them able to </a:t>
            </a:r>
            <a:r>
              <a:rPr lang="en-US" sz="4800" b="1" dirty="0"/>
              <a:t>edit</a:t>
            </a:r>
            <a:r>
              <a:rPr lang="en-US" sz="4800" dirty="0"/>
              <a:t>!</a:t>
            </a:r>
          </a:p>
        </p:txBody>
      </p:sp>
    </p:spTree>
    <p:extLst>
      <p:ext uri="{BB962C8B-B14F-4D97-AF65-F5344CB8AC3E}">
        <p14:creationId xmlns:p14="http://schemas.microsoft.com/office/powerpoint/2010/main" val="2283277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6BC9-0220-7492-3EE1-B2B116D2FF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D730E-8A23-278C-9ACD-202C739F0B13}"/>
              </a:ext>
            </a:extLst>
          </p:cNvPr>
          <p:cNvSpPr>
            <a:spLocks noGrp="1"/>
          </p:cNvSpPr>
          <p:nvPr>
            <p:ph type="title"/>
          </p:nvPr>
        </p:nvSpPr>
        <p:spPr>
          <a:xfrm>
            <a:off x="1066800" y="148525"/>
            <a:ext cx="10058400" cy="1143000"/>
          </a:xfrm>
        </p:spPr>
        <p:txBody>
          <a:bodyPr/>
          <a:lstStyle/>
          <a:p>
            <a:r>
              <a:rPr lang="en-US" dirty="0"/>
              <a:t>Introduction</a:t>
            </a:r>
            <a:br>
              <a:rPr lang="en-US" dirty="0"/>
            </a:br>
            <a:r>
              <a:rPr lang="en-US" dirty="0"/>
              <a:t>(Co-write with teacher)</a:t>
            </a:r>
          </a:p>
        </p:txBody>
      </p:sp>
      <p:sp>
        <p:nvSpPr>
          <p:cNvPr id="3" name="Content Placeholder 2">
            <a:extLst>
              <a:ext uri="{FF2B5EF4-FFF2-40B4-BE49-F238E27FC236}">
                <a16:creationId xmlns:a16="http://schemas.microsoft.com/office/drawing/2014/main" id="{5B4EA998-A3A3-A66F-0743-CB47F9312E2D}"/>
              </a:ext>
            </a:extLst>
          </p:cNvPr>
          <p:cNvSpPr>
            <a:spLocks noGrp="1"/>
          </p:cNvSpPr>
          <p:nvPr>
            <p:ph idx="1"/>
          </p:nvPr>
        </p:nvSpPr>
        <p:spPr>
          <a:xfrm>
            <a:off x="0" y="1166018"/>
            <a:ext cx="11456894" cy="4858264"/>
          </a:xfrm>
        </p:spPr>
        <p:txBody>
          <a:bodyPr/>
          <a:lstStyle/>
          <a:p>
            <a:r>
              <a:rPr lang="en-US" sz="4800" dirty="0"/>
              <a:t>Hook</a:t>
            </a:r>
          </a:p>
          <a:p>
            <a:r>
              <a:rPr lang="en-US" sz="4800" dirty="0"/>
              <a:t>Background information</a:t>
            </a:r>
          </a:p>
          <a:p>
            <a:r>
              <a:rPr lang="en-US" sz="4800" dirty="0"/>
              <a:t>Thesis</a:t>
            </a:r>
          </a:p>
        </p:txBody>
      </p:sp>
    </p:spTree>
    <p:extLst>
      <p:ext uri="{BB962C8B-B14F-4D97-AF65-F5344CB8AC3E}">
        <p14:creationId xmlns:p14="http://schemas.microsoft.com/office/powerpoint/2010/main" val="728480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7ED39-BF2E-FA72-289A-721506124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777E9-F11A-E261-7A66-E05A3154E91C}"/>
              </a:ext>
            </a:extLst>
          </p:cNvPr>
          <p:cNvSpPr>
            <a:spLocks noGrp="1"/>
          </p:cNvSpPr>
          <p:nvPr>
            <p:ph type="title"/>
          </p:nvPr>
        </p:nvSpPr>
        <p:spPr>
          <a:xfrm>
            <a:off x="1066800" y="148525"/>
            <a:ext cx="10058400" cy="1143000"/>
          </a:xfrm>
        </p:spPr>
        <p:txBody>
          <a:bodyPr/>
          <a:lstStyle/>
          <a:p>
            <a:r>
              <a:rPr lang="en-US" dirty="0"/>
              <a:t>Body Paragraph 1</a:t>
            </a:r>
            <a:br>
              <a:rPr lang="en-US" dirty="0"/>
            </a:br>
            <a:r>
              <a:rPr lang="en-US" u="sng" dirty="0"/>
              <a:t>Partner 1</a:t>
            </a:r>
          </a:p>
        </p:txBody>
      </p:sp>
      <p:sp>
        <p:nvSpPr>
          <p:cNvPr id="3" name="Content Placeholder 2">
            <a:extLst>
              <a:ext uri="{FF2B5EF4-FFF2-40B4-BE49-F238E27FC236}">
                <a16:creationId xmlns:a16="http://schemas.microsoft.com/office/drawing/2014/main" id="{A33B1B14-9B5C-D3D1-1390-11D2B62902AA}"/>
              </a:ext>
            </a:extLst>
          </p:cNvPr>
          <p:cNvSpPr>
            <a:spLocks noGrp="1"/>
          </p:cNvSpPr>
          <p:nvPr>
            <p:ph idx="1"/>
          </p:nvPr>
        </p:nvSpPr>
        <p:spPr>
          <a:xfrm>
            <a:off x="0" y="1166018"/>
            <a:ext cx="11456894" cy="4858264"/>
          </a:xfrm>
        </p:spPr>
        <p:txBody>
          <a:bodyPr/>
          <a:lstStyle/>
          <a:p>
            <a:r>
              <a:rPr lang="en-US" sz="4800" dirty="0"/>
              <a:t>Topic sentence</a:t>
            </a:r>
          </a:p>
          <a:p>
            <a:r>
              <a:rPr lang="en-US" sz="4800" dirty="0"/>
              <a:t>Evidence/example from PLAY</a:t>
            </a:r>
          </a:p>
          <a:p>
            <a:r>
              <a:rPr lang="en-US" sz="4800" dirty="0"/>
              <a:t>Analysis of evidence/how does it support the theme you chose?</a:t>
            </a:r>
          </a:p>
        </p:txBody>
      </p:sp>
    </p:spTree>
    <p:extLst>
      <p:ext uri="{BB962C8B-B14F-4D97-AF65-F5344CB8AC3E}">
        <p14:creationId xmlns:p14="http://schemas.microsoft.com/office/powerpoint/2010/main" val="3534509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BEC65-FDCE-88A0-6040-3B342FF109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E9A4E-B8F6-4EC0-477F-3C1F4C4B24E3}"/>
              </a:ext>
            </a:extLst>
          </p:cNvPr>
          <p:cNvSpPr>
            <a:spLocks noGrp="1"/>
          </p:cNvSpPr>
          <p:nvPr>
            <p:ph type="title"/>
          </p:nvPr>
        </p:nvSpPr>
        <p:spPr>
          <a:xfrm>
            <a:off x="1066800" y="148525"/>
            <a:ext cx="10058400" cy="1143000"/>
          </a:xfrm>
        </p:spPr>
        <p:txBody>
          <a:bodyPr/>
          <a:lstStyle/>
          <a:p>
            <a:r>
              <a:rPr lang="en-US" dirty="0"/>
              <a:t>Body Paragraph 2</a:t>
            </a:r>
            <a:br>
              <a:rPr lang="en-US" dirty="0"/>
            </a:br>
            <a:r>
              <a:rPr lang="en-US" u="sng" dirty="0"/>
              <a:t>Partner 2</a:t>
            </a:r>
          </a:p>
        </p:txBody>
      </p:sp>
      <p:sp>
        <p:nvSpPr>
          <p:cNvPr id="3" name="Content Placeholder 2">
            <a:extLst>
              <a:ext uri="{FF2B5EF4-FFF2-40B4-BE49-F238E27FC236}">
                <a16:creationId xmlns:a16="http://schemas.microsoft.com/office/drawing/2014/main" id="{4CDF092B-13D9-BD90-F588-0C5528BD765A}"/>
              </a:ext>
            </a:extLst>
          </p:cNvPr>
          <p:cNvSpPr>
            <a:spLocks noGrp="1"/>
          </p:cNvSpPr>
          <p:nvPr>
            <p:ph idx="1"/>
          </p:nvPr>
        </p:nvSpPr>
        <p:spPr>
          <a:xfrm>
            <a:off x="0" y="1166018"/>
            <a:ext cx="11456894" cy="4858264"/>
          </a:xfrm>
        </p:spPr>
        <p:txBody>
          <a:bodyPr/>
          <a:lstStyle/>
          <a:p>
            <a:r>
              <a:rPr lang="en-US" sz="4800" dirty="0"/>
              <a:t>Topic sentence</a:t>
            </a:r>
          </a:p>
          <a:p>
            <a:r>
              <a:rPr lang="en-US" sz="4800" dirty="0"/>
              <a:t>Evidence/example from PLAY</a:t>
            </a:r>
          </a:p>
          <a:p>
            <a:r>
              <a:rPr lang="en-US" sz="4800" dirty="0"/>
              <a:t>Analysis of evidence/how does it support the theme you chose?</a:t>
            </a:r>
          </a:p>
        </p:txBody>
      </p:sp>
    </p:spTree>
    <p:extLst>
      <p:ext uri="{BB962C8B-B14F-4D97-AF65-F5344CB8AC3E}">
        <p14:creationId xmlns:p14="http://schemas.microsoft.com/office/powerpoint/2010/main" val="3105490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D214E-B044-58F8-AAAD-FFCA0A0722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DBEAC-6D13-0461-75A3-97A0F80D0A87}"/>
              </a:ext>
            </a:extLst>
          </p:cNvPr>
          <p:cNvSpPr>
            <a:spLocks noGrp="1"/>
          </p:cNvSpPr>
          <p:nvPr>
            <p:ph type="title"/>
          </p:nvPr>
        </p:nvSpPr>
        <p:spPr>
          <a:xfrm>
            <a:off x="1066800" y="148525"/>
            <a:ext cx="10058400" cy="1143000"/>
          </a:xfrm>
        </p:spPr>
        <p:txBody>
          <a:bodyPr/>
          <a:lstStyle/>
          <a:p>
            <a:r>
              <a:rPr lang="en-US" dirty="0"/>
              <a:t>Body Paragraph 3</a:t>
            </a:r>
            <a:br>
              <a:rPr lang="en-US" dirty="0"/>
            </a:br>
            <a:r>
              <a:rPr lang="en-US" u="sng" dirty="0"/>
              <a:t>Partner 1</a:t>
            </a:r>
          </a:p>
        </p:txBody>
      </p:sp>
      <p:sp>
        <p:nvSpPr>
          <p:cNvPr id="3" name="Content Placeholder 2">
            <a:extLst>
              <a:ext uri="{FF2B5EF4-FFF2-40B4-BE49-F238E27FC236}">
                <a16:creationId xmlns:a16="http://schemas.microsoft.com/office/drawing/2014/main" id="{C0FC03F6-C318-03AD-FB41-39ECED36271B}"/>
              </a:ext>
            </a:extLst>
          </p:cNvPr>
          <p:cNvSpPr>
            <a:spLocks noGrp="1"/>
          </p:cNvSpPr>
          <p:nvPr>
            <p:ph idx="1"/>
          </p:nvPr>
        </p:nvSpPr>
        <p:spPr>
          <a:xfrm>
            <a:off x="0" y="1166018"/>
            <a:ext cx="11456894" cy="4858264"/>
          </a:xfrm>
        </p:spPr>
        <p:txBody>
          <a:bodyPr/>
          <a:lstStyle/>
          <a:p>
            <a:r>
              <a:rPr lang="en-US" sz="4800" dirty="0"/>
              <a:t>Topic sentence</a:t>
            </a:r>
          </a:p>
          <a:p>
            <a:r>
              <a:rPr lang="en-US" sz="4800" dirty="0"/>
              <a:t>Evidence/example from MOVIE</a:t>
            </a:r>
          </a:p>
          <a:p>
            <a:r>
              <a:rPr lang="en-US" sz="4800" dirty="0"/>
              <a:t>Analysis of evidence/how does it support the theme you chose?</a:t>
            </a:r>
          </a:p>
        </p:txBody>
      </p:sp>
    </p:spTree>
    <p:extLst>
      <p:ext uri="{BB962C8B-B14F-4D97-AF65-F5344CB8AC3E}">
        <p14:creationId xmlns:p14="http://schemas.microsoft.com/office/powerpoint/2010/main" val="10328059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0F692-FC64-3114-E4AB-AB3AB8A3E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C8CDF-7574-E2CE-D0AE-99EBF9CA091C}"/>
              </a:ext>
            </a:extLst>
          </p:cNvPr>
          <p:cNvSpPr>
            <a:spLocks noGrp="1"/>
          </p:cNvSpPr>
          <p:nvPr>
            <p:ph type="title"/>
          </p:nvPr>
        </p:nvSpPr>
        <p:spPr>
          <a:xfrm>
            <a:off x="1066800" y="148525"/>
            <a:ext cx="10058400" cy="1143000"/>
          </a:xfrm>
        </p:spPr>
        <p:txBody>
          <a:bodyPr/>
          <a:lstStyle/>
          <a:p>
            <a:r>
              <a:rPr lang="en-US" dirty="0"/>
              <a:t>Body Paragraph 4</a:t>
            </a:r>
            <a:br>
              <a:rPr lang="en-US" dirty="0"/>
            </a:br>
            <a:r>
              <a:rPr lang="en-US" u="sng" dirty="0"/>
              <a:t>Partner 2</a:t>
            </a:r>
          </a:p>
        </p:txBody>
      </p:sp>
      <p:sp>
        <p:nvSpPr>
          <p:cNvPr id="3" name="Content Placeholder 2">
            <a:extLst>
              <a:ext uri="{FF2B5EF4-FFF2-40B4-BE49-F238E27FC236}">
                <a16:creationId xmlns:a16="http://schemas.microsoft.com/office/drawing/2014/main" id="{E78BCD8A-DBB4-E232-1349-498F3A2F7D3C}"/>
              </a:ext>
            </a:extLst>
          </p:cNvPr>
          <p:cNvSpPr>
            <a:spLocks noGrp="1"/>
          </p:cNvSpPr>
          <p:nvPr>
            <p:ph idx="1"/>
          </p:nvPr>
        </p:nvSpPr>
        <p:spPr>
          <a:xfrm>
            <a:off x="0" y="1166018"/>
            <a:ext cx="11456894" cy="4858264"/>
          </a:xfrm>
        </p:spPr>
        <p:txBody>
          <a:bodyPr/>
          <a:lstStyle/>
          <a:p>
            <a:r>
              <a:rPr lang="en-US" sz="4800" dirty="0"/>
              <a:t>Topic sentence</a:t>
            </a:r>
          </a:p>
          <a:p>
            <a:r>
              <a:rPr lang="en-US" sz="4800" dirty="0"/>
              <a:t>Evidence/example from MOVIE</a:t>
            </a:r>
          </a:p>
          <a:p>
            <a:r>
              <a:rPr lang="en-US" sz="4800" dirty="0"/>
              <a:t>Analysis of evidence/how does it support the theme you chose?</a:t>
            </a:r>
          </a:p>
        </p:txBody>
      </p:sp>
    </p:spTree>
    <p:extLst>
      <p:ext uri="{BB962C8B-B14F-4D97-AF65-F5344CB8AC3E}">
        <p14:creationId xmlns:p14="http://schemas.microsoft.com/office/powerpoint/2010/main" val="1133525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18D8B-F8DC-3DE8-210E-98E579B924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4B7465-47B0-66C4-04CF-0818E5BD8DA2}"/>
              </a:ext>
            </a:extLst>
          </p:cNvPr>
          <p:cNvSpPr>
            <a:spLocks noGrp="1"/>
          </p:cNvSpPr>
          <p:nvPr>
            <p:ph type="title"/>
          </p:nvPr>
        </p:nvSpPr>
        <p:spPr>
          <a:xfrm>
            <a:off x="1066800" y="148525"/>
            <a:ext cx="10058400" cy="1143000"/>
          </a:xfrm>
        </p:spPr>
        <p:txBody>
          <a:bodyPr/>
          <a:lstStyle/>
          <a:p>
            <a:r>
              <a:rPr lang="en-US" dirty="0"/>
              <a:t>Conclusion</a:t>
            </a:r>
            <a:br>
              <a:rPr lang="en-US" dirty="0"/>
            </a:br>
            <a:r>
              <a:rPr lang="en-US" dirty="0"/>
              <a:t>(Co-write with partner)</a:t>
            </a:r>
          </a:p>
        </p:txBody>
      </p:sp>
      <p:sp>
        <p:nvSpPr>
          <p:cNvPr id="3" name="Content Placeholder 2">
            <a:extLst>
              <a:ext uri="{FF2B5EF4-FFF2-40B4-BE49-F238E27FC236}">
                <a16:creationId xmlns:a16="http://schemas.microsoft.com/office/drawing/2014/main" id="{846EE3A0-7EC7-8051-F19C-89521303DA6B}"/>
              </a:ext>
            </a:extLst>
          </p:cNvPr>
          <p:cNvSpPr>
            <a:spLocks noGrp="1"/>
          </p:cNvSpPr>
          <p:nvPr>
            <p:ph idx="1"/>
          </p:nvPr>
        </p:nvSpPr>
        <p:spPr>
          <a:xfrm>
            <a:off x="0" y="1166018"/>
            <a:ext cx="11456894" cy="4858264"/>
          </a:xfrm>
        </p:spPr>
        <p:txBody>
          <a:bodyPr/>
          <a:lstStyle/>
          <a:p>
            <a:r>
              <a:rPr lang="en-US" sz="4800" dirty="0"/>
              <a:t>Restate thesis statement</a:t>
            </a:r>
          </a:p>
          <a:p>
            <a:r>
              <a:rPr lang="en-US" sz="4800" dirty="0"/>
              <a:t>Recap your three examples</a:t>
            </a:r>
          </a:p>
          <a:p>
            <a:r>
              <a:rPr lang="en-US" sz="4800" dirty="0"/>
              <a:t>End with a generic statement</a:t>
            </a:r>
          </a:p>
        </p:txBody>
      </p:sp>
    </p:spTree>
    <p:extLst>
      <p:ext uri="{BB962C8B-B14F-4D97-AF65-F5344CB8AC3E}">
        <p14:creationId xmlns:p14="http://schemas.microsoft.com/office/powerpoint/2010/main" val="1653985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3B138-759B-6858-7351-A0B39BF3226F}"/>
              </a:ext>
            </a:extLst>
          </p:cNvPr>
          <p:cNvSpPr>
            <a:spLocks noGrp="1"/>
          </p:cNvSpPr>
          <p:nvPr>
            <p:ph type="title"/>
          </p:nvPr>
        </p:nvSpPr>
        <p:spPr/>
        <p:txBody>
          <a:bodyPr/>
          <a:lstStyle/>
          <a:p>
            <a:r>
              <a:rPr lang="en-US" dirty="0"/>
              <a:t>Theme</a:t>
            </a:r>
          </a:p>
        </p:txBody>
      </p:sp>
      <p:sp>
        <p:nvSpPr>
          <p:cNvPr id="3" name="Content Placeholder 2">
            <a:extLst>
              <a:ext uri="{FF2B5EF4-FFF2-40B4-BE49-F238E27FC236}">
                <a16:creationId xmlns:a16="http://schemas.microsoft.com/office/drawing/2014/main" id="{2530D837-89F2-CA37-C2E0-7A3F7132F6BE}"/>
              </a:ext>
            </a:extLst>
          </p:cNvPr>
          <p:cNvSpPr>
            <a:spLocks noGrp="1"/>
          </p:cNvSpPr>
          <p:nvPr>
            <p:ph idx="1"/>
          </p:nvPr>
        </p:nvSpPr>
        <p:spPr/>
        <p:txBody>
          <a:bodyPr/>
          <a:lstStyle/>
          <a:p>
            <a:r>
              <a:rPr lang="en-US" dirty="0"/>
              <a:t>The underlying meaning a writer explores in a text</a:t>
            </a:r>
          </a:p>
          <a:p>
            <a:r>
              <a:rPr lang="en-US" dirty="0"/>
              <a:t>Theme and subject are NOT the same thing.</a:t>
            </a:r>
          </a:p>
          <a:p>
            <a:pPr lvl="1"/>
            <a:r>
              <a:rPr lang="en-US" dirty="0"/>
              <a:t>Theme is a debatable opinion about a subject.</a:t>
            </a:r>
          </a:p>
          <a:p>
            <a:r>
              <a:rPr lang="en-US" dirty="0"/>
              <a:t>Literary works can contain many themes as long as you are able to support your idea with evidence.</a:t>
            </a:r>
          </a:p>
          <a:p>
            <a:r>
              <a:rPr lang="en-US" dirty="0"/>
              <a:t>The meaning belongs to you, not the author.</a:t>
            </a:r>
          </a:p>
        </p:txBody>
      </p:sp>
    </p:spTree>
    <p:extLst>
      <p:ext uri="{BB962C8B-B14F-4D97-AF65-F5344CB8AC3E}">
        <p14:creationId xmlns:p14="http://schemas.microsoft.com/office/powerpoint/2010/main" val="1467144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1353F-DB68-D494-9FD0-1645CA0DFB7F}"/>
              </a:ext>
            </a:extLst>
          </p:cNvPr>
          <p:cNvSpPr>
            <a:spLocks noGrp="1"/>
          </p:cNvSpPr>
          <p:nvPr>
            <p:ph type="title"/>
          </p:nvPr>
        </p:nvSpPr>
        <p:spPr/>
        <p:txBody>
          <a:bodyPr/>
          <a:lstStyle/>
          <a:p>
            <a:r>
              <a:rPr lang="en-US" dirty="0"/>
              <a:t>Ways to find theme in a text</a:t>
            </a:r>
          </a:p>
        </p:txBody>
      </p:sp>
      <p:sp>
        <p:nvSpPr>
          <p:cNvPr id="3" name="Content Placeholder 2">
            <a:extLst>
              <a:ext uri="{FF2B5EF4-FFF2-40B4-BE49-F238E27FC236}">
                <a16:creationId xmlns:a16="http://schemas.microsoft.com/office/drawing/2014/main" id="{9A84CAA2-0713-1953-A50A-02C933D843F7}"/>
              </a:ext>
            </a:extLst>
          </p:cNvPr>
          <p:cNvSpPr>
            <a:spLocks noGrp="1"/>
          </p:cNvSpPr>
          <p:nvPr>
            <p:ph idx="1"/>
          </p:nvPr>
        </p:nvSpPr>
        <p:spPr>
          <a:xfrm>
            <a:off x="143435" y="1166018"/>
            <a:ext cx="11456894" cy="4525963"/>
          </a:xfrm>
        </p:spPr>
        <p:txBody>
          <a:bodyPr/>
          <a:lstStyle/>
          <a:p>
            <a:r>
              <a:rPr lang="en-US" sz="2800" dirty="0"/>
              <a:t>Looking for changes in the main character</a:t>
            </a:r>
          </a:p>
          <a:p>
            <a:r>
              <a:rPr lang="en-US" sz="2800" dirty="0"/>
              <a:t>Watching for clear statements of theme – what does the author write or say that stands out as part of the message?</a:t>
            </a:r>
          </a:p>
          <a:p>
            <a:r>
              <a:rPr lang="en-US" sz="2800" dirty="0"/>
              <a:t>Examining the title</a:t>
            </a:r>
          </a:p>
          <a:p>
            <a:r>
              <a:rPr lang="en-US" sz="2800" dirty="0"/>
              <a:t>Looking at the main conflict – what is the character’s major struggle or conflict? What message is sent from the way it is resolved or how they react to it?</a:t>
            </a:r>
          </a:p>
          <a:p>
            <a:r>
              <a:rPr lang="en-US" sz="2800" dirty="0"/>
              <a:t>What “big ideas/subjects” does the story seem to be about?</a:t>
            </a:r>
          </a:p>
          <a:p>
            <a:r>
              <a:rPr lang="en-US" sz="2800" dirty="0"/>
              <a:t>Pivotal Moments – why is it significant?</a:t>
            </a:r>
          </a:p>
        </p:txBody>
      </p:sp>
    </p:spTree>
    <p:extLst>
      <p:ext uri="{BB962C8B-B14F-4D97-AF65-F5344CB8AC3E}">
        <p14:creationId xmlns:p14="http://schemas.microsoft.com/office/powerpoint/2010/main" val="315467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082F2-7793-635D-2F1B-DA0AC34C3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751DE9-A1FE-62EC-9190-CF24298C0ED2}"/>
              </a:ext>
            </a:extLst>
          </p:cNvPr>
          <p:cNvSpPr>
            <a:spLocks noGrp="1"/>
          </p:cNvSpPr>
          <p:nvPr>
            <p:ph type="title"/>
          </p:nvPr>
        </p:nvSpPr>
        <p:spPr/>
        <p:txBody>
          <a:bodyPr/>
          <a:lstStyle/>
          <a:p>
            <a:r>
              <a:rPr lang="en-US" dirty="0"/>
              <a:t>Prompts to guide your thinking</a:t>
            </a:r>
          </a:p>
        </p:txBody>
      </p:sp>
      <p:sp>
        <p:nvSpPr>
          <p:cNvPr id="3" name="Content Placeholder 2">
            <a:extLst>
              <a:ext uri="{FF2B5EF4-FFF2-40B4-BE49-F238E27FC236}">
                <a16:creationId xmlns:a16="http://schemas.microsoft.com/office/drawing/2014/main" id="{D37A3707-02D4-9C69-3B79-B0CEE6B48F11}"/>
              </a:ext>
            </a:extLst>
          </p:cNvPr>
          <p:cNvSpPr>
            <a:spLocks noGrp="1"/>
          </p:cNvSpPr>
          <p:nvPr>
            <p:ph idx="1"/>
          </p:nvPr>
        </p:nvSpPr>
        <p:spPr>
          <a:xfrm>
            <a:off x="143435" y="1166018"/>
            <a:ext cx="11456894" cy="4525963"/>
          </a:xfrm>
        </p:spPr>
        <p:txBody>
          <a:bodyPr/>
          <a:lstStyle/>
          <a:p>
            <a:r>
              <a:rPr lang="en-US" dirty="0"/>
              <a:t>I think the author is saying…</a:t>
            </a:r>
          </a:p>
          <a:p>
            <a:r>
              <a:rPr lang="en-US" dirty="0"/>
              <a:t>The character teaches/shows readers…</a:t>
            </a:r>
          </a:p>
          <a:p>
            <a:r>
              <a:rPr lang="en-US" dirty="0"/>
              <a:t>The story or scene really got me thinking about…</a:t>
            </a:r>
          </a:p>
          <a:p>
            <a:r>
              <a:rPr lang="en-US" dirty="0"/>
              <a:t>The biggest problem the character faced was…</a:t>
            </a:r>
          </a:p>
          <a:p>
            <a:r>
              <a:rPr lang="en-US" dirty="0"/>
              <a:t>The way the character solved/reacted to the problem shows me that…</a:t>
            </a:r>
          </a:p>
        </p:txBody>
      </p:sp>
    </p:spTree>
    <p:extLst>
      <p:ext uri="{BB962C8B-B14F-4D97-AF65-F5344CB8AC3E}">
        <p14:creationId xmlns:p14="http://schemas.microsoft.com/office/powerpoint/2010/main" val="422893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17456-C605-97C7-4972-E20C127BE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AAF71A-2706-E354-C6DB-AC003D8E78B6}"/>
              </a:ext>
            </a:extLst>
          </p:cNvPr>
          <p:cNvSpPr>
            <a:spLocks noGrp="1"/>
          </p:cNvSpPr>
          <p:nvPr>
            <p:ph type="title"/>
          </p:nvPr>
        </p:nvSpPr>
        <p:spPr/>
        <p:txBody>
          <a:bodyPr/>
          <a:lstStyle/>
          <a:p>
            <a:r>
              <a:rPr lang="en-US" dirty="0"/>
              <a:t>Theme options for your essay</a:t>
            </a:r>
          </a:p>
        </p:txBody>
      </p:sp>
      <p:sp>
        <p:nvSpPr>
          <p:cNvPr id="3" name="Content Placeholder 2">
            <a:extLst>
              <a:ext uri="{FF2B5EF4-FFF2-40B4-BE49-F238E27FC236}">
                <a16:creationId xmlns:a16="http://schemas.microsoft.com/office/drawing/2014/main" id="{D9365CFB-28D6-FD68-8196-829202F7701A}"/>
              </a:ext>
            </a:extLst>
          </p:cNvPr>
          <p:cNvSpPr>
            <a:spLocks noGrp="1"/>
          </p:cNvSpPr>
          <p:nvPr>
            <p:ph idx="1"/>
          </p:nvPr>
        </p:nvSpPr>
        <p:spPr>
          <a:xfrm>
            <a:off x="143435" y="1166018"/>
            <a:ext cx="11456894" cy="4525963"/>
          </a:xfrm>
        </p:spPr>
        <p:txBody>
          <a:bodyPr/>
          <a:lstStyle/>
          <a:p>
            <a:r>
              <a:rPr lang="en-US" sz="2800" dirty="0"/>
              <a:t>It is human nature to look for the good in any situation.</a:t>
            </a:r>
          </a:p>
          <a:p>
            <a:r>
              <a:rPr lang="en-US" sz="2800" dirty="0"/>
              <a:t>Having hope can help get people through tough times.</a:t>
            </a:r>
          </a:p>
          <a:p>
            <a:r>
              <a:rPr lang="en-US" sz="2800" dirty="0"/>
              <a:t>In spite of extraordinary circumstances, people deal with many normal problems of adolescence.</a:t>
            </a:r>
          </a:p>
          <a:p>
            <a:r>
              <a:rPr lang="en-US" sz="2800" dirty="0"/>
              <a:t>Difficult circumstances cause people to suffer many hardships.</a:t>
            </a:r>
          </a:p>
          <a:p>
            <a:endParaRPr lang="en-US" sz="2800" dirty="0"/>
          </a:p>
          <a:p>
            <a:pPr marL="0" indent="0" algn="ctr">
              <a:buNone/>
            </a:pPr>
            <a:r>
              <a:rPr lang="en-US" sz="2800" dirty="0"/>
              <a:t>*You must choose ONE from this list to write about for your essay. If none of them interest you, you will need to do further research and get my approval on a different theme to write about before moving on!</a:t>
            </a:r>
          </a:p>
        </p:txBody>
      </p:sp>
    </p:spTree>
    <p:extLst>
      <p:ext uri="{BB962C8B-B14F-4D97-AF65-F5344CB8AC3E}">
        <p14:creationId xmlns:p14="http://schemas.microsoft.com/office/powerpoint/2010/main" val="1683484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1B53F-31CB-994D-88A8-C6F83E8605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2A119D-6B56-04E7-30DA-9E7CCD210FFA}"/>
              </a:ext>
            </a:extLst>
          </p:cNvPr>
          <p:cNvSpPr>
            <a:spLocks noGrp="1"/>
          </p:cNvSpPr>
          <p:nvPr>
            <p:ph type="title"/>
          </p:nvPr>
        </p:nvSpPr>
        <p:spPr>
          <a:xfrm>
            <a:off x="1066800" y="148525"/>
            <a:ext cx="10058400" cy="1143000"/>
          </a:xfrm>
        </p:spPr>
        <p:txBody>
          <a:bodyPr/>
          <a:lstStyle/>
          <a:p>
            <a:r>
              <a:rPr lang="en-US" dirty="0"/>
              <a:t>Outline for your essay</a:t>
            </a:r>
          </a:p>
        </p:txBody>
      </p:sp>
      <p:sp>
        <p:nvSpPr>
          <p:cNvPr id="3" name="Content Placeholder 2">
            <a:extLst>
              <a:ext uri="{FF2B5EF4-FFF2-40B4-BE49-F238E27FC236}">
                <a16:creationId xmlns:a16="http://schemas.microsoft.com/office/drawing/2014/main" id="{CE2944E5-F41F-BBE9-08A3-094CD5A1F0A5}"/>
              </a:ext>
            </a:extLst>
          </p:cNvPr>
          <p:cNvSpPr>
            <a:spLocks noGrp="1"/>
          </p:cNvSpPr>
          <p:nvPr>
            <p:ph idx="1"/>
          </p:nvPr>
        </p:nvSpPr>
        <p:spPr>
          <a:xfrm>
            <a:off x="125506" y="845531"/>
            <a:ext cx="11456894" cy="4525963"/>
          </a:xfrm>
        </p:spPr>
        <p:txBody>
          <a:bodyPr/>
          <a:lstStyle/>
          <a:p>
            <a:r>
              <a:rPr lang="en-US" sz="2800" dirty="0"/>
              <a:t>Introduction (co-written with me tomorrow)</a:t>
            </a:r>
          </a:p>
          <a:p>
            <a:r>
              <a:rPr lang="en-US" sz="2800" dirty="0"/>
              <a:t>Body paragraph 1</a:t>
            </a:r>
          </a:p>
          <a:p>
            <a:pPr lvl="1"/>
            <a:r>
              <a:rPr lang="en-US" sz="2400" dirty="0"/>
              <a:t>Evidence from play that supports theme</a:t>
            </a:r>
          </a:p>
          <a:p>
            <a:r>
              <a:rPr lang="en-US" sz="2800" dirty="0"/>
              <a:t>Body paragraph 2</a:t>
            </a:r>
          </a:p>
          <a:p>
            <a:pPr lvl="1"/>
            <a:r>
              <a:rPr lang="en-US" sz="2400" dirty="0"/>
              <a:t>Evidence from play that supports theme</a:t>
            </a:r>
          </a:p>
          <a:p>
            <a:r>
              <a:rPr lang="en-US" sz="2800" dirty="0"/>
              <a:t>Body paragraph 3</a:t>
            </a:r>
          </a:p>
          <a:p>
            <a:pPr lvl="1"/>
            <a:r>
              <a:rPr lang="en-US" sz="2400" dirty="0"/>
              <a:t>Evidence from movie that supports theme</a:t>
            </a:r>
          </a:p>
          <a:p>
            <a:r>
              <a:rPr lang="en-US" sz="2800" dirty="0"/>
              <a:t>Body paragraph 4</a:t>
            </a:r>
          </a:p>
          <a:p>
            <a:pPr lvl="1"/>
            <a:r>
              <a:rPr lang="en-US" sz="2400" dirty="0"/>
              <a:t>Evidence from movie that supports theme</a:t>
            </a:r>
          </a:p>
          <a:p>
            <a:r>
              <a:rPr lang="en-US" sz="2800" dirty="0"/>
              <a:t>Conclusion (co-written with partner)</a:t>
            </a:r>
          </a:p>
        </p:txBody>
      </p:sp>
    </p:spTree>
    <p:extLst>
      <p:ext uri="{BB962C8B-B14F-4D97-AF65-F5344CB8AC3E}">
        <p14:creationId xmlns:p14="http://schemas.microsoft.com/office/powerpoint/2010/main" val="1792904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22CE8-0FE2-51C9-4EA1-09E1839632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16F293-4492-729D-5277-B599DF4A2A11}"/>
              </a:ext>
            </a:extLst>
          </p:cNvPr>
          <p:cNvSpPr>
            <a:spLocks noGrp="1"/>
          </p:cNvSpPr>
          <p:nvPr>
            <p:ph type="title"/>
          </p:nvPr>
        </p:nvSpPr>
        <p:spPr>
          <a:xfrm>
            <a:off x="1066800" y="148525"/>
            <a:ext cx="10058400" cy="1143000"/>
          </a:xfrm>
        </p:spPr>
        <p:txBody>
          <a:bodyPr/>
          <a:lstStyle/>
          <a:p>
            <a:r>
              <a:rPr lang="en-US" dirty="0"/>
              <a:t>Accountability Partners</a:t>
            </a:r>
          </a:p>
        </p:txBody>
      </p:sp>
      <p:sp>
        <p:nvSpPr>
          <p:cNvPr id="3" name="Content Placeholder 2">
            <a:extLst>
              <a:ext uri="{FF2B5EF4-FFF2-40B4-BE49-F238E27FC236}">
                <a16:creationId xmlns:a16="http://schemas.microsoft.com/office/drawing/2014/main" id="{CC8E3DD2-89A0-0172-44D0-5BA6B404573D}"/>
              </a:ext>
            </a:extLst>
          </p:cNvPr>
          <p:cNvSpPr>
            <a:spLocks noGrp="1"/>
          </p:cNvSpPr>
          <p:nvPr>
            <p:ph idx="1"/>
          </p:nvPr>
        </p:nvSpPr>
        <p:spPr>
          <a:xfrm>
            <a:off x="125506" y="845531"/>
            <a:ext cx="11456894" cy="4525963"/>
          </a:xfrm>
        </p:spPr>
        <p:txBody>
          <a:bodyPr/>
          <a:lstStyle/>
          <a:p>
            <a:r>
              <a:rPr lang="en-US" dirty="0"/>
              <a:t>Expectations:</a:t>
            </a:r>
          </a:p>
          <a:p>
            <a:pPr lvl="1"/>
            <a:r>
              <a:rPr lang="en-US" dirty="0"/>
              <a:t>As a team, 5 total paragraphs will be created (we are doing the introduction together tomorrow).</a:t>
            </a:r>
          </a:p>
          <a:p>
            <a:r>
              <a:rPr lang="en-US" dirty="0"/>
              <a:t>You will need to decide which two will be your responsibility (officially decide tomorrow)</a:t>
            </a:r>
          </a:p>
          <a:p>
            <a:endParaRPr lang="en-US" dirty="0"/>
          </a:p>
          <a:p>
            <a:pPr marL="0" indent="0" algn="ctr">
              <a:buNone/>
            </a:pPr>
            <a:r>
              <a:rPr lang="en-US" dirty="0"/>
              <a:t>*If your partner is ever absent, they are still responsible for doing those paragraphs (and you will keep working on your own paragraphs). Other partner is the supporter when it is the other's "writing day"!</a:t>
            </a:r>
          </a:p>
        </p:txBody>
      </p:sp>
    </p:spTree>
    <p:extLst>
      <p:ext uri="{BB962C8B-B14F-4D97-AF65-F5344CB8AC3E}">
        <p14:creationId xmlns:p14="http://schemas.microsoft.com/office/powerpoint/2010/main" val="2548909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F8452-E040-F188-1539-1B9D44B98A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056DAD-14D2-57E0-C325-11F33B44B640}"/>
              </a:ext>
            </a:extLst>
          </p:cNvPr>
          <p:cNvSpPr>
            <a:spLocks noGrp="1"/>
          </p:cNvSpPr>
          <p:nvPr>
            <p:ph type="title"/>
          </p:nvPr>
        </p:nvSpPr>
        <p:spPr>
          <a:xfrm>
            <a:off x="1066800" y="148525"/>
            <a:ext cx="10058400" cy="1143000"/>
          </a:xfrm>
        </p:spPr>
        <p:txBody>
          <a:bodyPr/>
          <a:lstStyle/>
          <a:p>
            <a:r>
              <a:rPr lang="en-US" dirty="0"/>
              <a:t>Review</a:t>
            </a:r>
            <a:br>
              <a:rPr lang="en-US" dirty="0"/>
            </a:br>
            <a:r>
              <a:rPr lang="en-US" dirty="0"/>
              <a:t>Introductions &amp; Thesis statements</a:t>
            </a:r>
          </a:p>
        </p:txBody>
      </p:sp>
      <p:sp>
        <p:nvSpPr>
          <p:cNvPr id="3" name="Content Placeholder 2">
            <a:extLst>
              <a:ext uri="{FF2B5EF4-FFF2-40B4-BE49-F238E27FC236}">
                <a16:creationId xmlns:a16="http://schemas.microsoft.com/office/drawing/2014/main" id="{B02F6D46-DE88-513A-82BA-5853131CA9B9}"/>
              </a:ext>
            </a:extLst>
          </p:cNvPr>
          <p:cNvSpPr>
            <a:spLocks noGrp="1"/>
          </p:cNvSpPr>
          <p:nvPr>
            <p:ph idx="1"/>
          </p:nvPr>
        </p:nvSpPr>
        <p:spPr>
          <a:xfrm>
            <a:off x="0" y="1166018"/>
            <a:ext cx="11456894" cy="4525963"/>
          </a:xfrm>
        </p:spPr>
        <p:txBody>
          <a:bodyPr/>
          <a:lstStyle/>
          <a:p>
            <a:r>
              <a:rPr lang="en-US" dirty="0"/>
              <a:t>Hooks</a:t>
            </a:r>
          </a:p>
          <a:p>
            <a:pPr lvl="1"/>
            <a:r>
              <a:rPr lang="en-US" dirty="0"/>
              <a:t>A technique used to intrigue readers at the beginning of a writing piece.</a:t>
            </a:r>
          </a:p>
          <a:p>
            <a:pPr lvl="1"/>
            <a:r>
              <a:rPr lang="en-US" dirty="0"/>
              <a:t>First sentence of your essay!</a:t>
            </a:r>
          </a:p>
          <a:p>
            <a:pPr lvl="1"/>
            <a:r>
              <a:rPr lang="en-US" dirty="0"/>
              <a:t>Builds the reader’s interest.</a:t>
            </a:r>
          </a:p>
          <a:p>
            <a:pPr lvl="1"/>
            <a:r>
              <a:rPr lang="en-US" dirty="0"/>
              <a:t>Must lead smoothly into the rest of the introduction.</a:t>
            </a:r>
          </a:p>
        </p:txBody>
      </p:sp>
    </p:spTree>
    <p:extLst>
      <p:ext uri="{BB962C8B-B14F-4D97-AF65-F5344CB8AC3E}">
        <p14:creationId xmlns:p14="http://schemas.microsoft.com/office/powerpoint/2010/main" val="2322896216"/>
      </p:ext>
    </p:extLst>
  </p:cSld>
  <p:clrMapOvr>
    <a:masterClrMapping/>
  </p:clrMapOvr>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TILTPresentation-Template" id="{AB281015-E3EF-4CA4-ACFF-7A0CCAB593D3}" vid="{736C4559-1246-4482-B1DD-9EFED0333CF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JTILTPresentation-Template-OTH</Template>
  <TotalTime>207</TotalTime>
  <Words>1403</Words>
  <Application>Microsoft Office PowerPoint</Application>
  <PresentationFormat>Widescreen</PresentationFormat>
  <Paragraphs>183</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Comic Sans MS</vt:lpstr>
      <vt:lpstr>Roboto</vt:lpstr>
      <vt:lpstr>Roboto Black</vt:lpstr>
      <vt:lpstr>Times New Roman</vt:lpstr>
      <vt:lpstr>Verdana</vt:lpstr>
      <vt:lpstr>Default Design</vt:lpstr>
      <vt:lpstr>Literary Analysis Essay</vt:lpstr>
      <vt:lpstr>Literary Analysis Essay</vt:lpstr>
      <vt:lpstr>Theme</vt:lpstr>
      <vt:lpstr>Ways to find theme in a text</vt:lpstr>
      <vt:lpstr>Prompts to guide your thinking</vt:lpstr>
      <vt:lpstr>Theme options for your essay</vt:lpstr>
      <vt:lpstr>Outline for your essay</vt:lpstr>
      <vt:lpstr>Accountability Partners</vt:lpstr>
      <vt:lpstr>Review Introductions &amp; Thesis statements</vt:lpstr>
      <vt:lpstr>Review Introductions &amp; Thesis statements</vt:lpstr>
      <vt:lpstr>Review Introductions &amp; Thesis statements</vt:lpstr>
      <vt:lpstr>Review Introductions &amp; Thesis statements</vt:lpstr>
      <vt:lpstr>Review Body paragraphs</vt:lpstr>
      <vt:lpstr>Review Body Paragraphs</vt:lpstr>
      <vt:lpstr>Review Body Paragraphs</vt:lpstr>
      <vt:lpstr>Review Body Paragraphs</vt:lpstr>
      <vt:lpstr>Review Body Paragraphs</vt:lpstr>
      <vt:lpstr>Review Body Paragraphs</vt:lpstr>
      <vt:lpstr>Review Conclusions</vt:lpstr>
      <vt:lpstr>Google Doc</vt:lpstr>
      <vt:lpstr>Introduction (Co-write with teacher)</vt:lpstr>
      <vt:lpstr>Body Paragraph 1 Partner 1</vt:lpstr>
      <vt:lpstr>Body Paragraph 2 Partner 2</vt:lpstr>
      <vt:lpstr>Body Paragraph 3 Partner 1</vt:lpstr>
      <vt:lpstr>Body Paragraph 4 Partner 2</vt:lpstr>
      <vt:lpstr>Conclusion (Co-write with partner)</vt:lpstr>
    </vt:vector>
  </TitlesOfParts>
  <Company>The 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Integrating Instructional Software into Teaching and Learning</dc:subject>
  <dc:creator>Craig Erschel Shepherd (cshphrd2)</dc:creator>
  <cp:lastModifiedBy>Craig Erschel Shepherd (cshphrd2)</cp:lastModifiedBy>
  <cp:revision>9</cp:revision>
  <dcterms:created xsi:type="dcterms:W3CDTF">2024-09-10T15:41:43Z</dcterms:created>
  <dcterms:modified xsi:type="dcterms:W3CDTF">2025-05-09T15:42:06Z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f0fd62b-985d-4bd6-81b1-24a10586bedc_Enabled">
    <vt:lpwstr>true</vt:lpwstr>
  </property>
  <property fmtid="{D5CDD505-2E9C-101B-9397-08002B2CF9AE}" pid="3" name="MSIP_Label_4f0fd62b-985d-4bd6-81b1-24a10586bedc_SetDate">
    <vt:lpwstr>2025-04-28T17:18:03Z</vt:lpwstr>
  </property>
  <property fmtid="{D5CDD505-2E9C-101B-9397-08002B2CF9AE}" pid="4" name="MSIP_Label_4f0fd62b-985d-4bd6-81b1-24a10586bedc_Method">
    <vt:lpwstr>Privileged</vt:lpwstr>
  </property>
  <property fmtid="{D5CDD505-2E9C-101B-9397-08002B2CF9AE}" pid="5" name="MSIP_Label_4f0fd62b-985d-4bd6-81b1-24a10586bedc_Name">
    <vt:lpwstr>Public</vt:lpwstr>
  </property>
  <property fmtid="{D5CDD505-2E9C-101B-9397-08002B2CF9AE}" pid="6" name="MSIP_Label_4f0fd62b-985d-4bd6-81b1-24a10586bedc_SiteId">
    <vt:lpwstr>30ae0a8f-3cdf-44fd-af34-278bf639b85d</vt:lpwstr>
  </property>
  <property fmtid="{D5CDD505-2E9C-101B-9397-08002B2CF9AE}" pid="7" name="MSIP_Label_4f0fd62b-985d-4bd6-81b1-24a10586bedc_ActionId">
    <vt:lpwstr>02edc52f-5abe-4eb1-86bf-791217861b0b</vt:lpwstr>
  </property>
  <property fmtid="{D5CDD505-2E9C-101B-9397-08002B2CF9AE}" pid="8" name="MSIP_Label_4f0fd62b-985d-4bd6-81b1-24a10586bedc_ContentBits">
    <vt:lpwstr>0</vt:lpwstr>
  </property>
  <property fmtid="{D5CDD505-2E9C-101B-9397-08002B2CF9AE}" pid="9" name="MSIP_Label_4f0fd62b-985d-4bd6-81b1-24a10586bedc_Tag">
    <vt:lpwstr>50, 0, 1, 1</vt:lpwstr>
  </property>
</Properties>
</file>