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B0B783C-CE66-43CC-A1F2-AE7C6EE4B6EF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</p14:sldIdLst>
        </p14:section>
        <p14:section name="Presentation Contents" id="{4AABBEC6-4A8C-4A7F-A749-6BED348544CB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76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DBC"/>
    <a:srgbClr val="2F5597"/>
    <a:srgbClr val="595959"/>
    <a:srgbClr val="B8E08C"/>
    <a:srgbClr val="FF0000"/>
    <a:srgbClr val="CC9900"/>
    <a:srgbClr val="663300"/>
    <a:srgbClr val="006600"/>
    <a:srgbClr val="99000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23" autoAdjust="0"/>
    <p:restoredTop sz="91329" autoAdjust="0"/>
  </p:normalViewPr>
  <p:slideViewPr>
    <p:cSldViewPr snapToGrid="0" showGuides="1">
      <p:cViewPr varScale="1">
        <p:scale>
          <a:sx n="83" d="100"/>
          <a:sy n="83" d="100"/>
        </p:scale>
        <p:origin x="216" y="35"/>
      </p:cViewPr>
      <p:guideLst>
        <p:guide orient="horz" pos="4319"/>
        <p:guide pos="76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C54D9C12-C77C-44B5-A4B6-550B204C29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9794E248-9E8C-443A-A5ED-3F797AF9CCF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2" name="Rectangle 4">
            <a:extLst>
              <a:ext uri="{FF2B5EF4-FFF2-40B4-BE49-F238E27FC236}">
                <a16:creationId xmlns:a16="http://schemas.microsoft.com/office/drawing/2014/main" id="{3F807E8F-6973-4907-A2A9-0016C1976F7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3" name="Rectangle 5">
            <a:extLst>
              <a:ext uri="{FF2B5EF4-FFF2-40B4-BE49-F238E27FC236}">
                <a16:creationId xmlns:a16="http://schemas.microsoft.com/office/drawing/2014/main" id="{BE14ACE5-F3A1-44D5-A056-A5EADFD2C8D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2B9D48F8-701B-40D8-B658-5D61D9E7BD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54A6B60-46F5-44FD-91EA-C6001B68C5E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3195FFD-7637-4C12-9641-4DC81A95556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7B94D00D-C45E-44AC-BBC9-BB7161F66FA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E8C99408-3AA3-49C2-A275-BEB167CA671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1259C95-AE49-459E-B2EE-D26ED3BBEBD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71ED5B40-1D5B-4B3A-8EE7-056D8C9833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4B22A6BE-9336-4166-AE8C-1C58964F57D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131986f1a3_0_1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131986f1a3_0_1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1891333709_1_6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1891333709_1_6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1970cdc412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11970cdc412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11a0762f35e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11a0762f35e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0557057e8c_0_7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10557057e8c_0_7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1075d0b1021_0_6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1075d0b1021_0_6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1204e64c15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1204e64c15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10557057e8c_0_7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10557057e8c_0_7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1ddf49712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11ddf49712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10557057e8c_0_7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10557057e8c_0_7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0557057e8c_0_6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0557057e8c_0_6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0557057e8c_0_6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0557057e8c_0_6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0557057e8c_0_7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0557057e8c_0_7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1891333709_1_6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1891333709_1_6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1891333709_1_6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1891333709_1_6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1891333709_1_6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11891333709_1_6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1891333709_1_6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11891333709_1_6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1a0762f35e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11a0762f35e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4400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5214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7634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857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7388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4875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 slide 1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52401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2">
  <p:cSld name="Title slide 2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4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55" name="Google Shape;55;p1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32026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38072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6039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2764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6861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8472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8343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6403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0688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hyperlink" Target="https://journals.uwyo.edu/index.php/jtilt/index" TargetMode="Externa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hyperlink" Target="https://creativecommons.org/licenses/by-nc-sa/4.0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>
            <a:extLst>
              <a:ext uri="{FF2B5EF4-FFF2-40B4-BE49-F238E27FC236}">
                <a16:creationId xmlns:a16="http://schemas.microsoft.com/office/drawing/2014/main" id="{C8C1C049-F093-489D-90F9-FF3503ADDF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274638"/>
            <a:ext cx="10058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Rectangle 15">
            <a:extLst>
              <a:ext uri="{FF2B5EF4-FFF2-40B4-BE49-F238E27FC236}">
                <a16:creationId xmlns:a16="http://schemas.microsoft.com/office/drawing/2014/main" id="{0270379C-98BA-456F-9A8F-BAB630A6FC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1DB6455-0209-2065-F6CC-30EB98328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95" y="6437165"/>
            <a:ext cx="12186805" cy="0"/>
          </a:xfrm>
          <a:prstGeom prst="line">
            <a:avLst/>
          </a:prstGeom>
          <a:ln w="57150">
            <a:solidFill>
              <a:srgbClr val="B8E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EC493F0C-13A0-FB5C-3D8D-286241BDE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94" y="6477002"/>
            <a:ext cx="12186805" cy="380998"/>
          </a:xfrm>
          <a:prstGeom prst="rect">
            <a:avLst/>
          </a:prstGeom>
          <a:solidFill>
            <a:srgbClr val="2F5597"/>
          </a:solidFill>
          <a:ln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000" u="none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Journal of Technology-Integrated Lessons and Teaching</a:t>
            </a:r>
            <a:r>
              <a:rPr lang="en-US" sz="10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4(1).</a:t>
            </a:r>
          </a:p>
        </p:txBody>
      </p:sp>
      <p:pic>
        <p:nvPicPr>
          <p:cNvPr id="7" name="Picture 6">
            <a:hlinkClick r:id="rId17"/>
            <a:extLst>
              <a:ext uri="{FF2B5EF4-FFF2-40B4-BE49-F238E27FC236}">
                <a16:creationId xmlns:a16="http://schemas.microsoft.com/office/drawing/2014/main" id="{BCE05341-DD77-EB2C-106C-FE0D7F70D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0025" y="109242"/>
            <a:ext cx="868680" cy="493395"/>
          </a:xfrm>
          <a:prstGeom prst="rect">
            <a:avLst/>
          </a:prstGeom>
        </p:spPr>
      </p:pic>
      <p:pic>
        <p:nvPicPr>
          <p:cNvPr id="8" name="Picture 7" descr="Creative Commons, Attribution, Non-Commercial, Share Alike icon.">
            <a:hlinkClick r:id="rId19"/>
            <a:extLst>
              <a:ext uri="{FF2B5EF4-FFF2-40B4-BE49-F238E27FC236}">
                <a16:creationId xmlns:a16="http://schemas.microsoft.com/office/drawing/2014/main" id="{B1D746F0-1DEE-FF75-477C-ADEF8F836C99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503" y="6526535"/>
            <a:ext cx="808202" cy="27604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43" r:id="rId1"/>
    <p:sldLayoutId id="2147484144" r:id="rId2"/>
    <p:sldLayoutId id="2147484145" r:id="rId3"/>
    <p:sldLayoutId id="2147484146" r:id="rId4"/>
    <p:sldLayoutId id="2147484147" r:id="rId5"/>
    <p:sldLayoutId id="2147484148" r:id="rId6"/>
    <p:sldLayoutId id="2147484149" r:id="rId7"/>
    <p:sldLayoutId id="2147484150" r:id="rId8"/>
    <p:sldLayoutId id="2147484151" r:id="rId9"/>
    <p:sldLayoutId id="2147484152" r:id="rId10"/>
    <p:sldLayoutId id="2147484153" r:id="rId11"/>
    <p:sldLayoutId id="2147484154" r:id="rId12"/>
    <p:sldLayoutId id="2147484155" r:id="rId13"/>
    <p:sldLayoutId id="2147484156" r:id="rId14"/>
    <p:sldLayoutId id="2147484157" r:id="rId15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F5597"/>
          </a:solidFill>
          <a:latin typeface="+mj-lt"/>
          <a:ea typeface="MS PGothic" panose="020B0600070205080204" pitchFamily="34" charset="-128"/>
          <a:cs typeface="ＭＳ Ｐゴシック" pitchFamily="-112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pitchFamily="-112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presentation/d/1Pspz89jagbsbDvxndX0ULUKA9PikWMR3zpTSn8Cdjec/edit#slide=id.g3d02f4f349_0_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0yZcDeVsj_Y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/>
        </p:nvSpPr>
        <p:spPr>
          <a:xfrm>
            <a:off x="477100" y="1930533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6705432" indent="609585">
              <a:spcBef>
                <a:spcPts val="0"/>
              </a:spcBef>
              <a:spcAft>
                <a:spcPts val="0"/>
              </a:spcAft>
            </a:pPr>
            <a:r>
              <a:rPr lang="en" sz="3200"/>
              <a:t>  </a:t>
            </a:r>
            <a:r>
              <a:rPr lang="en" sz="4800" u="sng">
                <a:solidFill>
                  <a:schemeClr val="hlink"/>
                </a:solidFill>
                <a:latin typeface="Proxima Nova"/>
                <a:ea typeface="Proxima Nova"/>
                <a:cs typeface="Proxima Nova"/>
                <a:sym typeface="Proxima Nova"/>
                <a:hlinkClick r:id="rId3"/>
              </a:rPr>
              <a:t>slides</a:t>
            </a:r>
            <a:endParaRPr sz="480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67" name="Google Shape;67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38700" y="2310567"/>
            <a:ext cx="6030533" cy="571467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7"/>
          <p:cNvSpPr txBox="1"/>
          <p:nvPr/>
        </p:nvSpPr>
        <p:spPr>
          <a:xfrm>
            <a:off x="940900" y="4474433"/>
            <a:ext cx="10433200" cy="148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>
                <a:solidFill>
                  <a:schemeClr val="dk2"/>
                </a:solidFill>
              </a:rPr>
              <a:t>This presentation is based on the version originally published by Code.org and published here in modified form under the Creative Commons license: CC BY-NC-SA 4.0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6"/>
          <p:cNvSpPr txBox="1"/>
          <p:nvPr/>
        </p:nvSpPr>
        <p:spPr>
          <a:xfrm>
            <a:off x="3276500" y="678351"/>
            <a:ext cx="7903200" cy="53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4800" b="1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Let’s Try It</a:t>
            </a:r>
            <a:endParaRPr sz="48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n" sz="4000">
                <a:solidFill>
                  <a:srgbClr val="333333"/>
                </a:solidFill>
                <a:highlight>
                  <a:srgbClr val="FFFFFF"/>
                </a:highlight>
                <a:latin typeface="Proxima Nova"/>
                <a:ea typeface="Proxima Nova"/>
                <a:cs typeface="Proxima Nova"/>
                <a:sym typeface="Proxima Nova"/>
              </a:rPr>
              <a:t>Analyze what just happened.</a:t>
            </a:r>
            <a:endParaRPr sz="4000">
              <a:solidFill>
                <a:srgbClr val="333333"/>
              </a:solidFill>
              <a:highlight>
                <a:srgbClr val="FFFFFF"/>
              </a:highlight>
              <a:latin typeface="Proxima Nova"/>
              <a:ea typeface="Proxima Nova"/>
              <a:cs typeface="Proxima Nova"/>
              <a:sym typeface="Proxima Nova"/>
            </a:endParaRPr>
          </a:p>
          <a:p>
            <a:pPr marL="2150480" indent="-558786">
              <a:spcBef>
                <a:spcPts val="2133"/>
              </a:spcBef>
              <a:spcAft>
                <a:spcPts val="0"/>
              </a:spcAft>
              <a:buClr>
                <a:srgbClr val="333333"/>
              </a:buClr>
              <a:buSzPts val="3000"/>
              <a:buFont typeface="Proxima Nova"/>
              <a:buChar char="●"/>
            </a:pPr>
            <a:r>
              <a:rPr lang="en" sz="4000">
                <a:solidFill>
                  <a:srgbClr val="333333"/>
                </a:solidFill>
                <a:highlight>
                  <a:srgbClr val="FFFFFF"/>
                </a:highlight>
                <a:latin typeface="Proxima Nova"/>
                <a:ea typeface="Proxima Nova"/>
                <a:cs typeface="Proxima Nova"/>
                <a:sym typeface="Proxima Nova"/>
              </a:rPr>
              <a:t>What was the IF?</a:t>
            </a:r>
            <a:endParaRPr sz="4000">
              <a:solidFill>
                <a:srgbClr val="333333"/>
              </a:solidFill>
              <a:highlight>
                <a:srgbClr val="FFFFFF"/>
              </a:highlight>
              <a:latin typeface="Proxima Nova"/>
              <a:ea typeface="Proxima Nova"/>
              <a:cs typeface="Proxima Nova"/>
              <a:sym typeface="Proxima Nova"/>
            </a:endParaRPr>
          </a:p>
          <a:p>
            <a:pPr marL="2150480" indent="-558786">
              <a:spcBef>
                <a:spcPts val="1333"/>
              </a:spcBef>
              <a:spcAft>
                <a:spcPts val="0"/>
              </a:spcAft>
              <a:buClr>
                <a:srgbClr val="333333"/>
              </a:buClr>
              <a:buSzPts val="3000"/>
              <a:buFont typeface="Proxima Nova"/>
              <a:buChar char="●"/>
            </a:pPr>
            <a:r>
              <a:rPr lang="en" sz="4000">
                <a:solidFill>
                  <a:srgbClr val="333333"/>
                </a:solidFill>
                <a:highlight>
                  <a:srgbClr val="FFFFFF"/>
                </a:highlight>
                <a:latin typeface="Proxima Nova"/>
                <a:ea typeface="Proxima Nova"/>
                <a:cs typeface="Proxima Nova"/>
                <a:sym typeface="Proxima Nova"/>
              </a:rPr>
              <a:t>What was the ELSE?</a:t>
            </a:r>
            <a:endParaRPr sz="4000">
              <a:solidFill>
                <a:srgbClr val="333333"/>
              </a:solidFill>
              <a:highlight>
                <a:srgbClr val="FFFFFF"/>
              </a:highlight>
              <a:latin typeface="Proxima Nova"/>
              <a:ea typeface="Proxima Nova"/>
              <a:cs typeface="Proxima Nova"/>
              <a:sym typeface="Proxima Nova"/>
            </a:endParaRPr>
          </a:p>
          <a:p>
            <a:pPr marL="2150480" indent="-558786">
              <a:spcBef>
                <a:spcPts val="1333"/>
              </a:spcBef>
              <a:spcAft>
                <a:spcPts val="0"/>
              </a:spcAft>
              <a:buClr>
                <a:srgbClr val="333333"/>
              </a:buClr>
              <a:buSzPts val="3000"/>
              <a:buFont typeface="Proxima Nova"/>
              <a:buChar char="●"/>
            </a:pPr>
            <a:r>
              <a:rPr lang="en" sz="4000">
                <a:solidFill>
                  <a:srgbClr val="333333"/>
                </a:solidFill>
                <a:highlight>
                  <a:srgbClr val="FFFFFF"/>
                </a:highlight>
                <a:latin typeface="Proxima Nova"/>
                <a:ea typeface="Proxima Nova"/>
                <a:cs typeface="Proxima Nova"/>
                <a:sym typeface="Proxima Nova"/>
              </a:rPr>
              <a:t>Which condition was met?</a:t>
            </a:r>
            <a:endParaRPr sz="4000">
              <a:solidFill>
                <a:srgbClr val="333333"/>
              </a:solidFill>
              <a:highlight>
                <a:srgbClr val="FFFFFF"/>
              </a:highlight>
              <a:latin typeface="Proxima Nova"/>
              <a:ea typeface="Proxima Nova"/>
              <a:cs typeface="Proxima Nova"/>
              <a:sym typeface="Proxima Nova"/>
            </a:endParaRPr>
          </a:p>
          <a:p>
            <a:pPr marL="1219170">
              <a:lnSpc>
                <a:spcPct val="150000"/>
              </a:lnSpc>
              <a:spcBef>
                <a:spcPts val="0"/>
              </a:spcBef>
              <a:spcAft>
                <a:spcPts val="2133"/>
              </a:spcAft>
            </a:pPr>
            <a:endParaRPr sz="1333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126" name="Google Shape;126;p26"/>
          <p:cNvPicPr preferRelativeResize="0"/>
          <p:nvPr/>
        </p:nvPicPr>
        <p:blipFill rotWithShape="1">
          <a:blip r:embed="rId3">
            <a:alphaModFix/>
          </a:blip>
          <a:srcRect r="85690"/>
          <a:stretch/>
        </p:blipFill>
        <p:spPr>
          <a:xfrm>
            <a:off x="761133" y="1474067"/>
            <a:ext cx="1265160" cy="1815989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pic>
        <p:nvPicPr>
          <p:cNvPr id="127" name="Google Shape;127;p26"/>
          <p:cNvPicPr preferRelativeResize="0"/>
          <p:nvPr/>
        </p:nvPicPr>
        <p:blipFill rotWithShape="1">
          <a:blip r:embed="rId3">
            <a:alphaModFix/>
          </a:blip>
          <a:srcRect l="82422" r="2932"/>
          <a:stretch/>
        </p:blipFill>
        <p:spPr>
          <a:xfrm>
            <a:off x="1729182" y="2949329"/>
            <a:ext cx="1336385" cy="1874039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7"/>
          <p:cNvSpPr txBox="1"/>
          <p:nvPr/>
        </p:nvSpPr>
        <p:spPr>
          <a:xfrm>
            <a:off x="1808600" y="541200"/>
            <a:ext cx="8574800" cy="63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spcBef>
                <a:spcPts val="1333"/>
              </a:spcBef>
              <a:spcAft>
                <a:spcPts val="0"/>
              </a:spcAft>
            </a:pPr>
            <a:r>
              <a:rPr lang="en" sz="4800" b="1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Believe It or Not</a:t>
            </a:r>
            <a:r>
              <a:rPr lang="en" sz="480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… </a:t>
            </a:r>
            <a:endParaRPr sz="48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2133"/>
              </a:spcBef>
              <a:spcAft>
                <a:spcPts val="0"/>
              </a:spcAft>
            </a:pPr>
            <a:r>
              <a:rPr lang="en" sz="400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We have even one more option:</a:t>
            </a:r>
            <a:endParaRPr sz="40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endParaRPr sz="32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4000" b="1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If</a:t>
            </a:r>
            <a:r>
              <a:rPr lang="en" sz="400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 I draw a 7, clap.</a:t>
            </a:r>
            <a:endParaRPr sz="40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2133"/>
              </a:spcBef>
              <a:spcAft>
                <a:spcPts val="0"/>
              </a:spcAft>
            </a:pPr>
            <a:r>
              <a:rPr lang="en" sz="4000" b="1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Else if</a:t>
            </a:r>
            <a:r>
              <a:rPr lang="en" sz="400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 I draw something less than 7, you say "YAY". </a:t>
            </a:r>
            <a:endParaRPr sz="40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2133"/>
              </a:spcBef>
              <a:spcAft>
                <a:spcPts val="0"/>
              </a:spcAft>
            </a:pPr>
            <a:r>
              <a:rPr lang="en" sz="4000" b="1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Else</a:t>
            </a:r>
            <a:r>
              <a:rPr lang="en" sz="400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 say "Awwwwe".</a:t>
            </a:r>
            <a:endParaRPr sz="40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219170">
              <a:spcBef>
                <a:spcPts val="2133"/>
              </a:spcBef>
              <a:spcAft>
                <a:spcPts val="0"/>
              </a:spcAft>
            </a:pPr>
            <a:endParaRPr sz="28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>
              <a:spcBef>
                <a:spcPts val="2133"/>
              </a:spcBef>
              <a:spcAft>
                <a:spcPts val="0"/>
              </a:spcAft>
            </a:pPr>
            <a:endParaRPr sz="28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828754">
              <a:spcBef>
                <a:spcPts val="1333"/>
              </a:spcBef>
              <a:spcAft>
                <a:spcPts val="0"/>
              </a:spcAft>
            </a:pPr>
            <a:endParaRPr sz="4800" b="1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219170">
              <a:lnSpc>
                <a:spcPct val="150000"/>
              </a:lnSpc>
              <a:spcBef>
                <a:spcPts val="0"/>
              </a:spcBef>
              <a:spcAft>
                <a:spcPts val="2133"/>
              </a:spcAft>
            </a:pPr>
            <a:endParaRPr sz="1333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8"/>
          <p:cNvSpPr txBox="1"/>
          <p:nvPr/>
        </p:nvSpPr>
        <p:spPr>
          <a:xfrm>
            <a:off x="497200" y="592700"/>
            <a:ext cx="11197600" cy="22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n" sz="4800" b="1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If, Else-If, Else</a:t>
            </a:r>
            <a:endParaRPr sz="48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2133"/>
              </a:spcBef>
              <a:spcAft>
                <a:spcPts val="0"/>
              </a:spcAft>
            </a:pPr>
            <a:r>
              <a:rPr lang="en" sz="400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This is why we have the terms If, Else-If, and Else:</a:t>
            </a:r>
            <a:endParaRPr sz="28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828754">
              <a:spcBef>
                <a:spcPts val="1333"/>
              </a:spcBef>
              <a:spcAft>
                <a:spcPts val="0"/>
              </a:spcAft>
            </a:pPr>
            <a:endParaRPr sz="4800" b="1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219170">
              <a:lnSpc>
                <a:spcPct val="150000"/>
              </a:lnSpc>
              <a:spcBef>
                <a:spcPts val="0"/>
              </a:spcBef>
              <a:spcAft>
                <a:spcPts val="2133"/>
              </a:spcAft>
            </a:pPr>
            <a:endParaRPr sz="1333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40" name="Google Shape;140;p28"/>
          <p:cNvSpPr txBox="1"/>
          <p:nvPr/>
        </p:nvSpPr>
        <p:spPr>
          <a:xfrm>
            <a:off x="2872600" y="2878301"/>
            <a:ext cx="6446800" cy="3208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1219170" indent="-507987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Proxima Nova"/>
              <a:buChar char="●"/>
            </a:pPr>
            <a:r>
              <a:rPr lang="en" sz="3200" b="1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If</a:t>
            </a:r>
            <a:r>
              <a:rPr lang="en" sz="320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 is the first condition.</a:t>
            </a:r>
            <a:endParaRPr sz="32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219170" indent="-507987">
              <a:spcBef>
                <a:spcPts val="1333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Proxima Nova"/>
              <a:buChar char="●"/>
            </a:pPr>
            <a:r>
              <a:rPr lang="en" sz="3200" b="1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Else-If</a:t>
            </a:r>
            <a:r>
              <a:rPr lang="en" sz="320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 gets looked at only if the "If" isn't true.</a:t>
            </a:r>
            <a:endParaRPr sz="32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219170" indent="-507987">
              <a:spcBef>
                <a:spcPts val="1333"/>
              </a:spcBef>
              <a:spcAft>
                <a:spcPts val="1333"/>
              </a:spcAft>
              <a:buClr>
                <a:srgbClr val="333333"/>
              </a:buClr>
              <a:buSzPts val="2400"/>
              <a:buFont typeface="Proxima Nova"/>
              <a:buChar char="●"/>
            </a:pPr>
            <a:r>
              <a:rPr lang="en" sz="3200" b="1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Else</a:t>
            </a:r>
            <a:r>
              <a:rPr lang="en" sz="320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 gets looked at only if nothing before it is true.</a:t>
            </a:r>
            <a:endParaRPr sz="3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9"/>
          <p:cNvSpPr/>
          <p:nvPr/>
        </p:nvSpPr>
        <p:spPr>
          <a:xfrm>
            <a:off x="-12192" y="2819408"/>
            <a:ext cx="12216400" cy="1341200"/>
          </a:xfrm>
          <a:prstGeom prst="rect">
            <a:avLst/>
          </a:prstGeom>
          <a:solidFill>
            <a:srgbClr val="00ADB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sz="3200"/>
          </a:p>
        </p:txBody>
      </p:sp>
      <p:sp>
        <p:nvSpPr>
          <p:cNvPr id="146" name="Google Shape;146;p29"/>
          <p:cNvSpPr/>
          <p:nvPr/>
        </p:nvSpPr>
        <p:spPr>
          <a:xfrm>
            <a:off x="6441067" y="3681400"/>
            <a:ext cx="276400" cy="276400"/>
          </a:xfrm>
          <a:prstGeom prst="ellipse">
            <a:avLst/>
          </a:prstGeom>
          <a:noFill/>
          <a:ln w="2857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sz="3200"/>
          </a:p>
        </p:txBody>
      </p:sp>
      <p:sp>
        <p:nvSpPr>
          <p:cNvPr id="147" name="Google Shape;147;p29"/>
          <p:cNvSpPr/>
          <p:nvPr/>
        </p:nvSpPr>
        <p:spPr>
          <a:xfrm>
            <a:off x="5957800" y="3681400"/>
            <a:ext cx="276400" cy="27640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sz="3200"/>
          </a:p>
        </p:txBody>
      </p:sp>
      <p:sp>
        <p:nvSpPr>
          <p:cNvPr id="148" name="Google Shape;148;p29"/>
          <p:cNvSpPr/>
          <p:nvPr/>
        </p:nvSpPr>
        <p:spPr>
          <a:xfrm>
            <a:off x="5474533" y="3681400"/>
            <a:ext cx="276400" cy="27640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sz="3200"/>
          </a:p>
        </p:txBody>
      </p:sp>
      <p:sp>
        <p:nvSpPr>
          <p:cNvPr id="149" name="Google Shape;149;p29"/>
          <p:cNvSpPr txBox="1"/>
          <p:nvPr/>
        </p:nvSpPr>
        <p:spPr>
          <a:xfrm>
            <a:off x="3674000" y="2819401"/>
            <a:ext cx="4844000" cy="861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40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Activity</a:t>
            </a:r>
            <a:endParaRPr sz="400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0"/>
          <p:cNvSpPr/>
          <p:nvPr/>
        </p:nvSpPr>
        <p:spPr>
          <a:xfrm>
            <a:off x="4316867" y="1619217"/>
            <a:ext cx="3104400" cy="15196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200" dirty="0">
                <a:solidFill>
                  <a:srgbClr val="333333"/>
                </a:solidFill>
                <a:latin typeface="Consolas"/>
                <a:ea typeface="Consolas"/>
                <a:cs typeface="Consolas"/>
                <a:sym typeface="Consolas"/>
              </a:rPr>
              <a:t>if (CARD is RED)</a:t>
            </a:r>
            <a:endParaRPr sz="1200" dirty="0">
              <a:solidFill>
                <a:srgbClr val="333333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>
              <a:spcBef>
                <a:spcPts val="1067"/>
              </a:spcBef>
              <a:spcAft>
                <a:spcPts val="0"/>
              </a:spcAft>
            </a:pPr>
            <a:r>
              <a:rPr lang="en" sz="1200" dirty="0">
                <a:solidFill>
                  <a:srgbClr val="333333"/>
                </a:solidFill>
                <a:latin typeface="Consolas"/>
                <a:ea typeface="Consolas"/>
                <a:cs typeface="Consolas"/>
                <a:sym typeface="Consolas"/>
              </a:rPr>
              <a:t>    Award YOUR team 1 point</a:t>
            </a:r>
            <a:endParaRPr sz="1200" dirty="0">
              <a:solidFill>
                <a:srgbClr val="333333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>
              <a:spcBef>
                <a:spcPts val="1067"/>
              </a:spcBef>
              <a:spcAft>
                <a:spcPts val="0"/>
              </a:spcAft>
            </a:pPr>
            <a:r>
              <a:rPr lang="en" sz="1200" dirty="0">
                <a:solidFill>
                  <a:srgbClr val="333333"/>
                </a:solidFill>
                <a:latin typeface="Consolas"/>
                <a:ea typeface="Consolas"/>
                <a:cs typeface="Consolas"/>
                <a:sym typeface="Consolas"/>
              </a:rPr>
              <a:t>Else</a:t>
            </a:r>
            <a:endParaRPr sz="1200" dirty="0">
              <a:solidFill>
                <a:srgbClr val="333333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>
              <a:spcBef>
                <a:spcPts val="1067"/>
              </a:spcBef>
              <a:spcAft>
                <a:spcPts val="1067"/>
              </a:spcAft>
            </a:pPr>
            <a:r>
              <a:rPr lang="en" sz="1200" dirty="0">
                <a:solidFill>
                  <a:srgbClr val="333333"/>
                </a:solidFill>
                <a:latin typeface="Consolas"/>
                <a:ea typeface="Consolas"/>
                <a:cs typeface="Consolas"/>
                <a:sym typeface="Consolas"/>
              </a:rPr>
              <a:t>    Award OTHER team 1 point</a:t>
            </a:r>
            <a:endParaRPr sz="3200" dirty="0"/>
          </a:p>
        </p:txBody>
      </p:sp>
      <p:sp>
        <p:nvSpPr>
          <p:cNvPr id="160" name="Google Shape;160;p30"/>
          <p:cNvSpPr txBox="1"/>
          <p:nvPr/>
        </p:nvSpPr>
        <p:spPr>
          <a:xfrm>
            <a:off x="2821067" y="753067"/>
            <a:ext cx="6096000" cy="1052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lnSpc>
                <a:spcPct val="135000"/>
              </a:lnSpc>
              <a:spcBef>
                <a:spcPts val="0"/>
              </a:spcBef>
              <a:spcAft>
                <a:spcPts val="1067"/>
              </a:spcAft>
            </a:pPr>
            <a:r>
              <a:rPr lang="en" sz="3200">
                <a:solidFill>
                  <a:srgbClr val="333333"/>
                </a:solidFill>
                <a:highlight>
                  <a:srgbClr val="FFFFFF"/>
                </a:highlight>
                <a:latin typeface="Proxima Nova"/>
                <a:ea typeface="Proxima Nova"/>
                <a:cs typeface="Proxima Nova"/>
                <a:sym typeface="Proxima Nova"/>
              </a:rPr>
              <a:t>Here is a sample algorithm:</a:t>
            </a:r>
            <a:endParaRPr sz="3200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1"/>
          <p:cNvSpPr txBox="1"/>
          <p:nvPr/>
        </p:nvSpPr>
        <p:spPr>
          <a:xfrm>
            <a:off x="1278733" y="519200"/>
            <a:ext cx="10132400" cy="58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4000" b="1">
                <a:latin typeface="Proxima Nova"/>
                <a:ea typeface="Proxima Nova"/>
                <a:cs typeface="Proxima Nova"/>
                <a:sym typeface="Proxima Nova"/>
              </a:rPr>
              <a:t>Challenge</a:t>
            </a:r>
            <a:endParaRPr sz="4000" b="1">
              <a:solidFill>
                <a:srgbClr val="333333"/>
              </a:solidFill>
              <a:highlight>
                <a:srgbClr val="FFFFFF"/>
              </a:highlight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>
              <a:spcBef>
                <a:spcPts val="1333"/>
              </a:spcBef>
              <a:spcAft>
                <a:spcPts val="0"/>
              </a:spcAft>
            </a:pPr>
            <a:endParaRPr sz="32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171" name="Google Shape;171;p31"/>
          <p:cNvPicPr preferRelativeResize="0"/>
          <p:nvPr/>
        </p:nvPicPr>
        <p:blipFill rotWithShape="1">
          <a:blip r:embed="rId3">
            <a:alphaModFix/>
          </a:blip>
          <a:srcRect r="85690"/>
          <a:stretch/>
        </p:blipFill>
        <p:spPr>
          <a:xfrm>
            <a:off x="1689267" y="2359967"/>
            <a:ext cx="1265160" cy="1815989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pic>
        <p:nvPicPr>
          <p:cNvPr id="172" name="Google Shape;172;p31"/>
          <p:cNvPicPr preferRelativeResize="0"/>
          <p:nvPr/>
        </p:nvPicPr>
        <p:blipFill rotWithShape="1">
          <a:blip r:embed="rId3">
            <a:alphaModFix/>
          </a:blip>
          <a:srcRect l="82422" r="2932"/>
          <a:stretch/>
        </p:blipFill>
        <p:spPr>
          <a:xfrm>
            <a:off x="2657316" y="3835229"/>
            <a:ext cx="1336385" cy="1874039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173" name="Google Shape;173;p31"/>
          <p:cNvSpPr txBox="1"/>
          <p:nvPr/>
        </p:nvSpPr>
        <p:spPr>
          <a:xfrm>
            <a:off x="5865900" y="1416752"/>
            <a:ext cx="5968400" cy="440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3200" b="1" dirty="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Do This</a:t>
            </a:r>
            <a:endParaRPr sz="2667" dirty="0">
              <a:solidFill>
                <a:srgbClr val="333333"/>
              </a:solidFill>
              <a:highlight>
                <a:srgbClr val="FFFFFF"/>
              </a:highlight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 indent="-474121">
              <a:spcBef>
                <a:spcPts val="1333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Proxima Nova"/>
              <a:buChar char="●"/>
            </a:pPr>
            <a:r>
              <a:rPr lang="en" sz="2667" dirty="0">
                <a:solidFill>
                  <a:srgbClr val="333333"/>
                </a:solidFill>
                <a:highlight>
                  <a:srgbClr val="FFFFFF"/>
                </a:highlight>
                <a:latin typeface="Proxima Nova"/>
                <a:ea typeface="Proxima Nova"/>
                <a:cs typeface="Proxima Nova"/>
                <a:sym typeface="Proxima Nova"/>
              </a:rPr>
              <a:t>Write your own conditional statements using the playing cards</a:t>
            </a:r>
            <a:endParaRPr sz="2667" dirty="0">
              <a:solidFill>
                <a:srgbClr val="333333"/>
              </a:solidFill>
              <a:highlight>
                <a:srgbClr val="FFFFFF"/>
              </a:highlight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 indent="-474121"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roxima Nova"/>
              <a:buChar char="●"/>
            </a:pPr>
            <a:r>
              <a:rPr lang="en" sz="2667" dirty="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Figure out what happens for each draw. </a:t>
            </a:r>
            <a:endParaRPr sz="2667" dirty="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 indent="-474121"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roxima Nova"/>
              <a:buChar char="●"/>
            </a:pPr>
            <a:r>
              <a:rPr lang="en" sz="2667" dirty="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As you play, write down the score during each round. </a:t>
            </a:r>
            <a:endParaRPr sz="2667" dirty="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 indent="-474121"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roxima Nova"/>
              <a:buChar char="●"/>
            </a:pPr>
            <a:r>
              <a:rPr lang="en" sz="2667" dirty="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After three rounds, circle the winner.</a:t>
            </a:r>
            <a:endParaRPr sz="2667" dirty="0">
              <a:solidFill>
                <a:srgbClr val="333333"/>
              </a:solidFill>
              <a:highlight>
                <a:srgbClr val="FFFFFF"/>
              </a:highlight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2"/>
          <p:cNvSpPr/>
          <p:nvPr/>
        </p:nvSpPr>
        <p:spPr>
          <a:xfrm>
            <a:off x="-12192" y="2819408"/>
            <a:ext cx="12216400" cy="1341200"/>
          </a:xfrm>
          <a:prstGeom prst="rect">
            <a:avLst/>
          </a:prstGeom>
          <a:solidFill>
            <a:srgbClr val="7665A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sz="3200"/>
          </a:p>
        </p:txBody>
      </p:sp>
      <p:sp>
        <p:nvSpPr>
          <p:cNvPr id="179" name="Google Shape;179;p32"/>
          <p:cNvSpPr/>
          <p:nvPr/>
        </p:nvSpPr>
        <p:spPr>
          <a:xfrm>
            <a:off x="6441067" y="3681400"/>
            <a:ext cx="276400" cy="27640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sz="3200"/>
          </a:p>
        </p:txBody>
      </p:sp>
      <p:sp>
        <p:nvSpPr>
          <p:cNvPr id="180" name="Google Shape;180;p32"/>
          <p:cNvSpPr/>
          <p:nvPr/>
        </p:nvSpPr>
        <p:spPr>
          <a:xfrm>
            <a:off x="5957800" y="3681400"/>
            <a:ext cx="276400" cy="27640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sz="3200"/>
          </a:p>
        </p:txBody>
      </p:sp>
      <p:sp>
        <p:nvSpPr>
          <p:cNvPr id="181" name="Google Shape;181;p32"/>
          <p:cNvSpPr/>
          <p:nvPr/>
        </p:nvSpPr>
        <p:spPr>
          <a:xfrm>
            <a:off x="5474533" y="3681400"/>
            <a:ext cx="276400" cy="27640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sz="3200"/>
          </a:p>
        </p:txBody>
      </p:sp>
      <p:sp>
        <p:nvSpPr>
          <p:cNvPr id="182" name="Google Shape;182;p32"/>
          <p:cNvSpPr txBox="1"/>
          <p:nvPr/>
        </p:nvSpPr>
        <p:spPr>
          <a:xfrm>
            <a:off x="3674000" y="2819401"/>
            <a:ext cx="4844000" cy="861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40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Wrap Up</a:t>
            </a:r>
            <a:endParaRPr sz="400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3"/>
          <p:cNvSpPr txBox="1"/>
          <p:nvPr/>
        </p:nvSpPr>
        <p:spPr>
          <a:xfrm>
            <a:off x="1141267" y="506533"/>
            <a:ext cx="9702800" cy="63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4800" b="1" dirty="0">
                <a:latin typeface="Proxima Nova"/>
                <a:ea typeface="Proxima Nova"/>
                <a:cs typeface="Proxima Nova"/>
                <a:sym typeface="Proxima Nova"/>
              </a:rPr>
              <a:t>Flash Chat - What Did We Learn?</a:t>
            </a:r>
            <a:endParaRPr sz="4800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>
              <a:spcBef>
                <a:spcPts val="0"/>
              </a:spcBef>
              <a:spcAft>
                <a:spcPts val="0"/>
              </a:spcAft>
            </a:pPr>
            <a:endParaRPr sz="2667" dirty="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31310" indent="-507987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Proxima Nova"/>
              <a:buChar char="●"/>
            </a:pPr>
            <a:r>
              <a:rPr lang="en" sz="2800" dirty="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If you are supposed to do something when the value of a card is more than 5, and you draw a 5, do you meet that condition?</a:t>
            </a:r>
            <a:endParaRPr sz="2800" dirty="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31310" indent="-507987">
              <a:spcBef>
                <a:spcPts val="1333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Proxima Nova"/>
              <a:buChar char="●"/>
            </a:pPr>
            <a:r>
              <a:rPr lang="en" sz="2800" dirty="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When you need to meet several combinations of conditions, we can use something called "nested conditionals."</a:t>
            </a:r>
            <a:endParaRPr sz="2800" dirty="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862620" lvl="1" indent="-474121">
              <a:spcBef>
                <a:spcPts val="1333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Proxima Nova"/>
              <a:buChar char="○"/>
            </a:pPr>
            <a:r>
              <a:rPr lang="en" sz="2000" dirty="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What do you think that means?</a:t>
            </a:r>
            <a:endParaRPr sz="2000" dirty="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862620" lvl="1" indent="-474121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Proxima Nova"/>
              <a:buChar char="○"/>
            </a:pPr>
            <a:r>
              <a:rPr lang="en" sz="2000" dirty="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Can you give an example of where we saw that during the game?</a:t>
            </a:r>
            <a:endParaRPr sz="2000" dirty="0">
              <a:solidFill>
                <a:srgbClr val="000000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4"/>
          <p:cNvSpPr txBox="1"/>
          <p:nvPr/>
        </p:nvSpPr>
        <p:spPr>
          <a:xfrm>
            <a:off x="1244600" y="912533"/>
            <a:ext cx="9702800" cy="56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4800" b="1">
                <a:latin typeface="Proxima Nova"/>
                <a:ea typeface="Proxima Nova"/>
                <a:cs typeface="Proxima Nova"/>
                <a:sym typeface="Proxima Nova"/>
              </a:rPr>
              <a:t>Reflect:</a:t>
            </a:r>
            <a:r>
              <a:rPr lang="en" sz="4800"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endParaRPr sz="480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endParaRPr sz="320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4000">
                <a:solidFill>
                  <a:srgbClr val="333333"/>
                </a:solidFill>
                <a:highlight>
                  <a:srgbClr val="FFFFFF"/>
                </a:highlight>
                <a:latin typeface="Proxima Nova"/>
                <a:ea typeface="Proxima Nova"/>
                <a:cs typeface="Proxima Nova"/>
                <a:sym typeface="Proxima Nova"/>
              </a:rPr>
              <a:t>What are some of the conditionals you used today? </a:t>
            </a:r>
            <a:endParaRPr sz="4000">
              <a:solidFill>
                <a:srgbClr val="333333"/>
              </a:solidFill>
              <a:highlight>
                <a:srgbClr val="FFFFFF"/>
              </a:highlight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 algn="ctr">
              <a:spcBef>
                <a:spcPts val="0"/>
              </a:spcBef>
              <a:spcAft>
                <a:spcPts val="0"/>
              </a:spcAft>
            </a:pPr>
            <a:endParaRPr sz="4000">
              <a:solidFill>
                <a:srgbClr val="333333"/>
              </a:solidFill>
              <a:highlight>
                <a:srgbClr val="FFFFFF"/>
              </a:highlight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1333"/>
              </a:spcBef>
              <a:spcAft>
                <a:spcPts val="0"/>
              </a:spcAft>
            </a:pPr>
            <a:r>
              <a:rPr lang="en" sz="4000">
                <a:solidFill>
                  <a:srgbClr val="333333"/>
                </a:solidFill>
                <a:highlight>
                  <a:srgbClr val="FFFFFF"/>
                </a:highlight>
                <a:latin typeface="Proxima Nova"/>
                <a:ea typeface="Proxima Nova"/>
                <a:cs typeface="Proxima Nova"/>
                <a:sym typeface="Proxima Nova"/>
              </a:rPr>
              <a:t>Can you come up with some more that you would use with a deck of cards?</a:t>
            </a:r>
            <a:endParaRPr sz="4000">
              <a:solidFill>
                <a:srgbClr val="333333"/>
              </a:solidFill>
              <a:highlight>
                <a:srgbClr val="FFFFFF"/>
              </a:highlight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endParaRPr sz="400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endParaRPr sz="3200">
              <a:solidFill>
                <a:srgbClr val="000000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DBC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/>
          <p:nvPr/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4800" b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Course D</a:t>
            </a:r>
            <a:r>
              <a:rPr lang="en" sz="4800" b="1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rPr>
              <a:t> - Lesson 12</a:t>
            </a:r>
            <a:endParaRPr sz="4800" b="1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4800" b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Conditionals with Cards</a:t>
            </a:r>
            <a:endParaRPr sz="4800" b="1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9"/>
          <p:cNvSpPr/>
          <p:nvPr/>
        </p:nvSpPr>
        <p:spPr>
          <a:xfrm>
            <a:off x="-12192" y="2819408"/>
            <a:ext cx="12216400" cy="1341200"/>
          </a:xfrm>
          <a:prstGeom prst="rect">
            <a:avLst/>
          </a:prstGeom>
          <a:solidFill>
            <a:srgbClr val="B9BF1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sz="3200"/>
          </a:p>
        </p:txBody>
      </p:sp>
      <p:sp>
        <p:nvSpPr>
          <p:cNvPr id="79" name="Google Shape;79;p19"/>
          <p:cNvSpPr/>
          <p:nvPr/>
        </p:nvSpPr>
        <p:spPr>
          <a:xfrm>
            <a:off x="6441067" y="3681400"/>
            <a:ext cx="276400" cy="276400"/>
          </a:xfrm>
          <a:prstGeom prst="ellipse">
            <a:avLst/>
          </a:prstGeom>
          <a:noFill/>
          <a:ln w="2857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sz="3200"/>
          </a:p>
        </p:txBody>
      </p:sp>
      <p:sp>
        <p:nvSpPr>
          <p:cNvPr id="80" name="Google Shape;80;p19"/>
          <p:cNvSpPr/>
          <p:nvPr/>
        </p:nvSpPr>
        <p:spPr>
          <a:xfrm>
            <a:off x="5957800" y="3681400"/>
            <a:ext cx="276400" cy="276400"/>
          </a:xfrm>
          <a:prstGeom prst="ellipse">
            <a:avLst/>
          </a:prstGeom>
          <a:noFill/>
          <a:ln w="2857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sz="3200"/>
          </a:p>
        </p:txBody>
      </p:sp>
      <p:sp>
        <p:nvSpPr>
          <p:cNvPr id="81" name="Google Shape;81;p19"/>
          <p:cNvSpPr/>
          <p:nvPr/>
        </p:nvSpPr>
        <p:spPr>
          <a:xfrm>
            <a:off x="5474533" y="3681400"/>
            <a:ext cx="276400" cy="27640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sz="3200"/>
          </a:p>
        </p:txBody>
      </p:sp>
      <p:sp>
        <p:nvSpPr>
          <p:cNvPr id="82" name="Google Shape;82;p19"/>
          <p:cNvSpPr txBox="1"/>
          <p:nvPr/>
        </p:nvSpPr>
        <p:spPr>
          <a:xfrm>
            <a:off x="3674000" y="2819401"/>
            <a:ext cx="4844000" cy="861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400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Warm Up</a:t>
            </a:r>
            <a:endParaRPr sz="400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0"/>
          <p:cNvSpPr txBox="1"/>
          <p:nvPr/>
        </p:nvSpPr>
        <p:spPr>
          <a:xfrm>
            <a:off x="1357400" y="701933"/>
            <a:ext cx="9477200" cy="59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n" sz="4800" b="1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Reflect:</a:t>
            </a:r>
            <a:endParaRPr sz="4800" b="1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endParaRPr sz="4000" b="1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n" sz="4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We use the word “if” to make sure that some action only occurs when it is supposed to. </a:t>
            </a:r>
            <a:endParaRPr sz="400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endParaRPr sz="400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n" sz="4000">
                <a:solidFill>
                  <a:srgbClr val="3C4043"/>
                </a:solidFill>
                <a:highlight>
                  <a:srgbClr val="FFFFFF"/>
                </a:highlight>
                <a:latin typeface="Proxima Nova"/>
                <a:ea typeface="Proxima Nova"/>
                <a:cs typeface="Proxima Nova"/>
                <a:sym typeface="Proxima Nova"/>
              </a:rPr>
              <a:t>Finish this statement: </a:t>
            </a:r>
            <a:endParaRPr sz="4000">
              <a:solidFill>
                <a:srgbClr val="3C4043"/>
              </a:solidFill>
              <a:highlight>
                <a:srgbClr val="FFFFFF"/>
              </a:highlight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n" sz="4000" i="1">
                <a:solidFill>
                  <a:srgbClr val="3C4043"/>
                </a:solidFill>
                <a:highlight>
                  <a:srgbClr val="FFFFFF"/>
                </a:highlight>
                <a:latin typeface="Proxima Nova"/>
                <a:ea typeface="Proxima Nova"/>
                <a:cs typeface="Proxima Nova"/>
                <a:sym typeface="Proxima Nova"/>
              </a:rPr>
              <a:t>If I do well in my classes, then....</a:t>
            </a:r>
            <a:endParaRPr sz="4000" i="1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endParaRPr sz="4800" b="1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1"/>
          <p:cNvSpPr txBox="1"/>
          <p:nvPr/>
        </p:nvSpPr>
        <p:spPr>
          <a:xfrm>
            <a:off x="1439200" y="602000"/>
            <a:ext cx="9313600" cy="62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n" sz="4667" b="1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Vocabulary</a:t>
            </a:r>
            <a:endParaRPr sz="4667" b="1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>
              <a:spcBef>
                <a:spcPts val="4000"/>
              </a:spcBef>
              <a:spcAft>
                <a:spcPts val="0"/>
              </a:spcAft>
            </a:pPr>
            <a:r>
              <a:rPr lang="en" sz="4000" u="sng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Conditionals</a:t>
            </a:r>
            <a:r>
              <a:rPr lang="en" sz="400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 - Statements that only run under certain conditions.</a:t>
            </a:r>
            <a:endParaRPr sz="40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>
              <a:spcBef>
                <a:spcPts val="4000"/>
              </a:spcBef>
              <a:spcAft>
                <a:spcPts val="0"/>
              </a:spcAft>
            </a:pPr>
            <a:endParaRPr sz="40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>
              <a:spcBef>
                <a:spcPts val="4000"/>
              </a:spcBef>
              <a:spcAft>
                <a:spcPts val="0"/>
              </a:spcAft>
            </a:pPr>
            <a:endParaRPr sz="3867" u="sng">
              <a:solidFill>
                <a:srgbClr val="333333"/>
              </a:solidFill>
            </a:endParaRPr>
          </a:p>
          <a:p>
            <a:pPr algn="ctr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endParaRPr sz="3867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/>
          <p:nvPr/>
        </p:nvSpPr>
        <p:spPr>
          <a:xfrm>
            <a:off x="1785900" y="541200"/>
            <a:ext cx="8690400" cy="577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4800" b="1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Reward</a:t>
            </a:r>
            <a:endParaRPr sz="48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4000"/>
              </a:spcBef>
              <a:spcAft>
                <a:spcPts val="0"/>
              </a:spcAft>
            </a:pPr>
            <a:r>
              <a:rPr lang="en" sz="400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If you can be completely quiet for thirty seconds, I will ________ .</a:t>
            </a:r>
            <a:endParaRPr sz="40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4000"/>
              </a:spcBef>
              <a:spcAft>
                <a:spcPts val="0"/>
              </a:spcAft>
            </a:pPr>
            <a:endParaRPr sz="4000">
              <a:solidFill>
                <a:srgbClr val="333333"/>
              </a:solidFill>
            </a:endParaRPr>
          </a:p>
          <a:p>
            <a:pPr algn="ctr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endParaRPr sz="3867"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101" name="Google Shape;101;p22" descr="This timer silently counts down to 0:00, then alerts you that time is up with a gentle beep sound." title="30 Second Timer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0" y="4030800"/>
            <a:ext cx="3048000" cy="228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3"/>
          <p:cNvSpPr txBox="1"/>
          <p:nvPr/>
        </p:nvSpPr>
        <p:spPr>
          <a:xfrm>
            <a:off x="1298800" y="541200"/>
            <a:ext cx="9258800" cy="63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4800" b="1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“If” Statement</a:t>
            </a:r>
            <a:endParaRPr sz="48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2133"/>
              </a:spcBef>
              <a:spcAft>
                <a:spcPts val="0"/>
              </a:spcAft>
            </a:pPr>
            <a:r>
              <a:rPr lang="en" sz="400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What was the condition of the reward?</a:t>
            </a:r>
            <a:endParaRPr sz="40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>
              <a:spcBef>
                <a:spcPts val="2133"/>
              </a:spcBef>
              <a:spcAft>
                <a:spcPts val="0"/>
              </a:spcAft>
            </a:pPr>
            <a:r>
              <a:rPr lang="en" sz="320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The condition was </a:t>
            </a:r>
            <a:r>
              <a:rPr lang="en" sz="3200" b="1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IF</a:t>
            </a:r>
            <a:r>
              <a:rPr lang="en" sz="320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 you were quiet for 30 seconds.</a:t>
            </a:r>
            <a:endParaRPr sz="32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219170" indent="-474121">
              <a:spcBef>
                <a:spcPts val="2133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Proxima Nova"/>
              <a:buChar char="●"/>
            </a:pPr>
            <a:r>
              <a:rPr lang="en" sz="2667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If you </a:t>
            </a:r>
            <a:r>
              <a:rPr lang="en" sz="2667" b="1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were</a:t>
            </a:r>
            <a:r>
              <a:rPr lang="en" sz="2667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 quiet, the condition would be true, and you would get the reward.</a:t>
            </a:r>
            <a:endParaRPr sz="2667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219170" indent="-474121">
              <a:spcBef>
                <a:spcPts val="1333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Proxima Nova"/>
              <a:buChar char="●"/>
            </a:pPr>
            <a:r>
              <a:rPr lang="en" sz="2667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If you </a:t>
            </a:r>
            <a:r>
              <a:rPr lang="en" sz="2667" b="1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weren't</a:t>
            </a:r>
            <a:r>
              <a:rPr lang="en" sz="2667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 quiet, the condition would be false, so the reward would not apply.</a:t>
            </a:r>
            <a:endParaRPr sz="2667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>
              <a:spcBef>
                <a:spcPts val="1333"/>
              </a:spcBef>
              <a:spcAft>
                <a:spcPts val="0"/>
              </a:spcAft>
            </a:pPr>
            <a:r>
              <a:rPr lang="en" sz="320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Can we come up with another conditional?</a:t>
            </a:r>
            <a:endParaRPr sz="32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4000"/>
              </a:spcBef>
              <a:spcAft>
                <a:spcPts val="0"/>
              </a:spcAft>
            </a:pPr>
            <a:endParaRPr sz="4000">
              <a:solidFill>
                <a:srgbClr val="333333"/>
              </a:solidFill>
            </a:endParaRPr>
          </a:p>
          <a:p>
            <a:pPr algn="ctr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endParaRPr sz="3867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4"/>
          <p:cNvSpPr txBox="1"/>
          <p:nvPr/>
        </p:nvSpPr>
        <p:spPr>
          <a:xfrm>
            <a:off x="1383000" y="464000"/>
            <a:ext cx="9735600" cy="63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4800" b="1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“Else” Statement</a:t>
            </a:r>
            <a:endParaRPr sz="48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endParaRPr sz="40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n" sz="400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Sometimes, we want to have an extra condition, in case the “IF” statement is not true.</a:t>
            </a:r>
            <a:endParaRPr sz="40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endParaRPr sz="32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n" sz="400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This extra condition is called an “ELSE” statement.</a:t>
            </a:r>
            <a:endParaRPr sz="40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endParaRPr sz="32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5"/>
          <p:cNvSpPr txBox="1"/>
          <p:nvPr/>
        </p:nvSpPr>
        <p:spPr>
          <a:xfrm>
            <a:off x="1383000" y="464000"/>
            <a:ext cx="9735600" cy="63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4800" b="1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“Else” Statement (Example)</a:t>
            </a:r>
            <a:endParaRPr sz="48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endParaRPr sz="40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n" sz="400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When the “IF” condition isn’t met, we can look at the “ELSE” for what to do. </a:t>
            </a:r>
            <a:endParaRPr sz="40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endParaRPr sz="32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n" sz="4000" b="1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Example</a:t>
            </a:r>
            <a:r>
              <a:rPr lang="en" sz="400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: IF I draw a king from this deck of cards, everybody claps. </a:t>
            </a:r>
            <a:endParaRPr sz="40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algn="ctr"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n" sz="4000">
                <a:solidFill>
                  <a:srgbClr val="333333"/>
                </a:solidFill>
                <a:latin typeface="Proxima Nova"/>
                <a:ea typeface="Proxima Nova"/>
                <a:cs typeface="Proxima Nova"/>
                <a:sym typeface="Proxima Nova"/>
              </a:rPr>
              <a:t>Or ELSE, everyone says “Awwwwe.”</a:t>
            </a:r>
            <a:endParaRPr sz="4000">
              <a:solidFill>
                <a:srgbClr val="33333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JTILT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8E08C"/>
      </a:accent1>
      <a:accent2>
        <a:srgbClr val="2F5597"/>
      </a:accent2>
      <a:accent3>
        <a:srgbClr val="FFFFFF"/>
      </a:accent3>
      <a:accent4>
        <a:srgbClr val="FFF2CC"/>
      </a:accent4>
      <a:accent5>
        <a:srgbClr val="FFE599"/>
      </a:accent5>
      <a:accent6>
        <a:srgbClr val="000000"/>
      </a:accent6>
      <a:hlink>
        <a:srgbClr val="2F5597"/>
      </a:hlink>
      <a:folHlink>
        <a:srgbClr val="2F5597"/>
      </a:folHlink>
    </a:clrScheme>
    <a:fontScheme name="JTILT">
      <a:majorFont>
        <a:latin typeface="Roboto Black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JTILTPresentation-Template" id="{AB281015-E3EF-4CA4-ACFF-7A0CCAB593D3}" vid="{736C4559-1246-4482-B1DD-9EFED0333CF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JTILTPresentation-Template-OTH</Template>
  <TotalTime>30</TotalTime>
  <Words>546</Words>
  <Application>Microsoft Office PowerPoint</Application>
  <PresentationFormat>Widescreen</PresentationFormat>
  <Paragraphs>75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Comic Sans MS</vt:lpstr>
      <vt:lpstr>Consolas</vt:lpstr>
      <vt:lpstr>Proxima Nova</vt:lpstr>
      <vt:lpstr>Roboto</vt:lpstr>
      <vt:lpstr>Roboto Black</vt:lpstr>
      <vt:lpstr>Times New Roman</vt:lpstr>
      <vt:lpstr>Verdana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University of Memphis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Integrating Instructional Software into Teaching and Learning</dc:subject>
  <dc:creator>Craig Erschel Shepherd (cshphrd2)</dc:creator>
  <cp:lastModifiedBy>Craig Erschel Shepherd (cshphrd2)</cp:lastModifiedBy>
  <cp:revision>3</cp:revision>
  <dcterms:created xsi:type="dcterms:W3CDTF">2024-09-10T15:41:43Z</dcterms:created>
  <dcterms:modified xsi:type="dcterms:W3CDTF">2025-05-23T12:15:53Z</dcterms:modified>
</cp:coreProperties>
</file>