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</p14:sldIdLst>
        </p14:section>
        <p14:section name="Presentation Contents" id="{4AABBEC6-4A8C-4A7F-A749-6BED348544C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C"/>
    <a:srgbClr val="2F5597"/>
    <a:srgbClr val="595959"/>
    <a:srgbClr val="B8E08C"/>
    <a:srgbClr val="FF0000"/>
    <a:srgbClr val="CC9900"/>
    <a:srgbClr val="663300"/>
    <a:srgbClr val="006600"/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 autoAdjust="0"/>
    <p:restoredTop sz="91329" autoAdjust="0"/>
  </p:normalViewPr>
  <p:slideViewPr>
    <p:cSldViewPr snapToGrid="0" showGuides="1">
      <p:cViewPr varScale="1">
        <p:scale>
          <a:sx n="83" d="100"/>
          <a:sy n="83" d="100"/>
        </p:scale>
        <p:origin x="216" y="35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131986f1a3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131986f1a3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1891333709_1_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1891333709_1_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1970cdc41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1970cdc41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1a0762f35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1a0762f35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0557057e8c_0_7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0557057e8c_0_7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75d0b1021_0_6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075d0b1021_0_6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04e64c1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204e64c1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0557057e8c_0_7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0557057e8c_0_7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ddf4971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ddf4971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0557057e8c_0_7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0557057e8c_0_7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557057e8c_0_6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0557057e8c_0_6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0557057e8c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0557057e8c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0557057e8c_0_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0557057e8c_0_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91333709_1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91333709_1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1891333709_1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1891333709_1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1891333709_1_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1891333709_1_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891333709_1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1891333709_1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1a0762f35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1a0762f35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52401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 slide 2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3202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journals.uwyo.edu/index.php/jtilt/index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creativecommons.org/licenses/by-nc-sa/4.0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4(1).</a:t>
            </a:r>
          </a:p>
        </p:txBody>
      </p:sp>
      <p:pic>
        <p:nvPicPr>
          <p:cNvPr id="7" name="Picture 6">
            <a:hlinkClick r:id="rId17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9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  <p:sldLayoutId id="2147484157" r:id="rId1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Pspz89jagbsbDvxndX0ULUKA9PikWMR3zpTSn8Cdjec/edit#slide=id.g3d02f4f349_0_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0yZcDeVsj_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/>
        </p:nvSpPr>
        <p:spPr>
          <a:xfrm>
            <a:off x="477100" y="193053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705432" indent="609585">
              <a:spcBef>
                <a:spcPts val="0"/>
              </a:spcBef>
              <a:spcAft>
                <a:spcPts val="0"/>
              </a:spcAft>
            </a:pPr>
            <a:r>
              <a:rPr lang="en" sz="3200"/>
              <a:t>  </a:t>
            </a:r>
            <a:r>
              <a:rPr lang="en" sz="48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slides</a:t>
            </a:r>
            <a:endParaRPr sz="4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7" name="Google Shape;6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8700" y="2310567"/>
            <a:ext cx="6030533" cy="571467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7"/>
          <p:cNvSpPr txBox="1"/>
          <p:nvPr/>
        </p:nvSpPr>
        <p:spPr>
          <a:xfrm>
            <a:off x="940900" y="4474433"/>
            <a:ext cx="10433200" cy="14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>
                <a:solidFill>
                  <a:schemeClr val="dk2"/>
                </a:solidFill>
              </a:rPr>
              <a:t>This presentation is based on the version originally published by Code.org and published here in modified form under the Creative Commons license: CC BY-NC-SA 4.0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/>
          <p:nvPr/>
        </p:nvSpPr>
        <p:spPr>
          <a:xfrm>
            <a:off x="3276500" y="678351"/>
            <a:ext cx="7903200" cy="53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Let’s Try It</a:t>
            </a:r>
            <a:endParaRPr sz="4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5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Analyze what just happened.</a:t>
            </a: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2150480" indent="-558786">
              <a:spcBef>
                <a:spcPts val="2133"/>
              </a:spcBef>
              <a:spcAft>
                <a:spcPts val="0"/>
              </a:spcAft>
              <a:buClr>
                <a:srgbClr val="333333"/>
              </a:buClr>
              <a:buSzPts val="3000"/>
              <a:buFont typeface="Proxima Nova"/>
              <a:buChar char="●"/>
            </a:pPr>
            <a:r>
              <a:rPr lang="en" sz="400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What was the IF?</a:t>
            </a: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2150480" indent="-558786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3000"/>
              <a:buFont typeface="Proxima Nova"/>
              <a:buChar char="●"/>
            </a:pPr>
            <a:r>
              <a:rPr lang="en" sz="400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What was the ELSE?</a:t>
            </a: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2150480" indent="-558786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3000"/>
              <a:buFont typeface="Proxima Nova"/>
              <a:buChar char="●"/>
            </a:pPr>
            <a:r>
              <a:rPr lang="en" sz="400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Which condition was met?</a:t>
            </a: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>
              <a:lnSpc>
                <a:spcPct val="150000"/>
              </a:lnSpc>
              <a:spcBef>
                <a:spcPts val="0"/>
              </a:spcBef>
              <a:spcAft>
                <a:spcPts val="2133"/>
              </a:spcAft>
            </a:pPr>
            <a:endParaRPr sz="1333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6" name="Google Shape;126;p26"/>
          <p:cNvPicPr preferRelativeResize="0"/>
          <p:nvPr/>
        </p:nvPicPr>
        <p:blipFill rotWithShape="1">
          <a:blip r:embed="rId3">
            <a:alphaModFix/>
          </a:blip>
          <a:srcRect r="85690"/>
          <a:stretch/>
        </p:blipFill>
        <p:spPr>
          <a:xfrm>
            <a:off x="761133" y="1474067"/>
            <a:ext cx="1265160" cy="181598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7" name="Google Shape;127;p26"/>
          <p:cNvPicPr preferRelativeResize="0"/>
          <p:nvPr/>
        </p:nvPicPr>
        <p:blipFill rotWithShape="1">
          <a:blip r:embed="rId3">
            <a:alphaModFix/>
          </a:blip>
          <a:srcRect l="82422" r="2932"/>
          <a:stretch/>
        </p:blipFill>
        <p:spPr>
          <a:xfrm>
            <a:off x="1729182" y="2949329"/>
            <a:ext cx="1336385" cy="18740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/>
          <p:nvPr/>
        </p:nvSpPr>
        <p:spPr>
          <a:xfrm>
            <a:off x="1808600" y="541200"/>
            <a:ext cx="8574800" cy="6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1333"/>
              </a:spcBef>
              <a:spcAft>
                <a:spcPts val="0"/>
              </a:spcAft>
            </a:pPr>
            <a:r>
              <a:rPr lang="en" sz="48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Believe It or Not</a:t>
            </a:r>
            <a:r>
              <a:rPr lang="en" sz="48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… </a:t>
            </a:r>
            <a:endParaRPr sz="4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We have even one more option: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</a:t>
            </a: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I draw a 7, clap.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</a:pPr>
            <a:r>
              <a:rPr lang="en" sz="40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Else if</a:t>
            </a: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I draw something less than 7, you say "YAY". 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</a:pPr>
            <a:r>
              <a:rPr lang="en" sz="40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Else</a:t>
            </a: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say "Awwwwe".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>
              <a:spcBef>
                <a:spcPts val="2133"/>
              </a:spcBef>
              <a:spcAft>
                <a:spcPts val="0"/>
              </a:spcAft>
            </a:pPr>
            <a:endParaRPr sz="2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2133"/>
              </a:spcBef>
              <a:spcAft>
                <a:spcPts val="0"/>
              </a:spcAft>
            </a:pPr>
            <a:endParaRPr sz="2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828754">
              <a:spcBef>
                <a:spcPts val="1333"/>
              </a:spcBef>
              <a:spcAft>
                <a:spcPts val="0"/>
              </a:spcAft>
            </a:pP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>
              <a:lnSpc>
                <a:spcPct val="150000"/>
              </a:lnSpc>
              <a:spcBef>
                <a:spcPts val="0"/>
              </a:spcBef>
              <a:spcAft>
                <a:spcPts val="2133"/>
              </a:spcAft>
            </a:pPr>
            <a:endParaRPr sz="1333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/>
          <p:nvPr/>
        </p:nvSpPr>
        <p:spPr>
          <a:xfrm>
            <a:off x="497200" y="592700"/>
            <a:ext cx="11197600" cy="2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8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If, Else-If, Else</a:t>
            </a:r>
            <a:endParaRPr sz="4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This is why we have the terms If, Else-If, and Else:</a:t>
            </a:r>
            <a:endParaRPr sz="2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828754">
              <a:spcBef>
                <a:spcPts val="1333"/>
              </a:spcBef>
              <a:spcAft>
                <a:spcPts val="0"/>
              </a:spcAft>
            </a:pP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>
              <a:lnSpc>
                <a:spcPct val="150000"/>
              </a:lnSpc>
              <a:spcBef>
                <a:spcPts val="0"/>
              </a:spcBef>
              <a:spcAft>
                <a:spcPts val="2133"/>
              </a:spcAft>
            </a:pPr>
            <a:endParaRPr sz="1333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0" name="Google Shape;140;p28"/>
          <p:cNvSpPr txBox="1"/>
          <p:nvPr/>
        </p:nvSpPr>
        <p:spPr>
          <a:xfrm>
            <a:off x="2872600" y="2878301"/>
            <a:ext cx="6446800" cy="3208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219170" indent="-507987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</a:t>
            </a: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is the first condition.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 indent="-507987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Else-If</a:t>
            </a: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gets looked at only if the "If" isn't true.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 indent="-507987">
              <a:spcBef>
                <a:spcPts val="1333"/>
              </a:spcBef>
              <a:spcAft>
                <a:spcPts val="1333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Else</a:t>
            </a: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gets looked at only if nothing before it is true.</a:t>
            </a:r>
            <a:endParaRPr sz="3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/>
          <p:nvPr/>
        </p:nvSpPr>
        <p:spPr>
          <a:xfrm>
            <a:off x="-12192" y="2819408"/>
            <a:ext cx="12216400" cy="1341200"/>
          </a:xfrm>
          <a:prstGeom prst="rect">
            <a:avLst/>
          </a:prstGeom>
          <a:solidFill>
            <a:srgbClr val="00ADB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46" name="Google Shape;146;p29"/>
          <p:cNvSpPr/>
          <p:nvPr/>
        </p:nvSpPr>
        <p:spPr>
          <a:xfrm>
            <a:off x="6441067" y="3681400"/>
            <a:ext cx="276400" cy="276400"/>
          </a:xfrm>
          <a:prstGeom prst="ellipse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47" name="Google Shape;147;p29"/>
          <p:cNvSpPr/>
          <p:nvPr/>
        </p:nvSpPr>
        <p:spPr>
          <a:xfrm>
            <a:off x="5957800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48" name="Google Shape;148;p29"/>
          <p:cNvSpPr/>
          <p:nvPr/>
        </p:nvSpPr>
        <p:spPr>
          <a:xfrm>
            <a:off x="5474533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49" name="Google Shape;149;p29"/>
          <p:cNvSpPr txBox="1"/>
          <p:nvPr/>
        </p:nvSpPr>
        <p:spPr>
          <a:xfrm>
            <a:off x="3674000" y="2819401"/>
            <a:ext cx="4844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Activity</a:t>
            </a:r>
            <a:endParaRPr sz="4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/>
          <p:nvPr/>
        </p:nvSpPr>
        <p:spPr>
          <a:xfrm>
            <a:off x="4316867" y="1619217"/>
            <a:ext cx="3104400" cy="151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200" dirty="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if (CARD is RED)</a:t>
            </a:r>
            <a:endParaRPr sz="1200" dirty="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>
              <a:spcBef>
                <a:spcPts val="1067"/>
              </a:spcBef>
              <a:spcAft>
                <a:spcPts val="0"/>
              </a:spcAft>
            </a:pPr>
            <a:r>
              <a:rPr lang="en" sz="1200" dirty="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Award YOUR team 1 point</a:t>
            </a:r>
            <a:endParaRPr sz="1200" dirty="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>
              <a:spcBef>
                <a:spcPts val="1067"/>
              </a:spcBef>
              <a:spcAft>
                <a:spcPts val="0"/>
              </a:spcAft>
            </a:pPr>
            <a:r>
              <a:rPr lang="en" sz="1200" dirty="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Else</a:t>
            </a:r>
            <a:endParaRPr sz="1200" dirty="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>
              <a:spcBef>
                <a:spcPts val="1067"/>
              </a:spcBef>
              <a:spcAft>
                <a:spcPts val="1067"/>
              </a:spcAft>
            </a:pPr>
            <a:r>
              <a:rPr lang="en" sz="1200" dirty="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Award OTHER team 1 point</a:t>
            </a:r>
            <a:endParaRPr sz="3200" dirty="0"/>
          </a:p>
        </p:txBody>
      </p:sp>
      <p:sp>
        <p:nvSpPr>
          <p:cNvPr id="160" name="Google Shape;160;p30"/>
          <p:cNvSpPr txBox="1"/>
          <p:nvPr/>
        </p:nvSpPr>
        <p:spPr>
          <a:xfrm>
            <a:off x="2821067" y="753067"/>
            <a:ext cx="6096000" cy="10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35000"/>
              </a:lnSpc>
              <a:spcBef>
                <a:spcPts val="0"/>
              </a:spcBef>
              <a:spcAft>
                <a:spcPts val="1067"/>
              </a:spcAft>
            </a:pPr>
            <a:r>
              <a:rPr lang="en" sz="320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Here is a sample algorithm:</a:t>
            </a:r>
            <a:endParaRPr sz="32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/>
        </p:nvSpPr>
        <p:spPr>
          <a:xfrm>
            <a:off x="1278733" y="519200"/>
            <a:ext cx="10132400" cy="5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 b="1">
                <a:latin typeface="Proxima Nova"/>
                <a:ea typeface="Proxima Nova"/>
                <a:cs typeface="Proxima Nova"/>
                <a:sym typeface="Proxima Nova"/>
              </a:rPr>
              <a:t>Challenge</a:t>
            </a:r>
            <a:endParaRPr sz="4000" b="1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>
              <a:spcBef>
                <a:spcPts val="1333"/>
              </a:spcBef>
              <a:spcAft>
                <a:spcPts val="0"/>
              </a:spcAft>
            </a:pPr>
            <a:endParaRPr sz="3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71" name="Google Shape;171;p31"/>
          <p:cNvPicPr preferRelativeResize="0"/>
          <p:nvPr/>
        </p:nvPicPr>
        <p:blipFill rotWithShape="1">
          <a:blip r:embed="rId3">
            <a:alphaModFix/>
          </a:blip>
          <a:srcRect r="85690"/>
          <a:stretch/>
        </p:blipFill>
        <p:spPr>
          <a:xfrm>
            <a:off x="1689267" y="2359967"/>
            <a:ext cx="1265160" cy="181598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2" name="Google Shape;172;p31"/>
          <p:cNvPicPr preferRelativeResize="0"/>
          <p:nvPr/>
        </p:nvPicPr>
        <p:blipFill rotWithShape="1">
          <a:blip r:embed="rId3">
            <a:alphaModFix/>
          </a:blip>
          <a:srcRect l="82422" r="2932"/>
          <a:stretch/>
        </p:blipFill>
        <p:spPr>
          <a:xfrm>
            <a:off x="2657316" y="3835229"/>
            <a:ext cx="1336385" cy="18740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73" name="Google Shape;173;p31"/>
          <p:cNvSpPr txBox="1"/>
          <p:nvPr/>
        </p:nvSpPr>
        <p:spPr>
          <a:xfrm>
            <a:off x="5865900" y="1416752"/>
            <a:ext cx="5968400" cy="44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200" b="1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Do This</a:t>
            </a:r>
            <a:endParaRPr sz="2667" dirty="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2667" dirty="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Write your own conditional statements using the playing cards</a:t>
            </a:r>
            <a:endParaRPr sz="2667" dirty="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●"/>
            </a:pPr>
            <a:r>
              <a:rPr lang="en" sz="2667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Figure out what happens for each draw. </a:t>
            </a:r>
            <a:endParaRPr sz="2667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●"/>
            </a:pPr>
            <a:r>
              <a:rPr lang="en" sz="2667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As you play, write down the score during each round. </a:t>
            </a:r>
            <a:endParaRPr sz="2667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●"/>
            </a:pPr>
            <a:r>
              <a:rPr lang="en" sz="2667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After three rounds, circle the winner.</a:t>
            </a:r>
            <a:endParaRPr sz="2667" dirty="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/>
          <p:nvPr/>
        </p:nvSpPr>
        <p:spPr>
          <a:xfrm>
            <a:off x="-12192" y="2819408"/>
            <a:ext cx="12216400" cy="1341200"/>
          </a:xfrm>
          <a:prstGeom prst="rect">
            <a:avLst/>
          </a:prstGeom>
          <a:solidFill>
            <a:srgbClr val="766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79" name="Google Shape;179;p32"/>
          <p:cNvSpPr/>
          <p:nvPr/>
        </p:nvSpPr>
        <p:spPr>
          <a:xfrm>
            <a:off x="6441067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80" name="Google Shape;180;p32"/>
          <p:cNvSpPr/>
          <p:nvPr/>
        </p:nvSpPr>
        <p:spPr>
          <a:xfrm>
            <a:off x="5957800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81" name="Google Shape;181;p32"/>
          <p:cNvSpPr/>
          <p:nvPr/>
        </p:nvSpPr>
        <p:spPr>
          <a:xfrm>
            <a:off x="5474533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82" name="Google Shape;182;p32"/>
          <p:cNvSpPr txBox="1"/>
          <p:nvPr/>
        </p:nvSpPr>
        <p:spPr>
          <a:xfrm>
            <a:off x="3674000" y="2819401"/>
            <a:ext cx="4844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Wrap Up</a:t>
            </a:r>
            <a:endParaRPr sz="4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/>
          <p:nvPr/>
        </p:nvSpPr>
        <p:spPr>
          <a:xfrm>
            <a:off x="1141267" y="506533"/>
            <a:ext cx="9702800" cy="63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 dirty="0">
                <a:latin typeface="Proxima Nova"/>
                <a:ea typeface="Proxima Nova"/>
                <a:cs typeface="Proxima Nova"/>
                <a:sym typeface="Proxima Nova"/>
              </a:rPr>
              <a:t>Flash Chat - What Did We Learn?</a:t>
            </a:r>
            <a:endParaRPr sz="4800" b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>
              <a:spcBef>
                <a:spcPts val="0"/>
              </a:spcBef>
              <a:spcAft>
                <a:spcPts val="0"/>
              </a:spcAft>
            </a:pPr>
            <a:endParaRPr sz="2667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931310" indent="-507987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2800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 you are supposed to do something when the value of a card is more than 5, and you draw a 5, do you meet that condition?</a:t>
            </a:r>
            <a:endParaRPr sz="2800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931310" indent="-507987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2800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When you need to meet several combinations of conditions, we can use something called "nested conditionals."</a:t>
            </a:r>
            <a:endParaRPr sz="2800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862620" lvl="1" indent="-474121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○"/>
            </a:pPr>
            <a:r>
              <a:rPr lang="en" sz="2000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What do you think that means?</a:t>
            </a:r>
            <a:endParaRPr sz="2000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862620" lvl="1" indent="-474121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○"/>
            </a:pPr>
            <a:r>
              <a:rPr lang="en" sz="2000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Can you give an example of where we saw that during the game?</a:t>
            </a:r>
            <a:endParaRPr sz="2000" dirty="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/>
          <p:nvPr/>
        </p:nvSpPr>
        <p:spPr>
          <a:xfrm>
            <a:off x="1244600" y="912533"/>
            <a:ext cx="9702800" cy="56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latin typeface="Proxima Nova"/>
                <a:ea typeface="Proxima Nova"/>
                <a:cs typeface="Proxima Nova"/>
                <a:sym typeface="Proxima Nova"/>
              </a:rPr>
              <a:t>Reflect:</a:t>
            </a:r>
            <a:r>
              <a:rPr lang="en" sz="480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4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sz="3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What are some of the conditionals you used today? </a:t>
            </a: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algn="ctr">
              <a:spcBef>
                <a:spcPts val="0"/>
              </a:spcBef>
              <a:spcAft>
                <a:spcPts val="0"/>
              </a:spcAft>
            </a:pP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0"/>
              </a:spcAft>
            </a:pPr>
            <a:r>
              <a:rPr lang="en" sz="4000">
                <a:solidFill>
                  <a:srgbClr val="33333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Can you come up with some more that you would use with a deck of cards?</a:t>
            </a: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sz="3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DBC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/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Course D</a:t>
            </a:r>
            <a:r>
              <a:rPr lang="en" sz="4800" b="1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- Lesson 12</a:t>
            </a:r>
            <a:endParaRPr sz="480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Conditionals with Cards</a:t>
            </a:r>
            <a:endParaRPr sz="480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/>
          <p:nvPr/>
        </p:nvSpPr>
        <p:spPr>
          <a:xfrm>
            <a:off x="-12192" y="2819408"/>
            <a:ext cx="12216400" cy="1341200"/>
          </a:xfrm>
          <a:prstGeom prst="rect">
            <a:avLst/>
          </a:prstGeom>
          <a:solidFill>
            <a:srgbClr val="B9BF1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79" name="Google Shape;79;p19"/>
          <p:cNvSpPr/>
          <p:nvPr/>
        </p:nvSpPr>
        <p:spPr>
          <a:xfrm>
            <a:off x="6441067" y="3681400"/>
            <a:ext cx="276400" cy="276400"/>
          </a:xfrm>
          <a:prstGeom prst="ellipse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80" name="Google Shape;80;p19"/>
          <p:cNvSpPr/>
          <p:nvPr/>
        </p:nvSpPr>
        <p:spPr>
          <a:xfrm>
            <a:off x="5957800" y="3681400"/>
            <a:ext cx="276400" cy="276400"/>
          </a:xfrm>
          <a:prstGeom prst="ellipse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81" name="Google Shape;81;p19"/>
          <p:cNvSpPr/>
          <p:nvPr/>
        </p:nvSpPr>
        <p:spPr>
          <a:xfrm>
            <a:off x="5474533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82" name="Google Shape;82;p19"/>
          <p:cNvSpPr txBox="1"/>
          <p:nvPr/>
        </p:nvSpPr>
        <p:spPr>
          <a:xfrm>
            <a:off x="3674000" y="2819401"/>
            <a:ext cx="4844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Warm Up</a:t>
            </a:r>
            <a:endParaRPr sz="4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/>
        </p:nvSpPr>
        <p:spPr>
          <a:xfrm>
            <a:off x="1357400" y="701933"/>
            <a:ext cx="9477200" cy="59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Reflect:</a:t>
            </a: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0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We use the word “if” to make sure that some action only occurs when it is supposed to. </a:t>
            </a:r>
            <a:endParaRPr sz="4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rgbClr val="3C404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Finish this statement: </a:t>
            </a:r>
            <a:endParaRPr sz="4000">
              <a:solidFill>
                <a:srgbClr val="3C404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 i="1">
                <a:solidFill>
                  <a:srgbClr val="3C404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If I do well in my classes, then....</a:t>
            </a:r>
            <a:endParaRPr sz="4000" i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/>
        </p:nvSpPr>
        <p:spPr>
          <a:xfrm>
            <a:off x="1439200" y="602000"/>
            <a:ext cx="9313600" cy="62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667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Vocabulary</a:t>
            </a:r>
            <a:endParaRPr sz="4667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4000"/>
              </a:spcBef>
              <a:spcAft>
                <a:spcPts val="0"/>
              </a:spcAft>
            </a:pPr>
            <a:r>
              <a:rPr lang="en" sz="4000" u="sng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Conditionals</a:t>
            </a: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- Statements that only run under certain conditions.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4000"/>
              </a:spcBef>
              <a:spcAft>
                <a:spcPts val="0"/>
              </a:spcAft>
            </a:pP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4000"/>
              </a:spcBef>
              <a:spcAft>
                <a:spcPts val="0"/>
              </a:spcAft>
            </a:pPr>
            <a:endParaRPr sz="3867" u="sng">
              <a:solidFill>
                <a:srgbClr val="333333"/>
              </a:solidFill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867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/>
          <p:nvPr/>
        </p:nvSpPr>
        <p:spPr>
          <a:xfrm>
            <a:off x="1785900" y="541200"/>
            <a:ext cx="8690400" cy="57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Reward</a:t>
            </a:r>
            <a:endParaRPr sz="4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4000"/>
              </a:spcBef>
              <a:spcAft>
                <a:spcPts val="0"/>
              </a:spcAft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 you can be completely quiet for thirty seconds, I will ________ .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4000"/>
              </a:spcBef>
              <a:spcAft>
                <a:spcPts val="0"/>
              </a:spcAft>
            </a:pPr>
            <a:endParaRPr sz="4000">
              <a:solidFill>
                <a:srgbClr val="333333"/>
              </a:solidFill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867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1" name="Google Shape;101;p22" descr="This timer silently counts down to 0:00, then alerts you that time is up with a gentle beep sound." title="30 Second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4030800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/>
        </p:nvSpPr>
        <p:spPr>
          <a:xfrm>
            <a:off x="1298800" y="541200"/>
            <a:ext cx="9258800" cy="6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“If” Statement</a:t>
            </a:r>
            <a:endParaRPr sz="4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What was the condition of the reward?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>
              <a:spcBef>
                <a:spcPts val="2133"/>
              </a:spcBef>
              <a:spcAft>
                <a:spcPts val="0"/>
              </a:spcAft>
            </a:pP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The condition was </a:t>
            </a:r>
            <a:r>
              <a:rPr lang="en" sz="32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</a:t>
            </a: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you were quiet for 30 seconds.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 indent="-474121">
              <a:spcBef>
                <a:spcPts val="21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 you </a:t>
            </a:r>
            <a:r>
              <a:rPr lang="en" sz="2667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were</a:t>
            </a: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quiet, the condition would be true, and you would get the reward.</a:t>
            </a: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219170" indent="-474121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If you </a:t>
            </a:r>
            <a:r>
              <a:rPr lang="en" sz="2667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weren't</a:t>
            </a: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 quiet, the condition would be false, so the reward would not apply.</a:t>
            </a: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>
              <a:spcBef>
                <a:spcPts val="1333"/>
              </a:spcBef>
              <a:spcAft>
                <a:spcPts val="0"/>
              </a:spcAft>
            </a:pP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Can we come up with another conditional?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4000"/>
              </a:spcBef>
              <a:spcAft>
                <a:spcPts val="0"/>
              </a:spcAft>
            </a:pPr>
            <a:endParaRPr sz="4000">
              <a:solidFill>
                <a:srgbClr val="333333"/>
              </a:solidFill>
            </a:endParaRPr>
          </a:p>
          <a:p>
            <a:pPr algn="ctr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867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/>
          <p:nvPr/>
        </p:nvSpPr>
        <p:spPr>
          <a:xfrm>
            <a:off x="1383000" y="464000"/>
            <a:ext cx="9735600" cy="6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“Else” Statement</a:t>
            </a:r>
            <a:endParaRPr sz="4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Sometimes, we want to have an extra condition, in case the “IF” statement is not true.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This extra condition is called an “ELSE” statement.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/>
        </p:nvSpPr>
        <p:spPr>
          <a:xfrm>
            <a:off x="1383000" y="464000"/>
            <a:ext cx="9735600" cy="6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“Else” Statement (Example)</a:t>
            </a:r>
            <a:endParaRPr sz="48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When the “IF” condition isn’t met, we can look at the “ELSE” for what to do. 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 b="1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Example</a:t>
            </a: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: IF I draw a king from this deck of cards, everybody claps. 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Or ELSE, everyone says “Awwwwe.”</a:t>
            </a:r>
            <a:endParaRPr sz="40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30</TotalTime>
  <Words>546</Words>
  <Application>Microsoft Office PowerPoint</Application>
  <PresentationFormat>Widescreen</PresentationFormat>
  <Paragraphs>75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Comic Sans MS</vt:lpstr>
      <vt:lpstr>Consolas</vt:lpstr>
      <vt:lpstr>Proxima Nova</vt:lpstr>
      <vt:lpstr>Roboto</vt:lpstr>
      <vt:lpstr>Roboto Black</vt:lpstr>
      <vt:lpstr>Times New Roman</vt:lpstr>
      <vt:lpstr>Verdana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3</cp:revision>
  <dcterms:created xsi:type="dcterms:W3CDTF">2024-09-10T15:41:43Z</dcterms:created>
  <dcterms:modified xsi:type="dcterms:W3CDTF">2025-05-23T12:15:53Z</dcterms:modified>
</cp:coreProperties>
</file>