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0B783C-CE66-43CC-A1F2-AE7C6EE4B6EF}">
          <p14:sldIdLst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</p14:sldIdLst>
        </p14:section>
        <p14:section name="Presentation Contents" id="{4AABBEC6-4A8C-4A7F-A749-6BED348544C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DBC"/>
    <a:srgbClr val="A365D1"/>
    <a:srgbClr val="B9BF15"/>
    <a:srgbClr val="2F5597"/>
    <a:srgbClr val="595959"/>
    <a:srgbClr val="B8E08C"/>
    <a:srgbClr val="FF0000"/>
    <a:srgbClr val="CC9900"/>
    <a:srgbClr val="66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23" autoAdjust="0"/>
    <p:restoredTop sz="91329" autoAdjust="0"/>
  </p:normalViewPr>
  <p:slideViewPr>
    <p:cSldViewPr snapToGrid="0" showGuides="1">
      <p:cViewPr>
        <p:scale>
          <a:sx n="80" d="100"/>
          <a:sy n="80" d="100"/>
        </p:scale>
        <p:origin x="-712" y="27"/>
      </p:cViewPr>
      <p:guideLst>
        <p:guide orient="horz" pos="4319"/>
        <p:guide pos="76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54D9C12-C77C-44B5-A4B6-550B204C2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794E248-9E8C-443A-A5ED-3F797AF9CC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3F807E8F-6973-4907-A2A9-0016C1976F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BE14ACE5-F3A1-44D5-A056-A5EADFD2C8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B9D48F8-701B-40D8-B658-5D61D9E7B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4A6B60-46F5-44FD-91EA-C6001B68C5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195FFD-7637-4C12-9641-4DC81A9555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B94D00D-C45E-44AC-BBC9-BB7161F66F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8C99408-3AA3-49C2-A275-BEB167CA671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1259C95-AE49-459E-B2EE-D26ED3BBEB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1ED5B40-1D5B-4B3A-8EE7-056D8C983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B22A6BE-9336-4166-AE8C-1C58964F57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13143322ab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113143322ab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1e84c8b3f6_0_2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11e84c8b3f6_0_2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1e84c8b3f6_0_2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11e84c8b3f6_0_2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1d71bbb31f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1d71bbb31f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10f59d80bd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10f59d80bd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0530a7d2e0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0530a7d2e0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1d6c934a0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1d6c934a0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1d6c934a0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1d6c934a0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1d6c934a0a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1d6c934a0a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1d6c934a0a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1d6c934a0a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24a541396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24a541396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1e84c8b3f6_0_2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1e84c8b3f6_0_2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400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21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634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57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388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4875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67553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3807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039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64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861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47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34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6403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688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s://creativecommons.org/licenses/by-nc-sa/4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hyperlink" Target="https://journals.uwyo.edu/index.php/jtilt/index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C8C1C049-F093-489D-90F9-FF3503ADD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274638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0270379C-98BA-456F-9A8F-BAB630A6F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B6455-0209-2065-F6CC-30EB98328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437165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C493F0C-13A0-FB5C-3D8D-286241BDE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94" y="6477002"/>
            <a:ext cx="12186805" cy="380998"/>
          </a:xfrm>
          <a:prstGeom prst="rect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4(1).</a:t>
            </a:r>
          </a:p>
        </p:txBody>
      </p:sp>
      <p:pic>
        <p:nvPicPr>
          <p:cNvPr id="7" name="Picture 6">
            <a:hlinkClick r:id="rId16"/>
            <a:extLst>
              <a:ext uri="{FF2B5EF4-FFF2-40B4-BE49-F238E27FC236}">
                <a16:creationId xmlns:a16="http://schemas.microsoft.com/office/drawing/2014/main" id="{BCE05341-DD77-EB2C-106C-FE0D7F70D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  <p:pic>
        <p:nvPicPr>
          <p:cNvPr id="8" name="Picture 7" descr="Creative Commons, Attribution, Non-Commercial, Share Alike icon.">
            <a:hlinkClick r:id="rId18"/>
            <a:extLst>
              <a:ext uri="{FF2B5EF4-FFF2-40B4-BE49-F238E27FC236}">
                <a16:creationId xmlns:a16="http://schemas.microsoft.com/office/drawing/2014/main" id="{B1D746F0-1DEE-FF75-477C-ADEF8F836C99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503" y="6526535"/>
            <a:ext cx="808202" cy="27604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  <p:sldLayoutId id="2147484154" r:id="rId12"/>
    <p:sldLayoutId id="2147484155" r:id="rId13"/>
    <p:sldLayoutId id="2147484156" r:id="rId14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F5597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presentation/d/1IXZ_WSxUuenF42ZzWk5pXTD8-Yy8P4nV2ihHd5-FotY/edit#slide=id.g5e01ea1688_0_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/>
          <p:nvPr/>
        </p:nvSpPr>
        <p:spPr>
          <a:xfrm>
            <a:off x="415600" y="23066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705432" indent="609585">
              <a:spcBef>
                <a:spcPts val="0"/>
              </a:spcBef>
              <a:spcAft>
                <a:spcPts val="0"/>
              </a:spcAft>
            </a:pPr>
            <a:r>
              <a:rPr lang="en" sz="3200"/>
              <a:t>  </a:t>
            </a:r>
            <a:r>
              <a:rPr lang="en" sz="4800" u="sng">
                <a:solidFill>
                  <a:schemeClr val="hlink"/>
                </a:solidFill>
                <a:latin typeface="Proxima Nova"/>
                <a:ea typeface="Proxima Nova"/>
                <a:cs typeface="Proxima Nova"/>
                <a:sym typeface="Proxima Nova"/>
                <a:hlinkClick r:id="rId3"/>
              </a:rPr>
              <a:t>slides</a:t>
            </a:r>
            <a:endParaRPr sz="48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64" name="Google Shape;6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22334" y="2627567"/>
            <a:ext cx="6030533" cy="571467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6"/>
          <p:cNvSpPr txBox="1"/>
          <p:nvPr/>
        </p:nvSpPr>
        <p:spPr>
          <a:xfrm>
            <a:off x="940900" y="4474433"/>
            <a:ext cx="10433200" cy="14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rgbClr val="595959"/>
                </a:solidFill>
              </a:rPr>
              <a:t>This presentation is based on the version originally published by Code.org and published here in modified form under the Creative Commons license: CC BY-NC-SA 4.0</a:t>
            </a:r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5"/>
          <p:cNvSpPr txBox="1"/>
          <p:nvPr/>
        </p:nvSpPr>
        <p:spPr>
          <a:xfrm>
            <a:off x="4149600" y="470067"/>
            <a:ext cx="3892800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4000" b="1">
                <a:latin typeface="Proxima Nova"/>
                <a:ea typeface="Proxima Nova"/>
                <a:cs typeface="Proxima Nova"/>
                <a:sym typeface="Proxima Nova"/>
              </a:rPr>
              <a:t>The “Program”</a:t>
            </a:r>
            <a:endParaRPr sz="40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54" name="Google Shape;154;p25"/>
          <p:cNvSpPr txBox="1"/>
          <p:nvPr/>
        </p:nvSpPr>
        <p:spPr>
          <a:xfrm>
            <a:off x="2447033" y="1479000"/>
            <a:ext cx="8846800" cy="26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indent="-507987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Proxima Nova"/>
              <a:buChar char="●"/>
            </a:pPr>
            <a:r>
              <a:rPr lang="en" sz="32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In pairs, discuss how the stack should be built, using only arrows. </a:t>
            </a:r>
            <a:endParaRPr sz="32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507987">
              <a:spcBef>
                <a:spcPts val="1333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Proxima Nova"/>
              <a:buChar char="●"/>
            </a:pPr>
            <a:r>
              <a:rPr lang="en" sz="32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Write down your algorithm on a piece of paper.</a:t>
            </a:r>
            <a:endParaRPr sz="32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spcBef>
                <a:spcPts val="1333"/>
              </a:spcBef>
              <a:spcAft>
                <a:spcPts val="0"/>
              </a:spcAft>
            </a:pPr>
            <a:endParaRPr sz="32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lnSpc>
                <a:spcPct val="135000"/>
              </a:lnSpc>
              <a:spcBef>
                <a:spcPts val="1333"/>
              </a:spcBef>
              <a:spcAft>
                <a:spcPts val="1067"/>
              </a:spcAft>
            </a:pPr>
            <a:endParaRPr sz="2667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grpSp>
        <p:nvGrpSpPr>
          <p:cNvPr id="155" name="Google Shape;155;p25"/>
          <p:cNvGrpSpPr/>
          <p:nvPr/>
        </p:nvGrpSpPr>
        <p:grpSpPr>
          <a:xfrm>
            <a:off x="3351485" y="4271134"/>
            <a:ext cx="5489033" cy="2053759"/>
            <a:chOff x="2267675" y="1445950"/>
            <a:chExt cx="5550458" cy="1786706"/>
          </a:xfrm>
        </p:grpSpPr>
        <p:pic>
          <p:nvPicPr>
            <p:cNvPr id="156" name="Google Shape;156;p2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267675" y="1445950"/>
              <a:ext cx="2386126" cy="1786700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</p:pic>
        <p:pic>
          <p:nvPicPr>
            <p:cNvPr id="157" name="Google Shape;157;p25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217125" y="1445956"/>
              <a:ext cx="2601008" cy="1786700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</p:pic>
      </p:grpSp>
      <p:pic>
        <p:nvPicPr>
          <p:cNvPr id="158" name="Google Shape;158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470067"/>
            <a:ext cx="2053800" cy="20538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/>
          <p:nvPr/>
        </p:nvSpPr>
        <p:spPr>
          <a:xfrm>
            <a:off x="2873000" y="515434"/>
            <a:ext cx="6446000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000" b="1">
                <a:latin typeface="Proxima Nova"/>
                <a:ea typeface="Proxima Nova"/>
                <a:cs typeface="Proxima Nova"/>
                <a:sym typeface="Proxima Nova"/>
              </a:rPr>
              <a:t>Running and Debugging Your Robots</a:t>
            </a:r>
            <a:endParaRPr sz="40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69" name="Google Shape;169;p26"/>
          <p:cNvSpPr txBox="1"/>
          <p:nvPr/>
        </p:nvSpPr>
        <p:spPr>
          <a:xfrm>
            <a:off x="1964600" y="2392033"/>
            <a:ext cx="8262800" cy="3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indent="-474121">
              <a:spcBef>
                <a:spcPts val="1333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Proxima Nova"/>
              <a:buChar char="●"/>
            </a:pPr>
            <a:r>
              <a:rPr lang="en" sz="2667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Now it’s time to be a robot! One partner read your code while the other partner acts it out</a:t>
            </a:r>
            <a:endParaRPr sz="2667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74121">
              <a:spcBef>
                <a:spcPts val="1333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Proxima Nova"/>
              <a:buChar char="●"/>
            </a:pPr>
            <a:r>
              <a:rPr lang="en" sz="2667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Be on the lookout for bugs. If you see one, have the robot finish the instructions as best as it can.</a:t>
            </a:r>
            <a:endParaRPr sz="2667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74121">
              <a:spcBef>
                <a:spcPts val="1333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Proxima Nova"/>
              <a:buChar char="●"/>
            </a:pPr>
            <a:r>
              <a:rPr lang="en" sz="2667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Discuss the bug with your partners and come up with a solution.</a:t>
            </a:r>
            <a:endParaRPr sz="2667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74121">
              <a:spcBef>
                <a:spcPts val="1333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Proxima Nova"/>
              <a:buChar char="●"/>
            </a:pPr>
            <a:r>
              <a:rPr lang="en" sz="2667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Keep testing the algorithm until it works!</a:t>
            </a:r>
            <a:endParaRPr sz="2667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spcBef>
                <a:spcPts val="1067"/>
              </a:spcBef>
              <a:spcAft>
                <a:spcPts val="0"/>
              </a:spcAft>
            </a:pPr>
            <a:endParaRPr sz="2667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spcBef>
                <a:spcPts val="1067"/>
              </a:spcBef>
              <a:spcAft>
                <a:spcPts val="0"/>
              </a:spcAft>
            </a:pPr>
            <a:endParaRPr sz="2667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spcBef>
                <a:spcPts val="1067"/>
              </a:spcBef>
              <a:spcAft>
                <a:spcPts val="1067"/>
              </a:spcAft>
            </a:pPr>
            <a:endParaRPr sz="2667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70" name="Google Shape;170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70067"/>
            <a:ext cx="2053800" cy="20538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7"/>
          <p:cNvSpPr txBox="1"/>
          <p:nvPr/>
        </p:nvSpPr>
        <p:spPr>
          <a:xfrm>
            <a:off x="2873000" y="707367"/>
            <a:ext cx="6446000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000" b="1">
                <a:latin typeface="Proxima Nova"/>
                <a:ea typeface="Proxima Nova"/>
                <a:cs typeface="Proxima Nova"/>
                <a:sym typeface="Proxima Nova"/>
              </a:rPr>
              <a:t>Discuss</a:t>
            </a:r>
            <a:endParaRPr sz="40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81" name="Google Shape;181;p27"/>
          <p:cNvSpPr txBox="1"/>
          <p:nvPr/>
        </p:nvSpPr>
        <p:spPr>
          <a:xfrm>
            <a:off x="2525067" y="2184133"/>
            <a:ext cx="7564400" cy="3200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931310" indent="-507987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Proxima Nova"/>
              <a:buChar char="●"/>
            </a:pPr>
            <a:r>
              <a:rPr lang="en" sz="32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What was the most difficult part of coming up with the instructions?</a:t>
            </a:r>
            <a:endParaRPr sz="32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>
              <a:spcBef>
                <a:spcPts val="0"/>
              </a:spcBef>
              <a:spcAft>
                <a:spcPts val="0"/>
              </a:spcAft>
            </a:pPr>
            <a:endParaRPr sz="32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31310" indent="-507987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Proxima Nova"/>
              <a:buChar char="●"/>
            </a:pPr>
            <a:r>
              <a:rPr lang="en" sz="32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When you were the robot, what was the hardest part of following the instructions you were given?</a:t>
            </a:r>
            <a:endParaRPr sz="32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82" name="Google Shape;182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1267" y="1143867"/>
            <a:ext cx="2053800" cy="20538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DBC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/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800" b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Course C</a:t>
            </a:r>
            <a:r>
              <a:rPr lang="en" sz="4800" b="1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rPr>
              <a:t> - Lesson 2</a:t>
            </a:r>
            <a:endParaRPr sz="4800" b="1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800" b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My Robotic Friends Jr.</a:t>
            </a:r>
            <a:endParaRPr sz="4800" b="1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/>
          <p:nvPr/>
        </p:nvSpPr>
        <p:spPr>
          <a:xfrm>
            <a:off x="-12192" y="2819408"/>
            <a:ext cx="12216400" cy="1341200"/>
          </a:xfrm>
          <a:prstGeom prst="rect">
            <a:avLst/>
          </a:prstGeom>
          <a:solidFill>
            <a:srgbClr val="B9BF1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76" name="Google Shape;76;p18"/>
          <p:cNvSpPr/>
          <p:nvPr/>
        </p:nvSpPr>
        <p:spPr>
          <a:xfrm>
            <a:off x="6441067" y="3681400"/>
            <a:ext cx="276400" cy="276400"/>
          </a:xfrm>
          <a:prstGeom prst="ellipse">
            <a:avLst/>
          </a:prstGeom>
          <a:noFill/>
          <a:ln w="285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77" name="Google Shape;77;p18"/>
          <p:cNvSpPr/>
          <p:nvPr/>
        </p:nvSpPr>
        <p:spPr>
          <a:xfrm>
            <a:off x="5957800" y="3681400"/>
            <a:ext cx="276400" cy="276400"/>
          </a:xfrm>
          <a:prstGeom prst="ellipse">
            <a:avLst/>
          </a:prstGeom>
          <a:noFill/>
          <a:ln w="285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78" name="Google Shape;78;p18"/>
          <p:cNvSpPr/>
          <p:nvPr/>
        </p:nvSpPr>
        <p:spPr>
          <a:xfrm>
            <a:off x="5474533" y="3681400"/>
            <a:ext cx="276400" cy="2764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79" name="Google Shape;79;p18"/>
          <p:cNvSpPr txBox="1"/>
          <p:nvPr/>
        </p:nvSpPr>
        <p:spPr>
          <a:xfrm>
            <a:off x="3674000" y="2819401"/>
            <a:ext cx="4844000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0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Warm Up</a:t>
            </a:r>
            <a:endParaRPr sz="40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/>
        </p:nvSpPr>
        <p:spPr>
          <a:xfrm>
            <a:off x="698000" y="912533"/>
            <a:ext cx="10796000" cy="56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4800" b="1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Reflect:</a:t>
            </a:r>
            <a:endParaRPr sz="4800" b="1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4800" b="1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4800" b="1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4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When would you need to complete a list of steps in order?</a:t>
            </a:r>
            <a:endParaRPr sz="4000">
              <a:solidFill>
                <a:srgbClr val="333333"/>
              </a:solidFill>
              <a:highlight>
                <a:srgbClr val="FFFFFF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4800" b="1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48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/>
          <p:nvPr/>
        </p:nvSpPr>
        <p:spPr>
          <a:xfrm>
            <a:off x="1504400" y="464000"/>
            <a:ext cx="9183200" cy="57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4800" b="1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Vocabulary</a:t>
            </a:r>
            <a:endParaRPr sz="4800" b="1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u="sng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3200" u="sng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Algorithm</a:t>
            </a:r>
            <a:r>
              <a:rPr lang="en" sz="32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 - A list of steps to finish a task.</a:t>
            </a:r>
            <a:endParaRPr sz="32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spcBef>
                <a:spcPts val="2667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3200" u="sng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Bug</a:t>
            </a:r>
            <a:r>
              <a:rPr lang="en" sz="32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 - An error in a program that prevents the program from running as expected.</a:t>
            </a:r>
            <a:endParaRPr sz="32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spcBef>
                <a:spcPts val="2667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3200" u="sng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Debugging</a:t>
            </a:r>
            <a:r>
              <a:rPr lang="en" sz="32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 - Finding and fixing errors in programs.</a:t>
            </a:r>
            <a:endParaRPr sz="32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spcBef>
                <a:spcPts val="2667"/>
              </a:spcBef>
              <a:spcAft>
                <a:spcPts val="2667"/>
              </a:spcAft>
              <a:buClr>
                <a:schemeClr val="dk1"/>
              </a:buClr>
              <a:buSzPts val="1100"/>
            </a:pPr>
            <a:r>
              <a:rPr lang="en" sz="3200" u="sng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Program</a:t>
            </a:r>
            <a:r>
              <a:rPr lang="en" sz="32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 - An algorithm that has been coded into something that can be run by a machine.</a:t>
            </a:r>
            <a:endParaRPr sz="48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1"/>
          <p:cNvSpPr/>
          <p:nvPr/>
        </p:nvSpPr>
        <p:spPr>
          <a:xfrm>
            <a:off x="-12192" y="2819408"/>
            <a:ext cx="12216400" cy="1341200"/>
          </a:xfrm>
          <a:prstGeom prst="rect">
            <a:avLst/>
          </a:prstGeom>
          <a:solidFill>
            <a:srgbClr val="00ADB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97" name="Google Shape;97;p21"/>
          <p:cNvSpPr/>
          <p:nvPr/>
        </p:nvSpPr>
        <p:spPr>
          <a:xfrm>
            <a:off x="6441067" y="3681400"/>
            <a:ext cx="276400" cy="276400"/>
          </a:xfrm>
          <a:prstGeom prst="ellipse">
            <a:avLst/>
          </a:prstGeom>
          <a:noFill/>
          <a:ln w="285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98" name="Google Shape;98;p21"/>
          <p:cNvSpPr/>
          <p:nvPr/>
        </p:nvSpPr>
        <p:spPr>
          <a:xfrm>
            <a:off x="5957800" y="3681400"/>
            <a:ext cx="276400" cy="2764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99" name="Google Shape;99;p21"/>
          <p:cNvSpPr/>
          <p:nvPr/>
        </p:nvSpPr>
        <p:spPr>
          <a:xfrm>
            <a:off x="5474533" y="3681400"/>
            <a:ext cx="276400" cy="2764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100" name="Google Shape;100;p21"/>
          <p:cNvSpPr txBox="1"/>
          <p:nvPr/>
        </p:nvSpPr>
        <p:spPr>
          <a:xfrm>
            <a:off x="3674000" y="2819401"/>
            <a:ext cx="4844000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0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Activity</a:t>
            </a:r>
            <a:endParaRPr sz="40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/>
        </p:nvSpPr>
        <p:spPr>
          <a:xfrm>
            <a:off x="3370521" y="685884"/>
            <a:ext cx="5454502" cy="10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000" b="1" dirty="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Symbol Key</a:t>
            </a:r>
            <a:endParaRPr sz="3200" b="1" dirty="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1333"/>
              </a:spcBef>
              <a:spcAft>
                <a:spcPts val="1333"/>
              </a:spcAft>
            </a:pPr>
            <a:endParaRPr sz="3200" dirty="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grpSp>
        <p:nvGrpSpPr>
          <p:cNvPr id="2" name="Google Shape;111;p22">
            <a:extLst>
              <a:ext uri="{FF2B5EF4-FFF2-40B4-BE49-F238E27FC236}">
                <a16:creationId xmlns:a16="http://schemas.microsoft.com/office/drawing/2014/main" id="{A25FBDA2-1DD1-30F6-8D62-18846BCE69C9}"/>
              </a:ext>
            </a:extLst>
          </p:cNvPr>
          <p:cNvGrpSpPr/>
          <p:nvPr/>
        </p:nvGrpSpPr>
        <p:grpSpPr>
          <a:xfrm>
            <a:off x="3710094" y="1836440"/>
            <a:ext cx="4944809" cy="4149689"/>
            <a:chOff x="2847652" y="1648725"/>
            <a:chExt cx="3134208" cy="2650209"/>
          </a:xfrm>
        </p:grpSpPr>
        <p:grpSp>
          <p:nvGrpSpPr>
            <p:cNvPr id="3" name="Google Shape;112;p22">
              <a:extLst>
                <a:ext uri="{FF2B5EF4-FFF2-40B4-BE49-F238E27FC236}">
                  <a16:creationId xmlns:a16="http://schemas.microsoft.com/office/drawing/2014/main" id="{37C22EEF-CFB2-4BB3-351A-74D1CC7623F4}"/>
                </a:ext>
              </a:extLst>
            </p:cNvPr>
            <p:cNvGrpSpPr/>
            <p:nvPr/>
          </p:nvGrpSpPr>
          <p:grpSpPr>
            <a:xfrm>
              <a:off x="2847652" y="1648725"/>
              <a:ext cx="3134208" cy="2650209"/>
              <a:chOff x="1311863" y="1435263"/>
              <a:chExt cx="2290251" cy="2039250"/>
            </a:xfrm>
          </p:grpSpPr>
          <p:pic>
            <p:nvPicPr>
              <p:cNvPr id="7" name="Google Shape;113;p22">
                <a:extLst>
                  <a:ext uri="{FF2B5EF4-FFF2-40B4-BE49-F238E27FC236}">
                    <a16:creationId xmlns:a16="http://schemas.microsoft.com/office/drawing/2014/main" id="{EE8FCBA3-F396-80B3-D3AD-4170846C2CB5}"/>
                  </a:ext>
                </a:extLst>
              </p:cNvPr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311863" y="1435263"/>
                <a:ext cx="2290251" cy="203925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7150" dist="19050" dir="5400000" algn="bl" rotWithShape="0">
                  <a:srgbClr val="000000">
                    <a:alpha val="50000"/>
                  </a:srgbClr>
                </a:outerShdw>
              </a:effectLst>
            </p:spPr>
          </p:pic>
          <p:sp>
            <p:nvSpPr>
              <p:cNvPr id="8" name="Google Shape;114;p22">
                <a:extLst>
                  <a:ext uri="{FF2B5EF4-FFF2-40B4-BE49-F238E27FC236}">
                    <a16:creationId xmlns:a16="http://schemas.microsoft.com/office/drawing/2014/main" id="{28F41EFD-343F-7DC7-8F3F-9510135DB01E}"/>
                  </a:ext>
                </a:extLst>
              </p:cNvPr>
              <p:cNvSpPr txBox="1"/>
              <p:nvPr/>
            </p:nvSpPr>
            <p:spPr>
              <a:xfrm>
                <a:off x="1461021" y="2236461"/>
                <a:ext cx="870000" cy="2841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t" anchorCtr="0">
                <a:sp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 b="1">
                    <a:latin typeface="Proxima Nova"/>
                    <a:ea typeface="Proxima Nova"/>
                    <a:cs typeface="Proxima Nova"/>
                    <a:sym typeface="Proxima Nova"/>
                  </a:rPr>
                  <a:t>Pick Up Cup</a:t>
                </a:r>
                <a:endParaRPr sz="1800" b="1">
                  <a:latin typeface="Proxima Nova"/>
                  <a:ea typeface="Proxima Nova"/>
                  <a:cs typeface="Proxima Nova"/>
                  <a:sym typeface="Proxima Nova"/>
                </a:endParaRPr>
              </a:p>
            </p:txBody>
          </p:sp>
        </p:grpSp>
        <p:sp>
          <p:nvSpPr>
            <p:cNvPr id="4" name="Google Shape;115;p22">
              <a:extLst>
                <a:ext uri="{FF2B5EF4-FFF2-40B4-BE49-F238E27FC236}">
                  <a16:creationId xmlns:a16="http://schemas.microsoft.com/office/drawing/2014/main" id="{97015619-19B0-431A-74C0-583AA0A9613F}"/>
                </a:ext>
              </a:extLst>
            </p:cNvPr>
            <p:cNvSpPr txBox="1"/>
            <p:nvPr/>
          </p:nvSpPr>
          <p:spPr>
            <a:xfrm>
              <a:off x="4572000" y="2689875"/>
              <a:ext cx="1395600" cy="369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latin typeface="Proxima Nova"/>
                  <a:ea typeface="Proxima Nova"/>
                  <a:cs typeface="Proxima Nova"/>
                  <a:sym typeface="Proxima Nova"/>
                </a:rPr>
                <a:t>Put Down Cup</a:t>
              </a:r>
              <a:endParaRPr sz="1800" b="1">
                <a:latin typeface="Proxima Nova"/>
                <a:ea typeface="Proxima Nova"/>
                <a:cs typeface="Proxima Nova"/>
                <a:sym typeface="Proxima Nova"/>
              </a:endParaRPr>
            </a:p>
          </p:txBody>
        </p:sp>
        <p:sp>
          <p:nvSpPr>
            <p:cNvPr id="5" name="Google Shape;116;p22">
              <a:extLst>
                <a:ext uri="{FF2B5EF4-FFF2-40B4-BE49-F238E27FC236}">
                  <a16:creationId xmlns:a16="http://schemas.microsoft.com/office/drawing/2014/main" id="{E81994BE-5143-5DC4-4C48-D09F05664AA9}"/>
                </a:ext>
              </a:extLst>
            </p:cNvPr>
            <p:cNvSpPr txBox="1"/>
            <p:nvPr/>
          </p:nvSpPr>
          <p:spPr>
            <a:xfrm>
              <a:off x="2950875" y="3898725"/>
              <a:ext cx="1291500" cy="369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latin typeface="Proxima Nova"/>
                  <a:ea typeface="Proxima Nova"/>
                  <a:cs typeface="Proxima Nova"/>
                  <a:sym typeface="Proxima Nova"/>
                </a:rPr>
                <a:t>Step Forward</a:t>
              </a:r>
              <a:endParaRPr sz="1800" b="1">
                <a:latin typeface="Proxima Nova"/>
                <a:ea typeface="Proxima Nova"/>
                <a:cs typeface="Proxima Nova"/>
                <a:sym typeface="Proxima Nova"/>
              </a:endParaRPr>
            </a:p>
          </p:txBody>
        </p:sp>
        <p:sp>
          <p:nvSpPr>
            <p:cNvPr id="6" name="Google Shape;117;p22">
              <a:extLst>
                <a:ext uri="{FF2B5EF4-FFF2-40B4-BE49-F238E27FC236}">
                  <a16:creationId xmlns:a16="http://schemas.microsoft.com/office/drawing/2014/main" id="{A7C25B96-B3C4-14F7-F8F0-6F64DD66BBFF}"/>
                </a:ext>
              </a:extLst>
            </p:cNvPr>
            <p:cNvSpPr txBox="1"/>
            <p:nvPr/>
          </p:nvSpPr>
          <p:spPr>
            <a:xfrm>
              <a:off x="4572000" y="3898725"/>
              <a:ext cx="1395600" cy="369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latin typeface="Proxima Nova"/>
                  <a:ea typeface="Proxima Nova"/>
                  <a:cs typeface="Proxima Nova"/>
                  <a:sym typeface="Proxima Nova"/>
                </a:rPr>
                <a:t>Step Backward</a:t>
              </a:r>
              <a:endParaRPr sz="1800" b="1">
                <a:latin typeface="Proxima Nova"/>
                <a:ea typeface="Proxima Nova"/>
                <a:cs typeface="Proxima Nova"/>
                <a:sym typeface="Proxima Nova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/>
          <p:nvPr/>
        </p:nvSpPr>
        <p:spPr>
          <a:xfrm>
            <a:off x="2613567" y="647433"/>
            <a:ext cx="5917200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4000" b="1">
                <a:latin typeface="Proxima Nova"/>
                <a:ea typeface="Proxima Nova"/>
                <a:cs typeface="Proxima Nova"/>
                <a:sym typeface="Proxima Nova"/>
              </a:rPr>
              <a:t>Let’s Try one together</a:t>
            </a:r>
            <a:endParaRPr sz="40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28" name="Google Shape;128;p23"/>
          <p:cNvPicPr preferRelativeResize="0"/>
          <p:nvPr/>
        </p:nvPicPr>
        <p:blipFill rotWithShape="1">
          <a:blip r:embed="rId3">
            <a:alphaModFix/>
          </a:blip>
          <a:srcRect l="69091" r="5209" b="70776"/>
          <a:stretch/>
        </p:blipFill>
        <p:spPr>
          <a:xfrm rot="5400000">
            <a:off x="1487501" y="1655351"/>
            <a:ext cx="3330068" cy="46916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4"/>
          <p:cNvSpPr txBox="1"/>
          <p:nvPr/>
        </p:nvSpPr>
        <p:spPr>
          <a:xfrm>
            <a:off x="2518917" y="535833"/>
            <a:ext cx="7257720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000" b="1" dirty="0">
                <a:latin typeface="Proxima Nova"/>
                <a:ea typeface="Proxima Nova"/>
                <a:cs typeface="Proxima Nova"/>
                <a:sym typeface="Proxima Nova"/>
              </a:rPr>
              <a:t>Programming Your Robots</a:t>
            </a:r>
            <a:endParaRPr sz="4000" b="1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39" name="Google Shape;139;p24"/>
          <p:cNvSpPr txBox="1"/>
          <p:nvPr/>
        </p:nvSpPr>
        <p:spPr>
          <a:xfrm>
            <a:off x="2151533" y="1463600"/>
            <a:ext cx="9624000" cy="53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indent="-474121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Proxima Nova"/>
              <a:buChar char="●"/>
            </a:pPr>
            <a:r>
              <a:rPr lang="en" sz="3200" dirty="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Look at Cup Stacking Ideas</a:t>
            </a:r>
            <a:endParaRPr sz="3200" dirty="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507987">
              <a:spcBef>
                <a:spcPts val="1333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Proxima Nova"/>
              <a:buChar char="●"/>
            </a:pPr>
            <a:r>
              <a:rPr lang="en" sz="3200" dirty="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With your partner, choose one design for your robot to do</a:t>
            </a:r>
            <a:endParaRPr sz="3200" dirty="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>
              <a:spcBef>
                <a:spcPts val="1333"/>
              </a:spcBef>
              <a:spcAft>
                <a:spcPts val="0"/>
              </a:spcAft>
            </a:pPr>
            <a:endParaRPr sz="2667" dirty="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spcBef>
                <a:spcPts val="1333"/>
              </a:spcBef>
              <a:spcAft>
                <a:spcPts val="0"/>
              </a:spcAft>
            </a:pPr>
            <a:endParaRPr sz="3200" dirty="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>
              <a:spcBef>
                <a:spcPts val="1333"/>
              </a:spcBef>
              <a:spcAft>
                <a:spcPts val="0"/>
              </a:spcAft>
            </a:pPr>
            <a:endParaRPr sz="2667" dirty="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lnSpc>
                <a:spcPct val="135000"/>
              </a:lnSpc>
              <a:spcBef>
                <a:spcPts val="1333"/>
              </a:spcBef>
              <a:spcAft>
                <a:spcPts val="1067"/>
              </a:spcAft>
            </a:pPr>
            <a:endParaRPr sz="2667" dirty="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grpSp>
        <p:nvGrpSpPr>
          <p:cNvPr id="140" name="Google Shape;140;p24"/>
          <p:cNvGrpSpPr/>
          <p:nvPr/>
        </p:nvGrpSpPr>
        <p:grpSpPr>
          <a:xfrm>
            <a:off x="3634718" y="4427187"/>
            <a:ext cx="4922569" cy="1562295"/>
            <a:chOff x="2447601" y="2698390"/>
            <a:chExt cx="3691927" cy="1171721"/>
          </a:xfrm>
        </p:grpSpPr>
        <p:pic>
          <p:nvPicPr>
            <p:cNvPr id="141" name="Google Shape;141;p2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447601" y="2698390"/>
              <a:ext cx="1415211" cy="1171717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</p:pic>
        <p:pic>
          <p:nvPicPr>
            <p:cNvPr id="142" name="Google Shape;142;p24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596869" y="2698394"/>
              <a:ext cx="1542658" cy="1171717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</p:pic>
      </p:grpSp>
      <p:pic>
        <p:nvPicPr>
          <p:cNvPr id="143" name="Google Shape;143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470067"/>
            <a:ext cx="2053800" cy="20538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JTI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8E08C"/>
      </a:accent1>
      <a:accent2>
        <a:srgbClr val="2F5597"/>
      </a:accent2>
      <a:accent3>
        <a:srgbClr val="FFFFFF"/>
      </a:accent3>
      <a:accent4>
        <a:srgbClr val="FFF2CC"/>
      </a:accent4>
      <a:accent5>
        <a:srgbClr val="FFE599"/>
      </a:accent5>
      <a:accent6>
        <a:srgbClr val="000000"/>
      </a:accent6>
      <a:hlink>
        <a:srgbClr val="2F5597"/>
      </a:hlink>
      <a:folHlink>
        <a:srgbClr val="2F5597"/>
      </a:folHlink>
    </a:clrScheme>
    <a:fontScheme name="JTILT">
      <a:majorFont>
        <a:latin typeface="Roboto Black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TILTPresentation-Template" id="{AB281015-E3EF-4CA4-ACFF-7A0CCAB593D3}" vid="{736C4559-1246-4482-B1DD-9EFED0333CF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JTILTPresentation-Template-OTH</Template>
  <TotalTime>43</TotalTime>
  <Words>281</Words>
  <Application>Microsoft Office PowerPoint</Application>
  <PresentationFormat>Widescreen</PresentationFormat>
  <Paragraphs>40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Comic Sans MS</vt:lpstr>
      <vt:lpstr>Proxima Nova</vt:lpstr>
      <vt:lpstr>Roboto</vt:lpstr>
      <vt:lpstr>Roboto Black</vt:lpstr>
      <vt:lpstr>Times New Roman</vt:lpstr>
      <vt:lpstr>Verdana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Integrating Instructional Software into Teaching and Learning</dc:subject>
  <dc:creator>Craig Erschel Shepherd (cshphrd2)</dc:creator>
  <cp:lastModifiedBy>Craig Erschel Shepherd (cshphrd2)</cp:lastModifiedBy>
  <cp:revision>7</cp:revision>
  <dcterms:created xsi:type="dcterms:W3CDTF">2024-09-10T15:41:43Z</dcterms:created>
  <dcterms:modified xsi:type="dcterms:W3CDTF">2025-05-23T12:14:43Z</dcterms:modified>
</cp:coreProperties>
</file>