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57"/>
            <p14:sldId id="258"/>
            <p14:sldId id="277"/>
            <p14:sldId id="278"/>
            <p14:sldId id="279"/>
            <p14:sldId id="28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500"/>
    <a:srgbClr val="D8B501"/>
    <a:srgbClr val="2F5597"/>
    <a:srgbClr val="595959"/>
    <a:srgbClr val="B8E08C"/>
    <a:srgbClr val="FF0000"/>
    <a:srgbClr val="CC9900"/>
    <a:srgbClr val="663300"/>
    <a:srgbClr val="0066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57" autoAdjust="0"/>
    <p:restoredTop sz="91209" autoAdjust="0"/>
  </p:normalViewPr>
  <p:slideViewPr>
    <p:cSldViewPr snapToGrid="0" showGuides="1">
      <p:cViewPr>
        <p:scale>
          <a:sx n="70" d="100"/>
          <a:sy n="70" d="100"/>
        </p:scale>
        <p:origin x="704" y="365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4(1).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808" y="1031147"/>
            <a:ext cx="6825520" cy="1470025"/>
          </a:xfrm>
        </p:spPr>
        <p:txBody>
          <a:bodyPr/>
          <a:lstStyle/>
          <a:p>
            <a:r>
              <a:rPr lang="en-US" dirty="0"/>
              <a:t>You Are Not a Computer (But Maybe You Can Think Like One?)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725" y="2929066"/>
            <a:ext cx="5826298" cy="1752600"/>
          </a:xfrm>
        </p:spPr>
        <p:txBody>
          <a:bodyPr/>
          <a:lstStyle/>
          <a:p>
            <a:r>
              <a:rPr lang="en-US" dirty="0"/>
              <a:t>An Introduction to Computational Thinking</a:t>
            </a:r>
          </a:p>
        </p:txBody>
      </p:sp>
      <p:pic>
        <p:nvPicPr>
          <p:cNvPr id="4" name="Picture 3" descr="Geometric shapes on a wooden background">
            <a:extLst>
              <a:ext uri="{FF2B5EF4-FFF2-40B4-BE49-F238E27FC236}">
                <a16:creationId xmlns:a16="http://schemas.microsoft.com/office/drawing/2014/main" id="{9286E866-E836-7779-8DF0-37206768F4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900" r="23147" b="-1"/>
          <a:stretch/>
        </p:blipFill>
        <p:spPr>
          <a:xfrm>
            <a:off x="6366935" y="603253"/>
            <a:ext cx="5826298" cy="5808693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6F4CAD9-F004-2058-9276-1F79BA87A7BB}"/>
              </a:ext>
            </a:extLst>
          </p:cNvPr>
          <p:cNvSpPr txBox="1">
            <a:spLocks/>
          </p:cNvSpPr>
          <p:nvPr/>
        </p:nvSpPr>
        <p:spPr bwMode="auto">
          <a:xfrm>
            <a:off x="419725" y="4950553"/>
            <a:ext cx="5826298" cy="123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pitchFamily="-112" charset="-128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By David J. Mulder,</a:t>
            </a:r>
          </a:p>
          <a:p>
            <a:r>
              <a:rPr lang="en-US" kern="0" dirty="0"/>
              <a:t>Dordt University</a:t>
            </a:r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095D-5AE9-4C7C-3B2E-62C0ADD4E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Thinking?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C2B96-4C1B-AB21-2BB1-9FDE9B7CE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When you hear the phrase “computational thinking,” what ideas, concepts, and pictures come to mind?</a:t>
            </a:r>
          </a:p>
          <a:p>
            <a:r>
              <a:rPr lang="en-US" sz="3200" dirty="0"/>
              <a:t>Think out loud with your tablemates about what “computational thinking” might look like…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295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3B138-759B-6858-7351-A0B39BF32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0D837-89F2-CA37-C2E0-7A3F7132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 can define and give examples of computational thinking.</a:t>
            </a:r>
          </a:p>
          <a:p>
            <a:r>
              <a:rPr lang="en-US" sz="3200" dirty="0"/>
              <a:t>I can commit to playfulness, collaboration, and celebration of learning.</a:t>
            </a:r>
          </a:p>
          <a:p>
            <a:r>
              <a:rPr lang="en-US" sz="3200" dirty="0"/>
              <a:t>I can take reasonable risks that will help me practice new skills.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4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C7834-29DB-BAB3-4B95-E906B10FB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White Jigsaw puzzle on yellow colour background">
            <a:extLst>
              <a:ext uri="{FF2B5EF4-FFF2-40B4-BE49-F238E27FC236}">
                <a16:creationId xmlns:a16="http://schemas.microsoft.com/office/drawing/2014/main" id="{5D27FF2F-33C0-7E07-2F03-067360383F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094"/>
          <a:stretch/>
        </p:blipFill>
        <p:spPr>
          <a:xfrm>
            <a:off x="918500" y="-1"/>
            <a:ext cx="11273500" cy="6414247"/>
          </a:xfrm>
          <a:prstGeom prst="rect">
            <a:avLst/>
          </a:prstGeom>
        </p:spPr>
      </p:pic>
      <p:pic>
        <p:nvPicPr>
          <p:cNvPr id="5" name="Picture 4" descr="White Jigsaw puzzle on yellow colour background">
            <a:extLst>
              <a:ext uri="{FF2B5EF4-FFF2-40B4-BE49-F238E27FC236}">
                <a16:creationId xmlns:a16="http://schemas.microsoft.com/office/drawing/2014/main" id="{2EB0C208-B2E8-EC91-B151-34B7871691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15094"/>
          <a:stretch/>
        </p:blipFill>
        <p:spPr>
          <a:xfrm>
            <a:off x="0" y="-13448"/>
            <a:ext cx="11273500" cy="641424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4F933C8-2E9B-27E5-A86C-5FD582DA17A0}"/>
              </a:ext>
            </a:extLst>
          </p:cNvPr>
          <p:cNvSpPr/>
          <p:nvPr/>
        </p:nvSpPr>
        <p:spPr>
          <a:xfrm>
            <a:off x="10273553" y="0"/>
            <a:ext cx="941294" cy="6360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F179B84-7830-E0B7-9608-F684221E8FE4}"/>
              </a:ext>
            </a:extLst>
          </p:cNvPr>
          <p:cNvSpPr/>
          <p:nvPr/>
        </p:nvSpPr>
        <p:spPr>
          <a:xfrm>
            <a:off x="5266544" y="4997"/>
            <a:ext cx="6920459" cy="6405796"/>
          </a:xfrm>
          <a:custGeom>
            <a:avLst/>
            <a:gdLst>
              <a:gd name="connsiteX0" fmla="*/ 2838138 w 6920459"/>
              <a:gd name="connsiteY0" fmla="*/ 0 h 6405796"/>
              <a:gd name="connsiteX1" fmla="*/ 2858125 w 6920459"/>
              <a:gd name="connsiteY1" fmla="*/ 139908 h 6405796"/>
              <a:gd name="connsiteX2" fmla="*/ 2138597 w 6920459"/>
              <a:gd name="connsiteY2" fmla="*/ 1798819 h 6405796"/>
              <a:gd name="connsiteX3" fmla="*/ 1074295 w 6920459"/>
              <a:gd name="connsiteY3" fmla="*/ 3942413 h 6405796"/>
              <a:gd name="connsiteX4" fmla="*/ 824459 w 6920459"/>
              <a:gd name="connsiteY4" fmla="*/ 4621967 h 6405796"/>
              <a:gd name="connsiteX5" fmla="*/ 639581 w 6920459"/>
              <a:gd name="connsiteY5" fmla="*/ 4796852 h 6405796"/>
              <a:gd name="connsiteX6" fmla="*/ 499672 w 6920459"/>
              <a:gd name="connsiteY6" fmla="*/ 5356485 h 6405796"/>
              <a:gd name="connsiteX7" fmla="*/ 199869 w 6920459"/>
              <a:gd name="connsiteY7" fmla="*/ 6081010 h 6405796"/>
              <a:gd name="connsiteX8" fmla="*/ 154899 w 6920459"/>
              <a:gd name="connsiteY8" fmla="*/ 6105993 h 6405796"/>
              <a:gd name="connsiteX9" fmla="*/ 0 w 6920459"/>
              <a:gd name="connsiteY9" fmla="*/ 6375816 h 6405796"/>
              <a:gd name="connsiteX10" fmla="*/ 6920459 w 6920459"/>
              <a:gd name="connsiteY10" fmla="*/ 6405796 h 6405796"/>
              <a:gd name="connsiteX11" fmla="*/ 6905469 w 6920459"/>
              <a:gd name="connsiteY11" fmla="*/ 0 h 6405796"/>
              <a:gd name="connsiteX12" fmla="*/ 2838138 w 6920459"/>
              <a:gd name="connsiteY12" fmla="*/ 0 h 640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920459" h="6405796">
                <a:moveTo>
                  <a:pt x="2838138" y="0"/>
                </a:moveTo>
                <a:lnTo>
                  <a:pt x="2858125" y="139908"/>
                </a:lnTo>
                <a:lnTo>
                  <a:pt x="2138597" y="1798819"/>
                </a:lnTo>
                <a:lnTo>
                  <a:pt x="1074295" y="3942413"/>
                </a:lnTo>
                <a:lnTo>
                  <a:pt x="824459" y="4621967"/>
                </a:lnTo>
                <a:lnTo>
                  <a:pt x="639581" y="4796852"/>
                </a:lnTo>
                <a:lnTo>
                  <a:pt x="499672" y="5356485"/>
                </a:lnTo>
                <a:lnTo>
                  <a:pt x="199869" y="6081010"/>
                </a:lnTo>
                <a:lnTo>
                  <a:pt x="154899" y="6105993"/>
                </a:lnTo>
                <a:lnTo>
                  <a:pt x="0" y="6375816"/>
                </a:lnTo>
                <a:lnTo>
                  <a:pt x="6920459" y="6405796"/>
                </a:lnTo>
                <a:cubicBezTo>
                  <a:pt x="6915462" y="4270531"/>
                  <a:pt x="6910466" y="2135265"/>
                  <a:pt x="6905469" y="0"/>
                </a:cubicBezTo>
                <a:lnTo>
                  <a:pt x="2838138" y="0"/>
                </a:lnTo>
                <a:close/>
              </a:path>
            </a:pathLst>
          </a:custGeom>
          <a:solidFill>
            <a:srgbClr val="D5B5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0954DFB-DE9A-54E6-D3C5-682D34BEC506}"/>
              </a:ext>
            </a:extLst>
          </p:cNvPr>
          <p:cNvSpPr txBox="1"/>
          <p:nvPr/>
        </p:nvSpPr>
        <p:spPr>
          <a:xfrm>
            <a:off x="7394558" y="1549630"/>
            <a:ext cx="433819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chemeClr val="accent2"/>
                </a:solidFill>
                <a:latin typeface="+mj-lt"/>
              </a:rPr>
              <a:t>Let’s Play!</a:t>
            </a:r>
            <a:endParaRPr lang="en-US" sz="6000" dirty="0">
              <a:latin typeface="+mj-lt"/>
            </a:endParaRP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1BC5C1D7-217E-7F7D-C497-66192BFE96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29" b="89286" l="4762" r="95238">
                        <a14:foregroundMark x1="26984" y1="23214" x2="29365" y2="76786"/>
                        <a14:foregroundMark x1="26190" y1="26786" x2="4762" y2="51786"/>
                        <a14:foregroundMark x1="72222" y1="25893" x2="95238" y2="50000"/>
                        <a14:foregroundMark x1="72222" y1="42857" x2="72222" y2="58929"/>
                        <a14:foregroundMark x1="34127" y1="42857" x2="46825" y2="41964"/>
                        <a14:foregroundMark x1="39683" y1="21429" x2="39683" y2="21429"/>
                        <a14:foregroundMark x1="37302" y1="20536" x2="33333" y2="28571"/>
                        <a14:foregroundMark x1="38889" y1="20536" x2="43651" y2="27679"/>
                        <a14:foregroundMark x1="61905" y1="20536" x2="65873" y2="267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076" y="-2233"/>
            <a:ext cx="800100" cy="7112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99362E8-5272-8CD9-4097-CD604D0BCC47}"/>
              </a:ext>
            </a:extLst>
          </p:cNvPr>
          <p:cNvSpPr txBox="1"/>
          <p:nvPr/>
        </p:nvSpPr>
        <p:spPr>
          <a:xfrm>
            <a:off x="6880484" y="2724260"/>
            <a:ext cx="477686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+mn-lt"/>
              </a:rPr>
              <a:t>Grab your jigsaw puzzle and work with your group to complete it as quickly as possible.</a:t>
            </a:r>
          </a:p>
        </p:txBody>
      </p:sp>
    </p:spTree>
    <p:extLst>
      <p:ext uri="{BB962C8B-B14F-4D97-AF65-F5344CB8AC3E}">
        <p14:creationId xmlns:p14="http://schemas.microsoft.com/office/powerpoint/2010/main" val="948169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EF75A-514F-D546-70C4-0EA4FEE71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Computational Thinking?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7DF85-02B8-691C-76D0-FD6D2DFFCA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6355976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A skillset for solving complex problems!</a:t>
            </a:r>
          </a:p>
          <a:p>
            <a:pPr marL="0" indent="0">
              <a:buNone/>
            </a:pPr>
            <a:r>
              <a:rPr lang="en-US" sz="2000" dirty="0"/>
              <a:t>4 Components:</a:t>
            </a:r>
          </a:p>
          <a:p>
            <a:pPr lvl="1"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Decomposition</a:t>
            </a:r>
          </a:p>
          <a:p>
            <a:pPr lvl="2">
              <a:buSzPct val="120000"/>
            </a:pPr>
            <a:r>
              <a:rPr lang="en-US" sz="2000" dirty="0"/>
              <a:t>Breaking the problem down into parts</a:t>
            </a:r>
          </a:p>
          <a:p>
            <a:pPr lvl="1"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Pattern Recognition</a:t>
            </a:r>
          </a:p>
          <a:p>
            <a:pPr lvl="2">
              <a:buSzPct val="120000"/>
            </a:pPr>
            <a:r>
              <a:rPr lang="en-US" sz="2000" dirty="0"/>
              <a:t>Seeing similarities and differences, and making connections</a:t>
            </a:r>
          </a:p>
          <a:p>
            <a:pPr lvl="1"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Algorithmic Thinking</a:t>
            </a:r>
          </a:p>
          <a:p>
            <a:pPr lvl="2">
              <a:buSzPct val="120000"/>
            </a:pPr>
            <a:r>
              <a:rPr lang="en-US" sz="2000" dirty="0"/>
              <a:t>Devising step-by-step processes to solve the problem</a:t>
            </a:r>
          </a:p>
          <a:p>
            <a:pPr lvl="1">
              <a:buSzPct val="120000"/>
              <a:buFont typeface="Arial" panose="020B0604020202020204" pitchFamily="34" charset="0"/>
              <a:buChar char="•"/>
            </a:pPr>
            <a:r>
              <a:rPr lang="en-US" sz="2000" dirty="0"/>
              <a:t>Abstraction</a:t>
            </a:r>
          </a:p>
          <a:p>
            <a:pPr lvl="2">
              <a:buSzPct val="120000"/>
            </a:pPr>
            <a:r>
              <a:rPr lang="en-US" sz="2000" dirty="0"/>
              <a:t>Identifying what actually needs to be done to solve the problem and filtering out noise</a:t>
            </a:r>
          </a:p>
          <a:p>
            <a:endParaRPr lang="en-US" dirty="0"/>
          </a:p>
        </p:txBody>
      </p:sp>
      <p:pic>
        <p:nvPicPr>
          <p:cNvPr id="5" name="Picture 2" descr="Free Puzzle Mystery photo and picture">
            <a:extLst>
              <a:ext uri="{FF2B5EF4-FFF2-40B4-BE49-F238E27FC236}">
                <a16:creationId xmlns:a16="http://schemas.microsoft.com/office/drawing/2014/main" id="{09BB7387-69A0-5352-DCD3-F34AEC010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339" y="2138829"/>
            <a:ext cx="4598273" cy="3448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037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5FBA1-1B7B-3E0F-E8B4-E5B407D5F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93C3593-BA09-8B35-273A-EA6FEA58F62F}"/>
              </a:ext>
            </a:extLst>
          </p:cNvPr>
          <p:cNvGrpSpPr/>
          <p:nvPr/>
        </p:nvGrpSpPr>
        <p:grpSpPr>
          <a:xfrm>
            <a:off x="0" y="-13448"/>
            <a:ext cx="12401927" cy="6424241"/>
            <a:chOff x="0" y="-13448"/>
            <a:chExt cx="12401927" cy="642424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3C64A0B-221B-2348-356B-33A06FC69DD0}"/>
                </a:ext>
              </a:extLst>
            </p:cNvPr>
            <p:cNvSpPr/>
            <p:nvPr/>
          </p:nvSpPr>
          <p:spPr>
            <a:xfrm>
              <a:off x="9023671" y="-13448"/>
              <a:ext cx="3378256" cy="6414247"/>
            </a:xfrm>
            <a:prstGeom prst="rect">
              <a:avLst/>
            </a:prstGeom>
            <a:solidFill>
              <a:srgbClr val="D5B5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" name="Picture 1" descr="White Jigsaw puzzle on yellow colour background">
              <a:extLst>
                <a:ext uri="{FF2B5EF4-FFF2-40B4-BE49-F238E27FC236}">
                  <a16:creationId xmlns:a16="http://schemas.microsoft.com/office/drawing/2014/main" id="{A53471EB-B0F1-7B50-8BF9-31621D36DEA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</a:blip>
            <a:srcRect l="27761" t="15094"/>
            <a:stretch/>
          </p:blipFill>
          <p:spPr>
            <a:xfrm>
              <a:off x="0" y="-13448"/>
              <a:ext cx="8143812" cy="6414247"/>
            </a:xfrm>
            <a:prstGeom prst="rect">
              <a:avLst/>
            </a:prstGeom>
          </p:spPr>
        </p:pic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1F62793-178D-014F-C2D2-CDF91A2C46AA}"/>
                </a:ext>
              </a:extLst>
            </p:cNvPr>
            <p:cNvSpPr/>
            <p:nvPr/>
          </p:nvSpPr>
          <p:spPr>
            <a:xfrm>
              <a:off x="2127436" y="-13448"/>
              <a:ext cx="6920459" cy="6424241"/>
            </a:xfrm>
            <a:custGeom>
              <a:avLst/>
              <a:gdLst>
                <a:gd name="connsiteX0" fmla="*/ 2838138 w 6920459"/>
                <a:gd name="connsiteY0" fmla="*/ 0 h 6405796"/>
                <a:gd name="connsiteX1" fmla="*/ 2858125 w 6920459"/>
                <a:gd name="connsiteY1" fmla="*/ 139908 h 6405796"/>
                <a:gd name="connsiteX2" fmla="*/ 2138597 w 6920459"/>
                <a:gd name="connsiteY2" fmla="*/ 1798819 h 6405796"/>
                <a:gd name="connsiteX3" fmla="*/ 1074295 w 6920459"/>
                <a:gd name="connsiteY3" fmla="*/ 3942413 h 6405796"/>
                <a:gd name="connsiteX4" fmla="*/ 824459 w 6920459"/>
                <a:gd name="connsiteY4" fmla="*/ 4621967 h 6405796"/>
                <a:gd name="connsiteX5" fmla="*/ 639581 w 6920459"/>
                <a:gd name="connsiteY5" fmla="*/ 4796852 h 6405796"/>
                <a:gd name="connsiteX6" fmla="*/ 499672 w 6920459"/>
                <a:gd name="connsiteY6" fmla="*/ 5356485 h 6405796"/>
                <a:gd name="connsiteX7" fmla="*/ 199869 w 6920459"/>
                <a:gd name="connsiteY7" fmla="*/ 6081010 h 6405796"/>
                <a:gd name="connsiteX8" fmla="*/ 154899 w 6920459"/>
                <a:gd name="connsiteY8" fmla="*/ 6105993 h 6405796"/>
                <a:gd name="connsiteX9" fmla="*/ 0 w 6920459"/>
                <a:gd name="connsiteY9" fmla="*/ 6375816 h 6405796"/>
                <a:gd name="connsiteX10" fmla="*/ 6920459 w 6920459"/>
                <a:gd name="connsiteY10" fmla="*/ 6405796 h 6405796"/>
                <a:gd name="connsiteX11" fmla="*/ 6905469 w 6920459"/>
                <a:gd name="connsiteY11" fmla="*/ 0 h 6405796"/>
                <a:gd name="connsiteX12" fmla="*/ 2838138 w 6920459"/>
                <a:gd name="connsiteY12" fmla="*/ 0 h 6405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20459" h="6405796">
                  <a:moveTo>
                    <a:pt x="2838138" y="0"/>
                  </a:moveTo>
                  <a:lnTo>
                    <a:pt x="2858125" y="139908"/>
                  </a:lnTo>
                  <a:lnTo>
                    <a:pt x="2138597" y="1798819"/>
                  </a:lnTo>
                  <a:lnTo>
                    <a:pt x="1074295" y="3942413"/>
                  </a:lnTo>
                  <a:lnTo>
                    <a:pt x="824459" y="4621967"/>
                  </a:lnTo>
                  <a:lnTo>
                    <a:pt x="639581" y="4796852"/>
                  </a:lnTo>
                  <a:lnTo>
                    <a:pt x="499672" y="5356485"/>
                  </a:lnTo>
                  <a:lnTo>
                    <a:pt x="199869" y="6081010"/>
                  </a:lnTo>
                  <a:lnTo>
                    <a:pt x="154899" y="6105993"/>
                  </a:lnTo>
                  <a:lnTo>
                    <a:pt x="0" y="6375816"/>
                  </a:lnTo>
                  <a:lnTo>
                    <a:pt x="6920459" y="6405796"/>
                  </a:lnTo>
                  <a:cubicBezTo>
                    <a:pt x="6915462" y="4270531"/>
                    <a:pt x="6910466" y="2135265"/>
                    <a:pt x="6905469" y="0"/>
                  </a:cubicBezTo>
                  <a:lnTo>
                    <a:pt x="2838138" y="0"/>
                  </a:lnTo>
                  <a:close/>
                </a:path>
              </a:pathLst>
            </a:custGeom>
            <a:solidFill>
              <a:srgbClr val="D5B5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06E952C-CD89-BDDD-8B13-A51A25719A48}"/>
              </a:ext>
            </a:extLst>
          </p:cNvPr>
          <p:cNvSpPr/>
          <p:nvPr/>
        </p:nvSpPr>
        <p:spPr>
          <a:xfrm>
            <a:off x="10273553" y="0"/>
            <a:ext cx="941294" cy="6360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882B23-EADF-23C6-B690-0D1E4B925B9D}"/>
              </a:ext>
            </a:extLst>
          </p:cNvPr>
          <p:cNvSpPr txBox="1"/>
          <p:nvPr/>
        </p:nvSpPr>
        <p:spPr>
          <a:xfrm>
            <a:off x="0" y="143943"/>
            <a:ext cx="1191633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solidFill>
                  <a:schemeClr val="accent2"/>
                </a:solidFill>
                <a:latin typeface="+mj-lt"/>
                <a:ea typeface="Roboto" panose="02000000000000000000" pitchFamily="2" charset="0"/>
                <a:cs typeface="Roboto" panose="02000000000000000000" pitchFamily="2" charset="0"/>
              </a:rPr>
              <a:t>Consider Your Jigsaw Puzzling…</a:t>
            </a:r>
            <a:endParaRPr lang="en-US" sz="60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C72A0-DD91-7C81-20AE-8B531D7959DC}"/>
              </a:ext>
            </a:extLst>
          </p:cNvPr>
          <p:cNvSpPr txBox="1"/>
          <p:nvPr/>
        </p:nvSpPr>
        <p:spPr>
          <a:xfrm>
            <a:off x="3318491" y="1532965"/>
            <a:ext cx="897646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did you approach solving the puzzle?</a:t>
            </a:r>
          </a:p>
          <a:p>
            <a:pPr marL="0" indent="0">
              <a:buNone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Talk through it with your group—what did you actually </a:t>
            </a:r>
            <a:r>
              <a:rPr lang="en-US" sz="26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</a:t>
            </a: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solve the puzzle?</a:t>
            </a:r>
          </a:p>
          <a:p>
            <a:pPr marL="0" indent="0">
              <a:buNone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Computational thinking?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Decomposition - Breaking the problem down into parts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Pattern Recognition - Seeing similarities and differences, and making connections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Algorithmic Thinking - Devising step-by-step processes to solve the problem</a:t>
            </a:r>
          </a:p>
          <a:p>
            <a:pPr marL="914400" lvl="1" indent="-4572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Abstraction - Identifying what actually needs to be done to solve the problem and filtering out noise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EF7CC242-3025-B863-1F8F-B49E9051C8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929" b="89286" l="4762" r="95238">
                        <a14:foregroundMark x1="26984" y1="23214" x2="29365" y2="76786"/>
                        <a14:foregroundMark x1="26190" y1="26786" x2="4762" y2="51786"/>
                        <a14:foregroundMark x1="72222" y1="25893" x2="95238" y2="50000"/>
                        <a14:foregroundMark x1="72222" y1="42857" x2="72222" y2="58929"/>
                        <a14:foregroundMark x1="34127" y1="42857" x2="46825" y2="41964"/>
                        <a14:foregroundMark x1="39683" y1="21429" x2="39683" y2="21429"/>
                        <a14:foregroundMark x1="37302" y1="20536" x2="33333" y2="28571"/>
                        <a14:foregroundMark x1="38889" y1="20536" x2="43651" y2="27679"/>
                        <a14:foregroundMark x1="61905" y1="20536" x2="65873" y2="267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076" y="-2233"/>
            <a:ext cx="8001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552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0DCD9-DB7E-AE49-2B11-939A5E862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1B8B3C6-25E3-94B2-A293-FC26716BE75F}"/>
              </a:ext>
            </a:extLst>
          </p:cNvPr>
          <p:cNvGrpSpPr/>
          <p:nvPr/>
        </p:nvGrpSpPr>
        <p:grpSpPr>
          <a:xfrm>
            <a:off x="0" y="-13448"/>
            <a:ext cx="12401927" cy="6424241"/>
            <a:chOff x="0" y="-13448"/>
            <a:chExt cx="12401927" cy="642424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91F3370-2BBC-F4F2-B8CE-2A37DF5A0C9A}"/>
                </a:ext>
              </a:extLst>
            </p:cNvPr>
            <p:cNvSpPr/>
            <p:nvPr/>
          </p:nvSpPr>
          <p:spPr>
            <a:xfrm>
              <a:off x="9023671" y="-13448"/>
              <a:ext cx="3378256" cy="6414247"/>
            </a:xfrm>
            <a:prstGeom prst="rect">
              <a:avLst/>
            </a:prstGeom>
            <a:solidFill>
              <a:srgbClr val="D5B5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 descr="White Jigsaw puzzle on yellow colour background">
              <a:extLst>
                <a:ext uri="{FF2B5EF4-FFF2-40B4-BE49-F238E27FC236}">
                  <a16:creationId xmlns:a16="http://schemas.microsoft.com/office/drawing/2014/main" id="{70B56E13-B554-68E3-091C-469F8A5FE3B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/>
            </a:blip>
            <a:srcRect l="27761" t="15094"/>
            <a:stretch/>
          </p:blipFill>
          <p:spPr>
            <a:xfrm>
              <a:off x="0" y="-13448"/>
              <a:ext cx="8143812" cy="6414247"/>
            </a:xfrm>
            <a:prstGeom prst="rect">
              <a:avLst/>
            </a:prstGeom>
          </p:spPr>
        </p:pic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3A6D0B4-1882-AD9F-B193-2EFDA1D0E08A}"/>
                </a:ext>
              </a:extLst>
            </p:cNvPr>
            <p:cNvSpPr/>
            <p:nvPr/>
          </p:nvSpPr>
          <p:spPr>
            <a:xfrm>
              <a:off x="2127436" y="-13448"/>
              <a:ext cx="6920459" cy="6424241"/>
            </a:xfrm>
            <a:custGeom>
              <a:avLst/>
              <a:gdLst>
                <a:gd name="connsiteX0" fmla="*/ 2838138 w 6920459"/>
                <a:gd name="connsiteY0" fmla="*/ 0 h 6405796"/>
                <a:gd name="connsiteX1" fmla="*/ 2858125 w 6920459"/>
                <a:gd name="connsiteY1" fmla="*/ 139908 h 6405796"/>
                <a:gd name="connsiteX2" fmla="*/ 2138597 w 6920459"/>
                <a:gd name="connsiteY2" fmla="*/ 1798819 h 6405796"/>
                <a:gd name="connsiteX3" fmla="*/ 1074295 w 6920459"/>
                <a:gd name="connsiteY3" fmla="*/ 3942413 h 6405796"/>
                <a:gd name="connsiteX4" fmla="*/ 824459 w 6920459"/>
                <a:gd name="connsiteY4" fmla="*/ 4621967 h 6405796"/>
                <a:gd name="connsiteX5" fmla="*/ 639581 w 6920459"/>
                <a:gd name="connsiteY5" fmla="*/ 4796852 h 6405796"/>
                <a:gd name="connsiteX6" fmla="*/ 499672 w 6920459"/>
                <a:gd name="connsiteY6" fmla="*/ 5356485 h 6405796"/>
                <a:gd name="connsiteX7" fmla="*/ 199869 w 6920459"/>
                <a:gd name="connsiteY7" fmla="*/ 6081010 h 6405796"/>
                <a:gd name="connsiteX8" fmla="*/ 154899 w 6920459"/>
                <a:gd name="connsiteY8" fmla="*/ 6105993 h 6405796"/>
                <a:gd name="connsiteX9" fmla="*/ 0 w 6920459"/>
                <a:gd name="connsiteY9" fmla="*/ 6375816 h 6405796"/>
                <a:gd name="connsiteX10" fmla="*/ 6920459 w 6920459"/>
                <a:gd name="connsiteY10" fmla="*/ 6405796 h 6405796"/>
                <a:gd name="connsiteX11" fmla="*/ 6905469 w 6920459"/>
                <a:gd name="connsiteY11" fmla="*/ 0 h 6405796"/>
                <a:gd name="connsiteX12" fmla="*/ 2838138 w 6920459"/>
                <a:gd name="connsiteY12" fmla="*/ 0 h 6405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20459" h="6405796">
                  <a:moveTo>
                    <a:pt x="2838138" y="0"/>
                  </a:moveTo>
                  <a:lnTo>
                    <a:pt x="2858125" y="139908"/>
                  </a:lnTo>
                  <a:lnTo>
                    <a:pt x="2138597" y="1798819"/>
                  </a:lnTo>
                  <a:lnTo>
                    <a:pt x="1074295" y="3942413"/>
                  </a:lnTo>
                  <a:lnTo>
                    <a:pt x="824459" y="4621967"/>
                  </a:lnTo>
                  <a:lnTo>
                    <a:pt x="639581" y="4796852"/>
                  </a:lnTo>
                  <a:lnTo>
                    <a:pt x="499672" y="5356485"/>
                  </a:lnTo>
                  <a:lnTo>
                    <a:pt x="199869" y="6081010"/>
                  </a:lnTo>
                  <a:lnTo>
                    <a:pt x="154899" y="6105993"/>
                  </a:lnTo>
                  <a:lnTo>
                    <a:pt x="0" y="6375816"/>
                  </a:lnTo>
                  <a:lnTo>
                    <a:pt x="6920459" y="6405796"/>
                  </a:lnTo>
                  <a:cubicBezTo>
                    <a:pt x="6915462" y="4270531"/>
                    <a:pt x="6910466" y="2135265"/>
                    <a:pt x="6905469" y="0"/>
                  </a:cubicBezTo>
                  <a:lnTo>
                    <a:pt x="2838138" y="0"/>
                  </a:lnTo>
                  <a:close/>
                </a:path>
              </a:pathLst>
            </a:custGeom>
            <a:solidFill>
              <a:srgbClr val="D5B5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5507BE09-1C3B-EC65-3831-D143F7D6AA55}"/>
              </a:ext>
            </a:extLst>
          </p:cNvPr>
          <p:cNvSpPr/>
          <p:nvPr/>
        </p:nvSpPr>
        <p:spPr>
          <a:xfrm>
            <a:off x="10273553" y="0"/>
            <a:ext cx="941294" cy="63604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D447E01-80CA-AAAB-65F9-F6E8C3BCBCAB}"/>
              </a:ext>
            </a:extLst>
          </p:cNvPr>
          <p:cNvSpPr txBox="1"/>
          <p:nvPr/>
        </p:nvSpPr>
        <p:spPr>
          <a:xfrm>
            <a:off x="5117007" y="143943"/>
            <a:ext cx="679932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+mj-lt"/>
              </a:rPr>
              <a:t>To be clear…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1AC89044-50BB-F904-3F02-B389B3ADAF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1076" y="-2233"/>
            <a:ext cx="800100" cy="711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91AE234-9C3A-EF18-84F2-F41537E7EFA7}"/>
              </a:ext>
            </a:extLst>
          </p:cNvPr>
          <p:cNvSpPr txBox="1"/>
          <p:nvPr/>
        </p:nvSpPr>
        <p:spPr>
          <a:xfrm>
            <a:off x="3600576" y="1906648"/>
            <a:ext cx="875974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“Computational Thinking” is not really “thinking like a computer.”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Computational Thinking is really about: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ym typeface="Wingdings" pitchFamily="2" charset="2"/>
              </a:rPr>
              <a:t> Developing thinking skills to analyze complex problems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ym typeface="Wingdings" pitchFamily="2" charset="2"/>
              </a:rPr>
              <a:t> Learning to clearly articulate a plan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ym typeface="Wingdings" pitchFamily="2" charset="2"/>
              </a:rPr>
              <a:t> Designing a “good enough” plan to attack the problem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ym typeface="Wingdings" pitchFamily="2" charset="2"/>
              </a:rPr>
              <a:t> Refining that “good enough” plan through iterations</a:t>
            </a:r>
          </a:p>
          <a:p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These are, however, key skills used by programmers when they </a:t>
            </a:r>
            <a:r>
              <a:rPr lang="en-US" i="1" dirty="0">
                <a:sym typeface="Wingdings" pitchFamily="2" charset="2"/>
              </a:rPr>
              <a:t>are</a:t>
            </a:r>
            <a:r>
              <a:rPr lang="en-US" dirty="0">
                <a:sym typeface="Wingdings" pitchFamily="2" charset="2"/>
              </a:rPr>
              <a:t> coding solutions to problems. </a:t>
            </a: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accent2"/>
              </a:solidFill>
              <a:latin typeface="+mn-lt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4030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52100-BBEF-F501-C348-18C05E38C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EC781-F3DF-1974-7340-254CA36A0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29" y="274638"/>
            <a:ext cx="10459571" cy="1143000"/>
          </a:xfrm>
        </p:spPr>
        <p:txBody>
          <a:bodyPr/>
          <a:lstStyle/>
          <a:p>
            <a:pPr algn="l"/>
            <a:r>
              <a:rPr lang="en-US" dirty="0"/>
              <a:t>Learning Targets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A5958-4254-1E34-0CA5-0F5E5598EE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4829" y="1166018"/>
            <a:ext cx="10860741" cy="4525963"/>
          </a:xfrm>
        </p:spPr>
        <p:txBody>
          <a:bodyPr/>
          <a:lstStyle/>
          <a:p>
            <a:pPr marL="0" indent="0">
              <a:buNone/>
            </a:pPr>
            <a:endParaRPr lang="en-US" sz="2000" dirty="0"/>
          </a:p>
          <a:p>
            <a:r>
              <a:rPr lang="en-US" sz="3200" dirty="0"/>
              <a:t>I can define and give examples of computational thinking.</a:t>
            </a:r>
          </a:p>
          <a:p>
            <a:r>
              <a:rPr lang="en-US" sz="3200" dirty="0"/>
              <a:t>I can commit to playfulness, collaboration, and celebration of learning.</a:t>
            </a:r>
          </a:p>
          <a:p>
            <a:r>
              <a:rPr lang="en-US" sz="3200" dirty="0"/>
              <a:t>I can take reasonable risks that will help me practice new skills.</a:t>
            </a:r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/>
              <a:t>How did we do? Thumbs-up, thumbs-sideways, thumbs-down…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84310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187</TotalTime>
  <Words>388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Comic Sans MS</vt:lpstr>
      <vt:lpstr>Roboto</vt:lpstr>
      <vt:lpstr>Roboto Black</vt:lpstr>
      <vt:lpstr>Times New Roman</vt:lpstr>
      <vt:lpstr>Verdana</vt:lpstr>
      <vt:lpstr>Wingdings</vt:lpstr>
      <vt:lpstr>Default Design</vt:lpstr>
      <vt:lpstr>You Are Not a Computer (But Maybe You Can Think Like One?)</vt:lpstr>
      <vt:lpstr>Computational Thinking?</vt:lpstr>
      <vt:lpstr>Learning Targets</vt:lpstr>
      <vt:lpstr>PowerPoint Presentation</vt:lpstr>
      <vt:lpstr>What is Computational Thinking?</vt:lpstr>
      <vt:lpstr>PowerPoint Presentation</vt:lpstr>
      <vt:lpstr>PowerPoint Presentation</vt:lpstr>
      <vt:lpstr>Learning Targets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6</cp:revision>
  <dcterms:created xsi:type="dcterms:W3CDTF">2024-09-10T15:41:43Z</dcterms:created>
  <dcterms:modified xsi:type="dcterms:W3CDTF">2025-05-06T14:50:06Z</dcterms:modified>
</cp:coreProperties>
</file>