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MS PGothic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B0B783C-CE66-43CC-A1F2-AE7C6EE4B6EF}">
          <p14:sldIdLst>
            <p14:sldId id="256"/>
          </p14:sldIdLst>
        </p14:section>
        <p14:section name="Presentation Contents" id="{4AABBEC6-4A8C-4A7F-A749-6BED348544CB}">
          <p14:sldIdLst>
            <p14:sldId id="257"/>
            <p14:sldId id="258"/>
            <p14:sldId id="277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76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B500"/>
    <a:srgbClr val="D8B501"/>
    <a:srgbClr val="2F5597"/>
    <a:srgbClr val="595959"/>
    <a:srgbClr val="B8E08C"/>
    <a:srgbClr val="FF0000"/>
    <a:srgbClr val="CC9900"/>
    <a:srgbClr val="663300"/>
    <a:srgbClr val="0066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7" autoAdjust="0"/>
    <p:restoredTop sz="91209" autoAdjust="0"/>
  </p:normalViewPr>
  <p:slideViewPr>
    <p:cSldViewPr snapToGrid="0" showGuides="1">
      <p:cViewPr>
        <p:scale>
          <a:sx n="70" d="100"/>
          <a:sy n="70" d="100"/>
        </p:scale>
        <p:origin x="704" y="365"/>
      </p:cViewPr>
      <p:guideLst>
        <p:guide orient="horz" pos="4319"/>
        <p:guide pos="76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>
            <a:extLst>
              <a:ext uri="{FF2B5EF4-FFF2-40B4-BE49-F238E27FC236}">
                <a16:creationId xmlns:a16="http://schemas.microsoft.com/office/drawing/2014/main" id="{C54D9C12-C77C-44B5-A4B6-550B204C29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9794E248-9E8C-443A-A5ED-3F797AF9CCF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2" name="Rectangle 4">
            <a:extLst>
              <a:ext uri="{FF2B5EF4-FFF2-40B4-BE49-F238E27FC236}">
                <a16:creationId xmlns:a16="http://schemas.microsoft.com/office/drawing/2014/main" id="{3F807E8F-6973-4907-A2A9-0016C1976F7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9093" name="Rectangle 5">
            <a:extLst>
              <a:ext uri="{FF2B5EF4-FFF2-40B4-BE49-F238E27FC236}">
                <a16:creationId xmlns:a16="http://schemas.microsoft.com/office/drawing/2014/main" id="{BE14ACE5-F3A1-44D5-A056-A5EADFD2C8D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2B9D48F8-701B-40D8-B658-5D61D9E7B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54A6B60-46F5-44FD-91EA-C6001B68C5E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3195FFD-7637-4C12-9641-4DC81A95556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7B94D00D-C45E-44AC-BBC9-BB7161F66FA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E8C99408-3AA3-49C2-A275-BEB167CA671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E1259C95-AE49-459E-B2EE-D26ED3BBEBD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71ED5B40-1D5B-4B3A-8EE7-056D8C983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4B22A6BE-9336-4166-AE8C-1C58964F57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400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21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7634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857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7388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274638"/>
            <a:ext cx="100584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8759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38072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16039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2764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68619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847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343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664030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rgbClr val="2F559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406888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creativecommons.org/licenses/by-nc-sa/4.0/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journals.uwyo.edu/index.php/jtilt/index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4">
            <a:extLst>
              <a:ext uri="{FF2B5EF4-FFF2-40B4-BE49-F238E27FC236}">
                <a16:creationId xmlns:a16="http://schemas.microsoft.com/office/drawing/2014/main" id="{C8C1C049-F093-489D-90F9-FF3503ADDF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16000" y="274638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0270379C-98BA-456F-9A8F-BAB630A6FC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DB6455-0209-2065-F6CC-30EB98328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437165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C493F0C-13A0-FB5C-3D8D-286241BDE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94" y="6477002"/>
            <a:ext cx="12186805" cy="380998"/>
          </a:xfrm>
          <a:prstGeom prst="rect">
            <a:avLst/>
          </a:prstGeom>
          <a:solidFill>
            <a:srgbClr val="2F5597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00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4(1).</a:t>
            </a:r>
          </a:p>
        </p:txBody>
      </p:sp>
      <p:pic>
        <p:nvPicPr>
          <p:cNvPr id="7" name="Picture 6">
            <a:hlinkClick r:id="rId15"/>
            <a:extLst>
              <a:ext uri="{FF2B5EF4-FFF2-40B4-BE49-F238E27FC236}">
                <a16:creationId xmlns:a16="http://schemas.microsoft.com/office/drawing/2014/main" id="{BCE05341-DD77-EB2C-106C-FE0D7F70D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  <p:pic>
        <p:nvPicPr>
          <p:cNvPr id="8" name="Picture 7" descr="Creative Commons, Attribution, Non-Commercial, Share Alike icon.">
            <a:hlinkClick r:id="rId17"/>
            <a:extLst>
              <a:ext uri="{FF2B5EF4-FFF2-40B4-BE49-F238E27FC236}">
                <a16:creationId xmlns:a16="http://schemas.microsoft.com/office/drawing/2014/main" id="{B1D746F0-1DEE-FF75-477C-ADEF8F836C99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0503" y="6526535"/>
            <a:ext cx="808202" cy="27604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44" r:id="rId2"/>
    <p:sldLayoutId id="2147484145" r:id="rId3"/>
    <p:sldLayoutId id="2147484146" r:id="rId4"/>
    <p:sldLayoutId id="2147484147" r:id="rId5"/>
    <p:sldLayoutId id="2147484148" r:id="rId6"/>
    <p:sldLayoutId id="2147484149" r:id="rId7"/>
    <p:sldLayoutId id="2147484150" r:id="rId8"/>
    <p:sldLayoutId id="2147484151" r:id="rId9"/>
    <p:sldLayoutId id="2147484152" r:id="rId10"/>
    <p:sldLayoutId id="2147484153" r:id="rId11"/>
    <p:sldLayoutId id="2147484154" r:id="rId12"/>
    <p:sldLayoutId id="2147484155" r:id="rId13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rgbClr val="2F5597"/>
          </a:solidFill>
          <a:latin typeface="+mj-lt"/>
          <a:ea typeface="MS PGothic" panose="020B0600070205080204" pitchFamily="34" charset="-128"/>
          <a:cs typeface="ＭＳ Ｐゴシック" pitchFamily="-112" charset="-128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  <a:ea typeface="MS PGothic" panose="020B0600070205080204" pitchFamily="34" charset="-128"/>
          <a:cs typeface="ＭＳ Ｐゴシック" pitchFamily="-11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1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3026A-A2AF-6151-9112-44E3AFB14F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4808" y="1031147"/>
            <a:ext cx="6825520" cy="1470025"/>
          </a:xfrm>
        </p:spPr>
        <p:txBody>
          <a:bodyPr/>
          <a:lstStyle/>
          <a:p>
            <a:r>
              <a:rPr lang="en-US" dirty="0"/>
              <a:t>You Are Not a Computer (But Maybe You Can Think Like One?)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A7B3BC-E72C-C501-735D-04F3C219E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9725" y="2929066"/>
            <a:ext cx="5826298" cy="1752600"/>
          </a:xfrm>
        </p:spPr>
        <p:txBody>
          <a:bodyPr/>
          <a:lstStyle/>
          <a:p>
            <a:r>
              <a:rPr lang="en-US" dirty="0"/>
              <a:t>An Introduction to Computational Thinking</a:t>
            </a:r>
          </a:p>
        </p:txBody>
      </p:sp>
      <p:pic>
        <p:nvPicPr>
          <p:cNvPr id="4" name="Picture 3" descr="Geometric shapes on a wooden background">
            <a:extLst>
              <a:ext uri="{FF2B5EF4-FFF2-40B4-BE49-F238E27FC236}">
                <a16:creationId xmlns:a16="http://schemas.microsoft.com/office/drawing/2014/main" id="{9286E866-E836-7779-8DF0-37206768F4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00" r="23147" b="-1"/>
          <a:stretch/>
        </p:blipFill>
        <p:spPr>
          <a:xfrm>
            <a:off x="6366935" y="603253"/>
            <a:ext cx="5826298" cy="5808693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F6F4CAD9-F004-2058-9276-1F79BA87A7BB}"/>
              </a:ext>
            </a:extLst>
          </p:cNvPr>
          <p:cNvSpPr txBox="1">
            <a:spLocks/>
          </p:cNvSpPr>
          <p:nvPr/>
        </p:nvSpPr>
        <p:spPr bwMode="auto">
          <a:xfrm>
            <a:off x="419725" y="4950553"/>
            <a:ext cx="5826298" cy="123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pitchFamily="-112" charset="-128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2860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/>
              <a:t>By David J. Mulder,</a:t>
            </a:r>
          </a:p>
          <a:p>
            <a:r>
              <a:rPr lang="en-US" kern="0" dirty="0"/>
              <a:t>Dordt University</a:t>
            </a:r>
          </a:p>
        </p:txBody>
      </p:sp>
    </p:spTree>
    <p:extLst>
      <p:ext uri="{BB962C8B-B14F-4D97-AF65-F5344CB8AC3E}">
        <p14:creationId xmlns:p14="http://schemas.microsoft.com/office/powerpoint/2010/main" val="545864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9095D-5AE9-4C7C-3B2E-62C0ADD4E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Computational Thinking?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C2B96-4C1B-AB21-2BB1-9FDE9B7CE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When you hear the phrase “computational thinking,” what ideas, concepts, and pictures come to mind?</a:t>
            </a:r>
          </a:p>
          <a:p>
            <a:r>
              <a:rPr lang="en-US" sz="3200" dirty="0"/>
              <a:t>Think out loud with your tablemates about what “computational thinking” might look like…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295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B138-759B-6858-7351-A0B39BF32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0D837-89F2-CA37-C2E0-7A3F7132F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I can define and give examples of computational thinking.</a:t>
            </a:r>
          </a:p>
          <a:p>
            <a:r>
              <a:rPr lang="en-US" sz="3200" dirty="0"/>
              <a:t>I can commit to playfulness, collaboration, and celebration of learning.</a:t>
            </a:r>
          </a:p>
          <a:p>
            <a:r>
              <a:rPr lang="en-US" sz="3200" dirty="0"/>
              <a:t>I can take reasonable risks that will help me practice new skills.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144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C7834-29DB-BAB3-4B95-E906B10FB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White Jigsaw puzzle on yellow colour background">
            <a:extLst>
              <a:ext uri="{FF2B5EF4-FFF2-40B4-BE49-F238E27FC236}">
                <a16:creationId xmlns:a16="http://schemas.microsoft.com/office/drawing/2014/main" id="{5D27FF2F-33C0-7E07-2F03-067360383F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094"/>
          <a:stretch/>
        </p:blipFill>
        <p:spPr>
          <a:xfrm>
            <a:off x="918500" y="-1"/>
            <a:ext cx="11273500" cy="6414247"/>
          </a:xfrm>
          <a:prstGeom prst="rect">
            <a:avLst/>
          </a:prstGeom>
        </p:spPr>
      </p:pic>
      <p:pic>
        <p:nvPicPr>
          <p:cNvPr id="5" name="Picture 4" descr="White Jigsaw puzzle on yellow colour background">
            <a:extLst>
              <a:ext uri="{FF2B5EF4-FFF2-40B4-BE49-F238E27FC236}">
                <a16:creationId xmlns:a16="http://schemas.microsoft.com/office/drawing/2014/main" id="{2EB0C208-B2E8-EC91-B151-34B7871691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094"/>
          <a:stretch/>
        </p:blipFill>
        <p:spPr>
          <a:xfrm>
            <a:off x="0" y="-13448"/>
            <a:ext cx="11273500" cy="64142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4F933C8-2E9B-27E5-A86C-5FD582DA17A0}"/>
              </a:ext>
            </a:extLst>
          </p:cNvPr>
          <p:cNvSpPr/>
          <p:nvPr/>
        </p:nvSpPr>
        <p:spPr>
          <a:xfrm>
            <a:off x="10273553" y="0"/>
            <a:ext cx="941294" cy="6360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F179B84-7830-E0B7-9608-F684221E8FE4}"/>
              </a:ext>
            </a:extLst>
          </p:cNvPr>
          <p:cNvSpPr/>
          <p:nvPr/>
        </p:nvSpPr>
        <p:spPr>
          <a:xfrm>
            <a:off x="5266544" y="4997"/>
            <a:ext cx="6920459" cy="6405796"/>
          </a:xfrm>
          <a:custGeom>
            <a:avLst/>
            <a:gdLst>
              <a:gd name="connsiteX0" fmla="*/ 2838138 w 6920459"/>
              <a:gd name="connsiteY0" fmla="*/ 0 h 6405796"/>
              <a:gd name="connsiteX1" fmla="*/ 2858125 w 6920459"/>
              <a:gd name="connsiteY1" fmla="*/ 139908 h 6405796"/>
              <a:gd name="connsiteX2" fmla="*/ 2138597 w 6920459"/>
              <a:gd name="connsiteY2" fmla="*/ 1798819 h 6405796"/>
              <a:gd name="connsiteX3" fmla="*/ 1074295 w 6920459"/>
              <a:gd name="connsiteY3" fmla="*/ 3942413 h 6405796"/>
              <a:gd name="connsiteX4" fmla="*/ 824459 w 6920459"/>
              <a:gd name="connsiteY4" fmla="*/ 4621967 h 6405796"/>
              <a:gd name="connsiteX5" fmla="*/ 639581 w 6920459"/>
              <a:gd name="connsiteY5" fmla="*/ 4796852 h 6405796"/>
              <a:gd name="connsiteX6" fmla="*/ 499672 w 6920459"/>
              <a:gd name="connsiteY6" fmla="*/ 5356485 h 6405796"/>
              <a:gd name="connsiteX7" fmla="*/ 199869 w 6920459"/>
              <a:gd name="connsiteY7" fmla="*/ 6081010 h 6405796"/>
              <a:gd name="connsiteX8" fmla="*/ 154899 w 6920459"/>
              <a:gd name="connsiteY8" fmla="*/ 6105993 h 6405796"/>
              <a:gd name="connsiteX9" fmla="*/ 0 w 6920459"/>
              <a:gd name="connsiteY9" fmla="*/ 6375816 h 6405796"/>
              <a:gd name="connsiteX10" fmla="*/ 6920459 w 6920459"/>
              <a:gd name="connsiteY10" fmla="*/ 6405796 h 6405796"/>
              <a:gd name="connsiteX11" fmla="*/ 6905469 w 6920459"/>
              <a:gd name="connsiteY11" fmla="*/ 0 h 6405796"/>
              <a:gd name="connsiteX12" fmla="*/ 2838138 w 6920459"/>
              <a:gd name="connsiteY12" fmla="*/ 0 h 640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920459" h="6405796">
                <a:moveTo>
                  <a:pt x="2838138" y="0"/>
                </a:moveTo>
                <a:lnTo>
                  <a:pt x="2858125" y="139908"/>
                </a:lnTo>
                <a:lnTo>
                  <a:pt x="2138597" y="1798819"/>
                </a:lnTo>
                <a:lnTo>
                  <a:pt x="1074295" y="3942413"/>
                </a:lnTo>
                <a:lnTo>
                  <a:pt x="824459" y="4621967"/>
                </a:lnTo>
                <a:lnTo>
                  <a:pt x="639581" y="4796852"/>
                </a:lnTo>
                <a:lnTo>
                  <a:pt x="499672" y="5356485"/>
                </a:lnTo>
                <a:lnTo>
                  <a:pt x="199869" y="6081010"/>
                </a:lnTo>
                <a:lnTo>
                  <a:pt x="154899" y="6105993"/>
                </a:lnTo>
                <a:lnTo>
                  <a:pt x="0" y="6375816"/>
                </a:lnTo>
                <a:lnTo>
                  <a:pt x="6920459" y="6405796"/>
                </a:lnTo>
                <a:cubicBezTo>
                  <a:pt x="6915462" y="4270531"/>
                  <a:pt x="6910466" y="2135265"/>
                  <a:pt x="6905469" y="0"/>
                </a:cubicBezTo>
                <a:lnTo>
                  <a:pt x="2838138" y="0"/>
                </a:lnTo>
                <a:close/>
              </a:path>
            </a:pathLst>
          </a:custGeom>
          <a:solidFill>
            <a:srgbClr val="D5B5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954DFB-DE9A-54E6-D3C5-682D34BEC506}"/>
              </a:ext>
            </a:extLst>
          </p:cNvPr>
          <p:cNvSpPr txBox="1"/>
          <p:nvPr/>
        </p:nvSpPr>
        <p:spPr>
          <a:xfrm>
            <a:off x="7394558" y="1549630"/>
            <a:ext cx="433819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chemeClr val="accent2"/>
                </a:solidFill>
                <a:latin typeface="+mj-lt"/>
              </a:rPr>
              <a:t>Let’s Play!</a:t>
            </a:r>
            <a:endParaRPr lang="en-US" sz="6000" dirty="0">
              <a:latin typeface="+mj-lt"/>
            </a:endParaRPr>
          </a:p>
        </p:txBody>
      </p:sp>
      <p:pic>
        <p:nvPicPr>
          <p:cNvPr id="17" name="Picture 16" descr="A logo with white text&#10;&#10;AI-generated content may be incorrect.">
            <a:extLst>
              <a:ext uri="{FF2B5EF4-FFF2-40B4-BE49-F238E27FC236}">
                <a16:creationId xmlns:a16="http://schemas.microsoft.com/office/drawing/2014/main" id="{1BC5C1D7-217E-7F7D-C497-66192BFE9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29" b="89286" l="4762" r="95238">
                        <a14:foregroundMark x1="26984" y1="23214" x2="29365" y2="76786"/>
                        <a14:foregroundMark x1="26190" y1="26786" x2="4762" y2="51786"/>
                        <a14:foregroundMark x1="72222" y1="25893" x2="95238" y2="50000"/>
                        <a14:foregroundMark x1="72222" y1="42857" x2="72222" y2="58929"/>
                        <a14:foregroundMark x1="34127" y1="42857" x2="46825" y2="41964"/>
                        <a14:foregroundMark x1="39683" y1="21429" x2="39683" y2="21429"/>
                        <a14:foregroundMark x1="37302" y1="20536" x2="33333" y2="28571"/>
                        <a14:foregroundMark x1="38889" y1="20536" x2="43651" y2="27679"/>
                        <a14:foregroundMark x1="61905" y1="20536" x2="65873" y2="26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76" y="-2233"/>
            <a:ext cx="800100" cy="711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99362E8-5272-8CD9-4097-CD604D0BCC47}"/>
              </a:ext>
            </a:extLst>
          </p:cNvPr>
          <p:cNvSpPr txBox="1"/>
          <p:nvPr/>
        </p:nvSpPr>
        <p:spPr>
          <a:xfrm>
            <a:off x="6880484" y="2724260"/>
            <a:ext cx="477686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3200" dirty="0">
                <a:latin typeface="+mn-lt"/>
              </a:rPr>
              <a:t>Grab your jigsaw puzzle and work with your group to complete it as quickly as possible.</a:t>
            </a:r>
          </a:p>
        </p:txBody>
      </p:sp>
    </p:spTree>
    <p:extLst>
      <p:ext uri="{BB962C8B-B14F-4D97-AF65-F5344CB8AC3E}">
        <p14:creationId xmlns:p14="http://schemas.microsoft.com/office/powerpoint/2010/main" val="948169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EF75A-514F-D546-70C4-0EA4FEE71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Computational Thinking?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7DF85-02B8-691C-76D0-FD6D2DFFC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6355976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A skillset for solving complex problems!</a:t>
            </a:r>
          </a:p>
          <a:p>
            <a:pPr marL="0" indent="0">
              <a:buNone/>
            </a:pPr>
            <a:r>
              <a:rPr lang="en-US" sz="2000" dirty="0"/>
              <a:t>4 Components:</a:t>
            </a:r>
          </a:p>
          <a:p>
            <a:pPr lvl="1">
              <a:buSzPct val="120000"/>
              <a:buFont typeface="Arial" panose="020B0604020202020204" pitchFamily="34" charset="0"/>
              <a:buChar char="•"/>
            </a:pPr>
            <a:r>
              <a:rPr lang="en-US" sz="2000" dirty="0"/>
              <a:t>Decomposition</a:t>
            </a:r>
          </a:p>
          <a:p>
            <a:pPr lvl="2">
              <a:buSzPct val="120000"/>
            </a:pPr>
            <a:r>
              <a:rPr lang="en-US" sz="2000" dirty="0"/>
              <a:t>Breaking the problem down into parts</a:t>
            </a:r>
          </a:p>
          <a:p>
            <a:pPr lvl="1">
              <a:buSzPct val="120000"/>
              <a:buFont typeface="Arial" panose="020B0604020202020204" pitchFamily="34" charset="0"/>
              <a:buChar char="•"/>
            </a:pPr>
            <a:r>
              <a:rPr lang="en-US" sz="2000" dirty="0"/>
              <a:t>Pattern Recognition</a:t>
            </a:r>
          </a:p>
          <a:p>
            <a:pPr lvl="2">
              <a:buSzPct val="120000"/>
            </a:pPr>
            <a:r>
              <a:rPr lang="en-US" sz="2000" dirty="0"/>
              <a:t>Seeing similarities and differences, and making connections</a:t>
            </a:r>
          </a:p>
          <a:p>
            <a:pPr lvl="1">
              <a:buSzPct val="120000"/>
              <a:buFont typeface="Arial" panose="020B0604020202020204" pitchFamily="34" charset="0"/>
              <a:buChar char="•"/>
            </a:pPr>
            <a:r>
              <a:rPr lang="en-US" sz="2000" dirty="0"/>
              <a:t>Algorithmic Thinking</a:t>
            </a:r>
          </a:p>
          <a:p>
            <a:pPr lvl="2">
              <a:buSzPct val="120000"/>
            </a:pPr>
            <a:r>
              <a:rPr lang="en-US" sz="2000" dirty="0"/>
              <a:t>Devising step-by-step processes to solve the problem</a:t>
            </a:r>
          </a:p>
          <a:p>
            <a:pPr lvl="1">
              <a:buSzPct val="120000"/>
              <a:buFont typeface="Arial" panose="020B0604020202020204" pitchFamily="34" charset="0"/>
              <a:buChar char="•"/>
            </a:pPr>
            <a:r>
              <a:rPr lang="en-US" sz="2000" dirty="0"/>
              <a:t>Abstraction</a:t>
            </a:r>
          </a:p>
          <a:p>
            <a:pPr lvl="2">
              <a:buSzPct val="120000"/>
            </a:pPr>
            <a:r>
              <a:rPr lang="en-US" sz="2000" dirty="0"/>
              <a:t>Identifying what actually needs to be done to solve the problem and filtering out noise</a:t>
            </a:r>
          </a:p>
          <a:p>
            <a:endParaRPr lang="en-US" dirty="0"/>
          </a:p>
        </p:txBody>
      </p:sp>
      <p:pic>
        <p:nvPicPr>
          <p:cNvPr id="5" name="Picture 2" descr="Free Puzzle Mystery photo and picture">
            <a:extLst>
              <a:ext uri="{FF2B5EF4-FFF2-40B4-BE49-F238E27FC236}">
                <a16:creationId xmlns:a16="http://schemas.microsoft.com/office/drawing/2014/main" id="{09BB7387-69A0-5352-DCD3-F34AEC010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339" y="2138829"/>
            <a:ext cx="4598273" cy="344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0037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5FBA1-1B7B-3E0F-E8B4-E5B407D5F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93C3593-BA09-8B35-273A-EA6FEA58F62F}"/>
              </a:ext>
            </a:extLst>
          </p:cNvPr>
          <p:cNvGrpSpPr/>
          <p:nvPr/>
        </p:nvGrpSpPr>
        <p:grpSpPr>
          <a:xfrm>
            <a:off x="0" y="-13448"/>
            <a:ext cx="12401927" cy="6424241"/>
            <a:chOff x="0" y="-13448"/>
            <a:chExt cx="12401927" cy="642424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C64A0B-221B-2348-356B-33A06FC69DD0}"/>
                </a:ext>
              </a:extLst>
            </p:cNvPr>
            <p:cNvSpPr/>
            <p:nvPr/>
          </p:nvSpPr>
          <p:spPr>
            <a:xfrm>
              <a:off x="9023671" y="-13448"/>
              <a:ext cx="3378256" cy="6414247"/>
            </a:xfrm>
            <a:prstGeom prst="rect">
              <a:avLst/>
            </a:prstGeom>
            <a:solidFill>
              <a:srgbClr val="D5B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 descr="White Jigsaw puzzle on yellow colour background">
              <a:extLst>
                <a:ext uri="{FF2B5EF4-FFF2-40B4-BE49-F238E27FC236}">
                  <a16:creationId xmlns:a16="http://schemas.microsoft.com/office/drawing/2014/main" id="{A53471EB-B0F1-7B50-8BF9-31621D36D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</a:blip>
            <a:srcRect l="27761" t="15094"/>
            <a:stretch/>
          </p:blipFill>
          <p:spPr>
            <a:xfrm>
              <a:off x="0" y="-13448"/>
              <a:ext cx="8143812" cy="6414247"/>
            </a:xfrm>
            <a:prstGeom prst="rect">
              <a:avLst/>
            </a:prstGeom>
          </p:spPr>
        </p:pic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1F62793-178D-014F-C2D2-CDF91A2C46AA}"/>
                </a:ext>
              </a:extLst>
            </p:cNvPr>
            <p:cNvSpPr/>
            <p:nvPr/>
          </p:nvSpPr>
          <p:spPr>
            <a:xfrm>
              <a:off x="2127436" y="-13448"/>
              <a:ext cx="6920459" cy="6424241"/>
            </a:xfrm>
            <a:custGeom>
              <a:avLst/>
              <a:gdLst>
                <a:gd name="connsiteX0" fmla="*/ 2838138 w 6920459"/>
                <a:gd name="connsiteY0" fmla="*/ 0 h 6405796"/>
                <a:gd name="connsiteX1" fmla="*/ 2858125 w 6920459"/>
                <a:gd name="connsiteY1" fmla="*/ 139908 h 6405796"/>
                <a:gd name="connsiteX2" fmla="*/ 2138597 w 6920459"/>
                <a:gd name="connsiteY2" fmla="*/ 1798819 h 6405796"/>
                <a:gd name="connsiteX3" fmla="*/ 1074295 w 6920459"/>
                <a:gd name="connsiteY3" fmla="*/ 3942413 h 6405796"/>
                <a:gd name="connsiteX4" fmla="*/ 824459 w 6920459"/>
                <a:gd name="connsiteY4" fmla="*/ 4621967 h 6405796"/>
                <a:gd name="connsiteX5" fmla="*/ 639581 w 6920459"/>
                <a:gd name="connsiteY5" fmla="*/ 4796852 h 6405796"/>
                <a:gd name="connsiteX6" fmla="*/ 499672 w 6920459"/>
                <a:gd name="connsiteY6" fmla="*/ 5356485 h 6405796"/>
                <a:gd name="connsiteX7" fmla="*/ 199869 w 6920459"/>
                <a:gd name="connsiteY7" fmla="*/ 6081010 h 6405796"/>
                <a:gd name="connsiteX8" fmla="*/ 154899 w 6920459"/>
                <a:gd name="connsiteY8" fmla="*/ 6105993 h 6405796"/>
                <a:gd name="connsiteX9" fmla="*/ 0 w 6920459"/>
                <a:gd name="connsiteY9" fmla="*/ 6375816 h 6405796"/>
                <a:gd name="connsiteX10" fmla="*/ 6920459 w 6920459"/>
                <a:gd name="connsiteY10" fmla="*/ 6405796 h 6405796"/>
                <a:gd name="connsiteX11" fmla="*/ 6905469 w 6920459"/>
                <a:gd name="connsiteY11" fmla="*/ 0 h 6405796"/>
                <a:gd name="connsiteX12" fmla="*/ 2838138 w 6920459"/>
                <a:gd name="connsiteY12" fmla="*/ 0 h 640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20459" h="6405796">
                  <a:moveTo>
                    <a:pt x="2838138" y="0"/>
                  </a:moveTo>
                  <a:lnTo>
                    <a:pt x="2858125" y="139908"/>
                  </a:lnTo>
                  <a:lnTo>
                    <a:pt x="2138597" y="1798819"/>
                  </a:lnTo>
                  <a:lnTo>
                    <a:pt x="1074295" y="3942413"/>
                  </a:lnTo>
                  <a:lnTo>
                    <a:pt x="824459" y="4621967"/>
                  </a:lnTo>
                  <a:lnTo>
                    <a:pt x="639581" y="4796852"/>
                  </a:lnTo>
                  <a:lnTo>
                    <a:pt x="499672" y="5356485"/>
                  </a:lnTo>
                  <a:lnTo>
                    <a:pt x="199869" y="6081010"/>
                  </a:lnTo>
                  <a:lnTo>
                    <a:pt x="154899" y="6105993"/>
                  </a:lnTo>
                  <a:lnTo>
                    <a:pt x="0" y="6375816"/>
                  </a:lnTo>
                  <a:lnTo>
                    <a:pt x="6920459" y="6405796"/>
                  </a:lnTo>
                  <a:cubicBezTo>
                    <a:pt x="6915462" y="4270531"/>
                    <a:pt x="6910466" y="2135265"/>
                    <a:pt x="6905469" y="0"/>
                  </a:cubicBezTo>
                  <a:lnTo>
                    <a:pt x="2838138" y="0"/>
                  </a:lnTo>
                  <a:close/>
                </a:path>
              </a:pathLst>
            </a:custGeom>
            <a:solidFill>
              <a:srgbClr val="D5B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006E952C-CD89-BDDD-8B13-A51A25719A48}"/>
              </a:ext>
            </a:extLst>
          </p:cNvPr>
          <p:cNvSpPr/>
          <p:nvPr/>
        </p:nvSpPr>
        <p:spPr>
          <a:xfrm>
            <a:off x="10273553" y="0"/>
            <a:ext cx="941294" cy="6360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882B23-EADF-23C6-B690-0D1E4B925B9D}"/>
              </a:ext>
            </a:extLst>
          </p:cNvPr>
          <p:cNvSpPr txBox="1"/>
          <p:nvPr/>
        </p:nvSpPr>
        <p:spPr>
          <a:xfrm>
            <a:off x="0" y="143943"/>
            <a:ext cx="1191633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>
                <a:solidFill>
                  <a:schemeClr val="accent2"/>
                </a:solidFill>
                <a:latin typeface="+mj-lt"/>
                <a:ea typeface="Roboto" panose="02000000000000000000" pitchFamily="2" charset="0"/>
                <a:cs typeface="Roboto" panose="02000000000000000000" pitchFamily="2" charset="0"/>
              </a:rPr>
              <a:t>Consider Your Jigsaw Puzzling…</a:t>
            </a:r>
            <a:endParaRPr lang="en-US" sz="60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9C72A0-DD91-7C81-20AE-8B531D7959DC}"/>
              </a:ext>
            </a:extLst>
          </p:cNvPr>
          <p:cNvSpPr txBox="1"/>
          <p:nvPr/>
        </p:nvSpPr>
        <p:spPr>
          <a:xfrm>
            <a:off x="3318491" y="1532965"/>
            <a:ext cx="8976461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did you approach solving the puzzle?</a:t>
            </a:r>
          </a:p>
          <a:p>
            <a:pPr marL="0" indent="0">
              <a:buNone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Talk through it with your group—what did you actually </a:t>
            </a:r>
            <a:r>
              <a:rPr lang="en-US" sz="2600" b="1" u="sng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</a:t>
            </a: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to solve the puzzle?</a:t>
            </a:r>
          </a:p>
          <a:p>
            <a:pPr marL="0" indent="0">
              <a:buNone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Computational thinking?</a:t>
            </a:r>
          </a:p>
          <a:p>
            <a:pPr marL="914400" lvl="1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Decomposition - Breaking the problem down into parts</a:t>
            </a:r>
          </a:p>
          <a:p>
            <a:pPr marL="914400" lvl="1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Pattern Recognition - Seeing similarities and differences, and making connections</a:t>
            </a:r>
          </a:p>
          <a:p>
            <a:pPr marL="914400" lvl="1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Algorithmic Thinking - Devising step-by-step processes to solve the problem</a:t>
            </a:r>
          </a:p>
          <a:p>
            <a:pPr marL="914400" lvl="1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Abstraction - Identifying what actually needs to be done to solve the problem and filtering out noise</a:t>
            </a:r>
          </a:p>
        </p:txBody>
      </p:sp>
      <p:pic>
        <p:nvPicPr>
          <p:cNvPr id="8" name="Picture 7" descr="A logo with white text&#10;&#10;AI-generated content may be incorrect.">
            <a:extLst>
              <a:ext uri="{FF2B5EF4-FFF2-40B4-BE49-F238E27FC236}">
                <a16:creationId xmlns:a16="http://schemas.microsoft.com/office/drawing/2014/main" id="{EF7CC242-3025-B863-1F8F-B49E9051C8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29" b="89286" l="4762" r="95238">
                        <a14:foregroundMark x1="26984" y1="23214" x2="29365" y2="76786"/>
                        <a14:foregroundMark x1="26190" y1="26786" x2="4762" y2="51786"/>
                        <a14:foregroundMark x1="72222" y1="25893" x2="95238" y2="50000"/>
                        <a14:foregroundMark x1="72222" y1="42857" x2="72222" y2="58929"/>
                        <a14:foregroundMark x1="34127" y1="42857" x2="46825" y2="41964"/>
                        <a14:foregroundMark x1="39683" y1="21429" x2="39683" y2="21429"/>
                        <a14:foregroundMark x1="37302" y1="20536" x2="33333" y2="28571"/>
                        <a14:foregroundMark x1="38889" y1="20536" x2="43651" y2="27679"/>
                        <a14:foregroundMark x1="61905" y1="20536" x2="65873" y2="267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76" y="-2233"/>
            <a:ext cx="8001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52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0DCD9-DB7E-AE49-2B11-939A5E862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B8B3C6-25E3-94B2-A293-FC26716BE75F}"/>
              </a:ext>
            </a:extLst>
          </p:cNvPr>
          <p:cNvGrpSpPr/>
          <p:nvPr/>
        </p:nvGrpSpPr>
        <p:grpSpPr>
          <a:xfrm>
            <a:off x="0" y="-13448"/>
            <a:ext cx="12401927" cy="6424241"/>
            <a:chOff x="0" y="-13448"/>
            <a:chExt cx="12401927" cy="64242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91F3370-2BBC-F4F2-B8CE-2A37DF5A0C9A}"/>
                </a:ext>
              </a:extLst>
            </p:cNvPr>
            <p:cNvSpPr/>
            <p:nvPr/>
          </p:nvSpPr>
          <p:spPr>
            <a:xfrm>
              <a:off x="9023671" y="-13448"/>
              <a:ext cx="3378256" cy="6414247"/>
            </a:xfrm>
            <a:prstGeom prst="rect">
              <a:avLst/>
            </a:prstGeom>
            <a:solidFill>
              <a:srgbClr val="D5B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White Jigsaw puzzle on yellow colour background">
              <a:extLst>
                <a:ext uri="{FF2B5EF4-FFF2-40B4-BE49-F238E27FC236}">
                  <a16:creationId xmlns:a16="http://schemas.microsoft.com/office/drawing/2014/main" id="{70B56E13-B554-68E3-091C-469F8A5FE3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/>
            </a:blip>
            <a:srcRect l="27761" t="15094"/>
            <a:stretch/>
          </p:blipFill>
          <p:spPr>
            <a:xfrm>
              <a:off x="0" y="-13448"/>
              <a:ext cx="8143812" cy="6414247"/>
            </a:xfrm>
            <a:prstGeom prst="rect">
              <a:avLst/>
            </a:prstGeom>
          </p:spPr>
        </p:pic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3A6D0B4-1882-AD9F-B193-2EFDA1D0E08A}"/>
                </a:ext>
              </a:extLst>
            </p:cNvPr>
            <p:cNvSpPr/>
            <p:nvPr/>
          </p:nvSpPr>
          <p:spPr>
            <a:xfrm>
              <a:off x="2127436" y="-13448"/>
              <a:ext cx="6920459" cy="6424241"/>
            </a:xfrm>
            <a:custGeom>
              <a:avLst/>
              <a:gdLst>
                <a:gd name="connsiteX0" fmla="*/ 2838138 w 6920459"/>
                <a:gd name="connsiteY0" fmla="*/ 0 h 6405796"/>
                <a:gd name="connsiteX1" fmla="*/ 2858125 w 6920459"/>
                <a:gd name="connsiteY1" fmla="*/ 139908 h 6405796"/>
                <a:gd name="connsiteX2" fmla="*/ 2138597 w 6920459"/>
                <a:gd name="connsiteY2" fmla="*/ 1798819 h 6405796"/>
                <a:gd name="connsiteX3" fmla="*/ 1074295 w 6920459"/>
                <a:gd name="connsiteY3" fmla="*/ 3942413 h 6405796"/>
                <a:gd name="connsiteX4" fmla="*/ 824459 w 6920459"/>
                <a:gd name="connsiteY4" fmla="*/ 4621967 h 6405796"/>
                <a:gd name="connsiteX5" fmla="*/ 639581 w 6920459"/>
                <a:gd name="connsiteY5" fmla="*/ 4796852 h 6405796"/>
                <a:gd name="connsiteX6" fmla="*/ 499672 w 6920459"/>
                <a:gd name="connsiteY6" fmla="*/ 5356485 h 6405796"/>
                <a:gd name="connsiteX7" fmla="*/ 199869 w 6920459"/>
                <a:gd name="connsiteY7" fmla="*/ 6081010 h 6405796"/>
                <a:gd name="connsiteX8" fmla="*/ 154899 w 6920459"/>
                <a:gd name="connsiteY8" fmla="*/ 6105993 h 6405796"/>
                <a:gd name="connsiteX9" fmla="*/ 0 w 6920459"/>
                <a:gd name="connsiteY9" fmla="*/ 6375816 h 6405796"/>
                <a:gd name="connsiteX10" fmla="*/ 6920459 w 6920459"/>
                <a:gd name="connsiteY10" fmla="*/ 6405796 h 6405796"/>
                <a:gd name="connsiteX11" fmla="*/ 6905469 w 6920459"/>
                <a:gd name="connsiteY11" fmla="*/ 0 h 6405796"/>
                <a:gd name="connsiteX12" fmla="*/ 2838138 w 6920459"/>
                <a:gd name="connsiteY12" fmla="*/ 0 h 640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920459" h="6405796">
                  <a:moveTo>
                    <a:pt x="2838138" y="0"/>
                  </a:moveTo>
                  <a:lnTo>
                    <a:pt x="2858125" y="139908"/>
                  </a:lnTo>
                  <a:lnTo>
                    <a:pt x="2138597" y="1798819"/>
                  </a:lnTo>
                  <a:lnTo>
                    <a:pt x="1074295" y="3942413"/>
                  </a:lnTo>
                  <a:lnTo>
                    <a:pt x="824459" y="4621967"/>
                  </a:lnTo>
                  <a:lnTo>
                    <a:pt x="639581" y="4796852"/>
                  </a:lnTo>
                  <a:lnTo>
                    <a:pt x="499672" y="5356485"/>
                  </a:lnTo>
                  <a:lnTo>
                    <a:pt x="199869" y="6081010"/>
                  </a:lnTo>
                  <a:lnTo>
                    <a:pt x="154899" y="6105993"/>
                  </a:lnTo>
                  <a:lnTo>
                    <a:pt x="0" y="6375816"/>
                  </a:lnTo>
                  <a:lnTo>
                    <a:pt x="6920459" y="6405796"/>
                  </a:lnTo>
                  <a:cubicBezTo>
                    <a:pt x="6915462" y="4270531"/>
                    <a:pt x="6910466" y="2135265"/>
                    <a:pt x="6905469" y="0"/>
                  </a:cubicBezTo>
                  <a:lnTo>
                    <a:pt x="2838138" y="0"/>
                  </a:lnTo>
                  <a:close/>
                </a:path>
              </a:pathLst>
            </a:custGeom>
            <a:solidFill>
              <a:srgbClr val="D5B5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5507BE09-1C3B-EC65-3831-D143F7D6AA55}"/>
              </a:ext>
            </a:extLst>
          </p:cNvPr>
          <p:cNvSpPr/>
          <p:nvPr/>
        </p:nvSpPr>
        <p:spPr>
          <a:xfrm>
            <a:off x="10273553" y="0"/>
            <a:ext cx="941294" cy="6360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447E01-80CA-AAAB-65F9-F6E8C3BCBCAB}"/>
              </a:ext>
            </a:extLst>
          </p:cNvPr>
          <p:cNvSpPr txBox="1"/>
          <p:nvPr/>
        </p:nvSpPr>
        <p:spPr>
          <a:xfrm>
            <a:off x="5117007" y="143943"/>
            <a:ext cx="67993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dirty="0">
                <a:solidFill>
                  <a:schemeClr val="accent2"/>
                </a:solidFill>
                <a:latin typeface="+mj-lt"/>
              </a:rPr>
              <a:t>To be clear…</a:t>
            </a:r>
          </a:p>
        </p:txBody>
      </p:sp>
      <p:pic>
        <p:nvPicPr>
          <p:cNvPr id="17" name="Picture 16" descr="A logo with white text&#10;&#10;AI-generated content may be incorrect.">
            <a:extLst>
              <a:ext uri="{FF2B5EF4-FFF2-40B4-BE49-F238E27FC236}">
                <a16:creationId xmlns:a16="http://schemas.microsoft.com/office/drawing/2014/main" id="{1AC89044-50BB-F904-3F02-B389B3ADAF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1076" y="-2233"/>
            <a:ext cx="800100" cy="711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1AE234-9C3A-EF18-84F2-F41537E7EFA7}"/>
              </a:ext>
            </a:extLst>
          </p:cNvPr>
          <p:cNvSpPr txBox="1"/>
          <p:nvPr/>
        </p:nvSpPr>
        <p:spPr>
          <a:xfrm>
            <a:off x="3600576" y="1906648"/>
            <a:ext cx="87597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“Computational Thinking” is not really “thinking like a computer.”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Computational Thinking is really about: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ym typeface="Wingdings" pitchFamily="2" charset="2"/>
              </a:rPr>
              <a:t> Developing thinking skills to analyze complex problems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ym typeface="Wingdings" pitchFamily="2" charset="2"/>
              </a:rPr>
              <a:t> Learning to clearly articulate a plan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ym typeface="Wingdings" pitchFamily="2" charset="2"/>
              </a:rPr>
              <a:t> Designing a “good enough” plan to attack the problem</a:t>
            </a:r>
          </a:p>
          <a:p>
            <a:pPr lvl="1">
              <a:buClr>
                <a:schemeClr val="bg1"/>
              </a:buClr>
            </a:pPr>
            <a:r>
              <a:rPr lang="en-US" dirty="0">
                <a:sym typeface="Wingdings" pitchFamily="2" charset="2"/>
              </a:rPr>
              <a:t> Refining that “good enough” plan through iterations</a:t>
            </a:r>
          </a:p>
          <a:p>
            <a:endParaRPr lang="en-US" dirty="0">
              <a:sym typeface="Wingdings" pitchFamily="2" charset="2"/>
            </a:endParaRP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These are, however, key skills used by programmers when they </a:t>
            </a:r>
            <a:r>
              <a:rPr lang="en-US" i="1" dirty="0">
                <a:sym typeface="Wingdings" pitchFamily="2" charset="2"/>
              </a:rPr>
              <a:t>are</a:t>
            </a:r>
            <a:r>
              <a:rPr lang="en-US" dirty="0">
                <a:sym typeface="Wingdings" pitchFamily="2" charset="2"/>
              </a:rPr>
              <a:t> coding solutions to problems. </a:t>
            </a:r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accent2"/>
              </a:solidFill>
              <a:latin typeface="+mn-lt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40307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52100-BBEF-F501-C348-18C05E38C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EC781-F3DF-1974-7340-254CA36A0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29" y="274638"/>
            <a:ext cx="10459571" cy="1143000"/>
          </a:xfrm>
        </p:spPr>
        <p:txBody>
          <a:bodyPr/>
          <a:lstStyle/>
          <a:p>
            <a:pPr algn="l"/>
            <a:r>
              <a:rPr lang="en-US" dirty="0"/>
              <a:t>Learning Targets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4A5958-4254-1E34-0CA5-0F5E5598EE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4829" y="1166018"/>
            <a:ext cx="10860741" cy="4525963"/>
          </a:xfrm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r>
              <a:rPr lang="en-US" sz="3200" dirty="0"/>
              <a:t>I can define and give examples of computational thinking.</a:t>
            </a:r>
          </a:p>
          <a:p>
            <a:r>
              <a:rPr lang="en-US" sz="3200" dirty="0"/>
              <a:t>I can commit to playfulness, collaboration, and celebration of learning.</a:t>
            </a:r>
          </a:p>
          <a:p>
            <a:r>
              <a:rPr lang="en-US" sz="3200" dirty="0"/>
              <a:t>I can take reasonable risks that will help me practice new skills.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/>
              <a:t>How did we do? Thumbs-up, thumbs-sideways, thumbs-down…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84310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JTI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8E08C"/>
      </a:accent1>
      <a:accent2>
        <a:srgbClr val="2F5597"/>
      </a:accent2>
      <a:accent3>
        <a:srgbClr val="FFFFFF"/>
      </a:accent3>
      <a:accent4>
        <a:srgbClr val="FFF2CC"/>
      </a:accent4>
      <a:accent5>
        <a:srgbClr val="FFE599"/>
      </a:accent5>
      <a:accent6>
        <a:srgbClr val="000000"/>
      </a:accent6>
      <a:hlink>
        <a:srgbClr val="2F5597"/>
      </a:hlink>
      <a:folHlink>
        <a:srgbClr val="2F5597"/>
      </a:folHlink>
    </a:clrScheme>
    <a:fontScheme name="JTILT">
      <a:majorFont>
        <a:latin typeface="Roboto Black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JTILTPresentation-Template" id="{AB281015-E3EF-4CA4-ACFF-7A0CCAB593D3}" vid="{736C4559-1246-4482-B1DD-9EFED0333CF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JTILTPresentation-Template-OTH</Template>
  <TotalTime>187</TotalTime>
  <Words>388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Comic Sans MS</vt:lpstr>
      <vt:lpstr>Roboto</vt:lpstr>
      <vt:lpstr>Roboto Black</vt:lpstr>
      <vt:lpstr>Times New Roman</vt:lpstr>
      <vt:lpstr>Verdana</vt:lpstr>
      <vt:lpstr>Wingdings</vt:lpstr>
      <vt:lpstr>Default Design</vt:lpstr>
      <vt:lpstr>You Are Not a Computer (But Maybe You Can Think Like One?)</vt:lpstr>
      <vt:lpstr>Computational Thinking?</vt:lpstr>
      <vt:lpstr>Learning Targets</vt:lpstr>
      <vt:lpstr>PowerPoint Presentation</vt:lpstr>
      <vt:lpstr>What is Computational Thinking?</vt:lpstr>
      <vt:lpstr>PowerPoint Presentation</vt:lpstr>
      <vt:lpstr>PowerPoint Presentation</vt:lpstr>
      <vt:lpstr>Learning Targets</vt:lpstr>
    </vt:vector>
  </TitlesOfParts>
  <Company>The University of Memphis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Integrating Instructional Software into Teaching and Learning</dc:subject>
  <dc:creator>Craig Erschel Shepherd (cshphrd2)</dc:creator>
  <cp:lastModifiedBy>Craig Erschel Shepherd (cshphrd2)</cp:lastModifiedBy>
  <cp:revision>6</cp:revision>
  <dcterms:created xsi:type="dcterms:W3CDTF">2024-09-10T15:41:43Z</dcterms:created>
  <dcterms:modified xsi:type="dcterms:W3CDTF">2025-05-06T14:50:06Z</dcterms:modified>
</cp:coreProperties>
</file>