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0B783C-CE66-43CC-A1F2-AE7C6EE4B6E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95959"/>
    <a:srgbClr val="B8E08C"/>
    <a:srgbClr val="FF0000"/>
    <a:srgbClr val="CC9900"/>
    <a:srgbClr val="663300"/>
    <a:srgbClr val="006600"/>
    <a:srgbClr val="990000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3" autoAdjust="0"/>
    <p:restoredTop sz="91329" autoAdjust="0"/>
  </p:normalViewPr>
  <p:slideViewPr>
    <p:cSldViewPr snapToGrid="0" showGuides="1">
      <p:cViewPr varScale="1">
        <p:scale>
          <a:sx n="83" d="100"/>
          <a:sy n="83" d="100"/>
        </p:scale>
        <p:origin x="216" y="35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Taylor Johnson" userId="131af937-bab5-4430-9bef-ea4f3d11fd09" providerId="ADAL" clId="{A5D7C402-ED4D-4AF6-9E1B-73FC46D4E6E0}"/>
    <pc:docChg chg="modSld">
      <pc:chgData name="Brian Taylor Johnson" userId="131af937-bab5-4430-9bef-ea4f3d11fd09" providerId="ADAL" clId="{A5D7C402-ED4D-4AF6-9E1B-73FC46D4E6E0}" dt="2025-06-04T19:42:23.455" v="1" actId="13926"/>
      <pc:docMkLst>
        <pc:docMk/>
      </pc:docMkLst>
      <pc:sldChg chg="modSp mod">
        <pc:chgData name="Brian Taylor Johnson" userId="131af937-bab5-4430-9bef-ea4f3d11fd09" providerId="ADAL" clId="{A5D7C402-ED4D-4AF6-9E1B-73FC46D4E6E0}" dt="2025-06-04T19:42:23.455" v="1" actId="13926"/>
        <pc:sldMkLst>
          <pc:docMk/>
          <pc:sldMk cId="545864318" sldId="256"/>
        </pc:sldMkLst>
        <pc:spChg chg="mod">
          <ac:chgData name="Brian Taylor Johnson" userId="131af937-bab5-4430-9bef-ea4f3d11fd09" providerId="ADAL" clId="{A5D7C402-ED4D-4AF6-9E1B-73FC46D4E6E0}" dt="2025-06-04T19:42:23.455" v="1" actId="13926"/>
          <ac:spMkLst>
            <pc:docMk/>
            <pc:sldMk cId="545864318" sldId="256"/>
            <ac:spMk id="3" creationId="{90A7B3BC-E72C-C501-735D-04F3C219E24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54D9C12-C77C-44B5-A4B6-550B204C29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794E248-9E8C-443A-A5ED-3F797AF9CC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3F807E8F-6973-4907-A2A9-0016C1976F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BE14ACE5-F3A1-44D5-A056-A5EADFD2C8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B9D48F8-701B-40D8-B658-5D61D9E7B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4A6B60-46F5-44FD-91EA-C6001B68C5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195FFD-7637-4C12-9641-4DC81A9555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B94D00D-C45E-44AC-BBC9-BB7161F66F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8C99408-3AA3-49C2-A275-BEB167CA67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1259C95-AE49-459E-B2EE-D26ED3BBEB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1ED5B40-1D5B-4B3A-8EE7-056D8C983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B22A6BE-9336-4166-AE8C-1C58964F57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b1158fcf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b1158fcf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b1158fcf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8b1158fcf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f8d132bd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f8d132bd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8d132bdb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f8d132bdb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8d132bdb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f8d132bdb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98d81ed9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698d81ed9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98e18cd4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98e18cd4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e12dd868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e12dd868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de8ff053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de8ff053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b1158fcf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b1158fcf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b1158fc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8b1158fc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e12dd868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e12dd868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e12dd86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be12dd86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400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63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7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38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875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910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8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039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76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86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4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34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40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8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creativecommons.org/licenses/by-nc-sa/4.0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journals.uwyo.edu/index.php/jtilt/index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C8C1C049-F093-489D-90F9-FF3503ADD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274638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0270379C-98BA-456F-9A8F-BAB630A6F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DB6455-0209-2065-F6CC-30EB9832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95" y="6437165"/>
            <a:ext cx="12186805" cy="0"/>
          </a:xfrm>
          <a:prstGeom prst="line">
            <a:avLst/>
          </a:prstGeom>
          <a:ln w="57150">
            <a:solidFill>
              <a:srgbClr val="B8E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C493F0C-13A0-FB5C-3D8D-286241BDE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4" y="6477002"/>
            <a:ext cx="12186805" cy="380998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u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Technology-Integrated Lessons and Teaching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4(1).</a:t>
            </a:r>
          </a:p>
        </p:txBody>
      </p:sp>
      <p:pic>
        <p:nvPicPr>
          <p:cNvPr id="7" name="Picture 6">
            <a:hlinkClick r:id="rId16"/>
            <a:extLst>
              <a:ext uri="{FF2B5EF4-FFF2-40B4-BE49-F238E27FC236}">
                <a16:creationId xmlns:a16="http://schemas.microsoft.com/office/drawing/2014/main" id="{BCE05341-DD77-EB2C-106C-FE0D7F70D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025" y="109242"/>
            <a:ext cx="868680" cy="493395"/>
          </a:xfrm>
          <a:prstGeom prst="rect">
            <a:avLst/>
          </a:prstGeom>
        </p:spPr>
      </p:pic>
      <p:pic>
        <p:nvPicPr>
          <p:cNvPr id="8" name="Picture 7" descr="Creative Commons, Attribution, Non-Commercial, Share Alike icon.">
            <a:hlinkClick r:id="rId18"/>
            <a:extLst>
              <a:ext uri="{FF2B5EF4-FFF2-40B4-BE49-F238E27FC236}">
                <a16:creationId xmlns:a16="http://schemas.microsoft.com/office/drawing/2014/main" id="{B1D746F0-1DEE-FF75-477C-ADEF8F836C9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503" y="6526535"/>
            <a:ext cx="808202" cy="2760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F5597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sblr.com/cAuK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sblr.com/cAuKb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sblr.com/69e4c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blr.com/03660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sblr.com/f9b8f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blr.com/CJzy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B_7lbK2HM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blr.com/CJzy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blr.com/face7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blr.com/JPAu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026A-A2AF-6151-9112-44E3AFB14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Transformations Throwdown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7B3BC-E72C-C501-735D-04F3C219E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Brian T. Johnson, Rebecca Bramwell, Josef Stamps, Katie Patterson, and Kyle Jones, Lakeside Junior High School, Springdale Arkansas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6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" sz="4000" dirty="0"/>
              <a:t>Round Four-Symmetry Scrum</a:t>
            </a:r>
            <a:endParaRPr sz="4000" dirty="0"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000" u="sng" dirty="0">
                <a:solidFill>
                  <a:srgbClr val="2F559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https://asblr.com/cAuKb</a:t>
            </a:r>
            <a:endParaRPr sz="4000" dirty="0">
              <a:solidFill>
                <a:srgbClr val="2F559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" sz="4000" dirty="0"/>
              <a:t>Round Five -Congruenty Things</a:t>
            </a:r>
            <a:endParaRPr sz="4000" dirty="0"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000" u="sng" dirty="0">
                <a:solidFill>
                  <a:srgbClr val="2F559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https://asblr.com/cAuKb</a:t>
            </a:r>
            <a:endParaRPr sz="4000" dirty="0">
              <a:solidFill>
                <a:srgbClr val="2F5597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028000" cy="68580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6133" dirty="0"/>
              <a:t>Transformations Throw Down </a:t>
            </a:r>
            <a:endParaRPr sz="6133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6133" dirty="0"/>
              <a:t>Day 2</a:t>
            </a:r>
            <a:endParaRPr sz="6133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3667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667" dirty="0"/>
              <a:t>Demonstrate Your Knowledge of Transformations, Dilations and Symmetry in </a:t>
            </a:r>
            <a:endParaRPr sz="3667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667" dirty="0"/>
              <a:t>Connect the Dots</a:t>
            </a:r>
            <a:endParaRPr sz="3667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9889" y="667407"/>
            <a:ext cx="5068070" cy="56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 txBox="1">
            <a:spLocks noGrp="1"/>
          </p:cNvSpPr>
          <p:nvPr>
            <p:ph type="subTitle" idx="1"/>
          </p:nvPr>
        </p:nvSpPr>
        <p:spPr>
          <a:xfrm>
            <a:off x="561886" y="5985119"/>
            <a:ext cx="6028000" cy="331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7"/>
            </a:pPr>
            <a:r>
              <a:rPr lang="en" sz="855" dirty="0">
                <a:solidFill>
                  <a:srgbClr val="2F5597"/>
                </a:solidFill>
              </a:rPr>
              <a:t>Anton from USA, CC BY-SA 2.0 &lt;https://creativecommons.org/licenses/by-sa/2.0&gt;, via Wikimedia Commons</a:t>
            </a:r>
            <a:endParaRPr sz="855" dirty="0">
              <a:solidFill>
                <a:srgbClr val="2F559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u="sng">
                <a:solidFill>
                  <a:schemeClr val="hlink"/>
                </a:solidFill>
                <a:hlinkClick r:id="rId3"/>
              </a:rPr>
              <a:t>Day 2 Round 2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Day Two Round 3 </a:t>
            </a: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u="sng">
                <a:solidFill>
                  <a:schemeClr val="hlink"/>
                </a:solidFill>
                <a:hlinkClick r:id="rId3"/>
              </a:rPr>
              <a:t>Back to the Symmetry Scrum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Day 2 Round 4</a:t>
            </a: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u="sng">
                <a:solidFill>
                  <a:schemeClr val="hlink"/>
                </a:solidFill>
                <a:hlinkClick r:id="rId3"/>
              </a:rPr>
              <a:t>Congruent Things (go to scene 7)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028000" cy="68580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6133" dirty="0"/>
              <a:t>Transformations Throw Down</a:t>
            </a:r>
            <a:endParaRPr sz="6133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3667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667" dirty="0"/>
              <a:t>Demonstrate Your Knowledge of Transformations, Dilations and Symmetry </a:t>
            </a:r>
            <a:endParaRPr sz="3667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667" dirty="0"/>
              <a:t>In Connect the Dots</a:t>
            </a:r>
            <a:endParaRPr sz="3667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4366" y="630621"/>
            <a:ext cx="5152930" cy="574390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441017" y="6042926"/>
            <a:ext cx="6028000" cy="331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7"/>
            </a:pPr>
            <a:r>
              <a:rPr lang="en" sz="855" dirty="0">
                <a:solidFill>
                  <a:srgbClr val="2F5597"/>
                </a:solidFill>
              </a:rPr>
              <a:t>Anton from USA, CC BY-SA 2.0 &lt;https://creativecommons.org/licenses/by-sa/2.0&gt;, via Wikimedia Commons</a:t>
            </a:r>
            <a:endParaRPr sz="855" dirty="0">
              <a:solidFill>
                <a:srgbClr val="2F559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How It Works…….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>
              <a:buNone/>
            </a:pPr>
            <a:r>
              <a:rPr lang="en" sz="3333" dirty="0">
                <a:solidFill>
                  <a:srgbClr val="2F5597"/>
                </a:solidFill>
              </a:rPr>
              <a:t>Read the Question on the Screen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333" dirty="0">
                <a:solidFill>
                  <a:srgbClr val="2F5597"/>
                </a:solidFill>
              </a:rPr>
              <a:t>Find </a:t>
            </a:r>
            <a:r>
              <a:rPr lang="en" sz="3333" u="sng" dirty="0">
                <a:solidFill>
                  <a:srgbClr val="2F5597"/>
                </a:solidFill>
              </a:rPr>
              <a:t>all</a:t>
            </a:r>
            <a:r>
              <a:rPr lang="en" sz="3333" dirty="0">
                <a:solidFill>
                  <a:srgbClr val="2F5597"/>
                </a:solidFill>
              </a:rPr>
              <a:t> the examples of a given transformation, dilation, rotation, line of symmetry, etc. (there could be more than one example)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333" dirty="0">
                <a:solidFill>
                  <a:srgbClr val="2F5597"/>
                </a:solidFill>
              </a:rPr>
              <a:t>List them on the white board before the timer runs out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333" dirty="0">
                <a:solidFill>
                  <a:srgbClr val="2F5597"/>
                </a:solidFill>
              </a:rPr>
              <a:t>Correct Answers get to connect the dots (1 per correct answer)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333" dirty="0">
                <a:solidFill>
                  <a:srgbClr val="2F5597"/>
                </a:solidFill>
              </a:rPr>
              <a:t>Add your team’s initial to each square you complete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333" dirty="0">
                <a:solidFill>
                  <a:srgbClr val="2F5597"/>
                </a:solidFill>
              </a:rPr>
              <a:t>The most squares completed wins!!!</a:t>
            </a:r>
            <a:endParaRPr sz="3333" dirty="0">
              <a:solidFill>
                <a:srgbClr val="2F559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034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the Scenes</a:t>
            </a:r>
            <a:r>
              <a:rPr lang="en" dirty="0"/>
              <a:t> and practice rotating the images to determine which ones are examples…….</a:t>
            </a:r>
            <a:endParaRPr dirty="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154" y="593367"/>
            <a:ext cx="5058981" cy="56913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15"/>
          <p:cNvCxnSpPr/>
          <p:nvPr/>
        </p:nvCxnSpPr>
        <p:spPr>
          <a:xfrm>
            <a:off x="3529029" y="4487064"/>
            <a:ext cx="4219200" cy="12104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034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How can you move the objects and the scenes?</a:t>
            </a:r>
            <a:endParaRPr dirty="0"/>
          </a:p>
          <a:p>
            <a:pPr algn="l"/>
            <a:endParaRPr dirty="0"/>
          </a:p>
          <a:p>
            <a:pPr algn="l"/>
            <a:r>
              <a:rPr lang="en" dirty="0"/>
              <a:t>Practice!</a:t>
            </a:r>
            <a:endParaRPr dirty="0"/>
          </a:p>
        </p:txBody>
      </p:sp>
      <p:pic>
        <p:nvPicPr>
          <p:cNvPr id="77" name="Google Shape;77;p16" descr="1 Minute Timer Among Us [Music] - Hold on!!! This timer speeds up faster and faster until the 1 minute timer is up. Can you handle it!? Tell me what you think of this 1 minute timer among us with music in the comments. ✅SUBSCRIBE👉 https://bit.ly/30COX6E 👈 Just do it already😀&#10;&#10; Journey to 1 MILLION 📈&#10; ⭐️||||||||||||||. 45% ............... 456K/1M ⭐️&#10;🚨 SUBSCRIBE https://bit.ly/30COX6E&#10;&#10;👉 DONATE&#10;https://bit.ly/3pkGmo7&#10;&#10;Join my channel and get these perks when you join:&#10;🥇 Early Access To New Videos &#10;📛 Loyalty Badges &#10;🎁 Exclusive Emojis&#10;Join here 👉 https://www.youtube.com/channel/UCNzaFfNN0kMy8WmbE6lIw8g/join &#10;&#10;WATCH NEXT &#10;2 Minute Timer [AMONG US]&#10;https://youtu.be/jhOW0DFbskM&#10;Among Us Timer 30 Minutes No Music&#10;https://youtu.be/Y5E-uLxc3tY&#10;Among Us Timer 30 Minutes With Music&#10;https://youtu.be/qn2HKRkYyxY&#10;Motion Backgrounds by: &quot;#AAvfx&quot; &#10;https://youtu.be/6BFhVrifW-0&#10;&#10;JOIN US IN THE COMMENTS. WE LIKE TO HAVE FUN!&#10;&#10;#timertopia" title="1 Minute Timer Among Us [Music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00" y="3035833"/>
            <a:ext cx="4064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8;p15">
            <a:extLst>
              <a:ext uri="{FF2B5EF4-FFF2-40B4-BE49-F238E27FC236}">
                <a16:creationId xmlns:a16="http://schemas.microsoft.com/office/drawing/2014/main" id="{987F27A9-2E0A-B123-E67D-3EC17AD7CED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3154" y="593367"/>
            <a:ext cx="5058981" cy="56913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oogle Shape;69;p15">
            <a:extLst>
              <a:ext uri="{FF2B5EF4-FFF2-40B4-BE49-F238E27FC236}">
                <a16:creationId xmlns:a16="http://schemas.microsoft.com/office/drawing/2014/main" id="{87A61E2B-D691-E740-6E70-152742655049}"/>
              </a:ext>
            </a:extLst>
          </p:cNvPr>
          <p:cNvCxnSpPr/>
          <p:nvPr/>
        </p:nvCxnSpPr>
        <p:spPr>
          <a:xfrm>
            <a:off x="3529029" y="4487064"/>
            <a:ext cx="4219200" cy="12104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" sz="4800" dirty="0"/>
              <a:t>Round One</a:t>
            </a:r>
            <a:endParaRPr sz="4800"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" sz="4000" u="sng" dirty="0">
                <a:solidFill>
                  <a:srgbClr val="2F559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https://asblr.com/CJzyS</a:t>
            </a:r>
            <a:endParaRPr sz="4000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4000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000" dirty="0">
                <a:solidFill>
                  <a:srgbClr val="2F5597"/>
                </a:solidFill>
                <a:highlight>
                  <a:srgbClr val="FFFFFF"/>
                </a:highlight>
              </a:rPr>
              <a:t>All transformations could be a single transformation or part of a sequence.</a:t>
            </a:r>
            <a:endParaRPr sz="6533" dirty="0">
              <a:solidFill>
                <a:srgbClr val="2F559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How It Works…….</a:t>
            </a:r>
            <a:endParaRPr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" sz="3333" dirty="0">
                <a:solidFill>
                  <a:srgbClr val="2F5597"/>
                </a:solidFill>
              </a:rPr>
              <a:t>Read the Question on the Screen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333" dirty="0">
                <a:solidFill>
                  <a:srgbClr val="2F5597"/>
                </a:solidFill>
              </a:rPr>
              <a:t>Find all the examples of a given transformation, dilation, rotation, etc. 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333" dirty="0">
                <a:solidFill>
                  <a:srgbClr val="2F5597"/>
                </a:solidFill>
              </a:rPr>
              <a:t>Write the correct answers on your team’s white board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333" dirty="0">
                <a:solidFill>
                  <a:srgbClr val="2F5597"/>
                </a:solidFill>
              </a:rPr>
              <a:t>Each Correct Answer gets to mark on the board</a:t>
            </a:r>
            <a:endParaRPr sz="3333" dirty="0">
              <a:solidFill>
                <a:srgbClr val="2F55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Round Two</a:t>
            </a:r>
            <a:endParaRPr dirty="0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" sz="3467" u="sng" dirty="0">
                <a:solidFill>
                  <a:srgbClr val="2F559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https://asblr.com/face7c</a:t>
            </a:r>
            <a:endParaRPr sz="3467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4000" dirty="0">
                <a:solidFill>
                  <a:srgbClr val="2F5597"/>
                </a:solidFill>
                <a:highlight>
                  <a:srgbClr val="FFFFFF"/>
                </a:highlight>
              </a:rPr>
              <a:t>All transformations could be a single transformation or part of a sequence</a:t>
            </a:r>
            <a:endParaRPr sz="3467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3467" dirty="0">
              <a:solidFill>
                <a:srgbClr val="2F559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" sz="4000" dirty="0"/>
              <a:t>Round Three-Dilations Dust Up</a:t>
            </a:r>
            <a:endParaRPr sz="4000" dirty="0"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4000" u="sng" dirty="0">
                <a:solidFill>
                  <a:srgbClr val="2F559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https://asblr.com/JPAuo</a:t>
            </a:r>
            <a:endParaRPr sz="4000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4000" dirty="0">
                <a:solidFill>
                  <a:srgbClr val="2F5597"/>
                </a:solidFill>
                <a:highlight>
                  <a:srgbClr val="FFFFFF"/>
                </a:highlight>
              </a:rPr>
              <a:t>All transformations could be a single transformation or part of a sequence</a:t>
            </a:r>
            <a:endParaRPr sz="4000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2F559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TI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8E08C"/>
      </a:accent1>
      <a:accent2>
        <a:srgbClr val="2F5597"/>
      </a:accent2>
      <a:accent3>
        <a:srgbClr val="FFFFFF"/>
      </a:accent3>
      <a:accent4>
        <a:srgbClr val="FFF2CC"/>
      </a:accent4>
      <a:accent5>
        <a:srgbClr val="FFE599"/>
      </a:accent5>
      <a:accent6>
        <a:srgbClr val="000000"/>
      </a:accent6>
      <a:hlink>
        <a:srgbClr val="2F5597"/>
      </a:hlink>
      <a:folHlink>
        <a:srgbClr val="2F5597"/>
      </a:folHlink>
    </a:clrScheme>
    <a:fontScheme name="JTIL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TILTPresentation-Template" id="{AB281015-E3EF-4CA4-ACFF-7A0CCAB593D3}" vid="{736C4559-1246-4482-B1DD-9EFED0333CF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JTILTPresentation-Template-OTH</Template>
  <TotalTime>2819</TotalTime>
  <Words>367</Words>
  <Application>Microsoft Office PowerPoint</Application>
  <PresentationFormat>Widescreen</PresentationFormat>
  <Paragraphs>58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Comic Sans MS</vt:lpstr>
      <vt:lpstr>Roboto</vt:lpstr>
      <vt:lpstr>Roboto Black</vt:lpstr>
      <vt:lpstr>Times New Roman</vt:lpstr>
      <vt:lpstr>Verdana</vt:lpstr>
      <vt:lpstr>Default Design</vt:lpstr>
      <vt:lpstr>Transformations Throwdown</vt:lpstr>
      <vt:lpstr>     Transformations Throw Down  Demonstrate Your Knowledge of Transformations, Dilations and Symmetry  In Connect the Dots  </vt:lpstr>
      <vt:lpstr>How It Works…….</vt:lpstr>
      <vt:lpstr>Click the Scenes and practice rotating the images to determine which ones are examples…….</vt:lpstr>
      <vt:lpstr>How can you move the objects and the scenes?  Practice!</vt:lpstr>
      <vt:lpstr>Round One</vt:lpstr>
      <vt:lpstr>How It Works…….</vt:lpstr>
      <vt:lpstr>Round Two</vt:lpstr>
      <vt:lpstr>Round Three-Dilations Dust Up</vt:lpstr>
      <vt:lpstr>Round Four-Symmetry Scrum</vt:lpstr>
      <vt:lpstr>Round Five -Congruenty Things</vt:lpstr>
      <vt:lpstr>     Transformations Throw Down  Day 2  Demonstrate Your Knowledge of Transformations, Dilations and Symmetry in  Connect the Dots  </vt:lpstr>
      <vt:lpstr>Day 2 Round 2</vt:lpstr>
      <vt:lpstr>Day Two Round 3 </vt:lpstr>
      <vt:lpstr>Day 2 Round 4</vt:lpstr>
    </vt:vector>
  </TitlesOfParts>
  <Company>The 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Integrating Instructional Software into Teaching and Learning</dc:subject>
  <dc:creator>Craig Erschel Shepherd (cshphrd2)</dc:creator>
  <cp:lastModifiedBy>Craig Erschel Shepherd (cshphrd2)</cp:lastModifiedBy>
  <cp:revision>19</cp:revision>
  <dcterms:created xsi:type="dcterms:W3CDTF">2024-09-10T15:41:43Z</dcterms:created>
  <dcterms:modified xsi:type="dcterms:W3CDTF">2025-06-06T19:48:01Z</dcterms:modified>
</cp:coreProperties>
</file>