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13" r:id="rId20"/>
    <p:sldId id="315" r:id="rId21"/>
    <p:sldId id="314" r:id="rId22"/>
    <p:sldId id="274" r:id="rId23"/>
    <p:sldId id="275" r:id="rId24"/>
    <p:sldId id="276" r:id="rId25"/>
    <p:sldId id="277" r:id="rId26"/>
    <p:sldId id="309" r:id="rId27"/>
    <p:sldId id="279" r:id="rId28"/>
    <p:sldId id="280" r:id="rId29"/>
    <p:sldId id="281" r:id="rId30"/>
    <p:sldId id="282" r:id="rId31"/>
    <p:sldId id="283" r:id="rId32"/>
    <p:sldId id="311" r:id="rId33"/>
    <p:sldId id="312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307" r:id="rId4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0B783C-CE66-43CC-A1F2-AE7C6EE4B6EF}">
          <p14:sldIdLst>
            <p14:sldId id="256"/>
          </p14:sldIdLst>
        </p14:section>
        <p14:section name="Presentation Contents" id="{4AABBEC6-4A8C-4A7F-A749-6BED348544CB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313"/>
            <p14:sldId id="315"/>
            <p14:sldId id="314"/>
            <p14:sldId id="274"/>
            <p14:sldId id="275"/>
            <p14:sldId id="276"/>
            <p14:sldId id="277"/>
            <p14:sldId id="309"/>
            <p14:sldId id="279"/>
            <p14:sldId id="280"/>
            <p14:sldId id="281"/>
            <p14:sldId id="282"/>
            <p14:sldId id="283"/>
            <p14:sldId id="311"/>
            <p14:sldId id="312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595959"/>
    <a:srgbClr val="B8E08C"/>
    <a:srgbClr val="FF0000"/>
    <a:srgbClr val="CC9900"/>
    <a:srgbClr val="663300"/>
    <a:srgbClr val="006600"/>
    <a:srgbClr val="990000"/>
    <a:srgbClr val="00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2BC231-1BCD-4B1C-8410-838A3565FB0C}" v="4" dt="2025-06-04T19:24:33.7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23" autoAdjust="0"/>
    <p:restoredTop sz="91329" autoAdjust="0"/>
  </p:normalViewPr>
  <p:slideViewPr>
    <p:cSldViewPr snapToGrid="0" showGuides="1">
      <p:cViewPr varScale="1">
        <p:scale>
          <a:sx n="83" d="100"/>
          <a:sy n="83" d="100"/>
        </p:scale>
        <p:origin x="216" y="35"/>
      </p:cViewPr>
      <p:guideLst>
        <p:guide orient="horz" pos="4319"/>
        <p:guide pos="7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Taylor Johnson" userId="131af937-bab5-4430-9bef-ea4f3d11fd09" providerId="ADAL" clId="{FE2BC231-1BCD-4B1C-8410-838A3565FB0C}"/>
    <pc:docChg chg="delSld modSld modSection">
      <pc:chgData name="Brian Taylor Johnson" userId="131af937-bab5-4430-9bef-ea4f3d11fd09" providerId="ADAL" clId="{FE2BC231-1BCD-4B1C-8410-838A3565FB0C}" dt="2025-06-04T19:34:17.918" v="79" actId="47"/>
      <pc:docMkLst>
        <pc:docMk/>
      </pc:docMkLst>
      <pc:sldChg chg="modSp mod">
        <pc:chgData name="Brian Taylor Johnson" userId="131af937-bab5-4430-9bef-ea4f3d11fd09" providerId="ADAL" clId="{FE2BC231-1BCD-4B1C-8410-838A3565FB0C}" dt="2025-06-04T19:09:38.059" v="1" actId="13926"/>
        <pc:sldMkLst>
          <pc:docMk/>
          <pc:sldMk cId="545864318" sldId="256"/>
        </pc:sldMkLst>
        <pc:spChg chg="mod">
          <ac:chgData name="Brian Taylor Johnson" userId="131af937-bab5-4430-9bef-ea4f3d11fd09" providerId="ADAL" clId="{FE2BC231-1BCD-4B1C-8410-838A3565FB0C}" dt="2025-06-04T19:09:38.059" v="1" actId="13926"/>
          <ac:spMkLst>
            <pc:docMk/>
            <pc:sldMk cId="545864318" sldId="256"/>
            <ac:spMk id="3" creationId="{90A7B3BC-E72C-C501-735D-04F3C219E24F}"/>
          </ac:spMkLst>
        </pc:spChg>
      </pc:sldChg>
      <pc:sldChg chg="modNotesTx">
        <pc:chgData name="Brian Taylor Johnson" userId="131af937-bab5-4430-9bef-ea4f3d11fd09" providerId="ADAL" clId="{FE2BC231-1BCD-4B1C-8410-838A3565FB0C}" dt="2025-06-04T19:23:24.047" v="14" actId="20577"/>
        <pc:sldMkLst>
          <pc:docMk/>
          <pc:sldMk cId="0" sldId="273"/>
        </pc:sldMkLst>
      </pc:sldChg>
      <pc:sldChg chg="modSp mod">
        <pc:chgData name="Brian Taylor Johnson" userId="131af937-bab5-4430-9bef-ea4f3d11fd09" providerId="ADAL" clId="{FE2BC231-1BCD-4B1C-8410-838A3565FB0C}" dt="2025-06-04T19:26:53.518" v="26" actId="20577"/>
        <pc:sldMkLst>
          <pc:docMk/>
          <pc:sldMk cId="0" sldId="277"/>
        </pc:sldMkLst>
        <pc:spChg chg="mod">
          <ac:chgData name="Brian Taylor Johnson" userId="131af937-bab5-4430-9bef-ea4f3d11fd09" providerId="ADAL" clId="{FE2BC231-1BCD-4B1C-8410-838A3565FB0C}" dt="2025-06-04T19:26:53.518" v="26" actId="20577"/>
          <ac:spMkLst>
            <pc:docMk/>
            <pc:sldMk cId="0" sldId="277"/>
            <ac:spMk id="207" creationId="{00000000-0000-0000-0000-000000000000}"/>
          </ac:spMkLst>
        </pc:spChg>
      </pc:sldChg>
      <pc:sldChg chg="modSp mod">
        <pc:chgData name="Brian Taylor Johnson" userId="131af937-bab5-4430-9bef-ea4f3d11fd09" providerId="ADAL" clId="{FE2BC231-1BCD-4B1C-8410-838A3565FB0C}" dt="2025-06-04T19:31:57.319" v="65" actId="1036"/>
        <pc:sldMkLst>
          <pc:docMk/>
          <pc:sldMk cId="0" sldId="287"/>
        </pc:sldMkLst>
        <pc:spChg chg="mod">
          <ac:chgData name="Brian Taylor Johnson" userId="131af937-bab5-4430-9bef-ea4f3d11fd09" providerId="ADAL" clId="{FE2BC231-1BCD-4B1C-8410-838A3565FB0C}" dt="2025-06-04T19:31:52.863" v="61" actId="13926"/>
          <ac:spMkLst>
            <pc:docMk/>
            <pc:sldMk cId="0" sldId="287"/>
            <ac:spMk id="286" creationId="{00000000-0000-0000-0000-000000000000}"/>
          </ac:spMkLst>
        </pc:spChg>
        <pc:spChg chg="mod">
          <ac:chgData name="Brian Taylor Johnson" userId="131af937-bab5-4430-9bef-ea4f3d11fd09" providerId="ADAL" clId="{FE2BC231-1BCD-4B1C-8410-838A3565FB0C}" dt="2025-06-04T19:31:57.319" v="65" actId="1036"/>
          <ac:spMkLst>
            <pc:docMk/>
            <pc:sldMk cId="0" sldId="287"/>
            <ac:spMk id="288" creationId="{00000000-0000-0000-0000-000000000000}"/>
          </ac:spMkLst>
        </pc:spChg>
      </pc:sldChg>
      <pc:sldChg chg="del">
        <pc:chgData name="Brian Taylor Johnson" userId="131af937-bab5-4430-9bef-ea4f3d11fd09" providerId="ADAL" clId="{FE2BC231-1BCD-4B1C-8410-838A3565FB0C}" dt="2025-06-04T19:32:34.379" v="66" actId="47"/>
        <pc:sldMkLst>
          <pc:docMk/>
          <pc:sldMk cId="0" sldId="294"/>
        </pc:sldMkLst>
      </pc:sldChg>
      <pc:sldChg chg="del">
        <pc:chgData name="Brian Taylor Johnson" userId="131af937-bab5-4430-9bef-ea4f3d11fd09" providerId="ADAL" clId="{FE2BC231-1BCD-4B1C-8410-838A3565FB0C}" dt="2025-06-04T19:32:39.781" v="67" actId="47"/>
        <pc:sldMkLst>
          <pc:docMk/>
          <pc:sldMk cId="0" sldId="295"/>
        </pc:sldMkLst>
      </pc:sldChg>
      <pc:sldChg chg="del">
        <pc:chgData name="Brian Taylor Johnson" userId="131af937-bab5-4430-9bef-ea4f3d11fd09" providerId="ADAL" clId="{FE2BC231-1BCD-4B1C-8410-838A3565FB0C}" dt="2025-06-04T19:34:17.918" v="79" actId="47"/>
        <pc:sldMkLst>
          <pc:docMk/>
          <pc:sldMk cId="0" sldId="296"/>
        </pc:sldMkLst>
      </pc:sldChg>
      <pc:sldChg chg="del">
        <pc:chgData name="Brian Taylor Johnson" userId="131af937-bab5-4430-9bef-ea4f3d11fd09" providerId="ADAL" clId="{FE2BC231-1BCD-4B1C-8410-838A3565FB0C}" dt="2025-06-04T19:34:10.057" v="77" actId="47"/>
        <pc:sldMkLst>
          <pc:docMk/>
          <pc:sldMk cId="0" sldId="297"/>
        </pc:sldMkLst>
      </pc:sldChg>
      <pc:sldChg chg="del">
        <pc:chgData name="Brian Taylor Johnson" userId="131af937-bab5-4430-9bef-ea4f3d11fd09" providerId="ADAL" clId="{FE2BC231-1BCD-4B1C-8410-838A3565FB0C}" dt="2025-06-04T19:34:08.573" v="76" actId="47"/>
        <pc:sldMkLst>
          <pc:docMk/>
          <pc:sldMk cId="0" sldId="298"/>
        </pc:sldMkLst>
      </pc:sldChg>
      <pc:sldChg chg="del">
        <pc:chgData name="Brian Taylor Johnson" userId="131af937-bab5-4430-9bef-ea4f3d11fd09" providerId="ADAL" clId="{FE2BC231-1BCD-4B1C-8410-838A3565FB0C}" dt="2025-06-04T19:34:11.917" v="78" actId="47"/>
        <pc:sldMkLst>
          <pc:docMk/>
          <pc:sldMk cId="0" sldId="299"/>
        </pc:sldMkLst>
      </pc:sldChg>
      <pc:sldChg chg="del">
        <pc:chgData name="Brian Taylor Johnson" userId="131af937-bab5-4430-9bef-ea4f3d11fd09" providerId="ADAL" clId="{FE2BC231-1BCD-4B1C-8410-838A3565FB0C}" dt="2025-06-04T19:34:03.806" v="74" actId="47"/>
        <pc:sldMkLst>
          <pc:docMk/>
          <pc:sldMk cId="0" sldId="300"/>
        </pc:sldMkLst>
      </pc:sldChg>
      <pc:sldChg chg="del">
        <pc:chgData name="Brian Taylor Johnson" userId="131af937-bab5-4430-9bef-ea4f3d11fd09" providerId="ADAL" clId="{FE2BC231-1BCD-4B1C-8410-838A3565FB0C}" dt="2025-06-04T19:34:00.431" v="73" actId="47"/>
        <pc:sldMkLst>
          <pc:docMk/>
          <pc:sldMk cId="0" sldId="301"/>
        </pc:sldMkLst>
      </pc:sldChg>
      <pc:sldChg chg="del">
        <pc:chgData name="Brian Taylor Johnson" userId="131af937-bab5-4430-9bef-ea4f3d11fd09" providerId="ADAL" clId="{FE2BC231-1BCD-4B1C-8410-838A3565FB0C}" dt="2025-06-04T19:33:52.013" v="71" actId="47"/>
        <pc:sldMkLst>
          <pc:docMk/>
          <pc:sldMk cId="0" sldId="302"/>
        </pc:sldMkLst>
      </pc:sldChg>
      <pc:sldChg chg="del">
        <pc:chgData name="Brian Taylor Johnson" userId="131af937-bab5-4430-9bef-ea4f3d11fd09" providerId="ADAL" clId="{FE2BC231-1BCD-4B1C-8410-838A3565FB0C}" dt="2025-06-04T19:33:46.167" v="69" actId="47"/>
        <pc:sldMkLst>
          <pc:docMk/>
          <pc:sldMk cId="0" sldId="303"/>
        </pc:sldMkLst>
      </pc:sldChg>
      <pc:sldChg chg="del">
        <pc:chgData name="Brian Taylor Johnson" userId="131af937-bab5-4430-9bef-ea4f3d11fd09" providerId="ADAL" clId="{FE2BC231-1BCD-4B1C-8410-838A3565FB0C}" dt="2025-06-04T19:33:43.945" v="68" actId="47"/>
        <pc:sldMkLst>
          <pc:docMk/>
          <pc:sldMk cId="0" sldId="304"/>
        </pc:sldMkLst>
      </pc:sldChg>
      <pc:sldChg chg="del">
        <pc:chgData name="Brian Taylor Johnson" userId="131af937-bab5-4430-9bef-ea4f3d11fd09" providerId="ADAL" clId="{FE2BC231-1BCD-4B1C-8410-838A3565FB0C}" dt="2025-06-04T19:34:05.491" v="75" actId="47"/>
        <pc:sldMkLst>
          <pc:docMk/>
          <pc:sldMk cId="0" sldId="305"/>
        </pc:sldMkLst>
      </pc:sldChg>
      <pc:sldChg chg="del">
        <pc:chgData name="Brian Taylor Johnson" userId="131af937-bab5-4430-9bef-ea4f3d11fd09" providerId="ADAL" clId="{FE2BC231-1BCD-4B1C-8410-838A3565FB0C}" dt="2025-06-04T19:33:55.085" v="72" actId="47"/>
        <pc:sldMkLst>
          <pc:docMk/>
          <pc:sldMk cId="0" sldId="306"/>
        </pc:sldMkLst>
      </pc:sldChg>
      <pc:sldChg chg="del">
        <pc:chgData name="Brian Taylor Johnson" userId="131af937-bab5-4430-9bef-ea4f3d11fd09" providerId="ADAL" clId="{FE2BC231-1BCD-4B1C-8410-838A3565FB0C}" dt="2025-06-04T19:33:49.463" v="70" actId="47"/>
        <pc:sldMkLst>
          <pc:docMk/>
          <pc:sldMk cId="908148765" sldId="308"/>
        </pc:sldMkLst>
      </pc:sldChg>
      <pc:sldChg chg="modSp mod">
        <pc:chgData name="Brian Taylor Johnson" userId="131af937-bab5-4430-9bef-ea4f3d11fd09" providerId="ADAL" clId="{FE2BC231-1BCD-4B1C-8410-838A3565FB0C}" dt="2025-06-04T19:28:41.647" v="34" actId="20577"/>
        <pc:sldMkLst>
          <pc:docMk/>
          <pc:sldMk cId="4188667154" sldId="311"/>
        </pc:sldMkLst>
        <pc:spChg chg="mod">
          <ac:chgData name="Brian Taylor Johnson" userId="131af937-bab5-4430-9bef-ea4f3d11fd09" providerId="ADAL" clId="{FE2BC231-1BCD-4B1C-8410-838A3565FB0C}" dt="2025-06-04T19:28:41.647" v="34" actId="20577"/>
          <ac:spMkLst>
            <pc:docMk/>
            <pc:sldMk cId="4188667154" sldId="311"/>
            <ac:spMk id="400" creationId="{3669293C-E141-AE39-5C3B-043EF85FEA0C}"/>
          </ac:spMkLst>
        </pc:spChg>
      </pc:sldChg>
      <pc:sldChg chg="modSp mod">
        <pc:chgData name="Brian Taylor Johnson" userId="131af937-bab5-4430-9bef-ea4f3d11fd09" providerId="ADAL" clId="{FE2BC231-1BCD-4B1C-8410-838A3565FB0C}" dt="2025-06-04T19:28:52.475" v="52" actId="20577"/>
        <pc:sldMkLst>
          <pc:docMk/>
          <pc:sldMk cId="2670991021" sldId="312"/>
        </pc:sldMkLst>
        <pc:spChg chg="mod">
          <ac:chgData name="Brian Taylor Johnson" userId="131af937-bab5-4430-9bef-ea4f3d11fd09" providerId="ADAL" clId="{FE2BC231-1BCD-4B1C-8410-838A3565FB0C}" dt="2025-06-04T19:28:52.475" v="52" actId="20577"/>
          <ac:spMkLst>
            <pc:docMk/>
            <pc:sldMk cId="2670991021" sldId="312"/>
            <ac:spMk id="2" creationId="{86CD557F-B61B-A22A-E1BF-DECBBE3FEBFE}"/>
          </ac:spMkLst>
        </pc:spChg>
      </pc:sldChg>
      <pc:sldChg chg="modSp mod">
        <pc:chgData name="Brian Taylor Johnson" userId="131af937-bab5-4430-9bef-ea4f3d11fd09" providerId="ADAL" clId="{FE2BC231-1BCD-4B1C-8410-838A3565FB0C}" dt="2025-06-04T19:25:43.986" v="24" actId="13926"/>
        <pc:sldMkLst>
          <pc:docMk/>
          <pc:sldMk cId="2898051830" sldId="313"/>
        </pc:sldMkLst>
        <pc:spChg chg="mod">
          <ac:chgData name="Brian Taylor Johnson" userId="131af937-bab5-4430-9bef-ea4f3d11fd09" providerId="ADAL" clId="{FE2BC231-1BCD-4B1C-8410-838A3565FB0C}" dt="2025-06-04T19:25:43.986" v="24" actId="13926"/>
          <ac:spMkLst>
            <pc:docMk/>
            <pc:sldMk cId="2898051830" sldId="313"/>
            <ac:spMk id="2" creationId="{B0E49E38-A0F7-878E-EDBE-533F44BB28BB}"/>
          </ac:spMkLst>
        </pc:spChg>
      </pc:sldChg>
      <pc:sldChg chg="addSp modSp mod modAnim">
        <pc:chgData name="Brian Taylor Johnson" userId="131af937-bab5-4430-9bef-ea4f3d11fd09" providerId="ADAL" clId="{FE2BC231-1BCD-4B1C-8410-838A3565FB0C}" dt="2025-06-04T19:24:39.899" v="23" actId="1076"/>
        <pc:sldMkLst>
          <pc:docMk/>
          <pc:sldMk cId="3544939218" sldId="314"/>
        </pc:sldMkLst>
        <pc:picChg chg="add mod">
          <ac:chgData name="Brian Taylor Johnson" userId="131af937-bab5-4430-9bef-ea4f3d11fd09" providerId="ADAL" clId="{FE2BC231-1BCD-4B1C-8410-838A3565FB0C}" dt="2025-06-04T19:24:26.942" v="21" actId="1076"/>
          <ac:picMkLst>
            <pc:docMk/>
            <pc:sldMk cId="3544939218" sldId="314"/>
            <ac:picMk id="5" creationId="{BE495EA2-6C21-7581-D801-64B8B7739A32}"/>
          </ac:picMkLst>
        </pc:picChg>
        <pc:picChg chg="add mod">
          <ac:chgData name="Brian Taylor Johnson" userId="131af937-bab5-4430-9bef-ea4f3d11fd09" providerId="ADAL" clId="{FE2BC231-1BCD-4B1C-8410-838A3565FB0C}" dt="2025-06-04T19:24:39.899" v="23" actId="1076"/>
          <ac:picMkLst>
            <pc:docMk/>
            <pc:sldMk cId="3544939218" sldId="314"/>
            <ac:picMk id="6" creationId="{A1E2601F-1F48-896B-266D-4EF3E61135BA}"/>
          </ac:picMkLst>
        </pc:picChg>
      </pc:sldChg>
      <pc:sldChg chg="addSp modSp mod modAnim">
        <pc:chgData name="Brian Taylor Johnson" userId="131af937-bab5-4430-9bef-ea4f3d11fd09" providerId="ADAL" clId="{FE2BC231-1BCD-4B1C-8410-838A3565FB0C}" dt="2025-06-04T19:24:01.868" v="18" actId="1076"/>
        <pc:sldMkLst>
          <pc:docMk/>
          <pc:sldMk cId="3895447294" sldId="315"/>
        </pc:sldMkLst>
        <pc:picChg chg="add mod">
          <ac:chgData name="Brian Taylor Johnson" userId="131af937-bab5-4430-9bef-ea4f3d11fd09" providerId="ADAL" clId="{FE2BC231-1BCD-4B1C-8410-838A3565FB0C}" dt="2025-06-04T19:23:36.606" v="16" actId="1076"/>
          <ac:picMkLst>
            <pc:docMk/>
            <pc:sldMk cId="3895447294" sldId="315"/>
            <ac:picMk id="5" creationId="{BC2E1876-11D1-404E-14A0-3ECF299AE29E}"/>
          </ac:picMkLst>
        </pc:picChg>
        <pc:picChg chg="add mod">
          <ac:chgData name="Brian Taylor Johnson" userId="131af937-bab5-4430-9bef-ea4f3d11fd09" providerId="ADAL" clId="{FE2BC231-1BCD-4B1C-8410-838A3565FB0C}" dt="2025-06-04T19:24:01.868" v="18" actId="1076"/>
          <ac:picMkLst>
            <pc:docMk/>
            <pc:sldMk cId="3895447294" sldId="315"/>
            <ac:picMk id="6" creationId="{9E8E73D6-2A56-1780-621F-5EB17591C36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C54D9C12-C77C-44B5-A4B6-550B204C29C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9794E248-9E8C-443A-A5ED-3F797AF9CCF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2" name="Rectangle 4">
            <a:extLst>
              <a:ext uri="{FF2B5EF4-FFF2-40B4-BE49-F238E27FC236}">
                <a16:creationId xmlns:a16="http://schemas.microsoft.com/office/drawing/2014/main" id="{3F807E8F-6973-4907-A2A9-0016C1976F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id="{BE14ACE5-F3A1-44D5-A056-A5EADFD2C8D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2B9D48F8-701B-40D8-B658-5D61D9E7BD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54A6B60-46F5-44FD-91EA-C6001B68C5E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3195FFD-7637-4C12-9641-4DC81A95556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7B94D00D-C45E-44AC-BBC9-BB7161F66FA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E8C99408-3AA3-49C2-A275-BEB167CA671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E1259C95-AE49-459E-B2EE-D26ED3BBEBD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71ED5B40-1D5B-4B3A-8EE7-056D8C9833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4B22A6BE-9336-4166-AE8C-1C58964F57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sblr.com/JPAuo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f875fdd7f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f875fdd7f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8b0d912e49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8b0d912e49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f88e2bbd6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f88e2bbd6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f88e2bbd6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f88e2bbd6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f88e2bbd6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f88e2bbd6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f88e2bbd6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f88e2bbd6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f88e2bbd6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f88e2bbd6c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8b0d912e49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8b0d912e49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8b0d912e49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8b0d912e49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Student Slide One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dirty="0"/>
              <a:t>Translated into a new quadrant (1,2,3,4.5,)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dirty="0"/>
              <a:t>Reflected across Y-axis (2,4)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dirty="0"/>
              <a:t>Reflected across X-Axis (1,5) 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dirty="0"/>
              <a:t>Translated  (2,4, 5, 6)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dirty="0"/>
              <a:t>Translated up (5)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dirty="0"/>
              <a:t>Rotated 90 degrees (5, 6)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dirty="0"/>
              <a:t>Translated AND rotated (4,5,6,7)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1,2,5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2A6BE-9336-4166-AE8C-1C58964F57D9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21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007c268b1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007c268b1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007c268b1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007c268b1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examples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007c268b1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007c268b1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f8d0aecd0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f8d0aecd0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Scene 1 (ZERO)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Scene 3 (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Scene 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Scene 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Scene 10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>
          <a:extLst>
            <a:ext uri="{FF2B5EF4-FFF2-40B4-BE49-F238E27FC236}">
              <a16:creationId xmlns:a16="http://schemas.microsoft.com/office/drawing/2014/main" id="{FF68EA5C-8A76-15EE-8FA3-7922C9BF6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bde8ff0531_0_31:notes">
            <a:extLst>
              <a:ext uri="{FF2B5EF4-FFF2-40B4-BE49-F238E27FC236}">
                <a16:creationId xmlns:a16="http://schemas.microsoft.com/office/drawing/2014/main" id="{B5A6A709-667C-982A-55FB-7FF0E16443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2bde8ff0531_0_31:notes">
            <a:extLst>
              <a:ext uri="{FF2B5EF4-FFF2-40B4-BE49-F238E27FC236}">
                <a16:creationId xmlns:a16="http://schemas.microsoft.com/office/drawing/2014/main" id="{B608B430-406B-2560-0800-85287E0DE3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Lines of Symmetry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321644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f8d0aecd08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f8d0aecd08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f8d0aecd08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f8d0aecd08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f8d0aecd08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f8d0aecd08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f8d0aecd08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f8d0aecd08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f8d0aecd08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f8d0aecd08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>
          <a:extLst>
            <a:ext uri="{FF2B5EF4-FFF2-40B4-BE49-F238E27FC236}">
              <a16:creationId xmlns:a16="http://schemas.microsoft.com/office/drawing/2014/main" id="{927D5C57-86C8-7626-ED80-E92EC88B6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bde8ff0531_0_62:notes">
            <a:extLst>
              <a:ext uri="{FF2B5EF4-FFF2-40B4-BE49-F238E27FC236}">
                <a16:creationId xmlns:a16="http://schemas.microsoft.com/office/drawing/2014/main" id="{C47188BD-CCBE-342E-828F-7DE1EF5084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bde8ff0531_0_62:notes">
            <a:extLst>
              <a:ext uri="{FF2B5EF4-FFF2-40B4-BE49-F238E27FC236}">
                <a16:creationId xmlns:a16="http://schemas.microsoft.com/office/drawing/2014/main" id="{D7C377ED-F148-E96B-70F2-F4F3380075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7114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698d81ed9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698d81ed9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f8d0aecd08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f8d0aecd08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Lines of symmetry/asymmetery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No lines of symmetry (Scene 1,6,8)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Shapes with only one line of symmetry (Scene 4,5,7)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Shapes with greater than 3 lines of symmetry (Scenes 2,3, 9)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Shapes with greater than 4 lines of symmetry (Scene 2,3,9)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f8d0aecd08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f8d0aecd08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Congruent to Figure 1 (4)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 Congruent to Figure 1 (#’s 2,4,7)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bde8ff053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bde8ff053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u="sng">
                <a:solidFill>
                  <a:schemeClr val="hlink"/>
                </a:solidFill>
                <a:hlinkClick r:id="rId3"/>
              </a:rPr>
              <a:t>https://asblr.com/JPAuo</a:t>
            </a:r>
            <a:endParaRPr sz="26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600">
              <a:solidFill>
                <a:srgbClr val="0000FF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ts val="1200"/>
              <a:buAutoNum type="arabicPeriod"/>
            </a:pPr>
            <a:r>
              <a:rPr lang="en" sz="1200">
                <a:solidFill>
                  <a:srgbClr val="0000FF"/>
                </a:solidFill>
              </a:rPr>
              <a:t>Dilated  (1,2,3,4,5,6)</a:t>
            </a:r>
            <a:endParaRPr sz="1200">
              <a:solidFill>
                <a:srgbClr val="0000FF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AutoNum type="arabicPeriod"/>
            </a:pPr>
            <a:r>
              <a:rPr lang="en" sz="1200">
                <a:solidFill>
                  <a:srgbClr val="0000FF"/>
                </a:solidFill>
              </a:rPr>
              <a:t>Dilated and Rotated   (1,3,4,5)</a:t>
            </a:r>
            <a:endParaRPr sz="1200">
              <a:solidFill>
                <a:srgbClr val="0000FF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AutoNum type="arabicPeriod"/>
            </a:pPr>
            <a:r>
              <a:rPr lang="en" sz="1200">
                <a:solidFill>
                  <a:srgbClr val="0000FF"/>
                </a:solidFill>
              </a:rPr>
              <a:t>DIlated by a factor of greater than 2  (1,2,3)</a:t>
            </a:r>
            <a:endParaRPr sz="1200">
              <a:solidFill>
                <a:srgbClr val="0000FF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AutoNum type="arabicPeriod"/>
            </a:pPr>
            <a:r>
              <a:rPr lang="en" sz="1200">
                <a:solidFill>
                  <a:srgbClr val="0000FF"/>
                </a:solidFill>
              </a:rPr>
              <a:t>Translated across the X Axis  (1,2,5)</a:t>
            </a:r>
            <a:endParaRPr sz="1200">
              <a:solidFill>
                <a:srgbClr val="0000FF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AutoNum type="arabicPeriod"/>
            </a:pPr>
            <a:r>
              <a:rPr lang="en" sz="1200">
                <a:solidFill>
                  <a:srgbClr val="0000FF"/>
                </a:solidFill>
              </a:rPr>
              <a:t>Moved Left 3 units  (NONE)</a:t>
            </a:r>
            <a:endParaRPr sz="1200">
              <a:solidFill>
                <a:srgbClr val="0000FF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AutoNum type="arabicPeriod"/>
            </a:pPr>
            <a:r>
              <a:rPr lang="en" sz="1200">
                <a:solidFill>
                  <a:srgbClr val="0000FF"/>
                </a:solidFill>
              </a:rPr>
              <a:t>Rotated greater than or equal to 180 degrees (3,4,5) </a:t>
            </a:r>
            <a:endParaRPr sz="12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solidFill>
                <a:srgbClr val="0000FF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8b0d912e49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8b0d912e49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8b0d912e49_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8b0d912e49_2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8b0d912e49_2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8b0d912e49_2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8b0d912e49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8b0d912e49_2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8b0d912e49_2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8b0d912e49_2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8b0d912e49_2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8b0d912e49_2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698e18cd4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698e18cd4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bde8ff0531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bde8ff0531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bde8ff053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bde8ff053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bb2e06e65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bb2e06e65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Slide One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Reflected across the x-axis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Scene 3: Yes it is a reflection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Scene 5: No-its a rotation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3a. What is it? (a rotation and a translation)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8b0d912e49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8b0d912e49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6a633cee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6a633ceea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Slide One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Translated into a new quadrant  (2,4.5,6,7)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Reflected across Y-axis (5.6)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Reflected across X-Axis (1,2,4)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Translated  (2,4, 5, 6)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Translated up (5)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Rotated 90 degrees (5, 6)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Translated AND rotated (4,5,6,7)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400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521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7634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57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7388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10058400" cy="1143000"/>
          </a:xfr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4875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2274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807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039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2764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6861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47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343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6403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2F55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688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s://creativecommons.org/licenses/by-nc-sa/4.0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journals.uwyo.edu/index.php/jtilt/index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>
            <a:extLst>
              <a:ext uri="{FF2B5EF4-FFF2-40B4-BE49-F238E27FC236}">
                <a16:creationId xmlns:a16="http://schemas.microsoft.com/office/drawing/2014/main" id="{C8C1C049-F093-489D-90F9-FF3503ADDF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274638"/>
            <a:ext cx="1005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0270379C-98BA-456F-9A8F-BAB630A6F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1DB6455-0209-2065-F6CC-30EB98328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195" y="6437165"/>
            <a:ext cx="12186805" cy="0"/>
          </a:xfrm>
          <a:prstGeom prst="line">
            <a:avLst/>
          </a:prstGeom>
          <a:ln w="57150">
            <a:solidFill>
              <a:srgbClr val="B8E0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C493F0C-13A0-FB5C-3D8D-286241BDE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94" y="6477002"/>
            <a:ext cx="12186805" cy="380998"/>
          </a:xfrm>
          <a:prstGeom prst="rect">
            <a:avLst/>
          </a:prstGeom>
          <a:solidFill>
            <a:srgbClr val="2F5597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000" u="none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 of Technology-Integrated Lessons and Teaching</a:t>
            </a: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4(1).</a:t>
            </a:r>
          </a:p>
        </p:txBody>
      </p:sp>
      <p:pic>
        <p:nvPicPr>
          <p:cNvPr id="7" name="Picture 6">
            <a:hlinkClick r:id="rId16"/>
            <a:extLst>
              <a:ext uri="{FF2B5EF4-FFF2-40B4-BE49-F238E27FC236}">
                <a16:creationId xmlns:a16="http://schemas.microsoft.com/office/drawing/2014/main" id="{BCE05341-DD77-EB2C-106C-FE0D7F70D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025" y="109242"/>
            <a:ext cx="868680" cy="493395"/>
          </a:xfrm>
          <a:prstGeom prst="rect">
            <a:avLst/>
          </a:prstGeom>
        </p:spPr>
      </p:pic>
      <p:pic>
        <p:nvPicPr>
          <p:cNvPr id="8" name="Picture 7" descr="Creative Commons, Attribution, Non-Commercial, Share Alike icon.">
            <a:hlinkClick r:id="rId18"/>
            <a:extLst>
              <a:ext uri="{FF2B5EF4-FFF2-40B4-BE49-F238E27FC236}">
                <a16:creationId xmlns:a16="http://schemas.microsoft.com/office/drawing/2014/main" id="{B1D746F0-1DEE-FF75-477C-ADEF8F836C9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503" y="6526535"/>
            <a:ext cx="808202" cy="27604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  <p:sldLayoutId id="2147484155" r:id="rId13"/>
    <p:sldLayoutId id="2147484156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F5597"/>
          </a:solidFill>
          <a:latin typeface="+mj-lt"/>
          <a:ea typeface="MS PGothic" panose="020B0600070205080204" pitchFamily="34" charset="-128"/>
          <a:cs typeface="ＭＳ Ｐゴシック" pitchFamily="-112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MS PGothic" panose="020B0600070205080204" pitchFamily="34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1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xG2aJa6Uy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g"/><Relationship Id="rId5" Type="http://schemas.openxmlformats.org/officeDocument/2006/relationships/hyperlink" Target="http://www.youtube.com/watch?v=wB_7lbK2HMA" TargetMode="Externa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sblr.com/69e4c9" TargetMode="External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youtube.com/watch?v=wB_7lbK2HMA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://www.youtube.com/watch?v=4xG2aJa6UyY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hyperlink" Target="http://www.youtube.com/watch?v=wB_7lbK2HMA" TargetMode="External"/><Relationship Id="rId7" Type="http://schemas.openxmlformats.org/officeDocument/2006/relationships/hyperlink" Target="http://www.youtube.com/watch?v=v4MQZNHmj_0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g"/><Relationship Id="rId5" Type="http://schemas.openxmlformats.org/officeDocument/2006/relationships/hyperlink" Target="http://www.youtube.com/watch?v=4xG2aJa6UyY" TargetMode="External"/><Relationship Id="rId4" Type="http://schemas.openxmlformats.org/officeDocument/2006/relationships/image" Target="../media/image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B_7lbK2HMA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v4MQZNHmj_0" TargetMode="External"/><Relationship Id="rId3" Type="http://schemas.openxmlformats.org/officeDocument/2006/relationships/hyperlink" Target="https://asblr.com/JPAuo" TargetMode="External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youtube.com/watch?v=wB_7lbK2HMA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://www.youtube.com/watch?v=4xG2aJa6UyY" TargetMode="External"/><Relationship Id="rId9" Type="http://schemas.openxmlformats.org/officeDocument/2006/relationships/image" Target="../media/image2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sblr.com/CJzy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g"/><Relationship Id="rId4" Type="http://schemas.openxmlformats.org/officeDocument/2006/relationships/hyperlink" Target="http://www.youtube.com/watch?v=wB_7lbK2HM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sblr.com/CJzy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xG2aJa6Uy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g"/><Relationship Id="rId5" Type="http://schemas.openxmlformats.org/officeDocument/2006/relationships/hyperlink" Target="http://www.youtube.com/watch?v=wB_7lbK2HMA" TargetMode="Externa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3026A-A2AF-6151-9112-44E3AFB14F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Transformations Throwdown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A7B3BC-E72C-C501-735D-04F3C219E2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Brian T. Johnson, Rebecca Bramwell, Josef Stamps, Katie Patterson, and Kyle Jones, Lakeside Junior High School, Springdale Arkansas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64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" dirty="0"/>
              <a:t>Round 1 Which scenes are….</a:t>
            </a:r>
            <a:endParaRPr dirty="0"/>
          </a:p>
          <a:p>
            <a:pPr algn="l"/>
            <a:endParaRPr dirty="0"/>
          </a:p>
          <a:p>
            <a:pPr algn="l"/>
            <a:r>
              <a:rPr lang="en" dirty="0"/>
              <a:t>1.Translated into a new quadrant</a:t>
            </a:r>
            <a:endParaRPr dirty="0"/>
          </a:p>
          <a:p>
            <a:pPr algn="l"/>
            <a:endParaRPr sz="1363" dirty="0"/>
          </a:p>
          <a:p>
            <a:pPr algn="l"/>
            <a:r>
              <a:rPr lang="en" dirty="0"/>
              <a:t>2.Reflected across the Y axis</a:t>
            </a:r>
            <a:endParaRPr dirty="0"/>
          </a:p>
          <a:p>
            <a:pPr algn="l"/>
            <a:endParaRPr sz="1333" dirty="0"/>
          </a:p>
          <a:p>
            <a:pPr algn="l"/>
            <a:r>
              <a:rPr lang="en" dirty="0"/>
              <a:t>3. Reflected across the X axis</a:t>
            </a:r>
            <a:endParaRPr dirty="0"/>
          </a:p>
          <a:p>
            <a:pPr algn="l"/>
            <a:endParaRPr sz="1333" dirty="0"/>
          </a:p>
          <a:p>
            <a:pPr algn="l"/>
            <a:r>
              <a:rPr lang="en" dirty="0"/>
              <a:t>4. Translated</a:t>
            </a:r>
            <a:endParaRPr dirty="0"/>
          </a:p>
          <a:p>
            <a:pPr algn="l"/>
            <a:endParaRPr sz="1333" dirty="0"/>
          </a:p>
          <a:p>
            <a:pPr algn="l"/>
            <a:r>
              <a:rPr lang="en" dirty="0"/>
              <a:t>5. Translated Up</a:t>
            </a:r>
            <a:endParaRPr dirty="0"/>
          </a:p>
          <a:p>
            <a:pPr algn="l"/>
            <a:endParaRPr sz="1733" dirty="0"/>
          </a:p>
          <a:p>
            <a:pPr algn="l"/>
            <a:r>
              <a:rPr lang="en" dirty="0"/>
              <a:t>6. Rotated 90 degrees</a:t>
            </a:r>
            <a:endParaRPr dirty="0"/>
          </a:p>
        </p:txBody>
      </p:sp>
      <p:pic>
        <p:nvPicPr>
          <p:cNvPr id="110" name="Google Shape;110;p21" descr="This timer counts down silently until it reaches 0:00, then a police siren sounds to alert you that time is up." title="2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2400" y="4040100"/>
            <a:ext cx="4064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1" descr="1 Minute Timer Among Us [Music] - Hold on!!! This timer speeds up faster and faster until the 1 minute timer is up. Can you handle it!? Tell me what you think of this 1 minute timer among us with music in the comments. ✅SUBSCRIBE👉 https://bit.ly/30COX6E 👈 Just do it already😀&#10;&#10; Journey to 1 MILLION 📈&#10; ⭐️||||||||||||||. 45% ............... 456K/1M ⭐️&#10;🚨 SUBSCRIBE https://bit.ly/30COX6E&#10;&#10;👉 DONATE&#10;https://bit.ly/3pkGmo7&#10;&#10;Join my channel and get these perks when you join:&#10;🥇 Early Access To New Videos &#10;📛 Loyalty Badges &#10;🎁 Exclusive Emojis&#10;Join here 👉 https://www.youtube.com/channel/UCNzaFfNN0kMy8WmbE6lIw8g/join &#10;&#10;WATCH NEXT &#10;2 Minute Timer [AMONG US]&#10;https://youtu.be/jhOW0DFbskM&#10;Among Us Timer 30 Minutes No Music&#10;https://youtu.be/Y5E-uLxc3tY&#10;Among Us Timer 30 Minutes With Music&#10;https://youtu.be/qn2HKRkYyxY&#10;Motion Backgrounds by: &quot;#AAvfx&quot; &#10;https://youtu.be/6BFhVrifW-0&#10;&#10;JOIN US IN THE COMMENTS. WE LIKE TO HAVE FUN!&#10;&#10;#timertopia" title="1 Minute Timer Among Us [Music]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36500" y="430700"/>
            <a:ext cx="4064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>
              <a:buClr>
                <a:schemeClr val="dk1"/>
              </a:buClr>
              <a:buSzPct val="39285"/>
            </a:pPr>
            <a:r>
              <a:rPr lang="en" dirty="0"/>
              <a:t>1.Translated into a new quadrant</a:t>
            </a:r>
            <a:endParaRPr dirty="0"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200" y="1536634"/>
            <a:ext cx="2214899" cy="209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4433" y="1528333"/>
            <a:ext cx="2069600" cy="209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2"/>
          <p:cNvPicPr preferRelativeResize="0"/>
          <p:nvPr/>
        </p:nvPicPr>
        <p:blipFill rotWithShape="1">
          <a:blip r:embed="rId5">
            <a:alphaModFix/>
          </a:blip>
          <a:srcRect l="14351" t="30570" r="13310"/>
          <a:stretch/>
        </p:blipFill>
        <p:spPr>
          <a:xfrm>
            <a:off x="8411200" y="1536634"/>
            <a:ext cx="2214901" cy="209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13834" y="4022367"/>
            <a:ext cx="2717700" cy="230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41300" y="3969316"/>
            <a:ext cx="3203899" cy="2357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>
              <a:buClr>
                <a:schemeClr val="dk1"/>
              </a:buClr>
              <a:buSzPct val="39285"/>
            </a:pPr>
            <a:r>
              <a:rPr lang="en" dirty="0"/>
              <a:t>2.Reflected across the Y axis</a:t>
            </a:r>
            <a:endParaRPr dirty="0"/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01" y="2302801"/>
            <a:ext cx="4464767" cy="3277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1601" y="2302801"/>
            <a:ext cx="4814801" cy="3277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>
              <a:buClr>
                <a:schemeClr val="dk1"/>
              </a:buClr>
              <a:buSzPct val="39285"/>
            </a:pPr>
            <a:r>
              <a:rPr lang="en" dirty="0"/>
              <a:t>3. Reflected across the X axis</a:t>
            </a:r>
            <a:endParaRPr dirty="0"/>
          </a:p>
          <a:p>
            <a:pPr algn="l"/>
            <a:endParaRPr dirty="0"/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434" y="1570167"/>
            <a:ext cx="3615801" cy="371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5267" y="1570168"/>
            <a:ext cx="3913867" cy="371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5315" y="1634000"/>
            <a:ext cx="3913867" cy="35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>
              <a:buClr>
                <a:schemeClr val="dk1"/>
              </a:buClr>
              <a:buSzPct val="39285"/>
            </a:pPr>
            <a:r>
              <a:rPr lang="en" dirty="0"/>
              <a:t>4. Translated</a:t>
            </a:r>
            <a:endParaRPr dirty="0"/>
          </a:p>
          <a:p>
            <a:pPr algn="l"/>
            <a:endParaRPr dirty="0"/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01" y="1536634"/>
            <a:ext cx="2885865" cy="2939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3851" y="1536633"/>
            <a:ext cx="2885868" cy="2998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6000" y="1536633"/>
            <a:ext cx="2885867" cy="2998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80333" y="1552739"/>
            <a:ext cx="2885867" cy="2998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>
              <a:buClr>
                <a:schemeClr val="dk1"/>
              </a:buClr>
              <a:buSzPct val="39285"/>
            </a:pPr>
            <a:r>
              <a:rPr lang="en" dirty="0"/>
              <a:t>5. Translated Up</a:t>
            </a:r>
            <a:endParaRPr dirty="0"/>
          </a:p>
          <a:p>
            <a:pPr algn="l"/>
            <a:endParaRPr dirty="0"/>
          </a:p>
        </p:txBody>
      </p:sp>
      <p:pic>
        <p:nvPicPr>
          <p:cNvPr id="156" name="Google Shape;15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9901" y="1536634"/>
            <a:ext cx="5381967" cy="47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>
              <a:buClr>
                <a:schemeClr val="dk1"/>
              </a:buClr>
              <a:buSzPct val="39285"/>
            </a:pPr>
            <a:r>
              <a:rPr lang="en" dirty="0"/>
              <a:t>6. Rotated 90 degrees</a:t>
            </a:r>
            <a:endParaRPr dirty="0"/>
          </a:p>
        </p:txBody>
      </p:sp>
      <p:pic>
        <p:nvPicPr>
          <p:cNvPr id="163" name="Google Shape;16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734" y="1536633"/>
            <a:ext cx="4969767" cy="4217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2964" y="1441534"/>
            <a:ext cx="5204800" cy="4312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" dirty="0"/>
              <a:t>How It Works…….</a:t>
            </a:r>
            <a:endParaRPr dirty="0"/>
          </a:p>
        </p:txBody>
      </p:sp>
      <p:sp>
        <p:nvSpPr>
          <p:cNvPr id="170" name="Google Shape;170;p2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>
              <a:buNone/>
            </a:pPr>
            <a:r>
              <a:rPr lang="en" sz="3333" dirty="0">
                <a:solidFill>
                  <a:srgbClr val="2F5597"/>
                </a:solidFill>
              </a:rPr>
              <a:t>Read the Question on the Screen</a:t>
            </a:r>
            <a:endParaRPr sz="3333" dirty="0">
              <a:solidFill>
                <a:srgbClr val="2F5597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3333" dirty="0">
                <a:solidFill>
                  <a:srgbClr val="2F5597"/>
                </a:solidFill>
              </a:rPr>
              <a:t>Find all the examples of a given transformation, dilation, rotation, etc. </a:t>
            </a:r>
            <a:endParaRPr sz="3333" dirty="0">
              <a:solidFill>
                <a:srgbClr val="2F5597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3333" dirty="0">
                <a:solidFill>
                  <a:srgbClr val="2F5597"/>
                </a:solidFill>
              </a:rPr>
              <a:t>Write the correct answers on your team’s white board</a:t>
            </a:r>
            <a:endParaRPr sz="3333" dirty="0">
              <a:solidFill>
                <a:srgbClr val="2F5597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3333" dirty="0">
                <a:solidFill>
                  <a:srgbClr val="2F5597"/>
                </a:solidFill>
              </a:rPr>
              <a:t>Each Correct Answer gets to mark on the board</a:t>
            </a:r>
            <a:endParaRPr sz="3333" dirty="0">
              <a:solidFill>
                <a:srgbClr val="2F5597"/>
              </a:solidFill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" sz="3733" dirty="0">
                <a:solidFill>
                  <a:srgbClr val="2F5597"/>
                </a:solidFill>
              </a:rPr>
              <a:t>All transformations could be a single</a:t>
            </a:r>
            <a:endParaRPr sz="3733" dirty="0">
              <a:solidFill>
                <a:srgbClr val="2F5597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3733" dirty="0">
                <a:solidFill>
                  <a:srgbClr val="2F5597"/>
                </a:solidFill>
              </a:rPr>
              <a:t>transformation, or a part of a sequence.</a:t>
            </a:r>
            <a:endParaRPr sz="3333" dirty="0">
              <a:solidFill>
                <a:srgbClr val="2F559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Round 2</a:t>
            </a:r>
            <a:endParaRPr dirty="0"/>
          </a:p>
          <a:p>
            <a:pPr algn="l"/>
            <a:endParaRPr dirty="0">
              <a:solidFill>
                <a:srgbClr val="0000FF"/>
              </a:solidFill>
            </a:endParaRPr>
          </a:p>
          <a:p>
            <a:pPr algn="l"/>
            <a:r>
              <a:rPr lang="en" dirty="0"/>
              <a:t>1.Translated into a new quadrant</a:t>
            </a:r>
            <a:endParaRPr dirty="0"/>
          </a:p>
          <a:p>
            <a:pPr algn="l"/>
            <a:endParaRPr sz="1363" dirty="0"/>
          </a:p>
          <a:p>
            <a:pPr algn="l"/>
            <a:r>
              <a:rPr lang="en" dirty="0"/>
              <a:t>2.Reflected across the Y axis</a:t>
            </a:r>
            <a:endParaRPr dirty="0"/>
          </a:p>
          <a:p>
            <a:pPr algn="l"/>
            <a:endParaRPr sz="1333" dirty="0"/>
          </a:p>
          <a:p>
            <a:pPr algn="l"/>
            <a:r>
              <a:rPr lang="en" dirty="0"/>
              <a:t>3. Reflected across the X axis</a:t>
            </a:r>
            <a:endParaRPr dirty="0"/>
          </a:p>
          <a:p>
            <a:pPr algn="l"/>
            <a:endParaRPr sz="1333" dirty="0"/>
          </a:p>
          <a:p>
            <a:pPr algn="l"/>
            <a:r>
              <a:rPr lang="en" dirty="0"/>
              <a:t>4. Translated</a:t>
            </a:r>
            <a:endParaRPr dirty="0"/>
          </a:p>
          <a:p>
            <a:pPr algn="l"/>
            <a:endParaRPr sz="1333" dirty="0"/>
          </a:p>
          <a:p>
            <a:pPr algn="l"/>
            <a:r>
              <a:rPr lang="en" dirty="0"/>
              <a:t>5. Translated Up</a:t>
            </a:r>
            <a:endParaRPr dirty="0"/>
          </a:p>
          <a:p>
            <a:pPr algn="l"/>
            <a:endParaRPr sz="1733" dirty="0"/>
          </a:p>
          <a:p>
            <a:pPr algn="l"/>
            <a:r>
              <a:rPr lang="en" dirty="0"/>
              <a:t>6. Rotated 90 degrees</a:t>
            </a:r>
            <a:endParaRPr dirty="0"/>
          </a:p>
        </p:txBody>
      </p:sp>
      <p:pic>
        <p:nvPicPr>
          <p:cNvPr id="176" name="Google Shape;176;p29" descr="This timer counts down silently until it reaches 0:00, then a police siren sounds to alert you that time is up." title="2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2400" y="4040100"/>
            <a:ext cx="4064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9" descr="1 Minute Timer Among Us [Music] - Hold on!!! This timer speeds up faster and faster until the 1 minute timer is up. Can you handle it!? Tell me what you think of this 1 minute timer among us with music in the comments. ✅SUBSCRIBE👉 https://bit.ly/30COX6E 👈 Just do it already😀&#10;&#10; Journey to 1 MILLION 📈&#10; ⭐️||||||||||||||. 45% ............... 456K/1M ⭐️&#10;🚨 SUBSCRIBE https://bit.ly/30COX6E&#10;&#10;👉 DONATE&#10;https://bit.ly/3pkGmo7&#10;&#10;Join my channel and get these perks when you join:&#10;🥇 Early Access To New Videos &#10;📛 Loyalty Badges &#10;🎁 Exclusive Emojis&#10;Join here 👉 https://www.youtube.com/channel/UCNzaFfNN0kMy8WmbE6lIw8g/join &#10;&#10;WATCH NEXT &#10;2 Minute Timer [AMONG US]&#10;https://youtu.be/jhOW0DFbskM&#10;Among Us Timer 30 Minutes No Music&#10;https://youtu.be/Y5E-uLxc3tY&#10;Among Us Timer 30 Minutes With Music&#10;https://youtu.be/qn2HKRkYyxY&#10;Motion Backgrounds by: &quot;#AAvfx&quot; &#10;https://youtu.be/6BFhVrifW-0&#10;&#10;JOIN US IN THE COMMENTS. WE LIKE TO HAVE FUN!&#10;&#10;#timertopia" title="1 Minute Timer Among Us [Music]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36500" y="430700"/>
            <a:ext cx="4064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49E38-A0F7-878E-EDBE-533F44BB2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" dirty="0"/>
              <a:t>1.Translated into a new quadrant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4944F-78E4-744F-41DF-ECAECED31D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02915-D16F-F565-19CE-FF0E5CFB81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19</a:t>
            </a:fld>
            <a:endParaRPr lang="en"/>
          </a:p>
        </p:txBody>
      </p:sp>
      <p:pic>
        <p:nvPicPr>
          <p:cNvPr id="5" name="Google Shape;184;p30">
            <a:extLst>
              <a:ext uri="{FF2B5EF4-FFF2-40B4-BE49-F238E27FC236}">
                <a16:creationId xmlns:a16="http://schemas.microsoft.com/office/drawing/2014/main" id="{38DC3C31-6DC7-C93C-B6E8-9AA11ECE811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37295" y="1346107"/>
            <a:ext cx="2734767" cy="2305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85;p30">
            <a:extLst>
              <a:ext uri="{FF2B5EF4-FFF2-40B4-BE49-F238E27FC236}">
                <a16:creationId xmlns:a16="http://schemas.microsoft.com/office/drawing/2014/main" id="{18D5706A-7A2C-7DF5-57CA-28B36728605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8616" y="1367826"/>
            <a:ext cx="2734768" cy="2283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86;p30">
            <a:extLst>
              <a:ext uri="{FF2B5EF4-FFF2-40B4-BE49-F238E27FC236}">
                <a16:creationId xmlns:a16="http://schemas.microsoft.com/office/drawing/2014/main" id="{1CA6606C-7CE4-9222-7F13-5A27085AC2A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8088" y="1346107"/>
            <a:ext cx="2796617" cy="2305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87;p30">
            <a:extLst>
              <a:ext uri="{FF2B5EF4-FFF2-40B4-BE49-F238E27FC236}">
                <a16:creationId xmlns:a16="http://schemas.microsoft.com/office/drawing/2014/main" id="{AB70A87D-4374-C9C0-99F8-D146EC01D6F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73494" y="3912390"/>
            <a:ext cx="2796600" cy="2305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88;p30">
            <a:extLst>
              <a:ext uri="{FF2B5EF4-FFF2-40B4-BE49-F238E27FC236}">
                <a16:creationId xmlns:a16="http://schemas.microsoft.com/office/drawing/2014/main" id="{DF33E50C-2C9F-AAF8-8554-75788B8AF785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65968" y="3966267"/>
            <a:ext cx="2734768" cy="2305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05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6999200" cy="6180083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400" dirty="0"/>
              <a:t>Engage-Partner Practice with moving through the scenes/operating in augmented reality inside Assemblr</a:t>
            </a:r>
            <a:endParaRPr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400" dirty="0"/>
              <a:t>-Explore-First round of challenges (easy)</a:t>
            </a:r>
            <a:endParaRPr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400" dirty="0"/>
              <a:t>- Explain: Review of initial challenges on screen (the why of correct/incorrect answers)</a:t>
            </a:r>
            <a:endParaRPr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400" dirty="0"/>
              <a:t>Elaborate: 2-5th rounds of challenges (dilations, symmetry, measurement of transformations (how far?)</a:t>
            </a:r>
            <a:endParaRPr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400" dirty="0"/>
              <a:t>Evaluate: Verbal feedback on correct answers/discussion of why? (Also survey completion discussing how participating in the throw down influenced/deepened their learning)</a:t>
            </a:r>
            <a:endParaRPr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2400" dirty="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0152" y="798786"/>
            <a:ext cx="4671848" cy="509258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7849101" y="5800688"/>
            <a:ext cx="4141200" cy="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" dirty="0">
                <a:solidFill>
                  <a:srgbClr val="2F5597"/>
                </a:solidFill>
              </a:rPr>
              <a:t>(Northern, 2019)</a:t>
            </a:r>
            <a:endParaRPr dirty="0">
              <a:solidFill>
                <a:srgbClr val="2F5597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7C219-4B21-E694-5555-D7043D892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" dirty="0"/>
              <a:t>2.Reflected across the Y axis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0A7E4-7A99-FAD4-621C-A1B6CBDEFD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D903B-574F-843E-E224-FC3B2950B0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20</a:t>
            </a:fld>
            <a:endParaRPr lang="en"/>
          </a:p>
        </p:txBody>
      </p:sp>
      <p:pic>
        <p:nvPicPr>
          <p:cNvPr id="5" name="Google Shape;185;p30">
            <a:extLst>
              <a:ext uri="{FF2B5EF4-FFF2-40B4-BE49-F238E27FC236}">
                <a16:creationId xmlns:a16="http://schemas.microsoft.com/office/drawing/2014/main" id="{BC2E1876-11D1-404E-14A0-3ECF299AE29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77598" y="2287242"/>
            <a:ext cx="2734768" cy="2283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87;p30">
            <a:extLst>
              <a:ext uri="{FF2B5EF4-FFF2-40B4-BE49-F238E27FC236}">
                <a16:creationId xmlns:a16="http://schemas.microsoft.com/office/drawing/2014/main" id="{9E8E73D6-2A56-1780-621F-5EB17591C36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7802" y="2265525"/>
            <a:ext cx="2796600" cy="2305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44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FD122-50E0-76AE-4D52-B46D3F3E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" dirty="0"/>
              <a:t>3. Reflected across the X axis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261A4-23A1-6125-C773-CDE0762F26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5A0BA-814A-2EDE-752F-DBACC08CBB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21</a:t>
            </a:fld>
            <a:endParaRPr lang="en"/>
          </a:p>
        </p:txBody>
      </p:sp>
      <p:pic>
        <p:nvPicPr>
          <p:cNvPr id="5" name="Google Shape;184;p30">
            <a:extLst>
              <a:ext uri="{FF2B5EF4-FFF2-40B4-BE49-F238E27FC236}">
                <a16:creationId xmlns:a16="http://schemas.microsoft.com/office/drawing/2014/main" id="{BE495EA2-6C21-7581-D801-64B8B7739A3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4886" y="2661617"/>
            <a:ext cx="2734767" cy="2305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88;p30">
            <a:extLst>
              <a:ext uri="{FF2B5EF4-FFF2-40B4-BE49-F238E27FC236}">
                <a16:creationId xmlns:a16="http://schemas.microsoft.com/office/drawing/2014/main" id="{A1E2601F-1F48-896B-266D-4EF3E61135B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2349" y="2661617"/>
            <a:ext cx="2734768" cy="2305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493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" dirty="0"/>
              <a:t>4. Translated</a:t>
            </a:r>
            <a:endParaRPr dirty="0"/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599" y="3959401"/>
            <a:ext cx="2734767" cy="2305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1899" y="1251226"/>
            <a:ext cx="2734768" cy="2283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79783" y="1229507"/>
            <a:ext cx="2796617" cy="2305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0983" y="3959400"/>
            <a:ext cx="2796600" cy="2305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41636" y="3959398"/>
            <a:ext cx="2734768" cy="2305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" dirty="0"/>
              <a:t>5. Translated Up</a:t>
            </a:r>
            <a:endParaRPr dirty="0"/>
          </a:p>
        </p:txBody>
      </p:sp>
      <p:sp>
        <p:nvSpPr>
          <p:cNvPr id="194" name="Google Shape;194;p3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"/>
              <a:t>6. Rotated 90 Degrees</a:t>
            </a:r>
            <a:endParaRPr/>
          </a:p>
        </p:txBody>
      </p:sp>
      <p:pic>
        <p:nvPicPr>
          <p:cNvPr id="201" name="Google Shape;20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402" y="1531634"/>
            <a:ext cx="4501804" cy="3794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2"/>
          <p:cNvPicPr preferRelativeResize="0"/>
          <p:nvPr/>
        </p:nvPicPr>
        <p:blipFill rotWithShape="1">
          <a:blip r:embed="rId4">
            <a:alphaModFix/>
          </a:blip>
          <a:srcRect b="13434"/>
          <a:stretch/>
        </p:blipFill>
        <p:spPr>
          <a:xfrm>
            <a:off x="6096000" y="1504467"/>
            <a:ext cx="4501800" cy="3849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" dirty="0"/>
              <a:t>Round 3 </a:t>
            </a:r>
            <a:endParaRPr dirty="0"/>
          </a:p>
        </p:txBody>
      </p:sp>
      <p:sp>
        <p:nvSpPr>
          <p:cNvPr id="208" name="Google Shape;208;p3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" sz="3467" dirty="0">
                <a:solidFill>
                  <a:srgbClr val="2F5597"/>
                </a:solidFill>
              </a:rPr>
              <a:t>How many lines of symmetry in…….</a:t>
            </a:r>
            <a:endParaRPr sz="3467" dirty="0">
              <a:solidFill>
                <a:srgbClr val="2F5597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3467" dirty="0">
                <a:solidFill>
                  <a:srgbClr val="2F5597"/>
                </a:solidFill>
              </a:rPr>
              <a:t>Scene 1</a:t>
            </a:r>
            <a:endParaRPr sz="3467" dirty="0">
              <a:solidFill>
                <a:srgbClr val="2F5597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3467" dirty="0">
                <a:solidFill>
                  <a:srgbClr val="2F5597"/>
                </a:solidFill>
              </a:rPr>
              <a:t>Scene 3</a:t>
            </a:r>
            <a:endParaRPr sz="3467" dirty="0">
              <a:solidFill>
                <a:srgbClr val="2F5597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3467" dirty="0">
                <a:solidFill>
                  <a:srgbClr val="2F5597"/>
                </a:solidFill>
              </a:rPr>
              <a:t>Scene 5</a:t>
            </a:r>
            <a:endParaRPr sz="3467" dirty="0">
              <a:solidFill>
                <a:srgbClr val="2F5597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3467" dirty="0">
                <a:solidFill>
                  <a:srgbClr val="2F5597"/>
                </a:solidFill>
              </a:rPr>
              <a:t>Scene 8</a:t>
            </a:r>
            <a:endParaRPr sz="3467" dirty="0">
              <a:solidFill>
                <a:srgbClr val="2F5597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3467" dirty="0">
                <a:solidFill>
                  <a:srgbClr val="2F5597"/>
                </a:solidFill>
              </a:rPr>
              <a:t>Scene 10</a:t>
            </a:r>
            <a:endParaRPr sz="3467" dirty="0">
              <a:solidFill>
                <a:srgbClr val="2F5597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sz="3467" dirty="0">
              <a:solidFill>
                <a:srgbClr val="0000FF"/>
              </a:solidFill>
            </a:endParaRPr>
          </a:p>
        </p:txBody>
      </p:sp>
      <p:pic>
        <p:nvPicPr>
          <p:cNvPr id="209" name="Google Shape;209;p33" descr="1 Minute Timer Among Us [Music] - Hold on!!! This timer speeds up faster and faster until the 1 minute timer is up. Can you handle it!? Tell me what you think of this 1 minute timer among us with music in the comments. ✅SUBSCRIBE👉 https://bit.ly/30COX6E 👈 Just do it already😀&#10;&#10; Journey to 1 MILLION 📈&#10; ⭐️||||||||||||||. 45% ............... 456K/1M ⭐️&#10;🚨 SUBSCRIBE https://bit.ly/30COX6E&#10;&#10;👉 DONATE&#10;https://bit.ly/3pkGmo7&#10;&#10;Join my channel and get these perks when you join:&#10;🥇 Early Access To New Videos &#10;📛 Loyalty Badges &#10;🎁 Exclusive Emojis&#10;Join here 👉 https://www.youtube.com/channel/UCNzaFfNN0kMy8WmbE6lIw8g/join &#10;&#10;WATCH NEXT &#10;2 Minute Timer [AMONG US]&#10;https://youtu.be/jhOW0DFbskM&#10;Among Us Timer 30 Minutes No Music&#10;https://youtu.be/Y5E-uLxc3tY&#10;Among Us Timer 30 Minutes With Music&#10;https://youtu.be/qn2HKRkYyxY&#10;Motion Backgrounds by: &quot;#AAvfx&quot; &#10;https://youtu.be/6BFhVrifW-0&#10;&#10;JOIN US IN THE COMMENTS. WE LIKE TO HAVE FUN!&#10;&#10;#timertopia" title="1 Minute Timer Among Us [Music]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15356" y="2358169"/>
            <a:ext cx="3318691" cy="1930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3" descr="This timer counts down silently until it reaches 0:00, then a police siren sounds to alert you that time is up." title="2 Minute Timer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15356" y="4356340"/>
            <a:ext cx="3318690" cy="1991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3" descr="Check out our new 30-second timer with fun upbeat music!. The music ends with a flourish at the end!&#10;&#10;&#10;Website: https://instructabeats.com &#10;Instagram: https://instagram.com/instructabeats &#10;Twitter: https://twitter.com/instructabeats &#10;Facebook: https://www.facebook.com/profile.php?id=100045658249770 &#10;Merch: https://teespring.instructabeats.com or https://bonfire.instructabeats.com&#10;&#10;#4minutes #funtimers #timerswithmusic #timer #education #learning #school #elementary #educationalmusic #teaching #teachers #math #elementarymath #teachingmath #bhfyp #classroom #edchat #mathchat #instructabeats #transitions" title="30 Second Countdown Timer - Upbeat Fun Music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15356" y="689196"/>
            <a:ext cx="3318691" cy="1616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>
          <a:extLst>
            <a:ext uri="{FF2B5EF4-FFF2-40B4-BE49-F238E27FC236}">
              <a16:creationId xmlns:a16="http://schemas.microsoft.com/office/drawing/2014/main" id="{FEA748A6-C107-20AC-52EA-7A2FD2170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1">
            <a:extLst>
              <a:ext uri="{FF2B5EF4-FFF2-40B4-BE49-F238E27FC236}">
                <a16:creationId xmlns:a16="http://schemas.microsoft.com/office/drawing/2014/main" id="{117B4300-5D87-21E0-83D4-4151C317B5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" dirty="0"/>
              <a:t>Scene One</a:t>
            </a:r>
            <a:endParaRPr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644DA9D-72DA-50C6-6F2A-472BF8034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381000"/>
            <a:ext cx="5630863" cy="588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717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" dirty="0"/>
              <a:t>Scene 3</a:t>
            </a:r>
            <a:endParaRPr dirty="0"/>
          </a:p>
        </p:txBody>
      </p:sp>
      <p:pic>
        <p:nvPicPr>
          <p:cNvPr id="225" name="Google Shape;225;p35"/>
          <p:cNvPicPr preferRelativeResize="0"/>
          <p:nvPr/>
        </p:nvPicPr>
        <p:blipFill>
          <a:blip r:embed="rId3">
            <a:alphaModFix/>
          </a:blip>
          <a:srcRect t="9272" b="8652"/>
          <a:stretch/>
        </p:blipFill>
        <p:spPr>
          <a:xfrm>
            <a:off x="2535788" y="635876"/>
            <a:ext cx="7120424" cy="56287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6" name="Google Shape;226;p35"/>
          <p:cNvCxnSpPr/>
          <p:nvPr/>
        </p:nvCxnSpPr>
        <p:spPr>
          <a:xfrm flipH="1">
            <a:off x="6457967" y="998433"/>
            <a:ext cx="50400" cy="4034000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" dirty="0"/>
              <a:t>Scene Three Continued</a:t>
            </a:r>
            <a:endParaRPr dirty="0"/>
          </a:p>
        </p:txBody>
      </p:sp>
      <p:pic>
        <p:nvPicPr>
          <p:cNvPr id="233" name="Google Shape;233;p36"/>
          <p:cNvPicPr preferRelativeResize="0"/>
          <p:nvPr/>
        </p:nvPicPr>
        <p:blipFill>
          <a:blip r:embed="rId3">
            <a:alphaModFix/>
          </a:blip>
          <a:srcRect b="13134"/>
          <a:stretch/>
        </p:blipFill>
        <p:spPr>
          <a:xfrm>
            <a:off x="2458267" y="1536633"/>
            <a:ext cx="7275468" cy="46224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4" name="Google Shape;234;p36"/>
          <p:cNvCxnSpPr/>
          <p:nvPr/>
        </p:nvCxnSpPr>
        <p:spPr>
          <a:xfrm>
            <a:off x="3751733" y="3992467"/>
            <a:ext cx="5698400" cy="672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" dirty="0"/>
              <a:t>Scene Three Continued</a:t>
            </a:r>
            <a:endParaRPr dirty="0"/>
          </a:p>
        </p:txBody>
      </p:sp>
      <p:pic>
        <p:nvPicPr>
          <p:cNvPr id="241" name="Google Shape;241;p37"/>
          <p:cNvPicPr preferRelativeResize="0"/>
          <p:nvPr/>
        </p:nvPicPr>
        <p:blipFill>
          <a:blip r:embed="rId3">
            <a:alphaModFix/>
          </a:blip>
          <a:srcRect b="11151"/>
          <a:stretch/>
        </p:blipFill>
        <p:spPr>
          <a:xfrm>
            <a:off x="2458267" y="1536633"/>
            <a:ext cx="7275468" cy="472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2" name="Google Shape;242;p37"/>
          <p:cNvCxnSpPr/>
          <p:nvPr/>
        </p:nvCxnSpPr>
        <p:spPr>
          <a:xfrm rot="10800000" flipH="1">
            <a:off x="3654033" y="3429000"/>
            <a:ext cx="5715200" cy="9836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3" name="Google Shape;243;p37"/>
          <p:cNvCxnSpPr/>
          <p:nvPr/>
        </p:nvCxnSpPr>
        <p:spPr>
          <a:xfrm>
            <a:off x="3694800" y="3318233"/>
            <a:ext cx="5715200" cy="10900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6028000" cy="68580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6133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6133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6133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6133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6133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6133" dirty="0"/>
              <a:t>Transformations Throw Down</a:t>
            </a:r>
            <a:endParaRPr sz="6133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3667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3667" dirty="0"/>
              <a:t>Demonstrate Your Knowledge of Transformations, Dilations and Symmetry in </a:t>
            </a:r>
            <a:endParaRPr sz="3667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3667" dirty="0"/>
              <a:t>Connect the Dots</a:t>
            </a:r>
            <a:endParaRPr sz="3667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6133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6133" dirty="0">
              <a:solidFill>
                <a:srgbClr val="FF0000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4000" y="620703"/>
            <a:ext cx="5171090" cy="56860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509752" y="5812681"/>
            <a:ext cx="5518248" cy="551200"/>
          </a:xfrm>
          <a:prstGeom prst="rect">
            <a:avLst/>
          </a:prstGeom>
          <a:solidFill>
            <a:schemeClr val="lt1"/>
          </a:solidFill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87"/>
            </a:pPr>
            <a:r>
              <a:rPr lang="en" sz="1121" dirty="0">
                <a:solidFill>
                  <a:srgbClr val="2F5597"/>
                </a:solidFill>
              </a:rPr>
              <a:t>Anton from USA, CC BY-SA 2.0 &lt;https://creativecommons.org/licenses/by-sa/2.0&gt;, </a:t>
            </a:r>
            <a:endParaRPr sz="1121" dirty="0">
              <a:solidFill>
                <a:srgbClr val="2F5597"/>
              </a:solidFill>
            </a:endParaRPr>
          </a:p>
          <a:p>
            <a:pPr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87"/>
            </a:pPr>
            <a:r>
              <a:rPr lang="en" sz="1121" dirty="0">
                <a:solidFill>
                  <a:srgbClr val="2F5597"/>
                </a:solidFill>
              </a:rPr>
              <a:t>via Wikimedia Commons</a:t>
            </a:r>
            <a:endParaRPr sz="1121" dirty="0">
              <a:solidFill>
                <a:srgbClr val="2F5597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" dirty="0"/>
              <a:t>Scene Four</a:t>
            </a:r>
            <a:endParaRPr dirty="0"/>
          </a:p>
        </p:txBody>
      </p:sp>
      <p:pic>
        <p:nvPicPr>
          <p:cNvPr id="250" name="Google Shape;250;p38"/>
          <p:cNvPicPr preferRelativeResize="0"/>
          <p:nvPr/>
        </p:nvPicPr>
        <p:blipFill>
          <a:blip r:embed="rId3">
            <a:alphaModFix/>
          </a:blip>
          <a:srcRect t="12950" b="8652"/>
          <a:stretch/>
        </p:blipFill>
        <p:spPr>
          <a:xfrm>
            <a:off x="3159163" y="888124"/>
            <a:ext cx="5873676" cy="53765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Google Shape;251;p38"/>
          <p:cNvCxnSpPr/>
          <p:nvPr/>
        </p:nvCxnSpPr>
        <p:spPr>
          <a:xfrm flipH="1">
            <a:off x="3264533" y="779933"/>
            <a:ext cx="5832400" cy="5563600"/>
          </a:xfrm>
          <a:prstGeom prst="straightConnector1">
            <a:avLst/>
          </a:prstGeom>
          <a:noFill/>
          <a:ln w="1143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" dirty="0"/>
              <a:t>Scene Seven</a:t>
            </a:r>
            <a:endParaRPr dirty="0"/>
          </a:p>
        </p:txBody>
      </p:sp>
      <p:pic>
        <p:nvPicPr>
          <p:cNvPr id="258" name="Google Shape;258;p39"/>
          <p:cNvPicPr preferRelativeResize="0"/>
          <p:nvPr/>
        </p:nvPicPr>
        <p:blipFill>
          <a:blip r:embed="rId3">
            <a:alphaModFix/>
          </a:blip>
          <a:srcRect b="8652"/>
          <a:stretch/>
        </p:blipFill>
        <p:spPr>
          <a:xfrm>
            <a:off x="3782548" y="0"/>
            <a:ext cx="4626904" cy="62646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Google Shape;259;p39"/>
          <p:cNvCxnSpPr/>
          <p:nvPr/>
        </p:nvCxnSpPr>
        <p:spPr>
          <a:xfrm>
            <a:off x="6200200" y="0"/>
            <a:ext cx="0" cy="6858000"/>
          </a:xfrm>
          <a:prstGeom prst="straightConnector1">
            <a:avLst/>
          </a:prstGeom>
          <a:noFill/>
          <a:ln w="1143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>
          <a:extLst>
            <a:ext uri="{FF2B5EF4-FFF2-40B4-BE49-F238E27FC236}">
              <a16:creationId xmlns:a16="http://schemas.microsoft.com/office/drawing/2014/main" id="{113013D4-A827-C3F1-91B8-3C44AC7CD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FAE1F75-F1A0-40EC-4BFB-6247D8101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90600"/>
            <a:ext cx="6248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" name="Google Shape;400;p57">
            <a:extLst>
              <a:ext uri="{FF2B5EF4-FFF2-40B4-BE49-F238E27FC236}">
                <a16:creationId xmlns:a16="http://schemas.microsoft.com/office/drawing/2014/main" id="{3669293C-E141-AE39-5C3B-043EF85FEA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" dirty="0"/>
              <a:t>Scene Nine</a:t>
            </a:r>
            <a:endParaRPr dirty="0"/>
          </a:p>
        </p:txBody>
      </p:sp>
      <p:sp>
        <p:nvSpPr>
          <p:cNvPr id="401" name="Google Shape;401;p57">
            <a:extLst>
              <a:ext uri="{FF2B5EF4-FFF2-40B4-BE49-F238E27FC236}">
                <a16:creationId xmlns:a16="http://schemas.microsoft.com/office/drawing/2014/main" id="{D7105179-DA55-1B36-0ACE-7253B6B37F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endParaRPr dirty="0"/>
          </a:p>
        </p:txBody>
      </p:sp>
      <p:cxnSp>
        <p:nvCxnSpPr>
          <p:cNvPr id="403" name="Google Shape;403;p57">
            <a:extLst>
              <a:ext uri="{FF2B5EF4-FFF2-40B4-BE49-F238E27FC236}">
                <a16:creationId xmlns:a16="http://schemas.microsoft.com/office/drawing/2014/main" id="{883027C3-AF68-E88E-9F41-859DC3EACC8D}"/>
              </a:ext>
            </a:extLst>
          </p:cNvPr>
          <p:cNvCxnSpPr/>
          <p:nvPr/>
        </p:nvCxnSpPr>
        <p:spPr>
          <a:xfrm>
            <a:off x="5599409" y="990600"/>
            <a:ext cx="86800" cy="4637200"/>
          </a:xfrm>
          <a:prstGeom prst="straightConnector1">
            <a:avLst/>
          </a:prstGeom>
          <a:noFill/>
          <a:ln w="76200" cap="flat" cmpd="sng">
            <a:solidFill>
              <a:srgbClr val="2F559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4" name="Google Shape;404;p57">
            <a:extLst>
              <a:ext uri="{FF2B5EF4-FFF2-40B4-BE49-F238E27FC236}">
                <a16:creationId xmlns:a16="http://schemas.microsoft.com/office/drawing/2014/main" id="{DB86BF88-D82F-56D3-F8F0-8C69FB8BDD23}"/>
              </a:ext>
            </a:extLst>
          </p:cNvPr>
          <p:cNvCxnSpPr>
            <a:cxnSpLocks/>
          </p:cNvCxnSpPr>
          <p:nvPr/>
        </p:nvCxnSpPr>
        <p:spPr>
          <a:xfrm>
            <a:off x="6096000" y="1240772"/>
            <a:ext cx="2493793" cy="4136856"/>
          </a:xfrm>
          <a:prstGeom prst="straightConnector1">
            <a:avLst/>
          </a:prstGeom>
          <a:noFill/>
          <a:ln w="76200" cap="flat" cmpd="sng">
            <a:solidFill>
              <a:srgbClr val="2F5597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8866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9770C-28EE-0100-E2C4-712647C1F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557F-B61B-A22A-E1BF-DECBBE3FE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686415"/>
            <a:ext cx="11360800" cy="763600"/>
          </a:xfrm>
        </p:spPr>
        <p:txBody>
          <a:bodyPr/>
          <a:lstStyle/>
          <a:p>
            <a:pPr algn="l"/>
            <a:r>
              <a:rPr lang="en-US" dirty="0"/>
              <a:t>Scene Nine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1C354-3E0E-5710-1155-747443A6E9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288FF-DE59-8964-5ABB-274242E477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33</a:t>
            </a:fld>
            <a:endParaRPr lang="en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40E7502-249A-D700-ECAD-C8F22D059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686415"/>
            <a:ext cx="5981700" cy="553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oogle Shape;403;p57">
            <a:extLst>
              <a:ext uri="{FF2B5EF4-FFF2-40B4-BE49-F238E27FC236}">
                <a16:creationId xmlns:a16="http://schemas.microsoft.com/office/drawing/2014/main" id="{993C57FE-1990-02A8-439E-535A41B8362D}"/>
              </a:ext>
            </a:extLst>
          </p:cNvPr>
          <p:cNvCxnSpPr>
            <a:cxnSpLocks/>
          </p:cNvCxnSpPr>
          <p:nvPr/>
        </p:nvCxnSpPr>
        <p:spPr>
          <a:xfrm flipH="1">
            <a:off x="3479800" y="3175000"/>
            <a:ext cx="3898900" cy="2565400"/>
          </a:xfrm>
          <a:prstGeom prst="straightConnector1">
            <a:avLst/>
          </a:prstGeom>
          <a:noFill/>
          <a:ln w="76200" cap="flat" cmpd="sng">
            <a:solidFill>
              <a:srgbClr val="2F559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403;p57">
            <a:extLst>
              <a:ext uri="{FF2B5EF4-FFF2-40B4-BE49-F238E27FC236}">
                <a16:creationId xmlns:a16="http://schemas.microsoft.com/office/drawing/2014/main" id="{DB9A5F6C-BCC3-5FA3-96F2-214FD3E6A6B0}"/>
              </a:ext>
            </a:extLst>
          </p:cNvPr>
          <p:cNvCxnSpPr>
            <a:cxnSpLocks/>
          </p:cNvCxnSpPr>
          <p:nvPr/>
        </p:nvCxnSpPr>
        <p:spPr>
          <a:xfrm flipH="1" flipV="1">
            <a:off x="4635500" y="3263900"/>
            <a:ext cx="3975100" cy="2286000"/>
          </a:xfrm>
          <a:prstGeom prst="straightConnector1">
            <a:avLst/>
          </a:prstGeom>
          <a:noFill/>
          <a:ln w="76200" cap="flat" cmpd="sng">
            <a:solidFill>
              <a:srgbClr val="2F5597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7099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" dirty="0"/>
              <a:t>Round Four: Lines of Symmetry </a:t>
            </a:r>
            <a:endParaRPr dirty="0"/>
          </a:p>
        </p:txBody>
      </p:sp>
      <p:sp>
        <p:nvSpPr>
          <p:cNvPr id="274" name="Google Shape;274;p4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" sz="3467" dirty="0">
                <a:solidFill>
                  <a:srgbClr val="2F5597"/>
                </a:solidFill>
                <a:highlight>
                  <a:srgbClr val="FFFFFF"/>
                </a:highlight>
              </a:rPr>
              <a:t>1. Which shapes have no lines of symmetry?</a:t>
            </a:r>
            <a:endParaRPr sz="3467" dirty="0">
              <a:solidFill>
                <a:srgbClr val="2F5597"/>
              </a:solidFill>
              <a:highlight>
                <a:srgbClr val="FFFFFF"/>
              </a:highlight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3467" dirty="0">
                <a:solidFill>
                  <a:srgbClr val="2F5597"/>
                </a:solidFill>
              </a:rPr>
              <a:t>2. Which shape(s) have only one line of symmetry?</a:t>
            </a:r>
            <a:endParaRPr sz="3467" dirty="0">
              <a:solidFill>
                <a:srgbClr val="2F5597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3467" dirty="0">
                <a:solidFill>
                  <a:srgbClr val="2F5597"/>
                </a:solidFill>
              </a:rPr>
              <a:t>3. Which shapes have &gt; 3 lines of symmetry?</a:t>
            </a:r>
            <a:endParaRPr sz="3467" dirty="0">
              <a:solidFill>
                <a:srgbClr val="2F5597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467" dirty="0">
                <a:solidFill>
                  <a:srgbClr val="2F5597"/>
                </a:solidFill>
              </a:rPr>
              <a:t>4. Which shapes have </a:t>
            </a:r>
            <a:r>
              <a:rPr lang="en" sz="3467" u="sng" dirty="0">
                <a:solidFill>
                  <a:srgbClr val="2F5597"/>
                </a:solidFill>
              </a:rPr>
              <a:t>&gt;</a:t>
            </a:r>
            <a:r>
              <a:rPr lang="en" sz="3467" dirty="0">
                <a:solidFill>
                  <a:srgbClr val="2F5597"/>
                </a:solidFill>
              </a:rPr>
              <a:t> 4 lines of symmetry?</a:t>
            </a:r>
            <a:endParaRPr sz="3467" dirty="0">
              <a:solidFill>
                <a:srgbClr val="2F559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2"/>
          <p:cNvSpPr txBox="1">
            <a:spLocks noGrp="1"/>
          </p:cNvSpPr>
          <p:nvPr>
            <p:ph type="title"/>
          </p:nvPr>
        </p:nvSpPr>
        <p:spPr>
          <a:xfrm>
            <a:off x="0" y="134467"/>
            <a:ext cx="117764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 algn="l">
              <a:buSzPts val="990"/>
            </a:pPr>
            <a:r>
              <a:rPr lang="en" sz="4960" dirty="0"/>
              <a:t>Round Five-Congruenty Things Scene</a:t>
            </a:r>
            <a:endParaRPr sz="6160" dirty="0"/>
          </a:p>
        </p:txBody>
      </p:sp>
      <p:sp>
        <p:nvSpPr>
          <p:cNvPr id="280" name="Google Shape;280;p4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>
              <a:buNone/>
            </a:pPr>
            <a:r>
              <a:rPr lang="en" sz="5333" dirty="0">
                <a:solidFill>
                  <a:srgbClr val="2F5597"/>
                </a:solidFill>
              </a:rPr>
              <a:t>How many figures are </a:t>
            </a:r>
            <a:r>
              <a:rPr lang="en" sz="5333" b="1" u="sng" dirty="0">
                <a:solidFill>
                  <a:srgbClr val="2F5597"/>
                </a:solidFill>
              </a:rPr>
              <a:t>not</a:t>
            </a:r>
            <a:endParaRPr sz="5333" b="1" u="sng" dirty="0">
              <a:solidFill>
                <a:srgbClr val="2F5597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5333" dirty="0">
                <a:solidFill>
                  <a:srgbClr val="2F5597"/>
                </a:solidFill>
              </a:rPr>
              <a:t>congruent to figure 1?</a:t>
            </a:r>
            <a:endParaRPr sz="5333" dirty="0">
              <a:solidFill>
                <a:srgbClr val="2F5597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5333" dirty="0">
                <a:solidFill>
                  <a:srgbClr val="2F5597"/>
                </a:solidFill>
              </a:rPr>
              <a:t>Which figures </a:t>
            </a:r>
            <a:endParaRPr sz="5333" dirty="0">
              <a:solidFill>
                <a:srgbClr val="2F5597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5333" dirty="0">
                <a:solidFill>
                  <a:srgbClr val="2F5597"/>
                </a:solidFill>
              </a:rPr>
              <a:t>are congruent </a:t>
            </a:r>
            <a:endParaRPr sz="5333" dirty="0">
              <a:solidFill>
                <a:srgbClr val="2F5597"/>
              </a:solidFill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ct val="27500"/>
              <a:buNone/>
            </a:pPr>
            <a:r>
              <a:rPr lang="en" sz="5333" dirty="0">
                <a:solidFill>
                  <a:srgbClr val="2F5597"/>
                </a:solidFill>
              </a:rPr>
              <a:t>to figure 1? (write down their numbers)</a:t>
            </a:r>
            <a:endParaRPr sz="5333" dirty="0">
              <a:solidFill>
                <a:srgbClr val="2F5597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81" name="Google Shape;281;p42" descr="1 Minute Timer Among Us [Music] - Hold on!!! This timer speeds up faster and faster until the 1 minute timer is up. Can you handle it!? Tell me what you think of this 1 minute timer among us with music in the comments. ✅SUBSCRIBE👉 https://bit.ly/30COX6E 👈 Just do it already😀&#10;&#10; Journey to 1 MILLION 📈&#10; ⭐️||||||||||||||. 45% ............... 456K/1M ⭐️&#10;🚨 SUBSCRIBE https://bit.ly/30COX6E&#10;&#10;👉 DONATE&#10;https://bit.ly/3pkGmo7&#10;&#10;Join my channel and get these perks when you join:&#10;🥇 Early Access To New Videos &#10;📛 Loyalty Badges &#10;🎁 Exclusive Emojis&#10;Join here 👉 https://www.youtube.com/channel/UCNzaFfNN0kMy8WmbE6lIw8g/join &#10;&#10;WATCH NEXT &#10;2 Minute Timer [AMONG US]&#10;https://youtu.be/jhOW0DFbskM&#10;Among Us Timer 30 Minutes No Music&#10;https://youtu.be/Y5E-uLxc3tY&#10;Among Us Timer 30 Minutes With Music&#10;https://youtu.be/qn2HKRkYyxY&#10;Motion Backgrounds by: &quot;#AAvfx&quot; &#10;https://youtu.be/6BFhVrifW-0&#10;&#10;JOIN US IN THE COMMENTS. WE LIKE TO HAVE FUN!&#10;&#10;#timertopia" title="1 Minute Timer Among Us [Music]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2248" y="2135723"/>
            <a:ext cx="4064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" dirty="0"/>
              <a:t>Round Six</a:t>
            </a:r>
            <a:br>
              <a:rPr lang="en" dirty="0"/>
            </a:br>
            <a:endParaRPr dirty="0"/>
          </a:p>
          <a:p>
            <a:pPr algn="l"/>
            <a:r>
              <a:rPr lang="en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https://asblr.com/JPAuo</a:t>
            </a:r>
            <a:endParaRPr dirty="0"/>
          </a:p>
        </p:txBody>
      </p:sp>
      <p:pic>
        <p:nvPicPr>
          <p:cNvPr id="287" name="Google Shape;287;p43" descr="This timer counts down silently until it reaches 0:00, then a police siren sounds to alert you that time is up." title="2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88013" y="4085333"/>
            <a:ext cx="3009602" cy="1692901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3"/>
          <p:cNvSpPr txBox="1"/>
          <p:nvPr/>
        </p:nvSpPr>
        <p:spPr>
          <a:xfrm>
            <a:off x="328767" y="2433997"/>
            <a:ext cx="7359550" cy="3927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599015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+mj-lt"/>
              <a:buAutoNum type="arabicPeriod"/>
            </a:pPr>
            <a:r>
              <a:rPr lang="en" sz="3467" dirty="0">
                <a:solidFill>
                  <a:srgbClr val="2F5597"/>
                </a:solidFill>
              </a:rPr>
              <a:t>Dilated</a:t>
            </a:r>
            <a:endParaRPr sz="3467" dirty="0">
              <a:solidFill>
                <a:srgbClr val="2F5597"/>
              </a:solidFill>
            </a:endParaRPr>
          </a:p>
          <a:p>
            <a:pPr marL="599015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+mj-lt"/>
              <a:buAutoNum type="arabicPeriod"/>
            </a:pPr>
            <a:r>
              <a:rPr lang="en" sz="3467" dirty="0">
                <a:solidFill>
                  <a:srgbClr val="2F5597"/>
                </a:solidFill>
              </a:rPr>
              <a:t>Dilated and Rotated</a:t>
            </a:r>
            <a:endParaRPr sz="3467" dirty="0">
              <a:solidFill>
                <a:srgbClr val="2F5597"/>
              </a:solidFill>
            </a:endParaRPr>
          </a:p>
          <a:p>
            <a:pPr marL="599015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+mj-lt"/>
              <a:buAutoNum type="arabicPeriod"/>
            </a:pPr>
            <a:r>
              <a:rPr lang="en" sz="3467" dirty="0">
                <a:solidFill>
                  <a:srgbClr val="2F5597"/>
                </a:solidFill>
              </a:rPr>
              <a:t>Dilated by a factor of &gt;2</a:t>
            </a:r>
            <a:endParaRPr sz="3467" dirty="0">
              <a:solidFill>
                <a:srgbClr val="2F5597"/>
              </a:solidFill>
            </a:endParaRPr>
          </a:p>
          <a:p>
            <a:pPr marL="599015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+mj-lt"/>
              <a:buAutoNum type="arabicPeriod"/>
            </a:pPr>
            <a:r>
              <a:rPr lang="en" sz="3467" dirty="0">
                <a:solidFill>
                  <a:srgbClr val="2F5597"/>
                </a:solidFill>
              </a:rPr>
              <a:t>Translated across X axis</a:t>
            </a:r>
            <a:endParaRPr sz="3467" dirty="0">
              <a:solidFill>
                <a:srgbClr val="2F5597"/>
              </a:solidFill>
            </a:endParaRPr>
          </a:p>
          <a:p>
            <a:pPr marL="599015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+mj-lt"/>
              <a:buAutoNum type="arabicPeriod"/>
            </a:pPr>
            <a:r>
              <a:rPr lang="en" sz="3467" dirty="0">
                <a:solidFill>
                  <a:srgbClr val="2F5597"/>
                </a:solidFill>
              </a:rPr>
              <a:t>Moved left 3 units</a:t>
            </a:r>
            <a:endParaRPr sz="3467" dirty="0">
              <a:solidFill>
                <a:srgbClr val="2F5597"/>
              </a:solidFill>
            </a:endParaRPr>
          </a:p>
          <a:p>
            <a:pPr marL="599015" indent="-514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+mj-lt"/>
              <a:buAutoNum type="arabicPeriod"/>
            </a:pPr>
            <a:r>
              <a:rPr lang="en" sz="3467" dirty="0">
                <a:solidFill>
                  <a:srgbClr val="2F5597"/>
                </a:solidFill>
              </a:rPr>
              <a:t>Rotated </a:t>
            </a:r>
            <a:r>
              <a:rPr lang="en" sz="3467" u="sng" dirty="0">
                <a:solidFill>
                  <a:srgbClr val="2F5597"/>
                </a:solidFill>
              </a:rPr>
              <a:t>&gt;</a:t>
            </a:r>
            <a:r>
              <a:rPr lang="en" sz="3467" dirty="0">
                <a:solidFill>
                  <a:srgbClr val="2F5597"/>
                </a:solidFill>
              </a:rPr>
              <a:t>180 degrees</a:t>
            </a:r>
            <a:endParaRPr sz="3467" dirty="0">
              <a:solidFill>
                <a:srgbClr val="2F5597"/>
              </a:solidFill>
            </a:endParaRPr>
          </a:p>
        </p:txBody>
      </p:sp>
      <p:pic>
        <p:nvPicPr>
          <p:cNvPr id="289" name="Google Shape;289;p43" descr="1 Minute Timer Among Us [Music] - Hold on!!! This timer speeds up faster and faster until the 1 minute timer is up. Can you handle it!? Tell me what you think of this 1 minute timer among us with music in the comments. ✅SUBSCRIBE👉 https://bit.ly/30COX6E 👈 Just do it already😀&#10;&#10; Journey to 1 MILLION 📈&#10; ⭐️||||||||||||||. 45% ............... 456K/1M ⭐️&#10;🚨 SUBSCRIBE https://bit.ly/30COX6E&#10;&#10;👉 DONATE&#10;https://bit.ly/3pkGmo7&#10;&#10;Join my channel and get these perks when you join:&#10;🥇 Early Access To New Videos &#10;📛 Loyalty Badges &#10;🎁 Exclusive Emojis&#10;Join here 👉 https://www.youtube.com/channel/UCNzaFfNN0kMy8WmbE6lIw8g/join &#10;&#10;WATCH NEXT &#10;2 Minute Timer [AMONG US]&#10;https://youtu.be/jhOW0DFbskM&#10;Among Us Timer 30 Minutes No Music&#10;https://youtu.be/Y5E-uLxc3tY&#10;Among Us Timer 30 Minutes With Music&#10;https://youtu.be/qn2HKRkYyxY&#10;Motion Backgrounds by: &quot;#AAvfx&quot; &#10;https://youtu.be/6BFhVrifW-0&#10;&#10;JOIN US IN THE COMMENTS. WE LIKE TO HAVE FUN!&#10;&#10;#timertopia" title="1 Minute Timer Among Us [Music]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88013" y="2279754"/>
            <a:ext cx="3009600" cy="169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3" descr="Check out our new 30-second timer with fun upbeat music!. The music ends with a flourish at the end!&#10;&#10;&#10;Website: https://instructabeats.com &#10;Instagram: https://instagram.com/instructabeats &#10;Twitter: https://twitter.com/instructabeats &#10;Facebook: https://www.facebook.com/profile.php?id=100045658249770 &#10;Merch: https://teespring.instructabeats.com or https://bonfire.instructabeats.com&#10;&#10;#4minutes #funtimers #timerswithmusic #timer #education #learning #school #elementary #educationalmusic #teaching #teachers #math #elementarymath #teachingmath #bhfyp #classroom #edchat #mathchat #instructabeats #transitions" title="30 Second Countdown Timer - Upbeat Fun Music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88013" y="692217"/>
            <a:ext cx="2955893" cy="148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marL="91438" algn="l">
              <a:buClr>
                <a:srgbClr val="0000FF"/>
              </a:buClr>
              <a:buSzPct val="100000"/>
            </a:pPr>
            <a:r>
              <a:rPr lang="en" dirty="0"/>
              <a:t>1. Dilated</a:t>
            </a:r>
            <a:endParaRPr dirty="0"/>
          </a:p>
        </p:txBody>
      </p:sp>
      <p:pic>
        <p:nvPicPr>
          <p:cNvPr id="296" name="Google Shape;29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475" y="1889997"/>
            <a:ext cx="3711053" cy="282258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7" name="Google Shape;29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2878" y="808738"/>
            <a:ext cx="3711053" cy="264741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8" name="Google Shape;298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2878" y="3586082"/>
            <a:ext cx="3711053" cy="271740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9" name="Google Shape;299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79367" y="808738"/>
            <a:ext cx="3621842" cy="264741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0" name="Google Shape;300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79367" y="3573416"/>
            <a:ext cx="3621842" cy="273007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7993" y="3553610"/>
            <a:ext cx="3410320" cy="26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" dirty="0"/>
              <a:t>2. Dilated and Rotated</a:t>
            </a:r>
            <a:endParaRPr dirty="0"/>
          </a:p>
        </p:txBody>
      </p:sp>
      <p:pic>
        <p:nvPicPr>
          <p:cNvPr id="307" name="Google Shape;30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600" y="2206620"/>
            <a:ext cx="3884012" cy="26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7993" y="593367"/>
            <a:ext cx="3410320" cy="2818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12366" y="2019705"/>
            <a:ext cx="3671833" cy="328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" dirty="0"/>
              <a:t>3. Dilated by a Factor of &gt; 2</a:t>
            </a:r>
            <a:endParaRPr dirty="0"/>
          </a:p>
        </p:txBody>
      </p:sp>
      <p:pic>
        <p:nvPicPr>
          <p:cNvPr id="315" name="Google Shape;31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035" y="1864268"/>
            <a:ext cx="3887740" cy="2863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241" y="1864268"/>
            <a:ext cx="3783517" cy="2863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61224" y="1864267"/>
            <a:ext cx="3783517" cy="2863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" dirty="0"/>
              <a:t>How It Works…….</a:t>
            </a:r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" sz="3333" dirty="0">
                <a:solidFill>
                  <a:srgbClr val="2F5597"/>
                </a:solidFill>
              </a:rPr>
              <a:t>Read the Question on the Screen</a:t>
            </a:r>
            <a:endParaRPr sz="3333" dirty="0">
              <a:solidFill>
                <a:srgbClr val="2F5597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3333" dirty="0">
                <a:solidFill>
                  <a:srgbClr val="2F5597"/>
                </a:solidFill>
              </a:rPr>
              <a:t>Find all the examples of a given transformation, dilation, rotation, etc. </a:t>
            </a:r>
            <a:endParaRPr sz="3333" dirty="0">
              <a:solidFill>
                <a:srgbClr val="2F5597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3333" dirty="0">
                <a:solidFill>
                  <a:srgbClr val="2F5597"/>
                </a:solidFill>
              </a:rPr>
              <a:t>Write the correct answers on your team’s white board</a:t>
            </a:r>
            <a:endParaRPr sz="3333" dirty="0">
              <a:solidFill>
                <a:srgbClr val="2F5597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333" dirty="0">
                <a:solidFill>
                  <a:srgbClr val="2F5597"/>
                </a:solidFill>
              </a:rPr>
              <a:t>Each Correct Answer gets to mark on the board</a:t>
            </a:r>
            <a:endParaRPr sz="3333" dirty="0">
              <a:solidFill>
                <a:srgbClr val="2F559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" dirty="0"/>
              <a:t>4. Translated Across the X-Axis</a:t>
            </a:r>
            <a:endParaRPr dirty="0"/>
          </a:p>
        </p:txBody>
      </p:sp>
      <p:pic>
        <p:nvPicPr>
          <p:cNvPr id="323" name="Google Shape;32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684" y="1269248"/>
            <a:ext cx="6252085" cy="4954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3551" y="1269248"/>
            <a:ext cx="5535765" cy="4954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" dirty="0"/>
              <a:t>5. Moved Left 3 Units</a:t>
            </a:r>
            <a:endParaRPr dirty="0"/>
          </a:p>
        </p:txBody>
      </p:sp>
      <p:sp>
        <p:nvSpPr>
          <p:cNvPr id="330" name="Google Shape;330;p4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/>
              <a:t>None! Some moved more than three units to the left, but no transformation was exactly a translation of 3 units left. 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" dirty="0"/>
              <a:t>6. </a:t>
            </a:r>
            <a:r>
              <a:rPr lang="en" sz="3467" dirty="0"/>
              <a:t>Rotated </a:t>
            </a:r>
            <a:r>
              <a:rPr lang="en" sz="3467" u="sng" dirty="0"/>
              <a:t>&gt;</a:t>
            </a:r>
            <a:r>
              <a:rPr lang="en" sz="3467" dirty="0"/>
              <a:t>180 degrees</a:t>
            </a:r>
            <a:endParaRPr sz="3467" dirty="0"/>
          </a:p>
          <a:p>
            <a:pPr algn="l"/>
            <a:endParaRPr dirty="0"/>
          </a:p>
        </p:txBody>
      </p:sp>
      <p:pic>
        <p:nvPicPr>
          <p:cNvPr id="336" name="Google Shape;33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208" y="2025867"/>
            <a:ext cx="3894476" cy="2986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4243" y="2025868"/>
            <a:ext cx="4068168" cy="2986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76970" y="2025868"/>
            <a:ext cx="3369822" cy="2986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B0915-4981-349E-7BCA-012632EB4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AE2D7-FFF7-8638-DC0E-C314B8CBE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B0FC4-2348-43FB-5FB1-D90DED9C85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43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59890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5034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>
              <a:lnSpc>
                <a:spcPct val="115000"/>
              </a:lnSpc>
              <a:buClr>
                <a:schemeClr val="dk1"/>
              </a:buClr>
              <a:buSzPct val="39285"/>
            </a:pPr>
            <a:r>
              <a:rPr lang="en" dirty="0"/>
              <a:t>Using the site, </a:t>
            </a:r>
            <a:r>
              <a:rPr lang="en" sz="3333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https://asblr.com/CJzyS</a:t>
            </a:r>
            <a:endParaRPr dirty="0"/>
          </a:p>
          <a:p>
            <a:pPr algn="l">
              <a:spcBef>
                <a:spcPts val="1600"/>
              </a:spcBef>
            </a:pPr>
            <a:r>
              <a:rPr lang="en" dirty="0"/>
              <a:t>Click the Scenes to Determine which ones are examples of</a:t>
            </a:r>
            <a:endParaRPr dirty="0"/>
          </a:p>
        </p:txBody>
      </p:sp>
      <p:pic>
        <p:nvPicPr>
          <p:cNvPr id="2" name="Google Shape;82;p17">
            <a:extLst>
              <a:ext uri="{FF2B5EF4-FFF2-40B4-BE49-F238E27FC236}">
                <a16:creationId xmlns:a16="http://schemas.microsoft.com/office/drawing/2014/main" id="{CBEFFE95-6A03-9C34-D64C-16B9E1283F3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0" y="544249"/>
            <a:ext cx="5034000" cy="58017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16"/>
          <p:cNvCxnSpPr/>
          <p:nvPr/>
        </p:nvCxnSpPr>
        <p:spPr>
          <a:xfrm>
            <a:off x="3465967" y="4763299"/>
            <a:ext cx="4219200" cy="121040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5034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" dirty="0"/>
              <a:t>How can you move the objects and the scenes?</a:t>
            </a:r>
            <a:endParaRPr dirty="0"/>
          </a:p>
          <a:p>
            <a:pPr algn="l"/>
            <a:endParaRPr dirty="0"/>
          </a:p>
          <a:p>
            <a:pPr algn="l"/>
            <a:r>
              <a:rPr lang="en" dirty="0"/>
              <a:t>Practice!</a:t>
            </a:r>
            <a:endParaRPr dirty="0"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528923"/>
            <a:ext cx="5034000" cy="58017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7"/>
          <p:cNvCxnSpPr/>
          <p:nvPr/>
        </p:nvCxnSpPr>
        <p:spPr>
          <a:xfrm>
            <a:off x="3465967" y="4747973"/>
            <a:ext cx="4219200" cy="1210400"/>
          </a:xfrm>
          <a:prstGeom prst="straightConnector1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84" name="Google Shape;84;p17" descr="1 Minute Timer Among Us [Music] - Hold on!!! This timer speeds up faster and faster until the 1 minute timer is up. Can you handle it!? Tell me what you think of this 1 minute timer among us with music in the comments. ✅SUBSCRIBE👉 https://bit.ly/30COX6E 👈 Just do it already😀&#10;&#10; Journey to 1 MILLION 📈&#10; ⭐️||||||||||||||. 45% ............... 456K/1M ⭐️&#10;🚨 SUBSCRIBE https://bit.ly/30COX6E&#10;&#10;👉 DONATE&#10;https://bit.ly/3pkGmo7&#10;&#10;Join my channel and get these perks when you join:&#10;🥇 Early Access To New Videos &#10;📛 Loyalty Badges &#10;🎁 Exclusive Emojis&#10;Join here 👉 https://www.youtube.com/channel/UCNzaFfNN0kMy8WmbE6lIw8g/join &#10;&#10;WATCH NEXT &#10;2 Minute Timer [AMONG US]&#10;https://youtu.be/jhOW0DFbskM&#10;Among Us Timer 30 Minutes No Music&#10;https://youtu.be/Y5E-uLxc3tY&#10;Among Us Timer 30 Minutes With Music&#10;https://youtu.be/qn2HKRkYyxY&#10;Motion Backgrounds by: &quot;#AAvfx&quot; &#10;https://youtu.be/6BFhVrifW-0&#10;&#10;JOIN US IN THE COMMENTS. WE LIKE TO HAVE FUN!&#10;&#10;#timertopia" title="1 Minute Timer Among Us [Music]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7400" y="3035833"/>
            <a:ext cx="4064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" dirty="0"/>
              <a:t>Round One</a:t>
            </a:r>
            <a:endParaRPr dirty="0"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" sz="3333" u="sng" dirty="0">
                <a:solidFill>
                  <a:srgbClr val="2F559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https://asblr.com/CJzyS</a:t>
            </a:r>
            <a:endParaRPr sz="3333" dirty="0">
              <a:solidFill>
                <a:srgbClr val="2F5597"/>
              </a:solidFill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en" sz="3333" dirty="0">
                <a:solidFill>
                  <a:srgbClr val="2F5597"/>
                </a:solidFill>
              </a:rPr>
              <a:t>All transformations could be a single</a:t>
            </a:r>
            <a:endParaRPr sz="3333" dirty="0">
              <a:solidFill>
                <a:srgbClr val="2F5597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3333" dirty="0">
                <a:solidFill>
                  <a:srgbClr val="2F5597"/>
                </a:solidFill>
              </a:rPr>
              <a:t>transformation, or a part of </a:t>
            </a:r>
            <a:endParaRPr sz="3333" dirty="0">
              <a:solidFill>
                <a:srgbClr val="2F5597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3333" dirty="0">
                <a:solidFill>
                  <a:srgbClr val="2F5597"/>
                </a:solidFill>
              </a:rPr>
              <a:t>a sequence.</a:t>
            </a:r>
            <a:endParaRPr sz="3333" dirty="0">
              <a:solidFill>
                <a:srgbClr val="2F5597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230367" y="593367"/>
            <a:ext cx="11546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" sz="2700" dirty="0"/>
              <a:t>All transformations could be a single</a:t>
            </a:r>
            <a:endParaRPr sz="2700" dirty="0"/>
          </a:p>
          <a:p>
            <a:pPr algn="l"/>
            <a:r>
              <a:rPr lang="en" sz="2700" dirty="0"/>
              <a:t>transformation, or a part of </a:t>
            </a:r>
            <a:endParaRPr sz="2700" dirty="0"/>
          </a:p>
          <a:p>
            <a:pPr algn="l"/>
            <a:r>
              <a:rPr lang="en" sz="2700" dirty="0"/>
              <a:t>a sequence.</a:t>
            </a:r>
            <a:endParaRPr sz="2700" dirty="0"/>
          </a:p>
          <a:p>
            <a:pPr algn="l"/>
            <a:endParaRPr sz="2700" dirty="0"/>
          </a:p>
          <a:p>
            <a:pPr algn="l"/>
            <a:r>
              <a:rPr lang="en" sz="2700" dirty="0"/>
              <a:t>Scene 1</a:t>
            </a:r>
            <a:endParaRPr sz="2700" dirty="0"/>
          </a:p>
          <a:p>
            <a:pPr algn="l"/>
            <a:r>
              <a:rPr lang="en" sz="2700" dirty="0"/>
              <a:t>Reflection Description (Across What?)</a:t>
            </a:r>
            <a:endParaRPr sz="2700" dirty="0"/>
          </a:p>
          <a:p>
            <a:pPr algn="l"/>
            <a:endParaRPr sz="2700" dirty="0"/>
          </a:p>
          <a:p>
            <a:pPr algn="l"/>
            <a:r>
              <a:rPr lang="en" sz="2700" dirty="0"/>
              <a:t>Scene 3</a:t>
            </a:r>
            <a:endParaRPr sz="2700" dirty="0"/>
          </a:p>
          <a:p>
            <a:pPr algn="l"/>
            <a:r>
              <a:rPr lang="en" sz="2700" dirty="0"/>
              <a:t>Is it a Reflection (Yes/No)</a:t>
            </a:r>
            <a:endParaRPr sz="2700" dirty="0"/>
          </a:p>
          <a:p>
            <a:pPr algn="l"/>
            <a:endParaRPr sz="2700" dirty="0"/>
          </a:p>
          <a:p>
            <a:pPr algn="l"/>
            <a:r>
              <a:rPr lang="en" sz="2700" dirty="0"/>
              <a:t>Scene 5 </a:t>
            </a:r>
            <a:endParaRPr sz="2700" dirty="0"/>
          </a:p>
          <a:p>
            <a:pPr algn="l"/>
            <a:r>
              <a:rPr lang="en" sz="2700" dirty="0"/>
              <a:t>Is it a reflection?</a:t>
            </a:r>
            <a:endParaRPr sz="2700" dirty="0"/>
          </a:p>
          <a:p>
            <a:pPr algn="l"/>
            <a:endParaRPr dirty="0">
              <a:solidFill>
                <a:srgbClr val="0000FF"/>
              </a:solidFill>
            </a:endParaRPr>
          </a:p>
          <a:p>
            <a:pPr algn="l"/>
            <a:r>
              <a:rPr lang="en" dirty="0">
                <a:solidFill>
                  <a:srgbClr val="FFFFFF"/>
                </a:solidFill>
              </a:rPr>
              <a:t>How much did it move to the right?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96" name="Google Shape;96;p19" descr="This timer counts down silently until it reaches 0:00, then a police siren sounds to alert you that time is up." title="2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2400" y="4040100"/>
            <a:ext cx="4064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 descr="1 Minute Timer Among Us [Music] - Hold on!!! This timer speeds up faster and faster until the 1 minute timer is up. Can you handle it!? Tell me what you think of this 1 minute timer among us with music in the comments. ✅SUBSCRIBE👉 https://bit.ly/30COX6E 👈 Just do it already😀&#10;&#10; Journey to 1 MILLION 📈&#10; ⭐️||||||||||||||. 45% ............... 456K/1M ⭐️&#10;🚨 SUBSCRIBE https://bit.ly/30COX6E&#10;&#10;👉 DONATE&#10;https://bit.ly/3pkGmo7&#10;&#10;Join my channel and get these perks when you join:&#10;🥇 Early Access To New Videos &#10;📛 Loyalty Badges &#10;🎁 Exclusive Emojis&#10;Join here 👉 https://www.youtube.com/channel/UCNzaFfNN0kMy8WmbE6lIw8g/join &#10;&#10;WATCH NEXT &#10;2 Minute Timer [AMONG US]&#10;https://youtu.be/jhOW0DFbskM&#10;Among Us Timer 30 Minutes No Music&#10;https://youtu.be/Y5E-uLxc3tY&#10;Among Us Timer 30 Minutes With Music&#10;https://youtu.be/qn2HKRkYyxY&#10;Motion Backgrounds by: &quot;#AAvfx&quot; &#10;https://youtu.be/6BFhVrifW-0&#10;&#10;JOIN US IN THE COMMENTS. WE LIKE TO HAVE FUN!&#10;&#10;#timertopia" title="1 Minute Timer Among Us [Music]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36500" y="430700"/>
            <a:ext cx="4064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6028000" cy="68580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sz="6133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6133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6133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6133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6133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6133" dirty="0"/>
              <a:t>Transformations Throw Down </a:t>
            </a:r>
            <a:endParaRPr sz="6133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6133" dirty="0"/>
              <a:t>Day 2</a:t>
            </a:r>
            <a:endParaRPr sz="6133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3667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3667" dirty="0"/>
              <a:t>Demonstrate Your Knowledge of Transformations, Dilations and Symmetry in </a:t>
            </a:r>
            <a:endParaRPr sz="3667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3667" dirty="0"/>
              <a:t>Connect the Dots</a:t>
            </a:r>
            <a:endParaRPr sz="3667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6133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6133" dirty="0">
              <a:solidFill>
                <a:srgbClr val="FF0000"/>
              </a:solidFill>
            </a:endParaRPr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3900" y="572813"/>
            <a:ext cx="5102772" cy="571237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subTitle" idx="1"/>
          </p:nvPr>
        </p:nvSpPr>
        <p:spPr>
          <a:xfrm>
            <a:off x="925328" y="5869503"/>
            <a:ext cx="5102773" cy="331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87"/>
            </a:pPr>
            <a:r>
              <a:rPr lang="en" sz="855" dirty="0">
                <a:solidFill>
                  <a:srgbClr val="2F5597"/>
                </a:solidFill>
              </a:rPr>
              <a:t>Anton from USA, CC BY-SA 2.0 &lt;https://creativecommons.org/licenses/by-sa/2.0&gt;, via Wikimedia Commons</a:t>
            </a:r>
            <a:endParaRPr sz="855" dirty="0">
              <a:solidFill>
                <a:srgbClr val="2F5597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JTIL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8E08C"/>
      </a:accent1>
      <a:accent2>
        <a:srgbClr val="2F5597"/>
      </a:accent2>
      <a:accent3>
        <a:srgbClr val="FFFFFF"/>
      </a:accent3>
      <a:accent4>
        <a:srgbClr val="FFF2CC"/>
      </a:accent4>
      <a:accent5>
        <a:srgbClr val="FFE599"/>
      </a:accent5>
      <a:accent6>
        <a:srgbClr val="000000"/>
      </a:accent6>
      <a:hlink>
        <a:srgbClr val="2F5597"/>
      </a:hlink>
      <a:folHlink>
        <a:srgbClr val="2F5597"/>
      </a:folHlink>
    </a:clrScheme>
    <a:fontScheme name="JTILT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TILTPresentation-Template" id="{AB281015-E3EF-4CA4-ACFF-7A0CCAB593D3}" vid="{736C4559-1246-4482-B1DD-9EFED0333CF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JTILTPresentation-Template-OTH</Template>
  <TotalTime>2835</TotalTime>
  <Words>1047</Words>
  <Application>Microsoft Office PowerPoint</Application>
  <PresentationFormat>Widescreen</PresentationFormat>
  <Paragraphs>199</Paragraphs>
  <Slides>43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Comic Sans MS</vt:lpstr>
      <vt:lpstr>Roboto</vt:lpstr>
      <vt:lpstr>Roboto Black</vt:lpstr>
      <vt:lpstr>Times New Roman</vt:lpstr>
      <vt:lpstr>Verdana</vt:lpstr>
      <vt:lpstr>Default Design</vt:lpstr>
      <vt:lpstr>Transformations Throwdown</vt:lpstr>
      <vt:lpstr>Engage-Partner Practice with moving through the scenes/operating in augmented reality inside Assemblr -Explore-First round of challenges (easy)  - Explain: Review of initial challenges on screen (the why of correct/incorrect answers)  Elaborate: 2-5th rounds of challenges (dilations, symmetry, measurement of transformations (how far?)  Evaluate: Verbal feedback on correct answers/discussion of why? (Also survey completion discussing how participating in the throw down influenced/deepened their learning) </vt:lpstr>
      <vt:lpstr>     Transformations Throw Down  Demonstrate Your Knowledge of Transformations, Dilations and Symmetry in  Connect the Dots  </vt:lpstr>
      <vt:lpstr>How It Works…….</vt:lpstr>
      <vt:lpstr>Using the site, https://asblr.com/CJzyS Click the Scenes to Determine which ones are examples of</vt:lpstr>
      <vt:lpstr>How can you move the objects and the scenes?  Practice!</vt:lpstr>
      <vt:lpstr>Round One</vt:lpstr>
      <vt:lpstr>All transformations could be a single transformation, or a part of  a sequence.  Scene 1 Reflection Description (Across What?)  Scene 3 Is it a Reflection (Yes/No)  Scene 5  Is it a reflection?  How much did it move to the right?</vt:lpstr>
      <vt:lpstr>     Transformations Throw Down  Day 2  Demonstrate Your Knowledge of Transformations, Dilations and Symmetry in  Connect the Dots  </vt:lpstr>
      <vt:lpstr>Round 1 Which scenes are….  1.Translated into a new quadrant  2.Reflected across the Y axis  3. Reflected across the X axis  4. Translated  5. Translated Up  6. Rotated 90 degrees</vt:lpstr>
      <vt:lpstr>1.Translated into a new quadrant</vt:lpstr>
      <vt:lpstr>2.Reflected across the Y axis</vt:lpstr>
      <vt:lpstr>3. Reflected across the X axis </vt:lpstr>
      <vt:lpstr>4. Translated </vt:lpstr>
      <vt:lpstr>5. Translated Up </vt:lpstr>
      <vt:lpstr>6. Rotated 90 degrees</vt:lpstr>
      <vt:lpstr>How It Works…….</vt:lpstr>
      <vt:lpstr>Round 2  1.Translated into a new quadrant  2.Reflected across the Y axis  3. Reflected across the X axis  4. Translated  5. Translated Up  6. Rotated 90 degrees</vt:lpstr>
      <vt:lpstr>1.Translated into a new quadrant</vt:lpstr>
      <vt:lpstr>2.Reflected across the Y axis</vt:lpstr>
      <vt:lpstr>3. Reflected across the X axis</vt:lpstr>
      <vt:lpstr>4. Translated</vt:lpstr>
      <vt:lpstr>5. Translated Up</vt:lpstr>
      <vt:lpstr>6. Rotated 90 Degrees</vt:lpstr>
      <vt:lpstr>Round 3 </vt:lpstr>
      <vt:lpstr>Scene One</vt:lpstr>
      <vt:lpstr>Scene 3</vt:lpstr>
      <vt:lpstr>Scene Three Continued</vt:lpstr>
      <vt:lpstr>Scene Three Continued</vt:lpstr>
      <vt:lpstr>Scene Four</vt:lpstr>
      <vt:lpstr>Scene Seven</vt:lpstr>
      <vt:lpstr>Scene Nine</vt:lpstr>
      <vt:lpstr>Scene Nine</vt:lpstr>
      <vt:lpstr>Round Four: Lines of Symmetry </vt:lpstr>
      <vt:lpstr>Round Five-Congruenty Things Scene</vt:lpstr>
      <vt:lpstr>Round Six  https://asblr.com/JPAuo</vt:lpstr>
      <vt:lpstr>1. Dilated</vt:lpstr>
      <vt:lpstr>2. Dilated and Rotated</vt:lpstr>
      <vt:lpstr>3. Dilated by a Factor of &gt; 2</vt:lpstr>
      <vt:lpstr>4. Translated Across the X-Axis</vt:lpstr>
      <vt:lpstr>5. Moved Left 3 Units</vt:lpstr>
      <vt:lpstr>6. Rotated &gt;180 degrees </vt:lpstr>
      <vt:lpstr>PowerPoint Presentation</vt:lpstr>
    </vt:vector>
  </TitlesOfParts>
  <Company>The University of Memphis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Integrating Instructional Software into Teaching and Learning</dc:subject>
  <dc:creator>Craig Erschel Shepherd (cshphrd2)</dc:creator>
  <cp:lastModifiedBy>Craig Erschel Shepherd (cshphrd2)</cp:lastModifiedBy>
  <cp:revision>23</cp:revision>
  <dcterms:created xsi:type="dcterms:W3CDTF">2024-09-10T15:41:43Z</dcterms:created>
  <dcterms:modified xsi:type="dcterms:W3CDTF">2025-06-06T19:59:05Z</dcterms:modified>
</cp:coreProperties>
</file>