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 pos="767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597"/>
    <a:srgbClr val="595959"/>
    <a:srgbClr val="B8E08C"/>
    <a:srgbClr val="FF0000"/>
    <a:srgbClr val="CC9900"/>
    <a:srgbClr val="663300"/>
    <a:srgbClr val="006600"/>
    <a:srgbClr val="990000"/>
    <a:srgbClr val="003399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955" autoAdjust="0"/>
    <p:restoredTop sz="91213" autoAdjust="0"/>
  </p:normalViewPr>
  <p:slideViewPr>
    <p:cSldViewPr snapToGrid="0" showGuides="1">
      <p:cViewPr>
        <p:scale>
          <a:sx n="95" d="100"/>
          <a:sy n="95" d="100"/>
        </p:scale>
        <p:origin x="180" y="51"/>
      </p:cViewPr>
      <p:guideLst>
        <p:guide orient="horz" pos="4319"/>
        <p:guide pos="7679"/>
      </p:guideLst>
    </p:cSldViewPr>
  </p:slideViewPr>
  <p:outlineViewPr>
    <p:cViewPr>
      <p:scale>
        <a:sx n="33" d="100"/>
        <a:sy n="33" d="100"/>
      </p:scale>
      <p:origin x="0" y="-16551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>
            <a:extLst>
              <a:ext uri="{FF2B5EF4-FFF2-40B4-BE49-F238E27FC236}">
                <a16:creationId xmlns:a16="http://schemas.microsoft.com/office/drawing/2014/main" id="{C54D9C12-C77C-44B5-A4B6-550B204C29C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1" name="Rectangle 3">
            <a:extLst>
              <a:ext uri="{FF2B5EF4-FFF2-40B4-BE49-F238E27FC236}">
                <a16:creationId xmlns:a16="http://schemas.microsoft.com/office/drawing/2014/main" id="{9794E248-9E8C-443A-A5ED-3F797AF9CCF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2" name="Rectangle 4">
            <a:extLst>
              <a:ext uri="{FF2B5EF4-FFF2-40B4-BE49-F238E27FC236}">
                <a16:creationId xmlns:a16="http://schemas.microsoft.com/office/drawing/2014/main" id="{3F807E8F-6973-4907-A2A9-0016C1976F78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3" name="Rectangle 5">
            <a:extLst>
              <a:ext uri="{FF2B5EF4-FFF2-40B4-BE49-F238E27FC236}">
                <a16:creationId xmlns:a16="http://schemas.microsoft.com/office/drawing/2014/main" id="{BE14ACE5-F3A1-44D5-A056-A5EADFD2C8D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2B9D48F8-701B-40D8-B658-5D61D9E7BD2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454A6B60-46F5-44FD-91EA-C6001B68C5E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03195FFD-7637-4C12-9641-4DC81A95556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7B94D00D-C45E-44AC-BBC9-BB7161F66FA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E8C99408-3AA3-49C2-A275-BEB167CA671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E1259C95-AE49-459E-B2EE-D26ED3BBEBD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71ED5B40-1D5B-4B3A-8EE7-056D8C9833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4B22A6BE-9336-4166-AE8C-1C58964F57D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sz="4400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521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76347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85787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7388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48759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038072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160399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227646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668619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8472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83439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664030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406888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hyperlink" Target="https://creativecommons.org/licenses/by-nc-sa/4.0/" TargetMode="Externa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journals.uwyo.edu/index.php/jtilt/index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4">
            <a:extLst>
              <a:ext uri="{FF2B5EF4-FFF2-40B4-BE49-F238E27FC236}">
                <a16:creationId xmlns:a16="http://schemas.microsoft.com/office/drawing/2014/main" id="{C8C1C049-F093-489D-90F9-FF3503ADDF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16000" y="274638"/>
            <a:ext cx="10058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27" name="Rectangle 15">
            <a:extLst>
              <a:ext uri="{FF2B5EF4-FFF2-40B4-BE49-F238E27FC236}">
                <a16:creationId xmlns:a16="http://schemas.microsoft.com/office/drawing/2014/main" id="{0270379C-98BA-456F-9A8F-BAB630A6FC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1DB6455-0209-2065-F6CC-30EB98328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195" y="6437165"/>
            <a:ext cx="12186805" cy="0"/>
          </a:xfrm>
          <a:prstGeom prst="line">
            <a:avLst/>
          </a:prstGeom>
          <a:ln w="57150">
            <a:solidFill>
              <a:srgbClr val="B8E0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EC493F0C-13A0-FB5C-3D8D-286241BDE0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94" y="6477002"/>
            <a:ext cx="12186805" cy="380998"/>
          </a:xfrm>
          <a:prstGeom prst="rect">
            <a:avLst/>
          </a:prstGeom>
          <a:solidFill>
            <a:srgbClr val="2F5597"/>
          </a:solidFill>
          <a:ln>
            <a:solidFill>
              <a:srgbClr val="2F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1000" u="none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Journal of Technology-Integrated Lessons and Teaching</a:t>
            </a:r>
            <a:r>
              <a:rPr lang="en-US" sz="1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3(2).</a:t>
            </a:r>
          </a:p>
        </p:txBody>
      </p:sp>
      <p:pic>
        <p:nvPicPr>
          <p:cNvPr id="7" name="Picture 6">
            <a:hlinkClick r:id="rId15"/>
            <a:extLst>
              <a:ext uri="{FF2B5EF4-FFF2-40B4-BE49-F238E27FC236}">
                <a16:creationId xmlns:a16="http://schemas.microsoft.com/office/drawing/2014/main" id="{BCE05341-DD77-EB2C-106C-FE0D7F70D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0025" y="109242"/>
            <a:ext cx="868680" cy="493395"/>
          </a:xfrm>
          <a:prstGeom prst="rect">
            <a:avLst/>
          </a:prstGeom>
        </p:spPr>
      </p:pic>
      <p:pic>
        <p:nvPicPr>
          <p:cNvPr id="8" name="Picture 7" descr="Creative Commons, Attribution, Non-Commercial, Share Alike icon.">
            <a:hlinkClick r:id="rId17"/>
            <a:extLst>
              <a:ext uri="{FF2B5EF4-FFF2-40B4-BE49-F238E27FC236}">
                <a16:creationId xmlns:a16="http://schemas.microsoft.com/office/drawing/2014/main" id="{B1D746F0-1DEE-FF75-477C-ADEF8F836C99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0503" y="6526535"/>
            <a:ext cx="808202" cy="27604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43" r:id="rId1"/>
    <p:sldLayoutId id="2147484144" r:id="rId2"/>
    <p:sldLayoutId id="2147484145" r:id="rId3"/>
    <p:sldLayoutId id="2147484146" r:id="rId4"/>
    <p:sldLayoutId id="2147484147" r:id="rId5"/>
    <p:sldLayoutId id="2147484148" r:id="rId6"/>
    <p:sldLayoutId id="2147484149" r:id="rId7"/>
    <p:sldLayoutId id="2147484150" r:id="rId8"/>
    <p:sldLayoutId id="2147484151" r:id="rId9"/>
    <p:sldLayoutId id="2147484152" r:id="rId10"/>
    <p:sldLayoutId id="2147484153" r:id="rId11"/>
    <p:sldLayoutId id="2147484154" r:id="rId12"/>
    <p:sldLayoutId id="2147484155" r:id="rId13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2F5597"/>
          </a:solidFill>
          <a:latin typeface="+mj-lt"/>
          <a:ea typeface="MS PGothic" panose="020B0600070205080204" pitchFamily="34" charset="-128"/>
          <a:cs typeface="ＭＳ Ｐゴシック" pitchFamily="-112" charset="-128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pitchFamily="-112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3026A-A2AF-6151-9112-44E3AFB14F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SHOWCASING ROBOTS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A7B3BC-E72C-C501-735D-04F3C219E2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8800" y="3172767"/>
            <a:ext cx="8534400" cy="605413"/>
          </a:xfrm>
        </p:spPr>
        <p:txBody>
          <a:bodyPr/>
          <a:lstStyle/>
          <a:p>
            <a:r>
              <a:rPr lang="en-US" dirty="0"/>
              <a:t>Girl Scouts Robotic Badges - Day 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9DAF1F-C4B3-0E7C-461B-F86F36B183D4}"/>
              </a:ext>
            </a:extLst>
          </p:cNvPr>
          <p:cNvSpPr txBox="1"/>
          <p:nvPr/>
        </p:nvSpPr>
        <p:spPr>
          <a:xfrm>
            <a:off x="2978499" y="4513219"/>
            <a:ext cx="611442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By </a:t>
            </a:r>
            <a:r>
              <a:rPr lang="en-US" sz="2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Meize</a:t>
            </a:r>
            <a:r>
              <a:rPr lang="en-US" sz="2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Guo</a:t>
            </a:r>
            <a:r>
              <a:rPr lang="en-US" sz="2400" baseline="300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2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en-US" sz="2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Jue</a:t>
            </a:r>
            <a:r>
              <a:rPr lang="en-US" sz="2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Wang</a:t>
            </a:r>
            <a:r>
              <a:rPr lang="en-US" sz="2400" baseline="300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en-US" sz="2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baseline="300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2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University of Florida, </a:t>
            </a:r>
            <a:r>
              <a:rPr lang="en-US" sz="2400" baseline="300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University of Idaho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5864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86362B-CBEA-02CE-C590-7C8ABAD1488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ORDER STARSHIP</a:t>
            </a:r>
          </a:p>
        </p:txBody>
      </p:sp>
    </p:spTree>
    <p:extLst>
      <p:ext uri="{BB962C8B-B14F-4D97-AF65-F5344CB8AC3E}">
        <p14:creationId xmlns:p14="http://schemas.microsoft.com/office/powerpoint/2010/main" val="19428734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F7C52C-50F9-D3C8-E4C8-480740355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464800" cy="1143000"/>
          </a:xfrm>
        </p:spPr>
        <p:txBody>
          <a:bodyPr/>
          <a:lstStyle/>
          <a:p>
            <a:pPr algn="l"/>
            <a:r>
              <a:rPr lang="en-US" sz="3200" dirty="0"/>
              <a:t>HOW DO YOU FEEL ABOUT COMPUTER SCIENCE?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66B4DE-1DAC-8D97-A4EB-315B992C3E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AutoNum type="arabicPeriod"/>
            </a:pPr>
            <a:r>
              <a:rPr lang="en-US" sz="3200" dirty="0">
                <a:solidFill>
                  <a:srgbClr val="000000"/>
                </a:solidFill>
              </a:rPr>
              <a:t>When I say computer science, what are the top three words in your mind? Why? </a:t>
            </a:r>
          </a:p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AutoNum type="arabicPeriod"/>
            </a:pPr>
            <a:endParaRPr lang="en-US" sz="3200" dirty="0">
              <a:solidFill>
                <a:srgbClr val="000000"/>
              </a:solidFill>
            </a:endParaRPr>
          </a:p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AutoNum type="arabicPeriod"/>
            </a:pPr>
            <a:r>
              <a:rPr lang="en-US" sz="3200" dirty="0">
                <a:solidFill>
                  <a:srgbClr val="000000"/>
                </a:solidFill>
              </a:rPr>
              <a:t>What does a typical computer scientist look like to you?</a:t>
            </a:r>
          </a:p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AutoNum type="arabicPeriod"/>
            </a:pPr>
            <a:endParaRPr lang="en-US" sz="3200" dirty="0">
              <a:solidFill>
                <a:srgbClr val="000000"/>
              </a:solidFill>
            </a:endParaRPr>
          </a:p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AutoNum type="arabicPeriod"/>
            </a:pPr>
            <a:r>
              <a:rPr lang="en-US" sz="3200" dirty="0">
                <a:solidFill>
                  <a:srgbClr val="000000"/>
                </a:solidFill>
              </a:rPr>
              <a:t>Can you tell me what you think computer science is? </a:t>
            </a:r>
            <a:endParaRPr lang="en-US" sz="32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12399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75B109-B5C6-0826-7EC8-40978C7E2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058400" cy="1143000"/>
          </a:xfrm>
        </p:spPr>
        <p:txBody>
          <a:bodyPr/>
          <a:lstStyle/>
          <a:p>
            <a:pPr algn="l"/>
            <a:r>
              <a:rPr lang="en-US" dirty="0"/>
              <a:t>WHAT CAN </a:t>
            </a:r>
            <a:r>
              <a:rPr lang="en-US" sz="4400" dirty="0"/>
              <a:t>RO</a:t>
            </a:r>
            <a:r>
              <a:rPr lang="en-US" dirty="0"/>
              <a:t>BOTS DO?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6094C0-E314-CF14-9711-68639D135E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3200" dirty="0">
                <a:solidFill>
                  <a:srgbClr val="002060"/>
                </a:solidFill>
              </a:rPr>
              <a:t>What is robot in your words? </a:t>
            </a:r>
          </a:p>
          <a:p>
            <a:pPr marL="514350" indent="-514350">
              <a:buFont typeface="+mj-lt"/>
              <a:buAutoNum type="arabicPeriod"/>
            </a:pPr>
            <a:endParaRPr lang="en-US" sz="3200" dirty="0">
              <a:solidFill>
                <a:srgbClr val="00206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3200" dirty="0">
                <a:solidFill>
                  <a:srgbClr val="002060"/>
                </a:solidFill>
              </a:rPr>
              <a:t>Can you give me some examples of robot in your life?</a:t>
            </a:r>
          </a:p>
          <a:p>
            <a:pPr marL="514350" indent="-514350">
              <a:buFont typeface="+mj-lt"/>
              <a:buAutoNum type="arabicPeriod"/>
            </a:pPr>
            <a:endParaRPr lang="en-US" sz="3200" dirty="0">
              <a:solidFill>
                <a:srgbClr val="00206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3200" dirty="0">
                <a:solidFill>
                  <a:srgbClr val="002060"/>
                </a:solidFill>
              </a:rPr>
              <a:t>When I say robot, what are the top three words in your mind? </a:t>
            </a:r>
          </a:p>
          <a:p>
            <a:pPr marL="0" indent="0">
              <a:buNone/>
            </a:pPr>
            <a:endParaRPr lang="en-US" sz="3200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sz="3200" dirty="0">
              <a:solidFill>
                <a:srgbClr val="002060"/>
              </a:solidFill>
            </a:endParaRPr>
          </a:p>
          <a:p>
            <a:pPr marL="514350" indent="-514350">
              <a:buAutoNum type="arabicPeriod"/>
            </a:pPr>
            <a:endParaRPr lang="en-US" sz="3200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27544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43FE6-34C5-D7CA-32A0-41BF61CB8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" dirty="0"/>
              <a:t>BLOCKLY WITH DASH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7342DF-714D-8E3E-1BF0-211F3B801092}"/>
              </a:ext>
            </a:extLst>
          </p:cNvPr>
          <p:cNvSpPr txBox="1"/>
          <p:nvPr/>
        </p:nvSpPr>
        <p:spPr>
          <a:xfrm>
            <a:off x="611716" y="1536631"/>
            <a:ext cx="538691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n-lt"/>
              </a:rPr>
              <a:t>1. </a:t>
            </a:r>
            <a:r>
              <a:rPr lang="en-US" sz="3200" dirty="0">
                <a:latin typeface="+mn-lt"/>
              </a:rPr>
              <a:t>Open the App</a:t>
            </a:r>
          </a:p>
          <a:p>
            <a:pPr marL="457200" indent="-457200">
              <a:buAutoNum type="arabicPeriod"/>
            </a:pPr>
            <a:endParaRPr lang="en-US" sz="3200" dirty="0">
              <a:latin typeface="+mn-lt"/>
            </a:endParaRPr>
          </a:p>
          <a:p>
            <a:r>
              <a:rPr lang="en-US" sz="3200" dirty="0">
                <a:latin typeface="+mn-lt"/>
              </a:rPr>
              <a:t>2. Connect Dash</a:t>
            </a:r>
          </a:p>
          <a:p>
            <a:endParaRPr lang="en-US" dirty="0">
              <a:latin typeface="+mn-lt"/>
            </a:endParaRPr>
          </a:p>
          <a:p>
            <a:r>
              <a:rPr lang="en-US" sz="3200" dirty="0">
                <a:latin typeface="+mn-lt"/>
              </a:rPr>
              <a:t>3. Functions in left, middle,  </a:t>
            </a:r>
          </a:p>
          <a:p>
            <a:r>
              <a:rPr lang="en-US" sz="3200" dirty="0">
                <a:latin typeface="+mn-lt"/>
              </a:rPr>
              <a:t>    right areas</a:t>
            </a:r>
          </a:p>
          <a:p>
            <a:endParaRPr lang="en-US" sz="3200" dirty="0">
              <a:latin typeface="+mn-lt"/>
            </a:endParaRPr>
          </a:p>
          <a:p>
            <a:r>
              <a:rPr lang="en-US" sz="3200" dirty="0">
                <a:latin typeface="+mn-lt"/>
              </a:rPr>
              <a:t>4. Delete a block</a:t>
            </a:r>
          </a:p>
          <a:p>
            <a:endParaRPr lang="en-US" sz="3200" dirty="0">
              <a:latin typeface="+mn-lt"/>
            </a:endParaRPr>
          </a:p>
          <a:p>
            <a:r>
              <a:rPr lang="en-US" sz="3200" dirty="0">
                <a:latin typeface="+mn-lt"/>
              </a:rPr>
              <a:t>5. Run your program</a:t>
            </a:r>
          </a:p>
          <a:p>
            <a:pPr marL="457200" indent="-457200">
              <a:buAutoNum type="arabicPeriod"/>
            </a:pPr>
            <a:endParaRPr lang="en-US" dirty="0"/>
          </a:p>
        </p:txBody>
      </p:sp>
      <p:pic>
        <p:nvPicPr>
          <p:cNvPr id="8" name="Google Shape;82;p17">
            <a:extLst>
              <a:ext uri="{FF2B5EF4-FFF2-40B4-BE49-F238E27FC236}">
                <a16:creationId xmlns:a16="http://schemas.microsoft.com/office/drawing/2014/main" id="{E8164D0A-A9AE-9433-CF54-3657ECB9B618}"/>
              </a:ext>
            </a:extLst>
          </p:cNvPr>
          <p:cNvPicPr preferRelativeResize="0">
            <a:picLocks noGrp="1"/>
          </p:cNvPicPr>
          <p:nvPr>
            <p:ph sz="quarter" idx="4"/>
          </p:nvPr>
        </p:nvPicPr>
        <p:blipFill>
          <a:blip r:embed="rId2">
            <a:alphaModFix/>
          </a:blip>
          <a:stretch>
            <a:fillRect/>
          </a:stretch>
        </p:blipFill>
        <p:spPr>
          <a:xfrm>
            <a:off x="5774374" y="1868056"/>
            <a:ext cx="6253149" cy="441325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D3415FE-864F-39AD-EB2D-4E7A43E6554E}"/>
              </a:ext>
            </a:extLst>
          </p:cNvPr>
          <p:cNvSpPr txBox="1"/>
          <p:nvPr/>
        </p:nvSpPr>
        <p:spPr>
          <a:xfrm>
            <a:off x="5300870" y="1287398"/>
            <a:ext cx="661599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Source Code Pro"/>
                <a:ea typeface="Source Code Pro"/>
                <a:cs typeface="Source Code Pro"/>
                <a:sym typeface="Source Code Pro"/>
              </a:rPr>
              <a:t>  Left  Middle   Right</a:t>
            </a:r>
          </a:p>
        </p:txBody>
      </p:sp>
    </p:spTree>
    <p:extLst>
      <p:ext uri="{BB962C8B-B14F-4D97-AF65-F5344CB8AC3E}">
        <p14:creationId xmlns:p14="http://schemas.microsoft.com/office/powerpoint/2010/main" val="30742465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 game&#10;&#10;Description automatically generated">
            <a:extLst>
              <a:ext uri="{FF2B5EF4-FFF2-40B4-BE49-F238E27FC236}">
                <a16:creationId xmlns:a16="http://schemas.microsoft.com/office/drawing/2014/main" id="{713B747C-16CC-9D61-F7E3-686A1C6716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301" y="307341"/>
            <a:ext cx="10140282" cy="5845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5966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2F8D1E-E283-065C-6806-BB8B9DBA9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60337"/>
            <a:ext cx="10058400" cy="1143000"/>
          </a:xfrm>
        </p:spPr>
        <p:txBody>
          <a:bodyPr/>
          <a:lstStyle/>
          <a:p>
            <a:pPr algn="l"/>
            <a:r>
              <a:rPr lang="en-US" dirty="0"/>
              <a:t>SAFETY INFORMATION</a:t>
            </a:r>
          </a:p>
        </p:txBody>
      </p:sp>
      <p:pic>
        <p:nvPicPr>
          <p:cNvPr id="4" name="Google Shape;101;p19">
            <a:extLst>
              <a:ext uri="{FF2B5EF4-FFF2-40B4-BE49-F238E27FC236}">
                <a16:creationId xmlns:a16="http://schemas.microsoft.com/office/drawing/2014/main" id="{DBFB304B-30B8-164C-5F92-44287C7F7C9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902800" y="2566737"/>
            <a:ext cx="3530400" cy="385628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7A843E-5A65-2D63-9336-58A19B8A2C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AutoNum type="arabicPeriod"/>
            </a:pPr>
            <a:r>
              <a:rPr lang="en-US" sz="3200" dirty="0">
                <a:solidFill>
                  <a:srgbClr val="000000"/>
                </a:solidFill>
              </a:rPr>
              <a:t>Do not put your hands close to the wheels. </a:t>
            </a:r>
          </a:p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AutoNum type="arabicPeriod"/>
            </a:pPr>
            <a:endParaRPr lang="en-US" sz="3200" dirty="0">
              <a:solidFill>
                <a:srgbClr val="000000"/>
              </a:solidFill>
            </a:endParaRPr>
          </a:p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AutoNum type="arabicPeriod"/>
            </a:pPr>
            <a:r>
              <a:rPr lang="en-US" sz="3200" dirty="0">
                <a:solidFill>
                  <a:srgbClr val="000000"/>
                </a:solidFill>
              </a:rPr>
              <a:t>Treat the Dash as your friend. </a:t>
            </a:r>
          </a:p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AutoNum type="arabicPeriod"/>
            </a:pPr>
            <a:endParaRPr lang="en-US" sz="3200" dirty="0">
              <a:solidFill>
                <a:srgbClr val="000000"/>
              </a:solidFill>
            </a:endParaRPr>
          </a:p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AutoNum type="arabicPeriod"/>
            </a:pPr>
            <a:r>
              <a:rPr lang="en-US" sz="3200" dirty="0">
                <a:solidFill>
                  <a:srgbClr val="000000"/>
                </a:solidFill>
              </a:rPr>
              <a:t>Watch the Dash move and do NOT move with it.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8410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14717-AA00-E8B2-1C02-D9D0BD5D2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464800" cy="1143000"/>
          </a:xfrm>
        </p:spPr>
        <p:txBody>
          <a:bodyPr/>
          <a:lstStyle/>
          <a:p>
            <a:pPr algn="l"/>
            <a:r>
              <a:rPr lang="en-US" dirty="0"/>
              <a:t>LET’S SEE THE STARSHIP ROBOTS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40B2AC-0914-D697-7185-20BD84E89B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/>
              <a:t>Where is robot now?</a:t>
            </a:r>
          </a:p>
          <a:p>
            <a:pPr marL="514350" indent="-514350">
              <a:buAutoNum type="arabicPeriod"/>
            </a:pPr>
            <a:endParaRPr lang="en-US" dirty="0"/>
          </a:p>
          <a:p>
            <a:pPr marL="514350" indent="-514350">
              <a:buAutoNum type="arabicPeriod"/>
            </a:pPr>
            <a:r>
              <a:rPr lang="en-US" dirty="0"/>
              <a:t>Let’s go out and see the robot!</a:t>
            </a:r>
            <a:endParaRPr lang="en-US" sz="3200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68281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73B2DA6-C4CE-AA08-C514-7B9FFB9B097D}"/>
              </a:ext>
            </a:extLst>
          </p:cNvPr>
          <p:cNvSpPr txBox="1"/>
          <p:nvPr/>
        </p:nvSpPr>
        <p:spPr>
          <a:xfrm>
            <a:off x="3497179" y="1540042"/>
            <a:ext cx="519764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sz="4800" dirty="0">
                <a:latin typeface="+mj-lt"/>
              </a:rPr>
              <a:t>GIRLS</a:t>
            </a:r>
          </a:p>
          <a:p>
            <a:pPr algn="ctr"/>
            <a:endParaRPr lang="en-US" sz="4800" dirty="0">
              <a:latin typeface="+mj-lt"/>
            </a:endParaRPr>
          </a:p>
          <a:p>
            <a:pPr algn="ctr"/>
            <a:r>
              <a:rPr lang="en-US" sz="4800" dirty="0">
                <a:latin typeface="+mj-lt"/>
              </a:rPr>
              <a:t>YOU CAN DO IT!</a:t>
            </a:r>
          </a:p>
        </p:txBody>
      </p:sp>
    </p:spTree>
    <p:extLst>
      <p:ext uri="{BB962C8B-B14F-4D97-AF65-F5344CB8AC3E}">
        <p14:creationId xmlns:p14="http://schemas.microsoft.com/office/powerpoint/2010/main" val="3754051029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JTILT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8E08C"/>
      </a:accent1>
      <a:accent2>
        <a:srgbClr val="2F5597"/>
      </a:accent2>
      <a:accent3>
        <a:srgbClr val="FFFFFF"/>
      </a:accent3>
      <a:accent4>
        <a:srgbClr val="FFF2CC"/>
      </a:accent4>
      <a:accent5>
        <a:srgbClr val="FFE599"/>
      </a:accent5>
      <a:accent6>
        <a:srgbClr val="000000"/>
      </a:accent6>
      <a:hlink>
        <a:srgbClr val="2F5597"/>
      </a:hlink>
      <a:folHlink>
        <a:srgbClr val="2F5597"/>
      </a:folHlink>
    </a:clrScheme>
    <a:fontScheme name="JTILT">
      <a:majorFont>
        <a:latin typeface="Roboto Black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JTILTPresentation-Template" id="{AB281015-E3EF-4CA4-ACFF-7A0CCAB593D3}" vid="{736C4559-1246-4482-B1DD-9EFED0333CF4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Design</Template>
  <TotalTime>162</TotalTime>
  <Words>203</Words>
  <Application>Microsoft Office PowerPoint</Application>
  <PresentationFormat>Widescreen</PresentationFormat>
  <Paragraphs>45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Comic Sans MS</vt:lpstr>
      <vt:lpstr>Roboto</vt:lpstr>
      <vt:lpstr>Roboto Black</vt:lpstr>
      <vt:lpstr>Source Code Pro</vt:lpstr>
      <vt:lpstr>Times New Roman</vt:lpstr>
      <vt:lpstr>Verdana</vt:lpstr>
      <vt:lpstr>Default Design</vt:lpstr>
      <vt:lpstr>SHOWCASING ROBOTS</vt:lpstr>
      <vt:lpstr>ORDER STARSHIP</vt:lpstr>
      <vt:lpstr>HOW DO YOU FEEL ABOUT COMPUTER SCIENCE?</vt:lpstr>
      <vt:lpstr>WHAT CAN ROBOTS DO?</vt:lpstr>
      <vt:lpstr>BLOCKLY WITH DASH</vt:lpstr>
      <vt:lpstr>PowerPoint Presentation</vt:lpstr>
      <vt:lpstr>SAFETY INFORMATION</vt:lpstr>
      <vt:lpstr>LET’S SEE THE STARSHIP ROBOTS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Integrating Instructional Software into Teaching and Learning</dc:subject>
  <dc:creator>Nancy Swanson</dc:creator>
  <cp:lastModifiedBy>Craig Erschel Shepherd (cshphrd2)</cp:lastModifiedBy>
  <cp:revision>4</cp:revision>
  <dcterms:created xsi:type="dcterms:W3CDTF">2024-11-25T22:09:35Z</dcterms:created>
  <dcterms:modified xsi:type="dcterms:W3CDTF">2024-12-02T23:35:05Z</dcterms:modified>
</cp:coreProperties>
</file>