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19">
          <p15:clr>
            <a:srgbClr val="A4A3A4"/>
          </p15:clr>
        </p15:guide>
        <p15:guide id="2" pos="767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5597"/>
    <a:srgbClr val="595959"/>
    <a:srgbClr val="B8E08C"/>
    <a:srgbClr val="FF0000"/>
    <a:srgbClr val="CC9900"/>
    <a:srgbClr val="663300"/>
    <a:srgbClr val="006600"/>
    <a:srgbClr val="990000"/>
    <a:srgbClr val="003399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955" autoAdjust="0"/>
    <p:restoredTop sz="91304" autoAdjust="0"/>
  </p:normalViewPr>
  <p:slideViewPr>
    <p:cSldViewPr snapToGrid="0" showGuides="1">
      <p:cViewPr>
        <p:scale>
          <a:sx n="95" d="100"/>
          <a:sy n="95" d="100"/>
        </p:scale>
        <p:origin x="180" y="54"/>
      </p:cViewPr>
      <p:guideLst>
        <p:guide orient="horz" pos="4319"/>
        <p:guide pos="7679"/>
      </p:guideLst>
    </p:cSldViewPr>
  </p:slideViewPr>
  <p:outlineViewPr>
    <p:cViewPr>
      <p:scale>
        <a:sx n="33" d="100"/>
        <a:sy n="33" d="100"/>
      </p:scale>
      <p:origin x="0" y="-16551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>
            <a:extLst>
              <a:ext uri="{FF2B5EF4-FFF2-40B4-BE49-F238E27FC236}">
                <a16:creationId xmlns:a16="http://schemas.microsoft.com/office/drawing/2014/main" id="{C54D9C12-C77C-44B5-A4B6-550B204C29C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9091" name="Rectangle 3">
            <a:extLst>
              <a:ext uri="{FF2B5EF4-FFF2-40B4-BE49-F238E27FC236}">
                <a16:creationId xmlns:a16="http://schemas.microsoft.com/office/drawing/2014/main" id="{9794E248-9E8C-443A-A5ED-3F797AF9CCF3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9092" name="Rectangle 4">
            <a:extLst>
              <a:ext uri="{FF2B5EF4-FFF2-40B4-BE49-F238E27FC236}">
                <a16:creationId xmlns:a16="http://schemas.microsoft.com/office/drawing/2014/main" id="{3F807E8F-6973-4907-A2A9-0016C1976F78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9093" name="Rectangle 5">
            <a:extLst>
              <a:ext uri="{FF2B5EF4-FFF2-40B4-BE49-F238E27FC236}">
                <a16:creationId xmlns:a16="http://schemas.microsoft.com/office/drawing/2014/main" id="{BE14ACE5-F3A1-44D5-A056-A5EADFD2C8D4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2B9D48F8-701B-40D8-B658-5D61D9E7BD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454A6B60-46F5-44FD-91EA-C6001B68C5E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03195FFD-7637-4C12-9641-4DC81A95556D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5364" name="Rectangle 4">
            <a:extLst>
              <a:ext uri="{FF2B5EF4-FFF2-40B4-BE49-F238E27FC236}">
                <a16:creationId xmlns:a16="http://schemas.microsoft.com/office/drawing/2014/main" id="{7B94D00D-C45E-44AC-BBC9-BB7161F66FA4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E8C99408-3AA3-49C2-A275-BEB167CA671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E1259C95-AE49-459E-B2EE-D26ED3BBEBD1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71ED5B40-1D5B-4B3A-8EE7-056D8C98338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4B22A6BE-9336-4166-AE8C-1C58964F57D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ＭＳ Ｐゴシック" pitchFamily="-112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 sz="4400"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052146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676347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>
            <a:lvl1pPr>
              <a:defRPr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885787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000" y="274638"/>
            <a:ext cx="10058400" cy="1143000"/>
          </a:xfrm>
        </p:spPr>
        <p:txBody>
          <a:bodyPr/>
          <a:lstStyle>
            <a:lvl1pPr>
              <a:defRPr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37388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000" y="274638"/>
            <a:ext cx="10058400" cy="1143000"/>
          </a:xfrm>
        </p:spPr>
        <p:txBody>
          <a:bodyPr/>
          <a:lstStyle>
            <a:lvl1pPr>
              <a:defRPr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48759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038072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160399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227646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668619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58472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483439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664030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406888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hyperlink" Target="https://creativecommons.org/licenses/by-nc-sa/4.0/" TargetMode="Externa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hyperlink" Target="https://journals.uwyo.edu/index.php/jtilt/index" TargetMode="Externa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4">
            <a:extLst>
              <a:ext uri="{FF2B5EF4-FFF2-40B4-BE49-F238E27FC236}">
                <a16:creationId xmlns:a16="http://schemas.microsoft.com/office/drawing/2014/main" id="{C8C1C049-F093-489D-90F9-FF3503ADDF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16000" y="274638"/>
            <a:ext cx="10058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US" altLang="en-US" dirty="0"/>
          </a:p>
        </p:txBody>
      </p:sp>
      <p:sp>
        <p:nvSpPr>
          <p:cNvPr id="1027" name="Rectangle 15">
            <a:extLst>
              <a:ext uri="{FF2B5EF4-FFF2-40B4-BE49-F238E27FC236}">
                <a16:creationId xmlns:a16="http://schemas.microsoft.com/office/drawing/2014/main" id="{0270379C-98BA-456F-9A8F-BAB630A6FC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1DB6455-0209-2065-F6CC-30EB983286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195" y="6437165"/>
            <a:ext cx="12186805" cy="0"/>
          </a:xfrm>
          <a:prstGeom prst="line">
            <a:avLst/>
          </a:prstGeom>
          <a:ln w="57150">
            <a:solidFill>
              <a:srgbClr val="B8E08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EC493F0C-13A0-FB5C-3D8D-286241BDE0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194" y="6477002"/>
            <a:ext cx="12186805" cy="380998"/>
          </a:xfrm>
          <a:prstGeom prst="rect">
            <a:avLst/>
          </a:prstGeom>
          <a:solidFill>
            <a:srgbClr val="2F5597"/>
          </a:solidFill>
          <a:ln>
            <a:solidFill>
              <a:srgbClr val="2F559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1000" u="none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hlinkClick r:id="rId1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Journal of Technology-Integrated Lessons and Teaching</a:t>
            </a:r>
            <a:r>
              <a:rPr lang="en-US" sz="10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3(2).</a:t>
            </a:r>
          </a:p>
        </p:txBody>
      </p:sp>
      <p:pic>
        <p:nvPicPr>
          <p:cNvPr id="7" name="Picture 6">
            <a:hlinkClick r:id="rId15"/>
            <a:extLst>
              <a:ext uri="{FF2B5EF4-FFF2-40B4-BE49-F238E27FC236}">
                <a16:creationId xmlns:a16="http://schemas.microsoft.com/office/drawing/2014/main" id="{BCE05341-DD77-EB2C-106C-FE0D7F70D4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50025" y="109242"/>
            <a:ext cx="868680" cy="493395"/>
          </a:xfrm>
          <a:prstGeom prst="rect">
            <a:avLst/>
          </a:prstGeom>
        </p:spPr>
      </p:pic>
      <p:pic>
        <p:nvPicPr>
          <p:cNvPr id="8" name="Picture 7" descr="Creative Commons, Attribution, Non-Commercial, Share Alike icon.">
            <a:hlinkClick r:id="rId17"/>
            <a:extLst>
              <a:ext uri="{FF2B5EF4-FFF2-40B4-BE49-F238E27FC236}">
                <a16:creationId xmlns:a16="http://schemas.microsoft.com/office/drawing/2014/main" id="{B1D746F0-1DEE-FF75-477C-ADEF8F836C99}"/>
              </a:ext>
            </a:extLst>
          </p:cNvPr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10503" y="6526535"/>
            <a:ext cx="808202" cy="276046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143" r:id="rId1"/>
    <p:sldLayoutId id="2147484144" r:id="rId2"/>
    <p:sldLayoutId id="2147484145" r:id="rId3"/>
    <p:sldLayoutId id="2147484146" r:id="rId4"/>
    <p:sldLayoutId id="2147484147" r:id="rId5"/>
    <p:sldLayoutId id="2147484148" r:id="rId6"/>
    <p:sldLayoutId id="2147484149" r:id="rId7"/>
    <p:sldLayoutId id="2147484150" r:id="rId8"/>
    <p:sldLayoutId id="2147484151" r:id="rId9"/>
    <p:sldLayoutId id="2147484152" r:id="rId10"/>
    <p:sldLayoutId id="2147484153" r:id="rId11"/>
    <p:sldLayoutId id="2147484154" r:id="rId12"/>
    <p:sldLayoutId id="2147484155" r:id="rId13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>
          <a:solidFill>
            <a:srgbClr val="2F5597"/>
          </a:solidFill>
          <a:latin typeface="+mj-lt"/>
          <a:ea typeface="MS PGothic" panose="020B0600070205080204" pitchFamily="34" charset="-128"/>
          <a:cs typeface="ＭＳ Ｐゴシック" pitchFamily="-112" charset="-128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  <a:ea typeface="MS PGothic" panose="020B0600070205080204" pitchFamily="34" charset="-128"/>
          <a:cs typeface="ＭＳ Ｐゴシック" pitchFamily="-112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  <a:ea typeface="MS PGothic" panose="020B0600070205080204" pitchFamily="34" charset="-128"/>
          <a:cs typeface="ＭＳ Ｐゴシック" pitchFamily="-112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  <a:ea typeface="MS PGothic" panose="020B0600070205080204" pitchFamily="34" charset="-128"/>
          <a:cs typeface="ＭＳ Ｐゴシック" pitchFamily="-112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  <a:ea typeface="MS PGothic" panose="020B0600070205080204" pitchFamily="34" charset="-128"/>
          <a:cs typeface="ＭＳ Ｐゴシック" pitchFamily="-112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pitchFamily="-112" charset="-128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MS PGothic" panose="020B0600070205080204" pitchFamily="34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MS PGothic" panose="020B0600070205080204" pitchFamily="34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MS PGothic" panose="020B0600070205080204" pitchFamily="34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MS PGothic" panose="020B0600070205080204" pitchFamily="34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33026A-A2AF-6151-9112-44E3AFB14F9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" dirty="0"/>
              <a:t>Programming Robot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A7B3BC-E72C-C501-735D-04F3C219E2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28800" y="3343589"/>
            <a:ext cx="8534400" cy="655655"/>
          </a:xfrm>
        </p:spPr>
        <p:txBody>
          <a:bodyPr/>
          <a:lstStyle/>
          <a:p>
            <a:r>
              <a:rPr lang="en-US" dirty="0"/>
              <a:t>Girl Scouts Robotic Badges - Day 2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342E3C2-BD33-0E04-7998-F90DC2A86B0A}"/>
              </a:ext>
            </a:extLst>
          </p:cNvPr>
          <p:cNvSpPr txBox="1"/>
          <p:nvPr/>
        </p:nvSpPr>
        <p:spPr>
          <a:xfrm>
            <a:off x="3038789" y="4246937"/>
            <a:ext cx="611442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solidFill>
                  <a:srgbClr val="000000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By </a:t>
            </a:r>
            <a:r>
              <a:rPr lang="en-US" sz="2400" dirty="0" err="1">
                <a:solidFill>
                  <a:srgbClr val="000000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Meize</a:t>
            </a:r>
            <a:r>
              <a:rPr lang="en-US" sz="2400" dirty="0">
                <a:solidFill>
                  <a:srgbClr val="000000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Guo</a:t>
            </a:r>
            <a:r>
              <a:rPr lang="en-US" sz="2400" baseline="30000" dirty="0">
                <a:solidFill>
                  <a:srgbClr val="000000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en-US" sz="2400" dirty="0">
                <a:solidFill>
                  <a:srgbClr val="000000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en-US" sz="2400" dirty="0" err="1">
                <a:solidFill>
                  <a:srgbClr val="000000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Jue</a:t>
            </a:r>
            <a:r>
              <a:rPr lang="en-US" sz="2400" dirty="0">
                <a:solidFill>
                  <a:srgbClr val="000000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Wang</a:t>
            </a:r>
            <a:r>
              <a:rPr lang="en-US" sz="2400" baseline="30000" dirty="0">
                <a:solidFill>
                  <a:srgbClr val="000000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400" dirty="0">
                <a:solidFill>
                  <a:srgbClr val="000000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br>
              <a:rPr lang="en-US" sz="2400" dirty="0">
                <a:solidFill>
                  <a:srgbClr val="000000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 baseline="30000" dirty="0">
                <a:solidFill>
                  <a:srgbClr val="000000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en-US" sz="2400" dirty="0">
                <a:solidFill>
                  <a:srgbClr val="000000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University of Florida, </a:t>
            </a:r>
            <a:r>
              <a:rPr lang="en-US" sz="2400" baseline="30000" dirty="0">
                <a:solidFill>
                  <a:srgbClr val="000000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400" dirty="0">
                <a:solidFill>
                  <a:srgbClr val="000000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University of Idaho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8643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836F85-E6DA-EFA4-7D11-06C37D3DA1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698708"/>
            <a:ext cx="12192001" cy="1143000"/>
          </a:xfrm>
        </p:spPr>
        <p:txBody>
          <a:bodyPr/>
          <a:lstStyle/>
          <a:p>
            <a:r>
              <a:rPr lang="en" sz="3600" dirty="0"/>
              <a:t>WHAT DOES PROGRAMMING/CODING MEAN TO YOU?</a:t>
            </a:r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878825C-FA9A-1B29-258E-3DD84456B182}"/>
              </a:ext>
            </a:extLst>
          </p:cNvPr>
          <p:cNvSpPr txBox="1"/>
          <p:nvPr/>
        </p:nvSpPr>
        <p:spPr>
          <a:xfrm>
            <a:off x="410817" y="2107096"/>
            <a:ext cx="1134386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AutoNum type="arabicPeriod"/>
            </a:pPr>
            <a:r>
              <a:rPr lang="en-US" sz="2800" dirty="0">
                <a:solidFill>
                  <a:srgbClr val="000000"/>
                </a:solidFill>
                <a:latin typeface="+mn-lt"/>
              </a:rPr>
              <a:t>When I say programming/coding, what are the top three words in your mind? Why? </a:t>
            </a:r>
          </a:p>
          <a:p>
            <a:pPr marL="457200" lvl="0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AutoNum type="arabicPeriod"/>
            </a:pPr>
            <a:endParaRPr lang="en-US" sz="2800" dirty="0">
              <a:solidFill>
                <a:srgbClr val="000000"/>
              </a:solidFill>
              <a:latin typeface="+mn-lt"/>
            </a:endParaRPr>
          </a:p>
          <a:p>
            <a:pPr marL="457200" lvl="0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AutoNum type="arabicPeriod"/>
            </a:pPr>
            <a:r>
              <a:rPr lang="en-US" sz="2800" dirty="0">
                <a:solidFill>
                  <a:srgbClr val="000000"/>
                </a:solidFill>
                <a:latin typeface="+mn-lt"/>
              </a:rPr>
              <a:t>What does a typical programmer/coder look like to you?</a:t>
            </a:r>
          </a:p>
          <a:p>
            <a:pPr marL="457200" lvl="0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AutoNum type="arabicPeriod"/>
            </a:pPr>
            <a:endParaRPr lang="en-US" sz="2800" dirty="0">
              <a:solidFill>
                <a:srgbClr val="000000"/>
              </a:solidFill>
              <a:latin typeface="+mn-lt"/>
            </a:endParaRPr>
          </a:p>
          <a:p>
            <a:pPr marL="457200" lvl="0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AutoNum type="arabicPeriod"/>
            </a:pPr>
            <a:r>
              <a:rPr lang="en-US" sz="2800" dirty="0">
                <a:solidFill>
                  <a:srgbClr val="000000"/>
                </a:solidFill>
                <a:latin typeface="+mn-lt"/>
              </a:rPr>
              <a:t>Can you tell me what you think programmers/coders can do? </a:t>
            </a:r>
            <a:endParaRPr lang="en-US" sz="2800" dirty="0">
              <a:latin typeface="+mn-lt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35108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F74DBC-5C27-6EB9-A304-BCF31ADDAE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EDB4E4-5F39-E901-90D0-D4AC6D5F04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3096" y="698708"/>
            <a:ext cx="11608904" cy="1143000"/>
          </a:xfrm>
        </p:spPr>
        <p:txBody>
          <a:bodyPr/>
          <a:lstStyle/>
          <a:p>
            <a:pPr algn="l"/>
            <a:r>
              <a:rPr lang="en" dirty="0"/>
              <a:t>  CAN YOU DO </a:t>
            </a:r>
            <a:r>
              <a:rPr lang="en" sz="3600" dirty="0"/>
              <a:t>PROGRAMMING?</a:t>
            </a:r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A602850-3567-58D4-BCAE-A4E440E0A1E6}"/>
              </a:ext>
            </a:extLst>
          </p:cNvPr>
          <p:cNvSpPr txBox="1"/>
          <p:nvPr/>
        </p:nvSpPr>
        <p:spPr>
          <a:xfrm>
            <a:off x="410817" y="2107096"/>
            <a:ext cx="11343861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AutoNum type="arabicPeriod"/>
            </a:pPr>
            <a:r>
              <a:rPr lang="en-US" sz="2800" dirty="0">
                <a:solidFill>
                  <a:srgbClr val="000000"/>
                </a:solidFill>
                <a:latin typeface="+mn-lt"/>
              </a:rPr>
              <a:t>How hard do you think programming is? </a:t>
            </a:r>
          </a:p>
          <a:p>
            <a:pPr marL="457200" lvl="0" indent="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>
                <a:solidFill>
                  <a:srgbClr val="000000"/>
                </a:solidFill>
                <a:latin typeface="+mn-lt"/>
              </a:rPr>
              <a:t>Rate easy to hard from one to ten.</a:t>
            </a:r>
          </a:p>
          <a:p>
            <a:pPr marL="457200" lvl="0" indent="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800" dirty="0">
              <a:solidFill>
                <a:srgbClr val="000000"/>
              </a:solidFill>
              <a:latin typeface="+mn-lt"/>
            </a:endParaRPr>
          </a:p>
          <a:p>
            <a:pPr marL="590550" lvl="0" indent="-514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+mj-lt"/>
              <a:buAutoNum type="arabicPeriod" startAt="2"/>
            </a:pPr>
            <a:r>
              <a:rPr lang="en-US" sz="2800" dirty="0">
                <a:solidFill>
                  <a:srgbClr val="000000"/>
                </a:solidFill>
                <a:latin typeface="+mn-lt"/>
              </a:rPr>
              <a:t>How do you feel about coding a robot?</a:t>
            </a: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>
                <a:solidFill>
                  <a:srgbClr val="000000"/>
                </a:solidFill>
                <a:latin typeface="+mn-lt"/>
              </a:rPr>
              <a:t>	Rate easy to hard from one to ten.</a:t>
            </a: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800" dirty="0">
              <a:solidFill>
                <a:srgbClr val="000000"/>
              </a:solidFill>
              <a:latin typeface="+mn-lt"/>
            </a:endParaRPr>
          </a:p>
          <a:p>
            <a:pPr marL="590550" lvl="0" indent="-514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+mj-lt"/>
              <a:buAutoNum type="arabicPeriod" startAt="3"/>
            </a:pPr>
            <a:r>
              <a:rPr lang="en-US" sz="2800" dirty="0">
                <a:solidFill>
                  <a:srgbClr val="000000"/>
                </a:solidFill>
                <a:latin typeface="+mn-lt"/>
              </a:rPr>
              <a:t>Do you know anyone who can code or program?</a:t>
            </a:r>
          </a:p>
          <a:p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424390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6705E9-839C-376A-C8F8-4C2AAC601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354151"/>
            <a:ext cx="10058400" cy="1143000"/>
          </a:xfrm>
        </p:spPr>
        <p:txBody>
          <a:bodyPr/>
          <a:lstStyle/>
          <a:p>
            <a:pPr algn="l"/>
            <a:r>
              <a:rPr lang="en-US" dirty="0"/>
              <a:t>PRACTICE THE LANGUAGE: ALGORITHM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9C6C4D7-AFF8-27FA-743C-DDC554A8B4A4}"/>
              </a:ext>
            </a:extLst>
          </p:cNvPr>
          <p:cNvSpPr txBox="1"/>
          <p:nvPr/>
        </p:nvSpPr>
        <p:spPr>
          <a:xfrm>
            <a:off x="1126435" y="1762539"/>
            <a:ext cx="10058400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0000"/>
                </a:solidFill>
                <a:latin typeface="+mn-lt"/>
              </a:rPr>
              <a:t>Algorithm:</a:t>
            </a:r>
          </a:p>
          <a:p>
            <a:endParaRPr lang="en-US" b="1" dirty="0">
              <a:solidFill>
                <a:srgbClr val="000000"/>
              </a:solidFill>
              <a:latin typeface="+mn-lt"/>
            </a:endParaRPr>
          </a:p>
          <a:p>
            <a:endParaRPr lang="en-US" sz="3200" b="1" dirty="0">
              <a:solidFill>
                <a:srgbClr val="000000"/>
              </a:solidFill>
              <a:latin typeface="+mn-lt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dirty="0">
                <a:solidFill>
                  <a:srgbClr val="202124"/>
                </a:solidFill>
                <a:highlight>
                  <a:srgbClr val="FFFFFF"/>
                </a:highlight>
                <a:latin typeface="+mn-lt"/>
              </a:rPr>
              <a:t>An algorithm is a set of step-by-step instructions that describe how to perform a task. </a:t>
            </a: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3200" dirty="0">
              <a:solidFill>
                <a:srgbClr val="202124"/>
              </a:solidFill>
              <a:highlight>
                <a:srgbClr val="FFFFFF"/>
              </a:highlight>
              <a:latin typeface="+mn-lt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dirty="0">
                <a:solidFill>
                  <a:srgbClr val="202124"/>
                </a:solidFill>
                <a:highlight>
                  <a:srgbClr val="FFFFFF"/>
                </a:highlight>
                <a:latin typeface="+mn-lt"/>
              </a:rPr>
              <a:t>These steps are used to solve a problem or reach a result</a:t>
            </a:r>
            <a:endParaRPr lang="en-US" sz="3200" dirty="0">
              <a:solidFill>
                <a:srgbClr val="000000"/>
              </a:solidFill>
              <a:latin typeface="+mn-lt"/>
            </a:endParaRPr>
          </a:p>
          <a:p>
            <a:r>
              <a:rPr lang="en-US" sz="2400" b="1" dirty="0">
                <a:solidFill>
                  <a:srgbClr val="000000"/>
                </a:solidFill>
                <a:latin typeface="+mn-lt"/>
              </a:rPr>
              <a:t>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67844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499B1-FFA2-FCC4-CE0D-89CCD058F2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464800" cy="1143000"/>
          </a:xfrm>
        </p:spPr>
        <p:txBody>
          <a:bodyPr/>
          <a:lstStyle/>
          <a:p>
            <a:pPr algn="l"/>
            <a:r>
              <a:rPr lang="en-US" dirty="0"/>
              <a:t>LET’S PLAY FIRST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39094A-F520-2E58-753A-DFE3369E67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dirty="0" err="1">
                <a:solidFill>
                  <a:srgbClr val="000000"/>
                </a:solidFill>
              </a:rPr>
              <a:t>Dr.G</a:t>
            </a:r>
            <a:r>
              <a:rPr lang="en-US" sz="3200" dirty="0">
                <a:solidFill>
                  <a:srgbClr val="000000"/>
                </a:solidFill>
              </a:rPr>
              <a:t> will play the robot. </a:t>
            </a: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3200" dirty="0"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dirty="0">
                <a:solidFill>
                  <a:srgbClr val="000000"/>
                </a:solidFill>
              </a:rPr>
              <a:t>You will play the coders. </a:t>
            </a: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3200" dirty="0"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dirty="0">
                <a:solidFill>
                  <a:srgbClr val="000000"/>
                </a:solidFill>
              </a:rPr>
              <a:t>Give </a:t>
            </a:r>
            <a:r>
              <a:rPr lang="en-US" sz="3200" dirty="0" err="1">
                <a:solidFill>
                  <a:srgbClr val="000000"/>
                </a:solidFill>
              </a:rPr>
              <a:t>Dr.G</a:t>
            </a:r>
            <a:r>
              <a:rPr lang="en-US" sz="3200" dirty="0">
                <a:solidFill>
                  <a:srgbClr val="000000"/>
                </a:solidFill>
              </a:rPr>
              <a:t> algorithm (a set of step-by-step instructions) to pick up her basketball. </a:t>
            </a: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3200" dirty="0"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dirty="0">
                <a:solidFill>
                  <a:srgbClr val="000000"/>
                </a:solidFill>
              </a:rPr>
              <a:t>One step of instruction each time!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37942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14C1B4-7161-5A38-C897-044C5058DD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74029"/>
            <a:ext cx="10058400" cy="1143000"/>
          </a:xfrm>
        </p:spPr>
        <p:txBody>
          <a:bodyPr/>
          <a:lstStyle/>
          <a:p>
            <a:pPr algn="l"/>
            <a:r>
              <a:rPr lang="en-US" dirty="0"/>
              <a:t>PROGRAMMERS DO: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F71AA6-164A-AAF0-B73B-6184CB15C8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0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AutoNum type="arabicPeriod"/>
            </a:pPr>
            <a:r>
              <a:rPr lang="en-US" sz="3200" dirty="0">
                <a:solidFill>
                  <a:srgbClr val="000000"/>
                </a:solidFill>
              </a:rPr>
              <a:t>Think about the goal: what do you need to do? </a:t>
            </a:r>
          </a:p>
          <a:p>
            <a:pPr marL="457200" lvl="0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AutoNum type="arabicPeriod"/>
            </a:pPr>
            <a:endParaRPr lang="en-US" sz="3200" dirty="0">
              <a:solidFill>
                <a:srgbClr val="000000"/>
              </a:solidFill>
            </a:endParaRPr>
          </a:p>
          <a:p>
            <a:pPr marL="457200" lvl="0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AutoNum type="arabicPeriod"/>
            </a:pPr>
            <a:r>
              <a:rPr lang="en-US" sz="3200" dirty="0">
                <a:solidFill>
                  <a:srgbClr val="000000"/>
                </a:solidFill>
              </a:rPr>
              <a:t>Step-by-step instructions: write all the steps down. </a:t>
            </a:r>
          </a:p>
          <a:p>
            <a:pPr marL="457200" lvl="0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AutoNum type="arabicPeriod"/>
            </a:pPr>
            <a:endParaRPr lang="en-US" sz="3200" dirty="0">
              <a:solidFill>
                <a:srgbClr val="000000"/>
              </a:solidFill>
            </a:endParaRPr>
          </a:p>
          <a:p>
            <a:pPr marL="457200" lvl="0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AutoNum type="arabicPeriod"/>
            </a:pPr>
            <a:r>
              <a:rPr lang="en-US" sz="3200" dirty="0">
                <a:solidFill>
                  <a:srgbClr val="000000"/>
                </a:solidFill>
              </a:rPr>
              <a:t>Test the code: run the robots.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98940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E724AA-0175-4F03-E416-5F316F4F99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01142"/>
            <a:ext cx="10058400" cy="1143000"/>
          </a:xfrm>
        </p:spPr>
        <p:txBody>
          <a:bodyPr/>
          <a:lstStyle/>
          <a:p>
            <a:pPr algn="l"/>
            <a:r>
              <a:rPr lang="en-US" dirty="0"/>
              <a:t>SAFETY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D6F457-DD02-A382-C387-86A1994966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0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AutoNum type="arabicPeriod"/>
            </a:pPr>
            <a:r>
              <a:rPr lang="en-US" sz="3200" dirty="0">
                <a:solidFill>
                  <a:srgbClr val="000000"/>
                </a:solidFill>
              </a:rPr>
              <a:t>Do not put your hands close to the wheels. </a:t>
            </a:r>
          </a:p>
          <a:p>
            <a:pPr marL="457200" lvl="0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AutoNum type="arabicPeriod"/>
            </a:pPr>
            <a:endParaRPr lang="en-US" sz="3200" dirty="0">
              <a:solidFill>
                <a:srgbClr val="000000"/>
              </a:solidFill>
            </a:endParaRPr>
          </a:p>
          <a:p>
            <a:pPr marL="457200" lvl="0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AutoNum type="arabicPeriod"/>
            </a:pPr>
            <a:r>
              <a:rPr lang="en-US" sz="3200" dirty="0">
                <a:solidFill>
                  <a:srgbClr val="000000"/>
                </a:solidFill>
              </a:rPr>
              <a:t>Treat the </a:t>
            </a:r>
            <a:r>
              <a:rPr lang="en-US" sz="3200" dirty="0" err="1">
                <a:solidFill>
                  <a:srgbClr val="000000"/>
                </a:solidFill>
              </a:rPr>
              <a:t>Beebots</a:t>
            </a:r>
            <a:r>
              <a:rPr lang="en-US" sz="3200" dirty="0">
                <a:solidFill>
                  <a:srgbClr val="000000"/>
                </a:solidFill>
              </a:rPr>
              <a:t> as your friend. </a:t>
            </a:r>
          </a:p>
          <a:p>
            <a:pPr marL="457200" lvl="0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AutoNum type="arabicPeriod"/>
            </a:pPr>
            <a:endParaRPr lang="en-US" sz="3200" dirty="0">
              <a:solidFill>
                <a:srgbClr val="000000"/>
              </a:solidFill>
            </a:endParaRPr>
          </a:p>
          <a:p>
            <a:pPr marL="457200" lvl="0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AutoNum type="arabicPeriod"/>
            </a:pPr>
            <a:r>
              <a:rPr lang="en-US" sz="3200" dirty="0">
                <a:solidFill>
                  <a:srgbClr val="000000"/>
                </a:solidFill>
              </a:rPr>
              <a:t>Watch the </a:t>
            </a:r>
            <a:r>
              <a:rPr lang="en-US" sz="3200" dirty="0" err="1">
                <a:solidFill>
                  <a:srgbClr val="000000"/>
                </a:solidFill>
              </a:rPr>
              <a:t>Beebots</a:t>
            </a:r>
            <a:r>
              <a:rPr lang="en-US" sz="3200" dirty="0">
                <a:solidFill>
                  <a:srgbClr val="000000"/>
                </a:solidFill>
              </a:rPr>
              <a:t> move and do NOT move with it. 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Google Shape;93;p19">
            <a:extLst>
              <a:ext uri="{FF2B5EF4-FFF2-40B4-BE49-F238E27FC236}">
                <a16:creationId xmlns:a16="http://schemas.microsoft.com/office/drawing/2014/main" id="{317A4944-9EF8-7DD3-9508-F0712C3231A1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7831926" y="4074695"/>
            <a:ext cx="4071316" cy="234058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407359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00;p20">
            <a:extLst>
              <a:ext uri="{FF2B5EF4-FFF2-40B4-BE49-F238E27FC236}">
                <a16:creationId xmlns:a16="http://schemas.microsoft.com/office/drawing/2014/main" id="{A098B9EB-B868-70EB-0E42-3DC8DBF2C59D}"/>
              </a:ext>
            </a:extLst>
          </p:cNvPr>
          <p:cNvSpPr txBox="1">
            <a:spLocks/>
          </p:cNvSpPr>
          <p:nvPr/>
        </p:nvSpPr>
        <p:spPr>
          <a:xfrm>
            <a:off x="3700627" y="1659750"/>
            <a:ext cx="4790746" cy="3538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2F5597"/>
                </a:solidFill>
                <a:latin typeface="+mj-lt"/>
                <a:ea typeface="MS PGothic" panose="020B0600070205080204" pitchFamily="34" charset="-128"/>
                <a:cs typeface="ＭＳ Ｐゴシック" pitchFamily="-112" charset="-128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Verdana" pitchFamily="34" charset="0"/>
                <a:ea typeface="MS PGothic" panose="020B0600070205080204" pitchFamily="34" charset="-128"/>
                <a:cs typeface="ＭＳ Ｐゴシック" pitchFamily="-112" charset="-128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Verdana" pitchFamily="34" charset="0"/>
                <a:ea typeface="MS PGothic" panose="020B0600070205080204" pitchFamily="34" charset="-128"/>
                <a:cs typeface="ＭＳ Ｐゴシック" pitchFamily="-112" charset="-128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Verdana" pitchFamily="34" charset="0"/>
                <a:ea typeface="MS PGothic" panose="020B0600070205080204" pitchFamily="34" charset="-128"/>
                <a:cs typeface="ＭＳ Ｐゴシック" pitchFamily="-112" charset="-128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Verdana" pitchFamily="34" charset="0"/>
                <a:ea typeface="MS PGothic" panose="020B0600070205080204" pitchFamily="34" charset="-128"/>
                <a:cs typeface="ＭＳ Ｐゴシック" pitchFamily="-112" charset="-128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Verdana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Verdana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Verdana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4800" kern="0" dirty="0"/>
              <a:t>GIRLS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4800" kern="0" dirty="0"/>
              <a:t>YOU CAN DO IT!</a:t>
            </a:r>
          </a:p>
        </p:txBody>
      </p:sp>
    </p:spTree>
    <p:extLst>
      <p:ext uri="{BB962C8B-B14F-4D97-AF65-F5344CB8AC3E}">
        <p14:creationId xmlns:p14="http://schemas.microsoft.com/office/powerpoint/2010/main" val="1766444144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JTILT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8E08C"/>
      </a:accent1>
      <a:accent2>
        <a:srgbClr val="2F5597"/>
      </a:accent2>
      <a:accent3>
        <a:srgbClr val="FFFFFF"/>
      </a:accent3>
      <a:accent4>
        <a:srgbClr val="FFF2CC"/>
      </a:accent4>
      <a:accent5>
        <a:srgbClr val="FFE599"/>
      </a:accent5>
      <a:accent6>
        <a:srgbClr val="000000"/>
      </a:accent6>
      <a:hlink>
        <a:srgbClr val="2F5597"/>
      </a:hlink>
      <a:folHlink>
        <a:srgbClr val="2F5597"/>
      </a:folHlink>
    </a:clrScheme>
    <a:fontScheme name="JTILT">
      <a:majorFont>
        <a:latin typeface="Roboto Black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JTILTPresentation-Template" id="{AB281015-E3EF-4CA4-ACFF-7A0CCAB593D3}" vid="{736C4559-1246-4482-B1DD-9EFED0333CF4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Design</Template>
  <TotalTime>88</TotalTime>
  <Words>274</Words>
  <Application>Microsoft Office PowerPoint</Application>
  <PresentationFormat>Widescreen</PresentationFormat>
  <Paragraphs>47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Comic Sans MS</vt:lpstr>
      <vt:lpstr>Roboto</vt:lpstr>
      <vt:lpstr>Roboto Black</vt:lpstr>
      <vt:lpstr>Times New Roman</vt:lpstr>
      <vt:lpstr>Verdana</vt:lpstr>
      <vt:lpstr>Default Design</vt:lpstr>
      <vt:lpstr>Programming Robot</vt:lpstr>
      <vt:lpstr>WHAT DOES PROGRAMMING/CODING MEAN TO YOU?</vt:lpstr>
      <vt:lpstr>  CAN YOU DO PROGRAMMING?</vt:lpstr>
      <vt:lpstr>PRACTICE THE LANGUAGE: ALGORITHM</vt:lpstr>
      <vt:lpstr>LET’S PLAY FIRST</vt:lpstr>
      <vt:lpstr>PROGRAMMERS DO:</vt:lpstr>
      <vt:lpstr>SAFETY INFORMATION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>Integrating Instructional Software into Teaching and Learning</dc:subject>
  <dc:creator>Nancy Swanson</dc:creator>
  <cp:lastModifiedBy>Craig Erschel Shepherd (cshphrd2)</cp:lastModifiedBy>
  <cp:revision>5</cp:revision>
  <dcterms:created xsi:type="dcterms:W3CDTF">2024-11-25T20:37:37Z</dcterms:created>
  <dcterms:modified xsi:type="dcterms:W3CDTF">2024-12-02T23:30:49Z</dcterms:modified>
</cp:coreProperties>
</file>