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5" autoAdjust="0"/>
    <p:restoredTop sz="91291" autoAdjust="0"/>
  </p:normalViewPr>
  <p:slideViewPr>
    <p:cSldViewPr snapToGrid="0" showGuides="1">
      <p:cViewPr varScale="1">
        <p:scale>
          <a:sx n="95" d="100"/>
          <a:sy n="95" d="100"/>
        </p:scale>
        <p:origin x="180" y="51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5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3(2).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IAC#/media/File:Two_women_operating_ENIAC_(full_resolution).jpg" TargetMode="External"/><Relationship Id="rId2" Type="http://schemas.openxmlformats.org/officeDocument/2006/relationships/hyperlink" Target="https://en.wikipedia.org/wiki/Ada_Lovelace#/media/File:Ada_Lovelace_portrai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adia_Perlman#/media/File:Radia_Perlman_2009.jpg" TargetMode="External"/><Relationship Id="rId4" Type="http://schemas.openxmlformats.org/officeDocument/2006/relationships/hyperlink" Target="https://en.wikipedia.org/wiki/Mary_Kenneth_Keller#/media/File:Mary_Kenneth_Kelle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15600" y="985733"/>
            <a:ext cx="11360800" cy="3587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/>
              <a:t>Designing Robot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90963" y="3146068"/>
            <a:ext cx="11360800" cy="9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/>
              <a:t>Girl Scouts Robotic Badges - Day 1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5A00B-39FA-7960-1520-8F4C5A7001D4}"/>
              </a:ext>
            </a:extLst>
          </p:cNvPr>
          <p:cNvSpPr txBox="1"/>
          <p:nvPr/>
        </p:nvSpPr>
        <p:spPr>
          <a:xfrm>
            <a:off x="2978499" y="4513219"/>
            <a:ext cx="6114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Meize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Guo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Jue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Wang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Florida,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Idaho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58C4B-F389-D1CA-1E06-9F05A3FD6833}"/>
              </a:ext>
            </a:extLst>
          </p:cNvPr>
          <p:cNvSpPr txBox="1"/>
          <p:nvPr/>
        </p:nvSpPr>
        <p:spPr>
          <a:xfrm>
            <a:off x="412376" y="3211615"/>
            <a:ext cx="11492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+mj-lt"/>
              </a:rPr>
              <a:t>TALK ABOUT YOUR CUBELETS ROBOT</a:t>
            </a:r>
            <a:r>
              <a:rPr lang="en" sz="4800">
                <a:latin typeface="+mj-lt"/>
              </a:rPr>
              <a:t>! 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64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0BDA-84A9-72E3-6F13-E3FC5E4C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A5DC2-E964-11BF-AF27-8F2B19077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Portrait of Ada Lovelace</a:t>
            </a:r>
            <a:r>
              <a:rPr lang="en-US" sz="1800" dirty="0"/>
              <a:t>. Possibly by Alfred Edward Chalon. Public Domain image</a:t>
            </a:r>
          </a:p>
          <a:p>
            <a:r>
              <a:rPr lang="en-US" sz="1800" dirty="0">
                <a:hlinkClick r:id="rId3"/>
              </a:rPr>
              <a:t>ENIAC Programmers</a:t>
            </a:r>
            <a:r>
              <a:rPr lang="en-US" sz="1800" dirty="0"/>
              <a:t>. U.S. Army photo from the archives of the ARL Technical Library. Public Domain image.</a:t>
            </a:r>
          </a:p>
          <a:p>
            <a:r>
              <a:rPr lang="en-US" sz="1800" dirty="0">
                <a:hlinkClick r:id="rId4"/>
              </a:rPr>
              <a:t>Mary Kenneth Keller</a:t>
            </a:r>
            <a:r>
              <a:rPr lang="en-US" sz="1800" dirty="0"/>
              <a:t>. Unknown author. Fair use</a:t>
            </a:r>
          </a:p>
          <a:p>
            <a:r>
              <a:rPr lang="en-US" sz="1800" dirty="0">
                <a:hlinkClick r:id="rId5"/>
              </a:rPr>
              <a:t>Radia Perlman</a:t>
            </a:r>
            <a:r>
              <a:rPr lang="en-US" sz="1800" dirty="0"/>
              <a:t>. Author unknown. Public domain image </a:t>
            </a:r>
          </a:p>
          <a:p>
            <a:r>
              <a:rPr lang="en-US" sz="1800" dirty="0"/>
              <a:t>Cubelet Creation.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Meize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Guo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Jue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Wang. CC-BY-NC-SA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139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A5E5-B1FC-B8FB-D859-79548D57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70" y="380655"/>
            <a:ext cx="10058400" cy="1143000"/>
          </a:xfrm>
        </p:spPr>
        <p:txBody>
          <a:bodyPr/>
          <a:lstStyle/>
          <a:p>
            <a:r>
              <a:rPr lang="en" sz="3600" dirty="0"/>
              <a:t>How do you feel about computer science?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69805-E9E7-66E5-001F-12CDA49A37EF}"/>
              </a:ext>
            </a:extLst>
          </p:cNvPr>
          <p:cNvSpPr txBox="1"/>
          <p:nvPr/>
        </p:nvSpPr>
        <p:spPr>
          <a:xfrm>
            <a:off x="1046922" y="1775791"/>
            <a:ext cx="1005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How hard do you think computer science is? </a:t>
            </a: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Rate easy to hard from one to ten.</a:t>
            </a: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How do you feel about coding a robot?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	Rate easy to hard from one to ten.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Do you know anyone who can code or program?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Do you think you can code or work as a programmer in the future? Why or why not?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70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AE16-E44B-F8BB-FB51-4DD5653E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AF9B0-3D61-3768-52DC-41929CA97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DECEMBER 10, 1815 — NOVEMBER 27, 1852</a:t>
            </a:r>
          </a:p>
          <a:p>
            <a:pPr marL="0" indent="0">
              <a:buNone/>
            </a:pPr>
            <a:endParaRPr lang="en" sz="44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Impact"/>
              <a:cs typeface="Impact"/>
              <a:sym typeface="Impact"/>
            </a:endParaRPr>
          </a:p>
          <a:p>
            <a:pPr marL="0" indent="0">
              <a:buNone/>
            </a:pPr>
            <a:r>
              <a:rPr lang="en" sz="44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ea typeface="Impact"/>
                <a:cs typeface="Impact"/>
                <a:sym typeface="Impact"/>
              </a:rPr>
              <a:t>ADA LOVELACE</a:t>
            </a:r>
          </a:p>
          <a:p>
            <a:pPr marL="0" indent="0">
              <a:buNone/>
            </a:pPr>
            <a:endParaRPr lang="en" sz="44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Women have been programming since before it was a thing.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Ada Lovelace, she's often credited as the first computer programmer.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</a:rPr>
              <a:t>Her work on Charles Babbage's Analytical Engine contains notes of the first machine-implemented algorithm.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DA86A-AF4F-B36A-D4DF-544743215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oogle Shape;77;p16">
            <a:extLst>
              <a:ext uri="{FF2B5EF4-FFF2-40B4-BE49-F238E27FC236}">
                <a16:creationId xmlns:a16="http://schemas.microsoft.com/office/drawing/2014/main" id="{76D480A0-C6FB-51EE-71FF-742A003F84C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" y="273049"/>
            <a:ext cx="4011084" cy="585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12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1270-6971-7972-3ABA-3FC577DA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FIRST COMPUTER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A3193-0103-F4C4-0840-951215735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000" dirty="0">
                <a:solidFill>
                  <a:srgbClr val="2F5597"/>
                </a:solidFill>
              </a:rPr>
              <a:t>The ENIAC programmers included a number of women: 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2000" b="1" dirty="0">
                <a:solidFill>
                  <a:srgbClr val="2F5597"/>
                </a:solidFill>
              </a:rPr>
              <a:t>Betty Jean Jennings (Jean Bartik),</a:t>
            </a:r>
            <a:r>
              <a:rPr lang="en-US" sz="2000" dirty="0">
                <a:solidFill>
                  <a:srgbClr val="2F5597"/>
                </a:solidFill>
              </a:rPr>
              <a:t> 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2000" dirty="0">
                <a:solidFill>
                  <a:srgbClr val="2F5597"/>
                </a:solidFill>
              </a:rPr>
              <a:t>Marlyn </a:t>
            </a:r>
            <a:r>
              <a:rPr lang="en-US" sz="2000" dirty="0" err="1">
                <a:solidFill>
                  <a:srgbClr val="2F5597"/>
                </a:solidFill>
              </a:rPr>
              <a:t>Wescoff</a:t>
            </a:r>
            <a:r>
              <a:rPr lang="en-US" sz="2000" dirty="0">
                <a:solidFill>
                  <a:srgbClr val="2F5597"/>
                </a:solidFill>
              </a:rPr>
              <a:t> Meltzer, 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2000" dirty="0">
                <a:solidFill>
                  <a:srgbClr val="2F5597"/>
                </a:solidFill>
              </a:rPr>
              <a:t>Ruth Lichterman Teitelbaum, 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2000" dirty="0">
                <a:solidFill>
                  <a:srgbClr val="2F5597"/>
                </a:solidFill>
              </a:rPr>
              <a:t>Kay McNulty Mauchly Antonelli, 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US" sz="2000" b="1" dirty="0">
                <a:solidFill>
                  <a:srgbClr val="2F5597"/>
                </a:solidFill>
              </a:rPr>
              <a:t>Frances Bilas(Frances Spence),</a:t>
            </a:r>
            <a:r>
              <a:rPr lang="en-US" sz="2000" dirty="0">
                <a:solidFill>
                  <a:srgbClr val="2F5597"/>
                </a:solidFill>
              </a:rPr>
              <a:t> 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-US" sz="2000" dirty="0">
                <a:solidFill>
                  <a:srgbClr val="2F5597"/>
                </a:solidFill>
              </a:rPr>
              <a:t>Frances Elizabeth "Betty" Holberton. </a:t>
            </a:r>
          </a:p>
          <a:p>
            <a:endParaRPr lang="en-US" dirty="0"/>
          </a:p>
        </p:txBody>
      </p:sp>
      <p:pic>
        <p:nvPicPr>
          <p:cNvPr id="5" name="Google Shape;84;p17">
            <a:extLst>
              <a:ext uri="{FF2B5EF4-FFF2-40B4-BE49-F238E27FC236}">
                <a16:creationId xmlns:a16="http://schemas.microsoft.com/office/drawing/2014/main" id="{DA68C6B3-EBCC-CC15-CF45-3B4C7188F88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67263" y="850535"/>
            <a:ext cx="6815137" cy="4698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91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6E97-4D47-A328-B2A4-49ED08EF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" sz="3600" b="0" dirty="0">
                <a:solidFill>
                  <a:srgbClr val="000000"/>
                </a:solidFill>
                <a:highlight>
                  <a:srgbClr val="FFFFFF"/>
                </a:highlight>
                <a:ea typeface="Impact"/>
                <a:cs typeface="Impact"/>
                <a:sym typeface="Impact"/>
              </a:rPr>
              <a:t>Sister Mary Kenneth Keller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88A64-CF64-8432-0D96-DAEBDCCF6EBA}"/>
              </a:ext>
            </a:extLst>
          </p:cNvPr>
          <p:cNvSpPr txBox="1"/>
          <p:nvPr/>
        </p:nvSpPr>
        <p:spPr>
          <a:xfrm>
            <a:off x="1007165" y="92765"/>
            <a:ext cx="234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sym typeface="Impact"/>
              </a:rPr>
              <a:t>1965</a:t>
            </a:r>
            <a:endParaRPr lang="en-US" sz="1450" dirty="0">
              <a:latin typeface="+mn-lt"/>
            </a:endParaRPr>
          </a:p>
        </p:txBody>
      </p: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D008448A-12E8-1D6F-1103-FE5533BF3D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6000" y="1599511"/>
            <a:ext cx="6475663" cy="46889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7F007-867D-628D-8D6D-398A247E4E1C}"/>
              </a:ext>
            </a:extLst>
          </p:cNvPr>
          <p:cNvSpPr txBox="1"/>
          <p:nvPr/>
        </p:nvSpPr>
        <p:spPr>
          <a:xfrm>
            <a:off x="7828547" y="1599511"/>
            <a:ext cx="410677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202122"/>
              </a:solidFill>
              <a:highlight>
                <a:srgbClr val="FFFFFF"/>
              </a:highlight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202122"/>
                </a:solidFill>
                <a:highlight>
                  <a:srgbClr val="FFFFFF"/>
                </a:highlight>
                <a:latin typeface="+mn-lt"/>
              </a:rPr>
              <a:t>The first person to earn a Ph.D. in computer science in the United States.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solidFill>
                  <a:srgbClr val="202122"/>
                </a:solidFill>
                <a:latin typeface="+mn-lt"/>
              </a:rPr>
              <a:t>She got her degree from the University of Wisconsin-Madison. </a:t>
            </a:r>
            <a:endParaRPr lang="en-US" sz="3200" dirty="0">
              <a:solidFill>
                <a:srgbClr val="202122"/>
              </a:solidFill>
              <a:highlight>
                <a:srgbClr val="FFFF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81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6187-FAC0-DB75-C014-02C97975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" sz="3600" b="0" dirty="0">
                <a:solidFill>
                  <a:srgbClr val="000000"/>
                </a:solidFill>
                <a:highlight>
                  <a:srgbClr val="FFFFFF"/>
                </a:highlight>
                <a:ea typeface="Impact"/>
                <a:cs typeface="Impact"/>
                <a:sym typeface="Impact"/>
              </a:rPr>
              <a:t>Radia Perlman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A127B-863E-7F7D-8EE4-0FEB6C2AC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35113"/>
            <a:ext cx="5386917" cy="3951288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73737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37373"/>
                </a:solidFill>
                <a:highlight>
                  <a:srgbClr val="FFFFFF"/>
                </a:highlight>
              </a:rPr>
              <a:t>Often called "the Mother of the Internet."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solidFill>
                  <a:srgbClr val="737373"/>
                </a:solidFill>
                <a:highlight>
                  <a:srgbClr val="FFFFFF"/>
                </a:highlight>
              </a:rPr>
              <a:t>Radia Perlman's work on </a:t>
            </a:r>
            <a:r>
              <a:rPr lang="en-US" sz="3200" b="1" dirty="0">
                <a:solidFill>
                  <a:srgbClr val="737373"/>
                </a:solidFill>
                <a:highlight>
                  <a:srgbClr val="FFFFFF"/>
                </a:highlight>
              </a:rPr>
              <a:t>spanning tree protocol</a:t>
            </a:r>
            <a:r>
              <a:rPr lang="en-US" sz="3200" dirty="0">
                <a:solidFill>
                  <a:srgbClr val="737373"/>
                </a:solidFill>
                <a:highlight>
                  <a:srgbClr val="FFFFFF"/>
                </a:highlight>
              </a:rPr>
              <a:t> enabled the development of modern networking.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934F9-FCC6-FAF8-D6AA-5FE6E1F1DBFF}"/>
              </a:ext>
            </a:extLst>
          </p:cNvPr>
          <p:cNvSpPr txBox="1"/>
          <p:nvPr/>
        </p:nvSpPr>
        <p:spPr>
          <a:xfrm>
            <a:off x="609600" y="157163"/>
            <a:ext cx="6122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sym typeface="Impact"/>
              </a:rPr>
              <a:t>1985</a:t>
            </a:r>
            <a:endParaRPr lang="en-US" sz="1600" dirty="0">
              <a:latin typeface="+mn-lt"/>
            </a:endParaRPr>
          </a:p>
        </p:txBody>
      </p:sp>
      <p:pic>
        <p:nvPicPr>
          <p:cNvPr id="6" name="Picture 5" descr="A person smiling while reading a book&#10;&#10;Description automatically generated">
            <a:extLst>
              <a:ext uri="{FF2B5EF4-FFF2-40B4-BE49-F238E27FC236}">
                <a16:creationId xmlns:a16="http://schemas.microsoft.com/office/drawing/2014/main" id="{BC54908F-0413-C73A-4F10-4DD508BA9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77" y="531725"/>
            <a:ext cx="3779920" cy="56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6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D40F-12B7-49DF-B3C5-40DA8720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35" y="0"/>
            <a:ext cx="10058400" cy="1143000"/>
          </a:xfrm>
        </p:spPr>
        <p:txBody>
          <a:bodyPr/>
          <a:lstStyle/>
          <a:p>
            <a:pPr algn="l"/>
            <a:r>
              <a:rPr lang="en" sz="3600" dirty="0"/>
              <a:t>BEFORE HANDS-ON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4011-1CF6-758A-E3CD-9AC1D076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571500"/>
            <a:ext cx="11207820" cy="4525963"/>
          </a:xfrm>
        </p:spPr>
        <p:txBody>
          <a:bodyPr/>
          <a:lstStyle/>
          <a:p>
            <a:pPr marL="182880" lvl="0" indent="-2641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●"/>
            </a:pPr>
            <a:r>
              <a:rPr lang="en-US" sz="3200" dirty="0">
                <a:solidFill>
                  <a:srgbClr val="000000"/>
                </a:solidFill>
              </a:rPr>
              <a:t>Have you experienced any robots? </a:t>
            </a:r>
          </a:p>
          <a:p>
            <a:pPr marL="182880" lvl="0" indent="-2641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●"/>
            </a:pPr>
            <a:r>
              <a:rPr lang="en-US" sz="3200" dirty="0">
                <a:solidFill>
                  <a:srgbClr val="000000"/>
                </a:solidFill>
              </a:rPr>
              <a:t>What can these robots do?</a:t>
            </a:r>
          </a:p>
          <a:p>
            <a:pPr marL="182880" lvl="0" indent="-2641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●"/>
            </a:pPr>
            <a:r>
              <a:rPr lang="en-US" sz="3200" dirty="0">
                <a:solidFill>
                  <a:srgbClr val="000000"/>
                </a:solidFill>
              </a:rPr>
              <a:t>How do the robots function? </a:t>
            </a:r>
          </a:p>
          <a:p>
            <a:pPr marL="182880" lvl="0" indent="-2641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●"/>
            </a:pPr>
            <a:r>
              <a:rPr lang="en-US" sz="3200" dirty="0">
                <a:solidFill>
                  <a:srgbClr val="000000"/>
                </a:solidFill>
              </a:rPr>
              <a:t>What do robots mean to you? </a:t>
            </a:r>
          </a:p>
          <a:p>
            <a:pPr marL="182880" lvl="0" indent="-26416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●"/>
            </a:pPr>
            <a:r>
              <a:rPr lang="en-US" sz="3200" dirty="0">
                <a:solidFill>
                  <a:srgbClr val="000000"/>
                </a:solidFill>
              </a:rPr>
              <a:t>If you can design/create a robot, what do you want it to do?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5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B8185-3773-3544-76BA-62399A37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50" y="274638"/>
            <a:ext cx="10058400" cy="1143000"/>
          </a:xfrm>
        </p:spPr>
        <p:txBody>
          <a:bodyPr/>
          <a:lstStyle/>
          <a:p>
            <a:pPr algn="l"/>
            <a:r>
              <a:rPr lang="en" sz="3600" dirty="0"/>
              <a:t>LET’S MEET CUBELETS!</a:t>
            </a:r>
            <a:endParaRPr lang="en-US" dirty="0"/>
          </a:p>
        </p:txBody>
      </p:sp>
      <p:pic>
        <p:nvPicPr>
          <p:cNvPr id="4" name="image5.png" descr="Cubelets Lighthouse">
            <a:extLst>
              <a:ext uri="{FF2B5EF4-FFF2-40B4-BE49-F238E27FC236}">
                <a16:creationId xmlns:a16="http://schemas.microsoft.com/office/drawing/2014/main" id="{F037ED76-2556-AC66-B2EA-2FEE7481F4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789313"/>
            <a:ext cx="3909855" cy="51083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029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2">
            <a:extLst>
              <a:ext uri="{FF2B5EF4-FFF2-40B4-BE49-F238E27FC236}">
                <a16:creationId xmlns:a16="http://schemas.microsoft.com/office/drawing/2014/main" id="{A31A9E21-2716-91F4-E9E9-EF9257C53E6F}"/>
              </a:ext>
            </a:extLst>
          </p:cNvPr>
          <p:cNvSpPr txBox="1">
            <a:spLocks/>
          </p:cNvSpPr>
          <p:nvPr/>
        </p:nvSpPr>
        <p:spPr>
          <a:xfrm>
            <a:off x="3194316" y="755356"/>
            <a:ext cx="5803368" cy="53472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F5597"/>
                </a:solidFill>
                <a:latin typeface="+mj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kern="0" dirty="0"/>
              <a:t>GIRLS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kern="0" dirty="0"/>
              <a:t>YOU CAN DO IT!</a:t>
            </a:r>
          </a:p>
        </p:txBody>
      </p:sp>
    </p:spTree>
    <p:extLst>
      <p:ext uri="{BB962C8B-B14F-4D97-AF65-F5344CB8AC3E}">
        <p14:creationId xmlns:p14="http://schemas.microsoft.com/office/powerpoint/2010/main" val="27803945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62</TotalTime>
  <Words>376</Words>
  <Application>Microsoft Office PowerPoint</Application>
  <PresentationFormat>Widescreen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Comic Sans MS</vt:lpstr>
      <vt:lpstr>Impact</vt:lpstr>
      <vt:lpstr>PT Sans Narrow</vt:lpstr>
      <vt:lpstr>Roboto</vt:lpstr>
      <vt:lpstr>Roboto Black</vt:lpstr>
      <vt:lpstr>Source Code Pro</vt:lpstr>
      <vt:lpstr>Times New Roman</vt:lpstr>
      <vt:lpstr>Verdana</vt:lpstr>
      <vt:lpstr>Default Design</vt:lpstr>
      <vt:lpstr>Designing Robot</vt:lpstr>
      <vt:lpstr>How do you feel about computer science? </vt:lpstr>
      <vt:lpstr>PowerPoint Presentation</vt:lpstr>
      <vt:lpstr>FIRST COMPUTER</vt:lpstr>
      <vt:lpstr>Sister Mary Kenneth Keller</vt:lpstr>
      <vt:lpstr>Radia Perlman</vt:lpstr>
      <vt:lpstr>BEFORE HANDS-ON</vt:lpstr>
      <vt:lpstr>LET’S MEET CUBELETS!</vt:lpstr>
      <vt:lpstr>PowerPoint Presentation</vt:lpstr>
      <vt:lpstr>PowerPoint Presentation</vt:lpstr>
      <vt:lpstr>Image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Nancy Swanson</dc:creator>
  <cp:lastModifiedBy>Craig Erschel Shepherd (cshphrd2)</cp:lastModifiedBy>
  <cp:revision>5</cp:revision>
  <dcterms:created xsi:type="dcterms:W3CDTF">2024-11-25T19:38:16Z</dcterms:created>
  <dcterms:modified xsi:type="dcterms:W3CDTF">2024-12-02T23:26:41Z</dcterms:modified>
</cp:coreProperties>
</file>