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26" r:id="rId1"/>
  </p:sldMasterIdLst>
  <p:notesMasterIdLst>
    <p:notesMasterId r:id="rId12"/>
  </p:notesMasterIdLst>
  <p:sldIdLst>
    <p:sldId id="256" r:id="rId2"/>
    <p:sldId id="257" r:id="rId3"/>
    <p:sldId id="266" r:id="rId4"/>
    <p:sldId id="265" r:id="rId5"/>
    <p:sldId id="259" r:id="rId6"/>
    <p:sldId id="260" r:id="rId7"/>
    <p:sldId id="261" r:id="rId8"/>
    <p:sldId id="264" r:id="rId9"/>
    <p:sldId id="263" r:id="rId10"/>
    <p:sldId id="262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1"/>
    <p:restoredTop sz="94694"/>
  </p:normalViewPr>
  <p:slideViewPr>
    <p:cSldViewPr snapToGrid="0">
      <p:cViewPr varScale="1">
        <p:scale>
          <a:sx n="102" d="100"/>
          <a:sy n="102" d="100"/>
        </p:scale>
        <p:origin x="213" y="5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6A6285A-34A9-3447-9AF1-7A4DFF65E67C}" type="datetimeFigureOut">
              <a:rPr lang="en-US" smtClean="0"/>
              <a:t>6/24/2024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84E72FA-3937-0949-852E-669A83744F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94742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s://journals.uwyo.edu/index.php/jtilt/index" TargetMode="External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12192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51435" tIns="25718" rIns="51435" bIns="25718" anchor="ctr" compatLnSpc="1"/>
          <a:lstStyle/>
          <a:p>
            <a:endParaRPr kumimoji="0" lang="en-US" sz="1013">
              <a:solidFill>
                <a:srgbClr val="A86800"/>
              </a:solidFill>
            </a:endParaRP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828800" y="3082636"/>
            <a:ext cx="8534400" cy="1489364"/>
          </a:xfrm>
        </p:spPr>
        <p:txBody>
          <a:bodyPr>
            <a:normAutofit/>
          </a:bodyPr>
          <a:lstStyle>
            <a:lvl1pPr marL="0" indent="0" algn="ctr">
              <a:buNone/>
              <a:defRPr sz="2400" b="1" cap="all" spc="141" baseline="0">
                <a:solidFill>
                  <a:srgbClr val="2F5597"/>
                </a:solidFill>
              </a:defRPr>
            </a:lvl1pPr>
            <a:lvl2pPr marL="257175" indent="0" algn="ctr">
              <a:buNone/>
            </a:lvl2pPr>
            <a:lvl3pPr marL="514350" indent="0" algn="ctr">
              <a:buNone/>
            </a:lvl3pPr>
            <a:lvl4pPr marL="771525" indent="0" algn="ctr">
              <a:buNone/>
            </a:lvl4pPr>
            <a:lvl5pPr marL="1028700" indent="0" algn="ctr">
              <a:buNone/>
            </a:lvl5pPr>
            <a:lvl6pPr marL="1285875" indent="0" algn="ctr">
              <a:buNone/>
            </a:lvl6pPr>
            <a:lvl7pPr marL="1543050" indent="0" algn="ctr">
              <a:buNone/>
            </a:lvl7pPr>
            <a:lvl8pPr marL="1800225" indent="0" algn="ctr">
              <a:buNone/>
            </a:lvl8pPr>
            <a:lvl9pPr marL="2057400" indent="0" algn="ctr">
              <a:buNone/>
            </a:lvl9pPr>
          </a:lstStyle>
          <a:p>
            <a:r>
              <a:rPr kumimoji="0" lang="en-US" dirty="0"/>
              <a:t>Click to edit Master subtitle style</a:t>
            </a:r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914400" y="834423"/>
            <a:ext cx="10363200" cy="609595"/>
          </a:xfrm>
        </p:spPr>
        <p:txBody>
          <a:bodyPr anchor="b">
            <a:noAutofit/>
          </a:bodyPr>
          <a:lstStyle>
            <a:lvl1pPr>
              <a:defRPr sz="4000" b="1">
                <a:solidFill>
                  <a:srgbClr val="2F5597"/>
                </a:solidFill>
              </a:defRPr>
            </a:lvl1pPr>
          </a:lstStyle>
          <a:p>
            <a:r>
              <a:rPr kumimoji="0" lang="en-US" dirty="0"/>
              <a:t>Click to edit Master title style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B901A746-448D-AA88-D802-095B8F595DAE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" y="6548437"/>
            <a:ext cx="12192000" cy="309563"/>
          </a:xfrm>
          <a:prstGeom prst="rect">
            <a:avLst/>
          </a:prstGeom>
          <a:solidFill>
            <a:srgbClr val="2F5597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51435" tIns="25718" rIns="51435" bIns="25718" anchor="ctr" compatLnSpc="1"/>
          <a:lstStyle/>
          <a:p>
            <a:pPr marL="91440" algn="l"/>
            <a:r>
              <a:rPr lang="en-US" sz="1050" u="none" dirty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Journal of Technology-Integrated Lessons and Teaching</a:t>
            </a:r>
            <a:r>
              <a:rPr lang="en-US" sz="1050" dirty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, 3(1)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5C08902E-9730-7B44-D0A3-C54468C548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5195" y="6523799"/>
            <a:ext cx="12186805" cy="0"/>
          </a:xfrm>
          <a:prstGeom prst="line">
            <a:avLst/>
          </a:prstGeom>
          <a:ln w="57150">
            <a:solidFill>
              <a:srgbClr val="B8E08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Picture 4">
            <a:hlinkClick r:id="rId2"/>
            <a:extLst>
              <a:ext uri="{FF2B5EF4-FFF2-40B4-BE49-F238E27FC236}">
                <a16:creationId xmlns:a16="http://schemas.microsoft.com/office/drawing/2014/main" id="{698AC469-3341-9D15-3D50-2781F5B57B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250025" y="109242"/>
            <a:ext cx="868680" cy="4933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35634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>
                <a:solidFill>
                  <a:srgbClr val="2F5597"/>
                </a:solidFill>
              </a:defRPr>
            </a:lvl1pPr>
          </a:lstStyle>
          <a:p>
            <a:r>
              <a:rPr kumimoji="0" lang="en-US" dirty="0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02336" y="1527048"/>
            <a:ext cx="11338560" cy="4832188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16666283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02336" y="1527048"/>
            <a:ext cx="11338560" cy="4832188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6BF2B6E2-B4A9-9394-7273-232286F0FE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0441" y="76200"/>
            <a:ext cx="11379200" cy="609600"/>
          </a:xfrm>
        </p:spPr>
        <p:txBody>
          <a:bodyPr>
            <a:normAutofit/>
          </a:bodyPr>
          <a:lstStyle>
            <a:lvl1pPr>
              <a:defRPr sz="3200" b="1">
                <a:solidFill>
                  <a:srgbClr val="2F5597"/>
                </a:solidFill>
              </a:defRPr>
            </a:lvl1pPr>
          </a:lstStyle>
          <a:p>
            <a:r>
              <a:rPr kumimoji="0" lang="en-US" dirty="0"/>
              <a:t>Click to edit Master title style</a:t>
            </a:r>
          </a:p>
        </p:txBody>
      </p:sp>
      <p:sp>
        <p:nvSpPr>
          <p:cNvPr id="4" name="Text Placeholder 5">
            <a:extLst>
              <a:ext uri="{FF2B5EF4-FFF2-40B4-BE49-F238E27FC236}">
                <a16:creationId xmlns:a16="http://schemas.microsoft.com/office/drawing/2014/main" id="{AB3B8C0A-D49F-DE93-E2F7-D262B0E84E8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90357" y="609600"/>
            <a:ext cx="11379368" cy="457200"/>
          </a:xfrm>
        </p:spPr>
        <p:txBody>
          <a:bodyPr>
            <a:normAutofit/>
          </a:bodyPr>
          <a:lstStyle>
            <a:lvl1pPr marL="0" indent="0" algn="ctr">
              <a:buNone/>
              <a:defRPr sz="2500" b="1">
                <a:latin typeface="Rogliano" panose="00000500000000000000" pitchFamily="50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7343566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2336" y="228600"/>
            <a:ext cx="11379200" cy="758952"/>
          </a:xfrm>
        </p:spPr>
        <p:txBody>
          <a:bodyPr>
            <a:normAutofit/>
          </a:bodyPr>
          <a:lstStyle>
            <a:lvl1pPr>
              <a:defRPr sz="3600" b="1">
                <a:solidFill>
                  <a:srgbClr val="2F5597"/>
                </a:solidFill>
              </a:defRPr>
            </a:lvl1pPr>
          </a:lstStyle>
          <a:p>
            <a:r>
              <a:rPr kumimoji="0" lang="en-US" dirty="0"/>
              <a:t>Click to edit Master title style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6084110" y="1575654"/>
            <a:ext cx="11895" cy="4819557"/>
          </a:xfrm>
          <a:prstGeom prst="line">
            <a:avLst/>
          </a:prstGeom>
          <a:noFill/>
          <a:ln w="15875" cap="flat" cmpd="sng" algn="ctr">
            <a:solidFill>
              <a:schemeClr val="tx2"/>
            </a:solidFill>
            <a:prstDash val="sysDot"/>
            <a:round/>
            <a:headEnd type="none" w="med" len="med"/>
            <a:tailEnd type="none" w="med" len="med"/>
          </a:ln>
          <a:effectLst/>
        </p:spPr>
        <p:txBody>
          <a:bodyPr vert="horz" wrap="none" lIns="51435" tIns="25718" rIns="51435" bIns="25718" anchor="ctr" compatLnSpc="1"/>
          <a:lstStyle/>
          <a:p>
            <a:endParaRPr kumimoji="0" lang="en-US" sz="1013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402336" y="1454727"/>
            <a:ext cx="5384800" cy="4940483"/>
          </a:xfrm>
        </p:spPr>
        <p:txBody>
          <a:bodyPr/>
          <a:lstStyle>
            <a:lvl1pPr>
              <a:defRPr sz="2400"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6400800" y="1454727"/>
            <a:ext cx="5384800" cy="4940483"/>
          </a:xfrm>
        </p:spPr>
        <p:txBody>
          <a:bodyPr/>
          <a:lstStyle>
            <a:lvl1pPr>
              <a:defRPr sz="2400"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777715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0441" y="76200"/>
            <a:ext cx="11379200" cy="609600"/>
          </a:xfrm>
        </p:spPr>
        <p:txBody>
          <a:bodyPr>
            <a:normAutofit/>
          </a:bodyPr>
          <a:lstStyle>
            <a:lvl1pPr>
              <a:defRPr sz="3200" b="1">
                <a:solidFill>
                  <a:srgbClr val="2F5597"/>
                </a:solidFill>
              </a:defRPr>
            </a:lvl1pPr>
          </a:lstStyle>
          <a:p>
            <a:r>
              <a:rPr kumimoji="0" lang="en-US" dirty="0"/>
              <a:t>Click to edit Master title style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6084110" y="1575654"/>
            <a:ext cx="11895" cy="4819557"/>
          </a:xfrm>
          <a:prstGeom prst="line">
            <a:avLst/>
          </a:prstGeom>
          <a:noFill/>
          <a:ln w="15875" cap="flat" cmpd="sng" algn="ctr">
            <a:solidFill>
              <a:schemeClr val="tx2"/>
            </a:solidFill>
            <a:prstDash val="sysDot"/>
            <a:round/>
            <a:headEnd type="none" w="med" len="med"/>
            <a:tailEnd type="none" w="med" len="med"/>
          </a:ln>
          <a:effectLst/>
        </p:spPr>
        <p:txBody>
          <a:bodyPr vert="horz" wrap="none" lIns="51435" tIns="25718" rIns="51435" bIns="25718" anchor="ctr" compatLnSpc="1"/>
          <a:lstStyle/>
          <a:p>
            <a:endParaRPr kumimoji="0" lang="en-US" sz="1013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402336" y="1454727"/>
            <a:ext cx="5384800" cy="4940483"/>
          </a:xfrm>
        </p:spPr>
        <p:txBody>
          <a:bodyPr/>
          <a:lstStyle>
            <a:lvl1pPr>
              <a:defRPr sz="2400"/>
            </a:lvl1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6400800" y="1454727"/>
            <a:ext cx="5384800" cy="4940483"/>
          </a:xfrm>
        </p:spPr>
        <p:txBody>
          <a:bodyPr/>
          <a:lstStyle>
            <a:lvl1pPr>
              <a:defRPr sz="2400"/>
            </a:lvl1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E95202E5-36BE-85F5-AF0C-15E1566586F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90357" y="609600"/>
            <a:ext cx="11379368" cy="457200"/>
          </a:xfrm>
        </p:spPr>
        <p:txBody>
          <a:bodyPr>
            <a:normAutofit/>
          </a:bodyPr>
          <a:lstStyle>
            <a:lvl1pPr marL="0" indent="0" algn="ctr">
              <a:buNone/>
              <a:defRPr sz="2500" b="1">
                <a:latin typeface="Rogliano" panose="00000500000000000000" pitchFamily="50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634985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 cap="none" baseline="0">
                <a:solidFill>
                  <a:srgbClr val="2F5597"/>
                </a:solidFill>
              </a:defRPr>
            </a:lvl1pPr>
          </a:lstStyle>
          <a:p>
            <a:r>
              <a:rPr kumimoji="0" lang="en-US" dirty="0"/>
              <a:t>Click to edit Master title style</a:t>
            </a:r>
          </a:p>
        </p:txBody>
      </p:sp>
      <p:sp>
        <p:nvSpPr>
          <p:cNvPr id="3" name="Content Placeholder 7">
            <a:extLst>
              <a:ext uri="{FF2B5EF4-FFF2-40B4-BE49-F238E27FC236}">
                <a16:creationId xmlns:a16="http://schemas.microsoft.com/office/drawing/2014/main" id="{9957416B-6C90-A6BB-C2AC-4F4AA93931C9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02336" y="1527047"/>
            <a:ext cx="11338560" cy="4783697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16276034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7">
            <a:extLst>
              <a:ext uri="{FF2B5EF4-FFF2-40B4-BE49-F238E27FC236}">
                <a16:creationId xmlns:a16="http://schemas.microsoft.com/office/drawing/2014/main" id="{9957416B-6C90-A6BB-C2AC-4F4AA93931C9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02336" y="1527047"/>
            <a:ext cx="11338560" cy="4783697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7D307130-23B9-8672-663D-20A6D5D0AC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0441" y="76200"/>
            <a:ext cx="11379200" cy="609600"/>
          </a:xfrm>
        </p:spPr>
        <p:txBody>
          <a:bodyPr>
            <a:normAutofit/>
          </a:bodyPr>
          <a:lstStyle>
            <a:lvl1pPr>
              <a:defRPr sz="3200" b="1">
                <a:solidFill>
                  <a:srgbClr val="2F5597"/>
                </a:solidFill>
              </a:defRPr>
            </a:lvl1pPr>
          </a:lstStyle>
          <a:p>
            <a:r>
              <a:rPr kumimoji="0" lang="en-US" dirty="0"/>
              <a:t>Click to edit Master title style</a:t>
            </a:r>
          </a:p>
        </p:txBody>
      </p:sp>
      <p:sp>
        <p:nvSpPr>
          <p:cNvPr id="5" name="Text Placeholder 5">
            <a:extLst>
              <a:ext uri="{FF2B5EF4-FFF2-40B4-BE49-F238E27FC236}">
                <a16:creationId xmlns:a16="http://schemas.microsoft.com/office/drawing/2014/main" id="{19ED0040-36D5-C141-DCF2-AE21B7A0482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90357" y="609600"/>
            <a:ext cx="11379368" cy="457200"/>
          </a:xfrm>
        </p:spPr>
        <p:txBody>
          <a:bodyPr>
            <a:normAutofit/>
          </a:bodyPr>
          <a:lstStyle>
            <a:lvl1pPr marL="0" indent="0" algn="ctr">
              <a:buNone/>
              <a:defRPr sz="2500" b="1">
                <a:latin typeface="Rogliano" panose="00000500000000000000" pitchFamily="50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7471904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938612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 cap="none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8595945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hyperlink" Target="https://journals.uwyo.edu/index.php/jtilt/index" TargetMode="Externa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5"/>
            <a:ext cx="12192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51435" tIns="25718" rIns="51435" bIns="25718" anchor="ctr" compatLnSpc="1"/>
          <a:lstStyle/>
          <a:p>
            <a:endParaRPr kumimoji="0" lang="en-US" sz="1013" b="1" cap="none" baseline="0" dirty="0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" y="6548437"/>
            <a:ext cx="12192000" cy="309563"/>
          </a:xfrm>
          <a:prstGeom prst="rect">
            <a:avLst/>
          </a:prstGeom>
          <a:solidFill>
            <a:srgbClr val="2F5597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51435" tIns="25718" rIns="51435" bIns="25718" anchor="ctr" compatLnSpc="1"/>
          <a:lstStyle/>
          <a:p>
            <a:pPr marL="91440" algn="l"/>
            <a:r>
              <a:rPr lang="en-US" sz="1050" u="none" dirty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hlinkClick r:id="rId11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Journal of Technology-Integrated Lessons and Teaching</a:t>
            </a:r>
            <a:r>
              <a:rPr lang="en-US" sz="1050" dirty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, 3(1)</a:t>
            </a:r>
          </a:p>
        </p:txBody>
      </p:sp>
      <p:sp>
        <p:nvSpPr>
          <p:cNvPr id="12" name="Oval 11"/>
          <p:cNvSpPr/>
          <p:nvPr/>
        </p:nvSpPr>
        <p:spPr>
          <a:xfrm>
            <a:off x="5689600" y="956036"/>
            <a:ext cx="8128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013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02336" y="228600"/>
            <a:ext cx="113792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dirty="0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02336" y="1523999"/>
            <a:ext cx="11379200" cy="4735245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dirty="0"/>
              <a:t>Click to edit Master text styles</a:t>
            </a:r>
          </a:p>
          <a:p>
            <a:pPr lvl="1" eaLnBrk="1" latinLnBrk="0" hangingPunct="1"/>
            <a:r>
              <a:rPr kumimoji="0" lang="en-US" dirty="0"/>
              <a:t>Second level</a:t>
            </a:r>
          </a:p>
          <a:p>
            <a:pPr lvl="2" eaLnBrk="1" latinLnBrk="0" hangingPunct="1"/>
            <a:r>
              <a:rPr kumimoji="0" lang="en-US" dirty="0"/>
              <a:t>Third level</a:t>
            </a:r>
          </a:p>
          <a:p>
            <a:pPr lvl="3" eaLnBrk="1" latinLnBrk="0" hangingPunct="1"/>
            <a:r>
              <a:rPr kumimoji="0" lang="en-US" dirty="0"/>
              <a:t>Fourth level</a:t>
            </a:r>
          </a:p>
          <a:p>
            <a:pPr lvl="4" eaLnBrk="1" latinLnBrk="0" hangingPunct="1"/>
            <a:r>
              <a:rPr kumimoji="0" lang="en-US" dirty="0"/>
              <a:t>Fifth level</a:t>
            </a:r>
          </a:p>
        </p:txBody>
      </p:sp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F4659E59-DC80-724B-CE98-89F25D6480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5195" y="6523799"/>
            <a:ext cx="12186805" cy="0"/>
          </a:xfrm>
          <a:prstGeom prst="line">
            <a:avLst/>
          </a:prstGeom>
          <a:ln w="57150">
            <a:solidFill>
              <a:srgbClr val="B8E08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Picture 2">
            <a:hlinkClick r:id="rId11"/>
            <a:extLst>
              <a:ext uri="{FF2B5EF4-FFF2-40B4-BE49-F238E27FC236}">
                <a16:creationId xmlns:a16="http://schemas.microsoft.com/office/drawing/2014/main" id="{97CC10E3-CFEC-3D06-02C8-61E83E53A7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250025" y="109242"/>
            <a:ext cx="868680" cy="4933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2670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7" r:id="rId1"/>
    <p:sldLayoutId id="2147483728" r:id="rId2"/>
    <p:sldLayoutId id="2147483729" r:id="rId3"/>
    <p:sldLayoutId id="2147483730" r:id="rId4"/>
    <p:sldLayoutId id="2147483731" r:id="rId5"/>
    <p:sldLayoutId id="2147483732" r:id="rId6"/>
    <p:sldLayoutId id="2147483733" r:id="rId7"/>
    <p:sldLayoutId id="2147483734" r:id="rId8"/>
    <p:sldLayoutId id="2147483735" r:id="rId9"/>
  </p:sldLayoutIdLst>
  <p:txStyles>
    <p:titleStyle>
      <a:lvl1pPr algn="ctr" rtl="0" eaLnBrk="1" latinLnBrk="0" hangingPunct="1">
        <a:spcBef>
          <a:spcPct val="0"/>
        </a:spcBef>
        <a:buNone/>
        <a:defRPr kumimoji="0" sz="3600" b="1" kern="1200" cap="none" baseline="0">
          <a:solidFill>
            <a:srgbClr val="2F5597"/>
          </a:solidFill>
          <a:latin typeface="Rogliano" panose="00000500000000000000" pitchFamily="50" charset="0"/>
          <a:ea typeface="+mj-ea"/>
          <a:cs typeface="+mj-cs"/>
        </a:defRPr>
      </a:lvl1pPr>
    </p:titleStyle>
    <p:bodyStyle>
      <a:lvl1pPr marL="154305" indent="-154305" algn="l" rtl="0" eaLnBrk="1" latinLnBrk="0" hangingPunct="1">
        <a:spcBef>
          <a:spcPct val="20000"/>
        </a:spcBef>
        <a:buClr>
          <a:srgbClr val="31517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1pPr>
      <a:lvl2pPr marL="308610" indent="-154305" algn="l" rtl="0" eaLnBrk="1" latinLnBrk="0" hangingPunct="1">
        <a:spcBef>
          <a:spcPct val="20000"/>
        </a:spcBef>
        <a:buClr>
          <a:srgbClr val="315172"/>
        </a:buClr>
        <a:buSzPct val="70000"/>
        <a:buFont typeface="Wingdings"/>
        <a:buChar char=""/>
        <a:defRPr kumimoji="0" sz="200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2pPr>
      <a:lvl3pPr marL="462915" indent="-128588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180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3pPr>
      <a:lvl4pPr marL="617220" indent="-128588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180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4pPr>
      <a:lvl5pPr marL="771525" indent="-128588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40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5pPr>
      <a:lvl6pPr marL="925830" indent="-10287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080135" indent="-10287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9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183005" indent="-10287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900" kern="1200">
          <a:solidFill>
            <a:schemeClr val="tx1"/>
          </a:solidFill>
          <a:latin typeface="+mn-lt"/>
          <a:ea typeface="+mn-ea"/>
          <a:cs typeface="+mn-cs"/>
        </a:defRPr>
      </a:lvl8pPr>
      <a:lvl9pPr marL="1337310" indent="-10287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788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257175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51435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771525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0287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1285875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154305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1800225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app.sli.do/event/jLcYabVaErzk6Uu548FyRt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960A4A-B537-C032-47B9-95C6AD8162E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09085" y="768334"/>
            <a:ext cx="10310296" cy="693643"/>
          </a:xfrm>
        </p:spPr>
        <p:txBody>
          <a:bodyPr>
            <a:noAutofit/>
          </a:bodyPr>
          <a:lstStyle/>
          <a:p>
            <a:r>
              <a:rPr lang="en-US" dirty="0"/>
              <a:t>Video Games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0EEC521-969A-48A0-3EA9-6A4556656398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>
          <a:xfrm>
            <a:off x="0" y="6140450"/>
            <a:ext cx="812800" cy="365125"/>
          </a:xfrm>
          <a:prstGeom prst="rect">
            <a:avLst/>
          </a:prstGeom>
        </p:spPr>
        <p:txBody>
          <a:bodyPr/>
          <a:lstStyle/>
          <a:p>
            <a:fld id="{49ABCAEC-7D34-E549-A96E-FCEDAADBE4B0}" type="slidenum">
              <a:rPr lang="en-US" smtClean="0"/>
              <a:t>1</a:t>
            </a:fld>
            <a:endParaRPr lang="en-US" dirty="0"/>
          </a:p>
        </p:txBody>
      </p:sp>
      <p:sp>
        <p:nvSpPr>
          <p:cNvPr id="8" name="Subtitle 2">
            <a:extLst>
              <a:ext uri="{FF2B5EF4-FFF2-40B4-BE49-F238E27FC236}">
                <a16:creationId xmlns:a16="http://schemas.microsoft.com/office/drawing/2014/main" id="{943BFBD9-8C33-489E-3109-6B73710F03F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16688" y="5227093"/>
            <a:ext cx="10978117" cy="596761"/>
          </a:xfrm>
        </p:spPr>
        <p:txBody>
          <a:bodyPr>
            <a:normAutofit/>
          </a:bodyPr>
          <a:lstStyle/>
          <a:p>
            <a:r>
              <a:rPr lang="en-US" sz="1800" cap="none">
                <a:effectLst/>
                <a:latin typeface="Roboto" panose="02000000000000000000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t>By Hamid </a:t>
            </a:r>
            <a:r>
              <a:rPr lang="en-US" sz="1800" cap="none" dirty="0">
                <a:effectLst/>
                <a:latin typeface="Roboto" panose="02000000000000000000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t>Nadir, University of North Carolina Greensboro</a:t>
            </a:r>
            <a:r>
              <a:rPr lang="en-US" sz="1800" cap="none" dirty="0"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6368127A-8A7E-8DE2-AC3C-1734A36B4BF5}"/>
              </a:ext>
            </a:extLst>
          </p:cNvPr>
          <p:cNvSpPr txBox="1">
            <a:spLocks/>
          </p:cNvSpPr>
          <p:nvPr/>
        </p:nvSpPr>
        <p:spPr>
          <a:xfrm>
            <a:off x="909085" y="2127530"/>
            <a:ext cx="10310296" cy="693643"/>
          </a:xfrm>
          <a:prstGeom prst="rect">
            <a:avLst/>
          </a:prstGeom>
        </p:spPr>
        <p:txBody>
          <a:bodyPr vert="horz" anchor="b">
            <a:noAutofit/>
          </a:bodyPr>
          <a:lstStyle>
            <a:lvl1pPr algn="ctr" rtl="0" eaLnBrk="1" latinLnBrk="0" hangingPunct="1">
              <a:spcBef>
                <a:spcPct val="0"/>
              </a:spcBef>
              <a:buNone/>
              <a:defRPr kumimoji="0" sz="4000" b="1" kern="1200" cap="none" baseline="0">
                <a:solidFill>
                  <a:srgbClr val="2F5597"/>
                </a:solidFill>
                <a:latin typeface="Rogliano" panose="00000500000000000000" pitchFamily="50" charset="0"/>
                <a:ea typeface="+mj-ea"/>
                <a:cs typeface="+mj-cs"/>
              </a:defRPr>
            </a:lvl1pPr>
          </a:lstStyle>
          <a:p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Week 4</a:t>
            </a:r>
          </a:p>
        </p:txBody>
      </p:sp>
    </p:spTree>
    <p:extLst>
      <p:ext uri="{BB962C8B-B14F-4D97-AF65-F5344CB8AC3E}">
        <p14:creationId xmlns:p14="http://schemas.microsoft.com/office/powerpoint/2010/main" val="217978573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D11313-B5CF-CD5C-8DD7-E5CF17AE82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Construct 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AEFF5A-86BE-C280-78AD-32C0434D45A2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Working in break out rooms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BF0C591-CBA6-46E0-6EB8-6407C968A590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>
          <a:xfrm>
            <a:off x="11377613" y="6140450"/>
            <a:ext cx="814387" cy="365125"/>
          </a:xfrm>
          <a:prstGeom prst="rect">
            <a:avLst/>
          </a:prstGeom>
        </p:spPr>
        <p:txBody>
          <a:bodyPr/>
          <a:lstStyle/>
          <a:p>
            <a:fld id="{49ABCAEC-7D34-E549-A96E-FCEDAADBE4B0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23574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1D76FE-8C37-8312-9459-42D4F08B0B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Recap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645BA7-00C5-148F-3794-E30BDE152362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Maker assignments</a:t>
            </a:r>
          </a:p>
          <a:p>
            <a:r>
              <a:rPr lang="en-US" dirty="0"/>
              <a:t>Weekly readings</a:t>
            </a:r>
          </a:p>
          <a:p>
            <a:r>
              <a:rPr lang="en-US" dirty="0"/>
              <a:t>Game blog posts</a:t>
            </a:r>
          </a:p>
          <a:p>
            <a:r>
              <a:rPr lang="en-US" dirty="0"/>
              <a:t>Making video games</a:t>
            </a:r>
          </a:p>
          <a:p>
            <a:r>
              <a:rPr lang="en-US" dirty="0"/>
              <a:t>Final week</a:t>
            </a:r>
          </a:p>
          <a:p>
            <a:r>
              <a:rPr lang="en-US" dirty="0"/>
              <a:t>Video game presentation</a:t>
            </a:r>
          </a:p>
          <a:p>
            <a:r>
              <a:rPr lang="en-US" dirty="0"/>
              <a:t>Cool/warm feedback (iteration)</a:t>
            </a:r>
          </a:p>
          <a:p>
            <a:r>
              <a:rPr lang="en-US" dirty="0"/>
              <a:t>Final blog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9AD9426-A3CF-92D9-C4DE-C35CA6C4AA5E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>
          <a:xfrm>
            <a:off x="11377613" y="6140450"/>
            <a:ext cx="814387" cy="365125"/>
          </a:xfrm>
          <a:prstGeom prst="rect">
            <a:avLst/>
          </a:prstGeom>
        </p:spPr>
        <p:txBody>
          <a:bodyPr/>
          <a:lstStyle/>
          <a:p>
            <a:fld id="{49ABCAEC-7D34-E549-A96E-FCEDAADBE4B0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68738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1AAE22-BE29-F756-07DF-538DDEAF90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Breakout Rooms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8787C9-D73E-B781-EBDA-DFCCCC9F04B6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Briefly present your designs and talk about the process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E39951A-AD6F-BB28-DA35-CC382717E6A0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>
          <a:xfrm>
            <a:off x="11377613" y="6140450"/>
            <a:ext cx="814387" cy="365125"/>
          </a:xfrm>
          <a:prstGeom prst="rect">
            <a:avLst/>
          </a:prstGeom>
        </p:spPr>
        <p:txBody>
          <a:bodyPr/>
          <a:lstStyle/>
          <a:p>
            <a:fld id="{49ABCAEC-7D34-E549-A96E-FCEDAADBE4B0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22817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76D9BD-F4B3-A44C-79EB-1E412C91C0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Let’s Play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CED8CA-5560-9E4E-34B2-FC5268F7D902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565150" y="2160016"/>
            <a:ext cx="8547319" cy="3601212"/>
          </a:xfrm>
        </p:spPr>
        <p:txBody>
          <a:bodyPr/>
          <a:lstStyle/>
          <a:p>
            <a:r>
              <a:rPr lang="en-US" dirty="0"/>
              <a:t>Go to: </a:t>
            </a:r>
            <a:r>
              <a:rPr lang="en-US" dirty="0">
                <a:hlinkClick r:id="rId2"/>
              </a:rPr>
              <a:t>https://app.sli.do/event/jLcYabVaErzk6Uu548FyRt</a:t>
            </a:r>
            <a:endParaRPr lang="en-US" dirty="0"/>
          </a:p>
          <a:p>
            <a:r>
              <a:rPr lang="en-US" dirty="0"/>
              <a:t>Join at </a:t>
            </a:r>
            <a:r>
              <a:rPr lang="en-US" dirty="0" err="1"/>
              <a:t>slido.com</a:t>
            </a:r>
            <a:r>
              <a:rPr lang="en-US" dirty="0"/>
              <a:t> (Enter #2302 938)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C35A3BD-E5DF-1C61-EFDA-820A60F4B21E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>
          <a:xfrm>
            <a:off x="11377613" y="6140450"/>
            <a:ext cx="814387" cy="365125"/>
          </a:xfrm>
          <a:prstGeom prst="rect">
            <a:avLst/>
          </a:prstGeom>
        </p:spPr>
        <p:txBody>
          <a:bodyPr/>
          <a:lstStyle/>
          <a:p>
            <a:fld id="{49ABCAEC-7D34-E549-A96E-FCEDAADBE4B0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99333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24BF66-C18D-B766-7247-1FBDA2BD8D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Some Facts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A051DC-58A1-6DBE-F8AF-D2B839C5415C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670252" y="2186152"/>
            <a:ext cx="10071319" cy="3815255"/>
          </a:xfrm>
        </p:spPr>
        <p:txBody>
          <a:bodyPr>
            <a:normAutofit/>
          </a:bodyPr>
          <a:lstStyle/>
          <a:p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Last year 320 million people played video games. Every 4 out of 10 people on the planet is playing video games. During the COVID pandemic, video game users grew rapidly. Last year, 10 million people joined this staggering number. </a:t>
            </a:r>
          </a:p>
          <a:p>
            <a:r>
              <a:rPr lang="en-US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Video games, l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ike Fortnite, have attracted 250 million players in less than two years.</a:t>
            </a:r>
          </a:p>
          <a:p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 recent study suggests that people aged 35 to 44 own more gaming consoles than those aged 16 to 24. </a:t>
            </a:r>
          </a:p>
          <a:p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Two-thirds of people in </a:t>
            </a:r>
            <a:r>
              <a:rPr lang="en-US" sz="1800" dirty="0">
                <a:ea typeface="Calibri" panose="020F0502020204030204" pitchFamily="34" charset="0"/>
                <a:cs typeface="Times New Roman" panose="02020603050405020304" pitchFamily="18" charset="0"/>
              </a:rPr>
              <a:t>wealthy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countries play video games. Half of this population is females</a:t>
            </a:r>
            <a:r>
              <a:rPr lang="en-US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Smartphones are becoming gaming consoles. Due to their app stores, Apple and Google are now the two biggest distributors of digital games. 60% of their sale revenue comes from gaming apps. 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2B3F939-6136-ECDB-60F4-3E628EB355A3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>
          <a:xfrm>
            <a:off x="11377613" y="6140450"/>
            <a:ext cx="814387" cy="365125"/>
          </a:xfrm>
          <a:prstGeom prst="rect">
            <a:avLst/>
          </a:prstGeom>
        </p:spPr>
        <p:txBody>
          <a:bodyPr/>
          <a:lstStyle/>
          <a:p>
            <a:fld id="{49ABCAEC-7D34-E549-A96E-FCEDAADBE4B0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64909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24BF66-C18D-B766-7247-1FBDA2BD8D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Some Facts (continued)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A051DC-58A1-6DBE-F8AF-D2B839C5415C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565150" y="1944415"/>
            <a:ext cx="10071319" cy="3977920"/>
          </a:xfrm>
        </p:spPr>
        <p:txBody>
          <a:bodyPr>
            <a:normAutofit/>
          </a:bodyPr>
          <a:lstStyle/>
          <a:p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This year the gaming industry is estimated to be worth $185 billion.</a:t>
            </a:r>
            <a:endParaRPr lang="en-US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Overall, 30% of US consumers pay for a gaming subscription service, and 41% play video games at least weekly. </a:t>
            </a:r>
          </a:p>
          <a:p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Seven out of the 10 biggest companies invested in games. Last year, Microsoft bought Activision Blizzard for $68.7 billion, the biggest deal of its kind the gaming industry has ever seen.</a:t>
            </a:r>
          </a:p>
          <a:p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gaming industry is competing with the TV industry now for revenue generation. More millennials have a gaming subscription than those with a traditional Pay TV subscription (53% versus 51%). Just a year ago, video gaming subscriptions among millennials were at 44%, and Pay TV subscriptions were at 52%, indicating a major shift in momentum.</a:t>
            </a:r>
          </a:p>
          <a:p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Consumers are moving away from traditional video gaming platforms, such as PCs to mobile and app-based gaming platforms. Despite professional esports having a strong PC footprint, PC gaming has dropped significantly in recent times, from 39% in 2015 to 22% in 2018. In contrast, gaming time on mobile devices grew from 32% in 2015 to 47% in 2018.</a:t>
            </a:r>
          </a:p>
          <a:p>
            <a:pPr marL="0" indent="0">
              <a:buNone/>
            </a:pP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B8BB38E-9407-046C-0CE4-716C6712CFEA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>
          <a:xfrm>
            <a:off x="11377613" y="6140450"/>
            <a:ext cx="814387" cy="365125"/>
          </a:xfrm>
          <a:prstGeom prst="rect">
            <a:avLst/>
          </a:prstGeom>
        </p:spPr>
        <p:txBody>
          <a:bodyPr/>
          <a:lstStyle/>
          <a:p>
            <a:fld id="{49ABCAEC-7D34-E549-A96E-FCEDAADBE4B0}" type="slidenum">
              <a:rPr lang="en-US" smtClean="0"/>
              <a:t>6</a:t>
            </a:fld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EAFBF5F-D21A-1027-7EB4-B62BDB8E3476}"/>
              </a:ext>
            </a:extLst>
          </p:cNvPr>
          <p:cNvSpPr txBox="1"/>
          <p:nvPr/>
        </p:nvSpPr>
        <p:spPr>
          <a:xfrm>
            <a:off x="4523883" y="6077782"/>
            <a:ext cx="62734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Source: 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Deloitte’s Digital Media Trends Survey, Daily newspapers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85853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8E64B3-8BB4-D31B-D17B-5F4BE9463B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Game Design?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BE9918-3047-AAE5-9B40-472CF911FE08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Educator- K12 or higher ed.</a:t>
            </a:r>
          </a:p>
          <a:p>
            <a:r>
              <a:rPr lang="en-US" dirty="0"/>
              <a:t>Learning Specialist</a:t>
            </a:r>
          </a:p>
          <a:p>
            <a:r>
              <a:rPr lang="en-US" dirty="0"/>
              <a:t>Designer UX/UI</a:t>
            </a:r>
          </a:p>
          <a:p>
            <a:r>
              <a:rPr lang="en-US" dirty="0"/>
              <a:t>E-sports</a:t>
            </a:r>
          </a:p>
          <a:p>
            <a:r>
              <a:rPr lang="en-US" dirty="0"/>
              <a:t>Game Developer</a:t>
            </a:r>
          </a:p>
          <a:p>
            <a:r>
              <a:rPr lang="en-US" dirty="0"/>
              <a:t>Software Developer</a:t>
            </a:r>
          </a:p>
          <a:p>
            <a:r>
              <a:rPr lang="en-US" dirty="0"/>
              <a:t>Cybersecurity</a:t>
            </a:r>
          </a:p>
          <a:p>
            <a:r>
              <a:rPr lang="en-US" dirty="0"/>
              <a:t>Data Analytics</a:t>
            </a:r>
          </a:p>
          <a:p>
            <a:r>
              <a:rPr lang="en-US" dirty="0"/>
              <a:t>Computer Systems Engineering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37DCE1C-5D77-97F8-4ACD-A201A5FC1C8C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>
          <a:xfrm>
            <a:off x="11377613" y="6140450"/>
            <a:ext cx="814387" cy="365125"/>
          </a:xfrm>
          <a:prstGeom prst="rect">
            <a:avLst/>
          </a:prstGeom>
        </p:spPr>
        <p:txBody>
          <a:bodyPr/>
          <a:lstStyle/>
          <a:p>
            <a:fld id="{49ABCAEC-7D34-E549-A96E-FCEDAADBE4B0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7356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70EE01-2A93-53BB-F1AF-1FFFCC220B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Game Considerations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7FD72B-36F6-688F-3016-918913B0F0E7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Does the game have a specific and measurable outcome?</a:t>
            </a:r>
          </a:p>
          <a:p>
            <a:r>
              <a:rPr lang="en-US" dirty="0"/>
              <a:t>How long is the game?</a:t>
            </a:r>
          </a:p>
          <a:p>
            <a:r>
              <a:rPr lang="en-US" dirty="0"/>
              <a:t>Is the interface clear and understandable for the target audience?</a:t>
            </a:r>
          </a:p>
          <a:p>
            <a:r>
              <a:rPr lang="en-US" dirty="0"/>
              <a:t>Has the game been run through cycles of usability testing?</a:t>
            </a:r>
          </a:p>
          <a:p>
            <a:r>
              <a:rPr lang="en-US" dirty="0"/>
              <a:t>Does the game have internal means of measurement and reward that engage players?</a:t>
            </a:r>
          </a:p>
          <a:p>
            <a:r>
              <a:rPr lang="en-US" dirty="0"/>
              <a:t>What are the limits and potentials of games?</a:t>
            </a:r>
          </a:p>
          <a:p>
            <a:r>
              <a:rPr lang="en-US" dirty="0"/>
              <a:t>Does the game provide physical or cognitive challenges but does not overwhelm the player?</a:t>
            </a:r>
          </a:p>
          <a:p>
            <a:r>
              <a:rPr lang="en-US" dirty="0"/>
              <a:t>Does the game consider the player’s ability, as well as diversity?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429148-2C1F-FB1A-8768-17F96DBF5D4B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>
          <a:xfrm>
            <a:off x="11377613" y="6140450"/>
            <a:ext cx="814387" cy="365125"/>
          </a:xfrm>
          <a:prstGeom prst="rect">
            <a:avLst/>
          </a:prstGeom>
        </p:spPr>
        <p:txBody>
          <a:bodyPr/>
          <a:lstStyle/>
          <a:p>
            <a:fld id="{81D2C36F-4504-47C0-B82F-A167342A2754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362156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33EBA0-4DDB-E87E-B46B-945413CF8C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Video game properties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776238-CE5F-B292-B7A8-2EF398C6057B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838199" y="1908313"/>
            <a:ext cx="9527275" cy="4231991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Pattern: parameters, sound, movement, instructions, dialog box, vehicles, collision, scene change, timers</a:t>
            </a:r>
          </a:p>
          <a:p>
            <a:r>
              <a:rPr lang="en-US" dirty="0"/>
              <a:t>Game Mechanic: collecting, time challenge, exploration, shooting, racing, hidden objects, levels, hitting moving objects, navigation</a:t>
            </a:r>
          </a:p>
          <a:p>
            <a:r>
              <a:rPr lang="en-US" dirty="0"/>
              <a:t>Design Model: linear approach, iterative approach, agile approach</a:t>
            </a:r>
          </a:p>
          <a:p>
            <a:r>
              <a:rPr lang="en-US" dirty="0"/>
              <a:t>Flow: the psychology of optimal experience- Csikszentmihalyi</a:t>
            </a:r>
          </a:p>
          <a:p>
            <a:r>
              <a:rPr lang="en-US" dirty="0"/>
              <a:t>Domains of play: novelty, challenge, stimulation, harmony, threat</a:t>
            </a:r>
          </a:p>
          <a:p>
            <a:r>
              <a:rPr lang="en-US" dirty="0"/>
              <a:t>Emotions &amp; Motivations: achievement component, social component, immersive component– sensation, fantasy, narrative, fellowship, challenge, discovery, anticipation, gift giving, humor, surprise, thrill, triumph</a:t>
            </a:r>
          </a:p>
          <a:p>
            <a:r>
              <a:rPr lang="en-US" dirty="0"/>
              <a:t>Goals: capture, chase, race, alignment, rescue or escape, construction, exploration, solution, outwit</a:t>
            </a:r>
          </a:p>
          <a:p>
            <a:r>
              <a:rPr lang="en-US" dirty="0"/>
              <a:t>Player types: achiever, explorer, socializer, killer</a:t>
            </a:r>
          </a:p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FAA165-24F7-766B-36F6-705EEAE28B54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>
          <a:xfrm>
            <a:off x="11377613" y="6140450"/>
            <a:ext cx="814387" cy="365125"/>
          </a:xfrm>
          <a:prstGeom prst="rect">
            <a:avLst/>
          </a:prstGeom>
        </p:spPr>
        <p:txBody>
          <a:bodyPr/>
          <a:lstStyle/>
          <a:p>
            <a:fld id="{81D2C36F-4504-47C0-B82F-A167342A2754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223500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landPhys_1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BlandPhys_1" id="{FA750DEC-FA1D-45AF-A798-D3716B58AEC9}" vid="{7998B3EA-0F21-4EB0-8ADC-5D078405CA42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Metadata/LabelInfo.xml><?xml version="1.0" encoding="utf-8"?>
<clbl:labelList xmlns:clbl="http://schemas.microsoft.com/office/2020/mipLabelMetadata">
  <clbl:label id="{a2761ec8-7198-4440-bea0-e9dd2af28b51}" enabled="1" method="Standard" siteId="{73e15cf5-5dbb-46af-a862-753916269d73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140</TotalTime>
  <Words>718</Words>
  <Application>Microsoft Office PowerPoint</Application>
  <PresentationFormat>Widescreen</PresentationFormat>
  <Paragraphs>72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7" baseType="lpstr">
      <vt:lpstr>Calibri</vt:lpstr>
      <vt:lpstr>Georgia</vt:lpstr>
      <vt:lpstr>Roboto</vt:lpstr>
      <vt:lpstr>Rogliano</vt:lpstr>
      <vt:lpstr>Wingdings</vt:lpstr>
      <vt:lpstr>Wingdings 2</vt:lpstr>
      <vt:lpstr>BlandPhys_1</vt:lpstr>
      <vt:lpstr>Video Games</vt:lpstr>
      <vt:lpstr>Recap</vt:lpstr>
      <vt:lpstr>Breakout Rooms</vt:lpstr>
      <vt:lpstr>Let’s Play</vt:lpstr>
      <vt:lpstr>Some Facts</vt:lpstr>
      <vt:lpstr>Some Facts (continued)</vt:lpstr>
      <vt:lpstr>Why Game Design?</vt:lpstr>
      <vt:lpstr>Game Considerations</vt:lpstr>
      <vt:lpstr>Video game properties</vt:lpstr>
      <vt:lpstr>Construct 3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Week 4:  Video Games</dc:title>
  <dc:creator>Hamid Nadir</dc:creator>
  <cp:lastModifiedBy>Craig Erschel Shepherd (cshphrd2)</cp:lastModifiedBy>
  <cp:revision>11</cp:revision>
  <dcterms:created xsi:type="dcterms:W3CDTF">2023-06-01T16:04:02Z</dcterms:created>
  <dcterms:modified xsi:type="dcterms:W3CDTF">2024-06-24T12:32:16Z</dcterms:modified>
</cp:coreProperties>
</file>