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2"/>
  </p:notesMasterIdLst>
  <p:sldIdLst>
    <p:sldId id="256" r:id="rId2"/>
    <p:sldId id="257" r:id="rId3"/>
    <p:sldId id="266" r:id="rId4"/>
    <p:sldId id="265" r:id="rId5"/>
    <p:sldId id="259" r:id="rId6"/>
    <p:sldId id="260" r:id="rId7"/>
    <p:sldId id="261" r:id="rId8"/>
    <p:sldId id="264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21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6285A-34A9-3447-9AF1-7A4DFF65E67C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E72FA-3937-0949-852E-669A8374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journals.uwyo.edu/index.php/jtilt/index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>
              <a:solidFill>
                <a:srgbClr val="A868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082636"/>
            <a:ext cx="8534400" cy="1489364"/>
          </a:xfrm>
        </p:spPr>
        <p:txBody>
          <a:bodyPr>
            <a:normAutofit/>
          </a:bodyPr>
          <a:lstStyle>
            <a:lvl1pPr marL="0" indent="0" algn="ctr">
              <a:buNone/>
              <a:defRPr sz="2400" b="1" cap="all" spc="141" baseline="0">
                <a:solidFill>
                  <a:srgbClr val="2F5597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834423"/>
            <a:ext cx="10363200" cy="609595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01A746-448D-AA88-D802-095B8F595D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08902E-9730-7B44-D0A3-C54468C54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698AC469-3341-9D15-3D50-2781F5B57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6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666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F2B6E2-B4A9-9394-7273-232286F0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B3B8C0A-D49F-DE93-E2F7-D262B0E84E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35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77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5202E5-36BE-85F5-AF0C-15E1566586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49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2760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307130-23B9-8672-663D-20A6D5D0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9ED0040-36D5-C141-DCF2-AE21B7A04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19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86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959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journals.uwyo.edu/index.php/jtilt/index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5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 b="1" cap="none" baseline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3999"/>
            <a:ext cx="11379200" cy="473524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4659E59-DC80-724B-CE98-89F25D648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11"/>
            <a:extLst>
              <a:ext uri="{FF2B5EF4-FFF2-40B4-BE49-F238E27FC236}">
                <a16:creationId xmlns:a16="http://schemas.microsoft.com/office/drawing/2014/main" id="{97CC10E3-CFEC-3D06-02C8-61E83E53A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</p:sldLayoutIdLst>
  <p:txStyles>
    <p:titleStyle>
      <a:lvl1pPr algn="ctr" rtl="0" eaLnBrk="1" latinLnBrk="0" hangingPunct="1">
        <a:spcBef>
          <a:spcPct val="0"/>
        </a:spcBef>
        <a:buNone/>
        <a:defRPr kumimoji="0" sz="3600" b="1" kern="1200" cap="none" baseline="0">
          <a:solidFill>
            <a:srgbClr val="2F5597"/>
          </a:solidFill>
          <a:latin typeface="Rogliano" panose="00000500000000000000" pitchFamily="50" charset="0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rgbClr val="31517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08610" indent="-154305" algn="l" rtl="0" eaLnBrk="1" latinLnBrk="0" hangingPunct="1">
        <a:spcBef>
          <a:spcPct val="20000"/>
        </a:spcBef>
        <a:buClr>
          <a:srgbClr val="315172"/>
        </a:buClr>
        <a:buSzPct val="70000"/>
        <a:buFont typeface="Wingdings"/>
        <a:buChar char="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788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jLcYabVaErzk6Uu548Fy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60A4A-B537-C032-47B9-95C6AD816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085" y="768334"/>
            <a:ext cx="10310296" cy="693643"/>
          </a:xfrm>
        </p:spPr>
        <p:txBody>
          <a:bodyPr>
            <a:noAutofit/>
          </a:bodyPr>
          <a:lstStyle/>
          <a:p>
            <a:r>
              <a:rPr lang="en-US" dirty="0"/>
              <a:t>Video Games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EC521-969A-48A0-3EA9-6A455665639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140450"/>
            <a:ext cx="812800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43BFBD9-8C33-489E-3109-6B73710F0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688" y="5227093"/>
            <a:ext cx="10978117" cy="596761"/>
          </a:xfrm>
        </p:spPr>
        <p:txBody>
          <a:bodyPr>
            <a:normAutofit/>
          </a:bodyPr>
          <a:lstStyle/>
          <a:p>
            <a:r>
              <a:rPr lang="en-US" sz="1800" cap="none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By Hamid </a:t>
            </a:r>
            <a:r>
              <a:rPr lang="en-US" sz="1800" cap="non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Nadir, University of North Carolina Greensboro</a:t>
            </a:r>
            <a:r>
              <a:rPr lang="en-US" sz="1800" cap="non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368127A-8A7E-8DE2-AC3C-1734A36B4BF5}"/>
              </a:ext>
            </a:extLst>
          </p:cNvPr>
          <p:cNvSpPr txBox="1">
            <a:spLocks/>
          </p:cNvSpPr>
          <p:nvPr/>
        </p:nvSpPr>
        <p:spPr>
          <a:xfrm>
            <a:off x="909085" y="2127530"/>
            <a:ext cx="10310296" cy="69364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b="1" kern="1200" cap="none" baseline="0">
                <a:solidFill>
                  <a:srgbClr val="2F5597"/>
                </a:solidFill>
                <a:latin typeface="Rogliano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217978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11313-B5CF-CD5C-8DD7-E5CF17AE8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EFF5A-86BE-C280-78AD-32C0434D45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Working in break out rooms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0C591-CBA6-46E0-6EB8-6407C968A5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76FE-8C37-8312-9459-42D4F08B0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5BA7-00C5-148F-3794-E30BDE1523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Maker assignments</a:t>
            </a:r>
          </a:p>
          <a:p>
            <a:r>
              <a:rPr lang="en-US" dirty="0"/>
              <a:t>Weekly readings</a:t>
            </a:r>
          </a:p>
          <a:p>
            <a:r>
              <a:rPr lang="en-US" dirty="0"/>
              <a:t>Game blog posts</a:t>
            </a:r>
          </a:p>
          <a:p>
            <a:r>
              <a:rPr lang="en-US" dirty="0"/>
              <a:t>Making video games</a:t>
            </a:r>
          </a:p>
          <a:p>
            <a:r>
              <a:rPr lang="en-US" dirty="0"/>
              <a:t>Final week</a:t>
            </a:r>
          </a:p>
          <a:p>
            <a:r>
              <a:rPr lang="en-US" dirty="0"/>
              <a:t>Video game presentation</a:t>
            </a:r>
          </a:p>
          <a:p>
            <a:r>
              <a:rPr lang="en-US" dirty="0"/>
              <a:t>Cool/warm feedback (iteration)</a:t>
            </a:r>
          </a:p>
          <a:p>
            <a:r>
              <a:rPr lang="en-US" dirty="0"/>
              <a:t>Final blog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D9426-A3CF-92D9-C4DE-C35CA6C4AA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7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AE22-BE29-F756-07DF-538DDEAF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87C9-D73E-B781-EBDA-DFCCCC9F04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Briefly present your designs and talk about the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951A-AD6F-BB28-DA35-CC382717E6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8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D9BD-F4B3-A44C-79EB-1E412C91C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ED8CA-5560-9E4E-34B2-FC5268F7D9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65150" y="2160016"/>
            <a:ext cx="8547319" cy="3601212"/>
          </a:xfrm>
        </p:spPr>
        <p:txBody>
          <a:bodyPr/>
          <a:lstStyle/>
          <a:p>
            <a:r>
              <a:rPr lang="en-US" dirty="0"/>
              <a:t>Go to: </a:t>
            </a:r>
            <a:r>
              <a:rPr lang="en-US" dirty="0">
                <a:hlinkClick r:id="rId2"/>
              </a:rPr>
              <a:t>https://app.sli.do/event/jLcYabVaErzk6Uu548FyRt</a:t>
            </a:r>
            <a:endParaRPr lang="en-US" dirty="0"/>
          </a:p>
          <a:p>
            <a:r>
              <a:rPr lang="en-US" dirty="0"/>
              <a:t>Join at </a:t>
            </a:r>
            <a:r>
              <a:rPr lang="en-US" dirty="0" err="1"/>
              <a:t>slido.com</a:t>
            </a:r>
            <a:r>
              <a:rPr lang="en-US" dirty="0"/>
              <a:t> (Enter #2302 938)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5A3BD-E5DF-1C61-EFDA-820A60F4B2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4BF66-C18D-B766-7247-1FBDA2BD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51DC-58A1-6DBE-F8AF-D2B839C541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70252" y="2186152"/>
            <a:ext cx="10071319" cy="3815255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year 320 million people played video games. Every 4 out of 10 people on the planet is playing video games. During the COVID pandemic, video game users grew rapidly. Last year, 10 million people joined this staggering number. 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games, 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ike Fortnite, have attracted 250 million players in less than two years.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recent study suggests that people aged 35 to 44 own more gaming consoles than those aged 16 to 24.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Two-thirds of people in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wealthy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 play video games. Half of this population is females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Smartphones are becoming gaming consoles. Due to their app stores, Apple and Google are now the two biggest distributors of digital games. 60% of their sale revenue comes from gaming apps.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3F939-6136-ECDB-60F4-3E628EB355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9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4BF66-C18D-B766-7247-1FBDA2BD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Facts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51DC-58A1-6DBE-F8AF-D2B839C541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65150" y="1944415"/>
            <a:ext cx="10071319" cy="3977920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year the gaming industry is estimated to be worth $185 billion.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Overall, 30% of US consumers pay for a gaming subscription service, and 41% play video games at least weekly.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 out of the 10 biggest companies invested in games. Last year, Microsoft bought Activision Blizzard for $68.7 billion, the biggest deal of its kind the gaming industry has ever seen.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gaming industry is competing with the TV industry now for revenue generation. More millennials have a gaming subscription than those with a traditional Pay TV subscription (53% versus 51%). Just a year ago, video gaming subscriptions among millennials were at 44%, and Pay TV subscriptions were at 52%, indicating a major shift in momentum.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Consumers are moving away from traditional video gaming platforms, such as PCs to mobile and app-based gaming platforms. Despite professional esports having a strong PC footprint, PC gaming has dropped significantly in recent times, from 39% in 2015 to 22% in 2018. In contrast, gaming time on mobile devices grew from 32% in 2015 to 47% in 2018.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BB38E-9407-046C-0CE4-716C6712CF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FBF5F-D21A-1027-7EB4-B62BDB8E3476}"/>
              </a:ext>
            </a:extLst>
          </p:cNvPr>
          <p:cNvSpPr txBox="1"/>
          <p:nvPr/>
        </p:nvSpPr>
        <p:spPr>
          <a:xfrm>
            <a:off x="4523883" y="6077782"/>
            <a:ext cx="6273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Deloitte’s Digital Media Trends Survey, Daily newspapers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8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E64B3-8BB4-D31B-D17B-5F4BE946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Game Design?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E9918-3047-AAE5-9B40-472CF911FE0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Educator- K12 or higher ed.</a:t>
            </a:r>
          </a:p>
          <a:p>
            <a:r>
              <a:rPr lang="en-US" dirty="0"/>
              <a:t>Learning Specialist</a:t>
            </a:r>
          </a:p>
          <a:p>
            <a:r>
              <a:rPr lang="en-US" dirty="0"/>
              <a:t>Designer UX/UI</a:t>
            </a:r>
          </a:p>
          <a:p>
            <a:r>
              <a:rPr lang="en-US" dirty="0"/>
              <a:t>E-sports</a:t>
            </a:r>
          </a:p>
          <a:p>
            <a:r>
              <a:rPr lang="en-US" dirty="0"/>
              <a:t>Game Developer</a:t>
            </a:r>
          </a:p>
          <a:p>
            <a:r>
              <a:rPr lang="en-US" dirty="0"/>
              <a:t>Software Developer</a:t>
            </a:r>
          </a:p>
          <a:p>
            <a:r>
              <a:rPr lang="en-US" dirty="0"/>
              <a:t>Cybersecurity</a:t>
            </a:r>
          </a:p>
          <a:p>
            <a:r>
              <a:rPr lang="en-US" dirty="0"/>
              <a:t>Data Analytics</a:t>
            </a:r>
          </a:p>
          <a:p>
            <a:r>
              <a:rPr lang="en-US" dirty="0"/>
              <a:t>Computer Systems Engineering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DCE1C-5D77-97F8-4ACD-A201A5FC1C8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49ABCAEC-7D34-E549-A96E-FCEDAADBE4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3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0EE01-2A93-53BB-F1AF-1FFFCC22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FD72B-36F6-688F-3016-918913B0F0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game have a specific and measurable outcome?</a:t>
            </a:r>
          </a:p>
          <a:p>
            <a:r>
              <a:rPr lang="en-US" dirty="0"/>
              <a:t>How long is the game?</a:t>
            </a:r>
          </a:p>
          <a:p>
            <a:r>
              <a:rPr lang="en-US" dirty="0"/>
              <a:t>Is the interface clear and understandable for the target audience?</a:t>
            </a:r>
          </a:p>
          <a:p>
            <a:r>
              <a:rPr lang="en-US" dirty="0"/>
              <a:t>Has the game been run through cycles of usability testing?</a:t>
            </a:r>
          </a:p>
          <a:p>
            <a:r>
              <a:rPr lang="en-US" dirty="0"/>
              <a:t>Does the game have internal means of measurement and reward that engage players?</a:t>
            </a:r>
          </a:p>
          <a:p>
            <a:r>
              <a:rPr lang="en-US" dirty="0"/>
              <a:t>What are the limits and potentials of games?</a:t>
            </a:r>
          </a:p>
          <a:p>
            <a:r>
              <a:rPr lang="en-US" dirty="0"/>
              <a:t>Does the game provide physical or cognitive challenges but does not overwhelm the player?</a:t>
            </a:r>
          </a:p>
          <a:p>
            <a:r>
              <a:rPr lang="en-US" dirty="0"/>
              <a:t>Does the game consider the player’s ability, as well as diversity?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29148-2C1F-FB1A-8768-17F96DBF5D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2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EBA0-4DDB-E87E-B46B-945413CF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game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6238-CE5F-B292-B7A8-2EF398C605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199" y="1908313"/>
            <a:ext cx="9527275" cy="42319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Pattern: parameters, sound, movement, instructions, dialog box, vehicles, collision, scene change, timers</a:t>
            </a:r>
          </a:p>
          <a:p>
            <a:r>
              <a:rPr lang="en-US" dirty="0"/>
              <a:t>Game Mechanic: collecting, time challenge, exploration, shooting, racing, hidden objects, levels, hitting moving objects, navigation</a:t>
            </a:r>
          </a:p>
          <a:p>
            <a:r>
              <a:rPr lang="en-US" dirty="0"/>
              <a:t>Design Model: linear approach, iterative approach, agile approach</a:t>
            </a:r>
          </a:p>
          <a:p>
            <a:r>
              <a:rPr lang="en-US" dirty="0"/>
              <a:t>Flow: the psychology of optimal experience- Csikszentmihalyi</a:t>
            </a:r>
          </a:p>
          <a:p>
            <a:r>
              <a:rPr lang="en-US" dirty="0"/>
              <a:t>Domains of play: novelty, challenge, stimulation, harmony, threat</a:t>
            </a:r>
          </a:p>
          <a:p>
            <a:r>
              <a:rPr lang="en-US" dirty="0"/>
              <a:t>Emotions &amp; Motivations: achievement component, social component, immersive component– sensation, fantasy, narrative, fellowship, challenge, discovery, anticipation, gift giving, humor, surprise, thrill, triumph</a:t>
            </a:r>
          </a:p>
          <a:p>
            <a:r>
              <a:rPr lang="en-US" dirty="0"/>
              <a:t>Goals: capture, chase, race, alignment, rescue or escape, construction, exploration, solution, outwit</a:t>
            </a:r>
          </a:p>
          <a:p>
            <a:r>
              <a:rPr lang="en-US" dirty="0"/>
              <a:t>Player types: achiever, explorer, socializer, killer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AA165-24F7-766B-36F6-705EEAE28B5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7613" y="6140450"/>
            <a:ext cx="814387" cy="365125"/>
          </a:xfrm>
          <a:prstGeom prst="rect">
            <a:avLst/>
          </a:prstGeom>
        </p:spPr>
        <p:txBody>
          <a:bodyPr/>
          <a:lstStyle/>
          <a:p>
            <a:fld id="{81D2C36F-4504-47C0-B82F-A167342A27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35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dPhys_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dPhys_1" id="{FA750DEC-FA1D-45AF-A798-D3716B58AEC9}" vid="{7998B3EA-0F21-4EB0-8ADC-5D078405CA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2761ec8-7198-4440-bea0-e9dd2af28b51}" enabled="1" method="Standard" siteId="{73e15cf5-5dbb-46af-a862-753916269d7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718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Georgia</vt:lpstr>
      <vt:lpstr>Roboto</vt:lpstr>
      <vt:lpstr>Rogliano</vt:lpstr>
      <vt:lpstr>Wingdings</vt:lpstr>
      <vt:lpstr>Wingdings 2</vt:lpstr>
      <vt:lpstr>BlandPhys_1</vt:lpstr>
      <vt:lpstr>Video Games</vt:lpstr>
      <vt:lpstr>Recap</vt:lpstr>
      <vt:lpstr>Breakout Rooms</vt:lpstr>
      <vt:lpstr>Let’s Play</vt:lpstr>
      <vt:lpstr>Some Facts</vt:lpstr>
      <vt:lpstr>Some Facts (continued)</vt:lpstr>
      <vt:lpstr>Why Game Design?</vt:lpstr>
      <vt:lpstr>Game Considerations</vt:lpstr>
      <vt:lpstr>Video game properties</vt:lpstr>
      <vt:lpstr>Construct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4:  Video Games</dc:title>
  <dc:creator>Hamid Nadir</dc:creator>
  <cp:lastModifiedBy>Craig Erschel Shepherd (cshphrd2)</cp:lastModifiedBy>
  <cp:revision>11</cp:revision>
  <dcterms:created xsi:type="dcterms:W3CDTF">2023-06-01T16:04:02Z</dcterms:created>
  <dcterms:modified xsi:type="dcterms:W3CDTF">2024-06-24T12:32:16Z</dcterms:modified>
</cp:coreProperties>
</file>