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80" r:id="rId1"/>
  </p:sldMasterIdLst>
  <p:sldIdLst>
    <p:sldId id="256" r:id="rId2"/>
    <p:sldId id="265" r:id="rId3"/>
    <p:sldId id="263" r:id="rId4"/>
    <p:sldId id="259" r:id="rId5"/>
    <p:sldId id="261" r:id="rId6"/>
    <p:sldId id="262" r:id="rId7"/>
    <p:sldId id="257" r:id="rId8"/>
    <p:sldId id="258" r:id="rId9"/>
    <p:sldId id="260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6170"/>
  </p:normalViewPr>
  <p:slideViewPr>
    <p:cSldViewPr snapToGrid="0">
      <p:cViewPr varScale="1">
        <p:scale>
          <a:sx n="106" d="100"/>
          <a:sy n="106" d="100"/>
        </p:scale>
        <p:origin x="45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journals.uwyo.edu/index.php/jtilt/index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12192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51435" tIns="25718" rIns="51435" bIns="25718" anchor="ctr" compatLnSpc="1"/>
          <a:lstStyle/>
          <a:p>
            <a:endParaRPr kumimoji="0" lang="en-US" sz="1013">
              <a:solidFill>
                <a:srgbClr val="A86800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828800" y="3082636"/>
            <a:ext cx="8534400" cy="1489364"/>
          </a:xfrm>
        </p:spPr>
        <p:txBody>
          <a:bodyPr>
            <a:normAutofit/>
          </a:bodyPr>
          <a:lstStyle>
            <a:lvl1pPr marL="0" indent="0" algn="ctr">
              <a:buNone/>
              <a:defRPr sz="2400" b="1" cap="all" spc="141" baseline="0">
                <a:solidFill>
                  <a:srgbClr val="2F5597"/>
                </a:solidFill>
              </a:defRPr>
            </a:lvl1pPr>
            <a:lvl2pPr marL="257175" indent="0" algn="ctr">
              <a:buNone/>
            </a:lvl2pPr>
            <a:lvl3pPr marL="514350" indent="0" algn="ctr">
              <a:buNone/>
            </a:lvl3pPr>
            <a:lvl4pPr marL="771525" indent="0" algn="ctr">
              <a:buNone/>
            </a:lvl4pPr>
            <a:lvl5pPr marL="1028700" indent="0" algn="ctr">
              <a:buNone/>
            </a:lvl5pPr>
            <a:lvl6pPr marL="1285875" indent="0" algn="ctr">
              <a:buNone/>
            </a:lvl6pPr>
            <a:lvl7pPr marL="1543050" indent="0" algn="ctr">
              <a:buNone/>
            </a:lvl7pPr>
            <a:lvl8pPr marL="1800225" indent="0" algn="ctr">
              <a:buNone/>
            </a:lvl8pPr>
            <a:lvl9pPr marL="2057400" indent="0" algn="ctr">
              <a:buNone/>
            </a:lvl9pPr>
          </a:lstStyle>
          <a:p>
            <a:r>
              <a:rPr kumimoji="0" lang="en-US" dirty="0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834423"/>
            <a:ext cx="10363200" cy="609595"/>
          </a:xfrm>
        </p:spPr>
        <p:txBody>
          <a:bodyPr anchor="b">
            <a:noAutofit/>
          </a:bodyPr>
          <a:lstStyle>
            <a:lvl1pPr>
              <a:defRPr sz="4000" b="1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901A746-448D-AA88-D802-095B8F595DA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" y="6548437"/>
            <a:ext cx="12192000" cy="309563"/>
          </a:xfrm>
          <a:prstGeom prst="rect">
            <a:avLst/>
          </a:prstGeom>
          <a:solidFill>
            <a:srgbClr val="2F559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51435" tIns="25718" rIns="51435" bIns="25718" anchor="ctr" compatLnSpc="1"/>
          <a:lstStyle/>
          <a:p>
            <a:pPr marL="91440" algn="l"/>
            <a:r>
              <a:rPr lang="en-US" sz="1050" u="none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Journal of Technology-Integrated Lessons and Teaching</a:t>
            </a:r>
            <a:r>
              <a:rPr lang="en-US" sz="105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3(1)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5C08902E-9730-7B44-D0A3-C54468C54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95" y="6523799"/>
            <a:ext cx="12186805" cy="0"/>
          </a:xfrm>
          <a:prstGeom prst="line">
            <a:avLst/>
          </a:prstGeom>
          <a:ln w="57150">
            <a:solidFill>
              <a:srgbClr val="B8E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hlinkClick r:id="rId2"/>
            <a:extLst>
              <a:ext uri="{FF2B5EF4-FFF2-40B4-BE49-F238E27FC236}">
                <a16:creationId xmlns:a16="http://schemas.microsoft.com/office/drawing/2014/main" id="{698AC469-3341-9D15-3D50-2781F5B57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50025" y="109242"/>
            <a:ext cx="868680" cy="493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99841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83218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262525900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02336" y="1527048"/>
            <a:ext cx="11338560" cy="4832188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BF2B6E2-B4A9-9394-7273-232286F0FE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441" y="76200"/>
            <a:ext cx="11379200" cy="609600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AB3B8C0A-D49F-DE93-E2F7-D262B0E84E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0357" y="609600"/>
            <a:ext cx="11379368" cy="4572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latin typeface="Rogliano" panose="00000500000000000000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82455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</p:spPr>
        <p:txBody>
          <a:bodyPr>
            <a:normAutofit/>
          </a:bodyPr>
          <a:lstStyle>
            <a:lvl1pPr>
              <a:defRPr sz="3600" b="1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6084110" y="1575654"/>
            <a:ext cx="11895" cy="4819557"/>
          </a:xfrm>
          <a:prstGeom prst="line">
            <a:avLst/>
          </a:prstGeom>
          <a:noFill/>
          <a:ln w="15875" cap="flat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51435" tIns="25718" rIns="51435" bIns="25718" anchor="ctr" compatLnSpc="1"/>
          <a:lstStyle/>
          <a:p>
            <a:endParaRPr kumimoji="0" lang="en-US" sz="1013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454727"/>
            <a:ext cx="5384800" cy="49404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454727"/>
            <a:ext cx="5384800" cy="4940483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44699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0441" y="76200"/>
            <a:ext cx="11379200" cy="609600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6084110" y="1575654"/>
            <a:ext cx="11895" cy="4819557"/>
          </a:xfrm>
          <a:prstGeom prst="line">
            <a:avLst/>
          </a:prstGeom>
          <a:noFill/>
          <a:ln w="15875" cap="flat" cmpd="sng" algn="ctr">
            <a:solidFill>
              <a:schemeClr val="tx2"/>
            </a:solidFill>
            <a:prstDash val="sysDot"/>
            <a:round/>
            <a:headEnd type="none" w="med" len="med"/>
            <a:tailEnd type="none" w="med" len="med"/>
          </a:ln>
          <a:effectLst/>
        </p:spPr>
        <p:txBody>
          <a:bodyPr vert="horz" wrap="none" lIns="51435" tIns="25718" rIns="51435" bIns="25718" anchor="ctr" compatLnSpc="1"/>
          <a:lstStyle/>
          <a:p>
            <a:endParaRPr kumimoji="0" lang="en-US" sz="1013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402336" y="1454727"/>
            <a:ext cx="5384800" cy="4940483"/>
          </a:xfrm>
        </p:spPr>
        <p:txBody>
          <a:bodyPr/>
          <a:lstStyle>
            <a:lvl1pPr>
              <a:defRPr sz="24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6400800" y="1454727"/>
            <a:ext cx="5384800" cy="4940483"/>
          </a:xfrm>
        </p:spPr>
        <p:txBody>
          <a:bodyPr/>
          <a:lstStyle>
            <a:lvl1pPr>
              <a:defRPr sz="2400"/>
            </a:lvl1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95202E5-36BE-85F5-AF0C-15E1566586F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0357" y="609600"/>
            <a:ext cx="11379368" cy="4572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latin typeface="Rogliano" panose="00000500000000000000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6666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baseline="0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9957416B-6C90-A6BB-C2AC-4F4AA93931C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2336" y="1527047"/>
            <a:ext cx="11338560" cy="478369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487976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9957416B-6C90-A6BB-C2AC-4F4AA93931C9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02336" y="1527047"/>
            <a:ext cx="11338560" cy="4783697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D307130-23B9-8672-663D-20A6D5D0A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441" y="76200"/>
            <a:ext cx="11379200" cy="609600"/>
          </a:xfrm>
        </p:spPr>
        <p:txBody>
          <a:bodyPr>
            <a:normAutofit/>
          </a:bodyPr>
          <a:lstStyle>
            <a:lvl1pPr>
              <a:defRPr sz="3200" b="1">
                <a:solidFill>
                  <a:srgbClr val="2F5597"/>
                </a:solidFill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19ED0040-36D5-C141-DCF2-AE21B7A0482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90357" y="609600"/>
            <a:ext cx="11379368" cy="457200"/>
          </a:xfrm>
        </p:spPr>
        <p:txBody>
          <a:bodyPr>
            <a:normAutofit/>
          </a:bodyPr>
          <a:lstStyle>
            <a:lvl1pPr marL="0" indent="0" algn="ctr">
              <a:buNone/>
              <a:defRPr sz="2500" b="1">
                <a:latin typeface="Rogliano" panose="00000500000000000000" pitchFamily="50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3864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4557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06373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hyperlink" Target="https://journals.uwyo.edu/index.php/jtilt/index" TargetMode="Externa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5"/>
            <a:ext cx="12192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51435" tIns="25718" rIns="51435" bIns="25718" anchor="ctr" compatLnSpc="1"/>
          <a:lstStyle/>
          <a:p>
            <a:endParaRPr kumimoji="0" lang="en-US" sz="1013" b="1" cap="none" baseline="0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" y="6548437"/>
            <a:ext cx="12192000" cy="309563"/>
          </a:xfrm>
          <a:prstGeom prst="rect">
            <a:avLst/>
          </a:prstGeom>
          <a:solidFill>
            <a:srgbClr val="2F5597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51435" tIns="25718" rIns="51435" bIns="25718" anchor="ctr" compatLnSpc="1"/>
          <a:lstStyle/>
          <a:p>
            <a:pPr marL="91440" algn="l"/>
            <a:r>
              <a:rPr lang="en-US" sz="1050" u="none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Journal of Technology-Integrated Lessons and Teaching</a:t>
            </a:r>
            <a:r>
              <a:rPr lang="en-US" sz="105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3(1)</a:t>
            </a:r>
          </a:p>
        </p:txBody>
      </p:sp>
      <p:sp>
        <p:nvSpPr>
          <p:cNvPr id="12" name="Oval 11"/>
          <p:cNvSpPr/>
          <p:nvPr/>
        </p:nvSpPr>
        <p:spPr>
          <a:xfrm>
            <a:off x="5689600" y="956036"/>
            <a:ext cx="8128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013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02336" y="228600"/>
            <a:ext cx="113792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02336" y="1523999"/>
            <a:ext cx="11379200" cy="4735245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F4659E59-DC80-724B-CE98-89F25D648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95" y="6523799"/>
            <a:ext cx="12186805" cy="0"/>
          </a:xfrm>
          <a:prstGeom prst="line">
            <a:avLst/>
          </a:prstGeom>
          <a:ln w="57150">
            <a:solidFill>
              <a:srgbClr val="B8E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hlinkClick r:id="rId11"/>
            <a:extLst>
              <a:ext uri="{FF2B5EF4-FFF2-40B4-BE49-F238E27FC236}">
                <a16:creationId xmlns:a16="http://schemas.microsoft.com/office/drawing/2014/main" id="{97CC10E3-CFEC-3D06-02C8-61E83E53A7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50025" y="109242"/>
            <a:ext cx="868680" cy="493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544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</p:sldLayoutIdLst>
  <p:txStyles>
    <p:titleStyle>
      <a:lvl1pPr algn="ctr" rtl="0" eaLnBrk="1" latinLnBrk="0" hangingPunct="1">
        <a:spcBef>
          <a:spcPct val="0"/>
        </a:spcBef>
        <a:buNone/>
        <a:defRPr kumimoji="0" sz="3600" b="1" kern="1200" cap="none" baseline="0">
          <a:solidFill>
            <a:srgbClr val="2F5597"/>
          </a:solidFill>
          <a:latin typeface="Rogliano" panose="00000500000000000000" pitchFamily="50" charset="0"/>
          <a:ea typeface="+mj-ea"/>
          <a:cs typeface="+mj-cs"/>
        </a:defRPr>
      </a:lvl1pPr>
    </p:titleStyle>
    <p:bodyStyle>
      <a:lvl1pPr marL="154305" indent="-154305" algn="l" rtl="0" eaLnBrk="1" latinLnBrk="0" hangingPunct="1">
        <a:spcBef>
          <a:spcPct val="20000"/>
        </a:spcBef>
        <a:buClr>
          <a:srgbClr val="31517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308610" indent="-154305" algn="l" rtl="0" eaLnBrk="1" latinLnBrk="0" hangingPunct="1">
        <a:spcBef>
          <a:spcPct val="20000"/>
        </a:spcBef>
        <a:buClr>
          <a:srgbClr val="315172"/>
        </a:buClr>
        <a:buSzPct val="70000"/>
        <a:buFont typeface="Wingdings"/>
        <a:buChar char="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462915" indent="-128588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617220" indent="-128588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1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771525" indent="-128588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925830" indent="-10287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080135" indent="-10287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9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183005" indent="-10287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7310" indent="-10287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788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29F49CA7-103B-A432-9670-74A8A900E7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2</a:t>
            </a:r>
          </a:p>
          <a:p>
            <a:endParaRPr lang="en-US" dirty="0"/>
          </a:p>
          <a:p>
            <a:r>
              <a:rPr lang="en-US" sz="1800" cap="none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By Hamid </a:t>
            </a:r>
            <a:r>
              <a:rPr lang="en-US" sz="1800" cap="none" dirty="0">
                <a:effectLst/>
                <a:latin typeface="Roboto" panose="02000000000000000000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Nadir, University of North Carolina Greensboro</a:t>
            </a:r>
            <a:r>
              <a:rPr lang="en-US" cap="none" dirty="0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AD7B6B-C056-C2AB-4AD9-3D490DF4AE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Board Game</a:t>
            </a:r>
          </a:p>
        </p:txBody>
      </p:sp>
    </p:spTree>
    <p:extLst>
      <p:ext uri="{BB962C8B-B14F-4D97-AF65-F5344CB8AC3E}">
        <p14:creationId xmlns:p14="http://schemas.microsoft.com/office/powerpoint/2010/main" val="11112890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73FA9-BF1F-0CBD-A163-ED7B2E70F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play</a:t>
            </a:r>
          </a:p>
        </p:txBody>
      </p:sp>
      <p:pic>
        <p:nvPicPr>
          <p:cNvPr id="5" name="Content Placeholder 4" descr="A picture containing pattern, square, pixel, crossword puzzle&#10;&#10;Description automatically generated">
            <a:extLst>
              <a:ext uri="{FF2B5EF4-FFF2-40B4-BE49-F238E27FC236}">
                <a16:creationId xmlns:a16="http://schemas.microsoft.com/office/drawing/2014/main" id="{9D5B1329-F386-C75F-64E7-0970CDBFE2ED}"/>
              </a:ext>
            </a:extLst>
          </p:cNvPr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4867865" y="2795418"/>
            <a:ext cx="2456270" cy="2456270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04C6A6F-5151-7785-42B2-FC9231796C91}"/>
              </a:ext>
            </a:extLst>
          </p:cNvPr>
          <p:cNvSpPr txBox="1"/>
          <p:nvPr/>
        </p:nvSpPr>
        <p:spPr>
          <a:xfrm>
            <a:off x="1881317" y="5846074"/>
            <a:ext cx="924388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https://</a:t>
            </a:r>
            <a:r>
              <a:rPr lang="en-US" dirty="0" err="1"/>
              <a:t>padlet.com</a:t>
            </a:r>
            <a:r>
              <a:rPr lang="en-US" dirty="0"/>
              <a:t>/</a:t>
            </a:r>
            <a:r>
              <a:rPr lang="en-US" dirty="0" err="1"/>
              <a:t>hmnadir</a:t>
            </a:r>
            <a:r>
              <a:rPr lang="en-US" dirty="0"/>
              <a:t>/game-design-m383atv48qkmrtvk</a:t>
            </a:r>
          </a:p>
        </p:txBody>
      </p:sp>
    </p:spTree>
    <p:extLst>
      <p:ext uri="{BB962C8B-B14F-4D97-AF65-F5344CB8AC3E}">
        <p14:creationId xmlns:p14="http://schemas.microsoft.com/office/powerpoint/2010/main" val="895257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6D7D5-ED08-E351-6F04-55D0E065E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week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D9AFCF-2BC2-8AE3-55DE-C067287DFE09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Games– a structured form of play; introduces goals, feedback, problem-solving, competition, narrative, and fun learning environments</a:t>
            </a:r>
          </a:p>
          <a:p>
            <a:r>
              <a:rPr lang="en-US" dirty="0"/>
              <a:t>Game Theories – interactive decision making, the outcome depends on the actions, strategies vs tactics, symmetric and asymmetric, cooperative and non-cooperative, simultaneous and sequential, etc.</a:t>
            </a:r>
          </a:p>
          <a:p>
            <a:r>
              <a:rPr lang="en-US" dirty="0"/>
              <a:t>Constructionism – actively construct knowledge, information is added to a foundation of prior knowledge, object-to-think-with </a:t>
            </a:r>
          </a:p>
          <a:p>
            <a:r>
              <a:rPr lang="en-US" dirty="0"/>
              <a:t>Gamification – adding game mechanics into a non-game environment; inspire learners to engage with content; insert some elements of a game into traditional activities; points, badges, timers, leaderboards</a:t>
            </a:r>
          </a:p>
          <a:p>
            <a:r>
              <a:rPr lang="en-US" dirty="0"/>
              <a:t>Game-based learning – borrowing gaming principles and applying them to real-life settings to engage learners; includes a game-like environment; learning occurs as a result of playing games</a:t>
            </a:r>
          </a:p>
        </p:txBody>
      </p:sp>
    </p:spTree>
    <p:extLst>
      <p:ext uri="{BB962C8B-B14F-4D97-AF65-F5344CB8AC3E}">
        <p14:creationId xmlns:p14="http://schemas.microsoft.com/office/powerpoint/2010/main" val="25625258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ACF8C-D403-FAA9-768C-4CECF48E9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336" y="194912"/>
            <a:ext cx="11379200" cy="758952"/>
          </a:xfrm>
        </p:spPr>
        <p:txBody>
          <a:bodyPr>
            <a:normAutofit/>
          </a:bodyPr>
          <a:lstStyle/>
          <a:p>
            <a:r>
              <a:rPr lang="en-US" dirty="0"/>
              <a:t>Perspectives on Game 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DF25C-2987-630B-8ABF-E83C809A5C5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Strategy: overarching planning that takes place in the entire game, something you plan at the beginning of the game and then modify as the game progress; ex: move the game pieces from this side of the board to the other side</a:t>
            </a:r>
          </a:p>
          <a:p>
            <a:r>
              <a:rPr lang="en-US" dirty="0"/>
              <a:t>Tactics: in time moves, what presents right now and how do I deal with that, something happens and how do I react; ex: what am I going to do right now? </a:t>
            </a:r>
          </a:p>
          <a:p>
            <a:r>
              <a:rPr lang="en-US" dirty="0"/>
              <a:t>Decisions: Risk vs reward decisions, short-term vs long-term decisions</a:t>
            </a:r>
          </a:p>
          <a:p>
            <a:r>
              <a:rPr lang="en-US" dirty="0"/>
              <a:t>Systemic Sandboxes</a:t>
            </a:r>
          </a:p>
          <a:p>
            <a:r>
              <a:rPr lang="en-US" dirty="0"/>
              <a:t>Interesting decisions</a:t>
            </a:r>
          </a:p>
          <a:p>
            <a:r>
              <a:rPr lang="en-US" dirty="0"/>
              <a:t>Meaning generating objects </a:t>
            </a:r>
          </a:p>
          <a:p>
            <a:r>
              <a:rPr lang="en-US" dirty="0"/>
              <a:t>Dynamic stories</a:t>
            </a:r>
          </a:p>
          <a:p>
            <a:r>
              <a:rPr lang="en-US" dirty="0"/>
              <a:t>Alignments</a:t>
            </a:r>
          </a:p>
        </p:txBody>
      </p:sp>
    </p:spTree>
    <p:extLst>
      <p:ext uri="{BB962C8B-B14F-4D97-AF65-F5344CB8AC3E}">
        <p14:creationId xmlns:p14="http://schemas.microsoft.com/office/powerpoint/2010/main" val="28022551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ACF8C-D403-FAA9-768C-4CECF48E9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426" y="349024"/>
            <a:ext cx="11569147" cy="603878"/>
          </a:xfrm>
        </p:spPr>
        <p:txBody>
          <a:bodyPr>
            <a:noAutofit/>
          </a:bodyPr>
          <a:lstStyle/>
          <a:p>
            <a:r>
              <a:rPr lang="en-US" dirty="0"/>
              <a:t>Perspectives on Game Design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DF25C-2987-630B-8ABF-E83C809A5C5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87899" y="1525605"/>
            <a:ext cx="11338560" cy="4747003"/>
          </a:xfrm>
        </p:spPr>
        <p:txBody>
          <a:bodyPr>
            <a:normAutofit/>
          </a:bodyPr>
          <a:lstStyle/>
          <a:p>
            <a:r>
              <a:rPr lang="en-US" dirty="0"/>
              <a:t>Immersion: sensual immersion, systemic and narrative immersion</a:t>
            </a:r>
          </a:p>
          <a:p>
            <a:r>
              <a:rPr lang="en-US" dirty="0"/>
              <a:t>Always show the goal</a:t>
            </a:r>
          </a:p>
          <a:p>
            <a:r>
              <a:rPr lang="en-US" dirty="0"/>
              <a:t>Designing game rules</a:t>
            </a:r>
          </a:p>
          <a:p>
            <a:r>
              <a:rPr lang="en-US" dirty="0"/>
              <a:t>Form follows function</a:t>
            </a:r>
          </a:p>
          <a:p>
            <a:r>
              <a:rPr lang="en-US" dirty="0"/>
              <a:t>Problems, not puzzles</a:t>
            </a:r>
          </a:p>
          <a:p>
            <a:r>
              <a:rPr lang="en-US" dirty="0"/>
              <a:t>Multiple solutions</a:t>
            </a:r>
          </a:p>
          <a:p>
            <a:r>
              <a:rPr lang="en-US" dirty="0"/>
              <a:t>No forced failure</a:t>
            </a:r>
          </a:p>
          <a:p>
            <a:r>
              <a:rPr lang="en-US" dirty="0"/>
              <a:t>Building mechanics</a:t>
            </a:r>
          </a:p>
          <a:p>
            <a:r>
              <a:rPr lang="en-US" dirty="0"/>
              <a:t>Backward scriptwriting/ photo-thinking</a:t>
            </a:r>
          </a:p>
          <a:p>
            <a:r>
              <a:rPr lang="en-US" dirty="0"/>
              <a:t>Creating depth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16965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ACF8C-D403-FAA9-768C-4CECF48E9C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1426" y="240632"/>
            <a:ext cx="11569147" cy="721895"/>
          </a:xfrm>
        </p:spPr>
        <p:txBody>
          <a:bodyPr>
            <a:normAutofit/>
          </a:bodyPr>
          <a:lstStyle/>
          <a:p>
            <a:r>
              <a:rPr lang="en-US" dirty="0"/>
              <a:t>Perspectives on Game Design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0DF25C-2987-630B-8ABF-E83C809A5C5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73461" y="1540043"/>
            <a:ext cx="11338560" cy="4597812"/>
          </a:xfrm>
        </p:spPr>
        <p:txBody>
          <a:bodyPr>
            <a:normAutofit/>
          </a:bodyPr>
          <a:lstStyle/>
          <a:p>
            <a:r>
              <a:rPr lang="en-US" dirty="0"/>
              <a:t>Hidden information</a:t>
            </a:r>
          </a:p>
          <a:p>
            <a:r>
              <a:rPr lang="en-US" dirty="0"/>
              <a:t>Skill/performance</a:t>
            </a:r>
          </a:p>
          <a:p>
            <a:r>
              <a:rPr lang="en-US" dirty="0"/>
              <a:t>Opponent uncertainty</a:t>
            </a:r>
          </a:p>
          <a:p>
            <a:r>
              <a:rPr lang="en-US" dirty="0"/>
              <a:t>Randomizers</a:t>
            </a:r>
          </a:p>
          <a:p>
            <a:r>
              <a:rPr lang="en-US" dirty="0"/>
              <a:t>White noise: zero correlation between the last result and the next result</a:t>
            </a:r>
          </a:p>
          <a:p>
            <a:r>
              <a:rPr lang="en-US" dirty="0"/>
              <a:t>Brown noise: high correlation between the last result and the next result</a:t>
            </a:r>
          </a:p>
          <a:p>
            <a:r>
              <a:rPr lang="en-US" dirty="0"/>
              <a:t>Pink noise: have a pretty good idea but could be wrong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4641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8B403-4C7A-B1C0-2C66-6519F48C96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336" y="190099"/>
            <a:ext cx="11379200" cy="758952"/>
          </a:xfrm>
        </p:spPr>
        <p:txBody>
          <a:bodyPr/>
          <a:lstStyle/>
          <a:p>
            <a:r>
              <a:rPr lang="en-US" dirty="0"/>
              <a:t>Types of Board Games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1C24E8-3392-703B-DF3B-6A6FEF7E664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Abstract Strategy – no themes, trying to do something, ex: 5 in a row, Chess</a:t>
            </a:r>
          </a:p>
          <a:p>
            <a:r>
              <a:rPr lang="en-US" dirty="0"/>
              <a:t>Action Points Selection – for one turn there are a certain number of actions, ex: Pandemic </a:t>
            </a:r>
          </a:p>
          <a:p>
            <a:r>
              <a:rPr lang="en-US" dirty="0"/>
              <a:t>Area Control – trying to control a specific area using/placing most pieces, get points or action points; ex: El Grande</a:t>
            </a:r>
          </a:p>
          <a:p>
            <a:r>
              <a:rPr lang="en-US" dirty="0"/>
              <a:t>Symmetrical – players have the same chances of winning and get the same materials; ex: Catan</a:t>
            </a:r>
          </a:p>
          <a:p>
            <a:r>
              <a:rPr lang="en-US" dirty="0"/>
              <a:t>Asymmetrical – play different roles, play differently but both sides have an equal chance of winning; ex: Android: </a:t>
            </a:r>
            <a:r>
              <a:rPr lang="en-US" dirty="0" err="1"/>
              <a:t>Netrunner</a:t>
            </a:r>
            <a:endParaRPr lang="en-US" dirty="0"/>
          </a:p>
          <a:p>
            <a:r>
              <a:rPr lang="en-US" dirty="0"/>
              <a:t>Auctions –players open bid each other and try to beat one another; ex: Power Grid</a:t>
            </a:r>
          </a:p>
          <a:p>
            <a:r>
              <a:rPr lang="en-US" dirty="0"/>
              <a:t>Card Driven Game – cards determine what goes on the game board; ex: Twilight Struggle</a:t>
            </a:r>
          </a:p>
          <a:p>
            <a:r>
              <a:rPr lang="en-US" dirty="0"/>
              <a:t>Cooperative Game – all the players work together against the game, have a common goal; ex: Forbidden Island</a:t>
            </a:r>
          </a:p>
          <a:p>
            <a:r>
              <a:rPr lang="en-US" dirty="0"/>
              <a:t>Deck Building Game - all players draft cards from a pool, start with a basic collection and build the collection as time goes by; ex: </a:t>
            </a:r>
            <a:r>
              <a:rPr lang="en-US" dirty="0" err="1"/>
              <a:t>Dominian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8078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0EDA8-71D6-982B-2A82-ECC448DC4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336" y="185286"/>
            <a:ext cx="11379200" cy="758952"/>
          </a:xfrm>
        </p:spPr>
        <p:txBody>
          <a:bodyPr>
            <a:normAutofit/>
          </a:bodyPr>
          <a:lstStyle/>
          <a:p>
            <a:r>
              <a:rPr lang="en-US" dirty="0"/>
              <a:t>Types of Board Games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7B40C-14DC-A81E-6800-52D4B753264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Drafting Game – players may decide to keep certain cards and pass others; ex: Medieval Academy</a:t>
            </a:r>
          </a:p>
          <a:p>
            <a:r>
              <a:rPr lang="en-US" dirty="0"/>
              <a:t>Gateway Game – an introductory game, easy to play and understand, only one or two ideas about it; ex: Ticket to Ride- Deluxe </a:t>
            </a:r>
          </a:p>
          <a:p>
            <a:r>
              <a:rPr lang="en-US" dirty="0"/>
              <a:t>Hidden Role Game – everyone pretends to be on the same side, however, one/more person’s identity is secret and players use deductions to identify who the person is; ex: Mafia</a:t>
            </a:r>
          </a:p>
          <a:p>
            <a:r>
              <a:rPr lang="en-US" dirty="0"/>
              <a:t>Pick up &amp; Deliver Game – players pick up something from one spot and deliver it to another spot, something moves around the board, and logistics movement are involved; ex: Rolling Freight</a:t>
            </a:r>
          </a:p>
          <a:p>
            <a:r>
              <a:rPr lang="en-US" dirty="0"/>
              <a:t>Roll &amp; move Game – most games are simple, roll the dice and move the game piece, racing style game; ex: Monopoly</a:t>
            </a:r>
          </a:p>
        </p:txBody>
      </p:sp>
    </p:spTree>
    <p:extLst>
      <p:ext uri="{BB962C8B-B14F-4D97-AF65-F5344CB8AC3E}">
        <p14:creationId xmlns:p14="http://schemas.microsoft.com/office/powerpoint/2010/main" val="7020953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0EDA8-71D6-982B-2A82-ECC448DC4A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2336" y="194912"/>
            <a:ext cx="11379200" cy="758952"/>
          </a:xfrm>
        </p:spPr>
        <p:txBody>
          <a:bodyPr>
            <a:normAutofit/>
          </a:bodyPr>
          <a:lstStyle/>
          <a:p>
            <a:r>
              <a:rPr lang="en-US" dirty="0"/>
              <a:t>Types of Board Games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7B40C-14DC-A81E-6800-52D4B7532643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4X Game (explore, expand, exploit, and exterminate) – building a civilization either on Earth or in space, exploring new regions, gaining new territories, fighting the other players to gain control of a region; ex: Twilight Imperium</a:t>
            </a:r>
          </a:p>
          <a:p>
            <a:r>
              <a:rPr lang="en-US"/>
              <a:t>American Style </a:t>
            </a:r>
            <a:r>
              <a:rPr lang="en-US" dirty="0"/>
              <a:t>Game – emphasizes theme over mechanism, such as fighting a big monster or repelling some invading nations; ex: Castle </a:t>
            </a:r>
            <a:r>
              <a:rPr lang="en-US" dirty="0" err="1"/>
              <a:t>Ravenloft</a:t>
            </a:r>
            <a:endParaRPr lang="en-US" dirty="0"/>
          </a:p>
          <a:p>
            <a:r>
              <a:rPr lang="en-US" dirty="0"/>
              <a:t>Dexterity Game – instead of testing strategies or tactical knowledge, will test physical reflexes and abilities, stacking, flicking, balancing, etc.; ex: Jenga</a:t>
            </a:r>
          </a:p>
        </p:txBody>
      </p:sp>
    </p:spTree>
    <p:extLst>
      <p:ext uri="{BB962C8B-B14F-4D97-AF65-F5344CB8AC3E}">
        <p14:creationId xmlns:p14="http://schemas.microsoft.com/office/powerpoint/2010/main" val="81167896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ndPhys_1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BlandPhys_1" id="{FA750DEC-FA1D-45AF-A798-D3716B58AEC9}" vid="{7998B3EA-0F21-4EB0-8ADC-5D078405CA42}"/>
    </a:ext>
  </a:extLst>
</a:theme>
</file>

<file path=docMetadata/LabelInfo.xml><?xml version="1.0" encoding="utf-8"?>
<clbl:labelList xmlns:clbl="http://schemas.microsoft.com/office/2020/mipLabelMetadata">
  <clbl:label id="{a2761ec8-7198-4440-bea0-e9dd2af28b51}" enabled="1" method="Standard" siteId="{73e15cf5-5dbb-46af-a862-753916269d73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3640</TotalTime>
  <Words>813</Words>
  <Application>Microsoft Office PowerPoint</Application>
  <PresentationFormat>Widescreen</PresentationFormat>
  <Paragraphs>60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Calibri</vt:lpstr>
      <vt:lpstr>Georgia</vt:lpstr>
      <vt:lpstr>Roboto</vt:lpstr>
      <vt:lpstr>Rogliano</vt:lpstr>
      <vt:lpstr>Wingdings</vt:lpstr>
      <vt:lpstr>Wingdings 2</vt:lpstr>
      <vt:lpstr>BlandPhys_1</vt:lpstr>
      <vt:lpstr>Board Game</vt:lpstr>
      <vt:lpstr>Let’s play</vt:lpstr>
      <vt:lpstr>Last week</vt:lpstr>
      <vt:lpstr>Perspectives on Game Design</vt:lpstr>
      <vt:lpstr>Perspectives on Game Design (continued)</vt:lpstr>
      <vt:lpstr>Perspectives on Game Design (continued)</vt:lpstr>
      <vt:lpstr>Types of Board Games</vt:lpstr>
      <vt:lpstr>Types of Board Games (continued)</vt:lpstr>
      <vt:lpstr>Types of Board Games (continued)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Game</dc:title>
  <dc:creator>Hamid Nadir</dc:creator>
  <cp:lastModifiedBy>Craig Erschel Shepherd (cshphrd2)</cp:lastModifiedBy>
  <cp:revision>12</cp:revision>
  <dcterms:created xsi:type="dcterms:W3CDTF">2023-05-13T21:03:38Z</dcterms:created>
  <dcterms:modified xsi:type="dcterms:W3CDTF">2024-06-24T12:21:44Z</dcterms:modified>
</cp:coreProperties>
</file>