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60" r:id="rId1"/>
  </p:sldMasterIdLst>
  <p:notesMasterIdLst>
    <p:notesMasterId r:id="rId30"/>
  </p:notesMasterIdLst>
  <p:sldIdLst>
    <p:sldId id="256" r:id="rId2"/>
    <p:sldId id="257" r:id="rId3"/>
    <p:sldId id="258" r:id="rId4"/>
    <p:sldId id="259" r:id="rId5"/>
    <p:sldId id="260" r:id="rId6"/>
    <p:sldId id="276" r:id="rId7"/>
    <p:sldId id="279" r:id="rId8"/>
    <p:sldId id="285" r:id="rId9"/>
    <p:sldId id="286" r:id="rId10"/>
    <p:sldId id="280" r:id="rId11"/>
    <p:sldId id="283" r:id="rId12"/>
    <p:sldId id="284" r:id="rId13"/>
    <p:sldId id="261" r:id="rId14"/>
    <p:sldId id="262" r:id="rId15"/>
    <p:sldId id="263" r:id="rId16"/>
    <p:sldId id="264" r:id="rId17"/>
    <p:sldId id="265" r:id="rId18"/>
    <p:sldId id="266" r:id="rId19"/>
    <p:sldId id="267" r:id="rId20"/>
    <p:sldId id="268" r:id="rId21"/>
    <p:sldId id="288" r:id="rId22"/>
    <p:sldId id="269" r:id="rId23"/>
    <p:sldId id="278" r:id="rId24"/>
    <p:sldId id="281" r:id="rId25"/>
    <p:sldId id="271" r:id="rId26"/>
    <p:sldId id="287" r:id="rId27"/>
    <p:sldId id="282" r:id="rId28"/>
    <p:sldId id="273" r:id="rId29"/>
  </p:sldIdLst>
  <p:sldSz cx="9144000" cy="5143500" type="screen16x9"/>
  <p:notesSz cx="6858000" cy="9144000"/>
  <p:embeddedFontLst>
    <p:embeddedFont>
      <p:font typeface="Georgia" panose="02040502050405020303" pitchFamily="18" charset="0"/>
      <p:regular r:id="rId31"/>
      <p:bold r:id="rId32"/>
      <p:italic r:id="rId33"/>
      <p:boldItalic r:id="rId34"/>
    </p:embeddedFont>
    <p:embeddedFont>
      <p:font typeface="Lato" panose="020F0502020204030203" pitchFamily="34" charset="0"/>
      <p:regular r:id="rId35"/>
      <p:bold r:id="rId36"/>
      <p:italic r:id="rId37"/>
      <p:boldItalic r:id="rId38"/>
    </p:embeddedFont>
    <p:embeddedFont>
      <p:font typeface="Raleway" pitchFamily="2" charset="0"/>
      <p:regular r:id="rId39"/>
      <p:bold r:id="rId40"/>
      <p:italic r:id="rId41"/>
      <p:boldItalic r:id="rId42"/>
    </p:embeddedFont>
    <p:embeddedFont>
      <p:font typeface="Roboto" panose="02000000000000000000" pitchFamily="2" charset="0"/>
      <p:regular r:id="rId43"/>
    </p:embeddedFont>
    <p:embeddedFont>
      <p:font typeface="Wingdings 2" panose="05020102010507070707" pitchFamily="18" charset="2"/>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5" d="100"/>
          <a:sy n="135" d="100"/>
        </p:scale>
        <p:origin x="228" y="5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aff354f2d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aff354f2d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9047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aff354f2d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aff354f2d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1896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aff354f2db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aff354f2db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659483dd7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659483dd7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ae575c605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ae575c605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aff354f2db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aff354f2db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ae575c605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ae575c605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ae575c605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ae575c60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aff354f2d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aff354f2d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aff354f2db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aff354f2d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ff354f2d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aff354f2d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aff354f2d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aff354f2d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3379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aff354f2d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aff354f2d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aff354f2db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aff354f2db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0974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aff354f2db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aff354f2db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6143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aff354f2d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aff354f2d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aff354f2d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aff354f2d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047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aff354f2d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aff354f2d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0746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aff354f2db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aff354f2db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5289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659483dd7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659483dd7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659483dd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659483dd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aff354f2d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aff354f2d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ff354f2d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aff354f2d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6712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aff354f2db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aff354f2db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5195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659483dd7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659483dd7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2618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aff354f2d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aff354f2d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3980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journals.uwyo.edu/index.php/jtilt/index"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15"/>
          <p:cNvSpPr>
            <a:spLocks noChangeArrowheads="1"/>
          </p:cNvSpPr>
          <p:nvPr/>
        </p:nvSpPr>
        <p:spPr bwMode="white">
          <a:xfrm>
            <a:off x="0" y="0"/>
            <a:ext cx="9144000" cy="18859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38576" tIns="19289" rIns="38576" bIns="19289" anchor="ctr" compatLnSpc="1"/>
          <a:lstStyle/>
          <a:p>
            <a:endParaRPr kumimoji="0" lang="en-US" sz="760">
              <a:solidFill>
                <a:srgbClr val="A86800"/>
              </a:solidFill>
            </a:endParaRPr>
          </a:p>
        </p:txBody>
      </p:sp>
      <p:sp>
        <p:nvSpPr>
          <p:cNvPr id="9" name="Subtitle 8"/>
          <p:cNvSpPr>
            <a:spLocks noGrp="1"/>
          </p:cNvSpPr>
          <p:nvPr>
            <p:ph type="subTitle" idx="1"/>
          </p:nvPr>
        </p:nvSpPr>
        <p:spPr>
          <a:xfrm>
            <a:off x="1371600" y="2311977"/>
            <a:ext cx="6400800" cy="1117023"/>
          </a:xfrm>
        </p:spPr>
        <p:txBody>
          <a:bodyPr>
            <a:normAutofit/>
          </a:bodyPr>
          <a:lstStyle>
            <a:lvl1pPr marL="0" indent="0" algn="ctr">
              <a:buNone/>
              <a:defRPr sz="1800" b="1" cap="all" spc="106" baseline="0">
                <a:solidFill>
                  <a:srgbClr val="2F5597"/>
                </a:solidFill>
              </a:defRPr>
            </a:lvl1pPr>
            <a:lvl2pPr marL="192881" indent="0" algn="ctr">
              <a:buNone/>
            </a:lvl2pPr>
            <a:lvl3pPr marL="385763" indent="0" algn="ctr">
              <a:buNone/>
            </a:lvl3pPr>
            <a:lvl4pPr marL="578644" indent="0" algn="ctr">
              <a:buNone/>
            </a:lvl4pPr>
            <a:lvl5pPr marL="771525" indent="0" algn="ctr">
              <a:buNone/>
            </a:lvl5pPr>
            <a:lvl6pPr marL="964406" indent="0" algn="ctr">
              <a:buNone/>
            </a:lvl6pPr>
            <a:lvl7pPr marL="1157288" indent="0" algn="ctr">
              <a:buNone/>
            </a:lvl7pPr>
            <a:lvl8pPr marL="1350169" indent="0" algn="ctr">
              <a:buNone/>
            </a:lvl8pPr>
            <a:lvl9pPr marL="1543050" indent="0" algn="ctr">
              <a:buNone/>
            </a:lvl9pPr>
          </a:lstStyle>
          <a:p>
            <a:r>
              <a:rPr kumimoji="0" lang="en-US" dirty="0"/>
              <a:t>Click to edit Master subtitle style</a:t>
            </a:r>
          </a:p>
        </p:txBody>
      </p:sp>
      <p:sp>
        <p:nvSpPr>
          <p:cNvPr id="8" name="Title 7"/>
          <p:cNvSpPr>
            <a:spLocks noGrp="1"/>
          </p:cNvSpPr>
          <p:nvPr>
            <p:ph type="ctrTitle"/>
          </p:nvPr>
        </p:nvSpPr>
        <p:spPr>
          <a:xfrm>
            <a:off x="685800" y="625818"/>
            <a:ext cx="7772400" cy="457196"/>
          </a:xfrm>
        </p:spPr>
        <p:txBody>
          <a:bodyPr anchor="b">
            <a:noAutofit/>
          </a:bodyPr>
          <a:lstStyle>
            <a:lvl1pPr>
              <a:defRPr sz="3000" b="1">
                <a:solidFill>
                  <a:srgbClr val="2F5597"/>
                </a:solidFill>
              </a:defRPr>
            </a:lvl1pPr>
          </a:lstStyle>
          <a:p>
            <a:r>
              <a:rPr kumimoji="0" lang="en-US" dirty="0"/>
              <a:t>Click to edit Master title style</a:t>
            </a:r>
          </a:p>
        </p:txBody>
      </p:sp>
      <p:sp>
        <p:nvSpPr>
          <p:cNvPr id="3" name="Rectangle 2">
            <a:extLst>
              <a:ext uri="{FF2B5EF4-FFF2-40B4-BE49-F238E27FC236}">
                <a16:creationId xmlns:a16="http://schemas.microsoft.com/office/drawing/2014/main" id="{B901A746-448D-AA88-D802-095B8F595DAE}"/>
              </a:ext>
            </a:extLst>
          </p:cNvPr>
          <p:cNvSpPr>
            <a:spLocks noChangeArrowheads="1"/>
          </p:cNvSpPr>
          <p:nvPr userDrawn="1"/>
        </p:nvSpPr>
        <p:spPr bwMode="auto">
          <a:xfrm>
            <a:off x="1" y="4911328"/>
            <a:ext cx="9144000" cy="232172"/>
          </a:xfrm>
          <a:prstGeom prst="rect">
            <a:avLst/>
          </a:prstGeom>
          <a:solidFill>
            <a:srgbClr val="2F5597"/>
          </a:solidFill>
          <a:ln w="9525" cap="flat" cmpd="sng" algn="ctr">
            <a:noFill/>
            <a:prstDash val="solid"/>
            <a:miter lim="800000"/>
            <a:headEnd type="none" w="med" len="med"/>
            <a:tailEnd type="none" w="med" len="med"/>
          </a:ln>
          <a:effectLst/>
        </p:spPr>
        <p:txBody>
          <a:bodyPr vert="horz" wrap="none" lIns="38576" tIns="19289" rIns="38576" bIns="19289" anchor="ctr" compatLnSpc="1"/>
          <a:lstStyle/>
          <a:p>
            <a:pPr marL="68580" algn="l"/>
            <a:r>
              <a:rPr lang="en-US" sz="788" u="none" dirty="0">
                <a:solidFill>
                  <a:schemeClr val="bg1"/>
                </a:solidFill>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Journal of Technology-Integrated Lessons and Teaching</a:t>
            </a:r>
            <a:r>
              <a:rPr lang="en-US" sz="788" dirty="0">
                <a:solidFill>
                  <a:schemeClr val="bg1"/>
                </a:solidFill>
                <a:latin typeface="Roboto" panose="02000000000000000000" pitchFamily="2" charset="0"/>
                <a:ea typeface="Roboto" panose="02000000000000000000" pitchFamily="2" charset="0"/>
              </a:rPr>
              <a:t>, 3(1)</a:t>
            </a:r>
          </a:p>
        </p:txBody>
      </p:sp>
      <p:cxnSp>
        <p:nvCxnSpPr>
          <p:cNvPr id="4" name="Straight Connector 3">
            <a:extLst>
              <a:ext uri="{FF2B5EF4-FFF2-40B4-BE49-F238E27FC236}">
                <a16:creationId xmlns:a16="http://schemas.microsoft.com/office/drawing/2014/main" id="{5C08902E-9730-7B44-D0A3-C54468C54849}"/>
              </a:ext>
              <a:ext uri="{C183D7F6-B498-43B3-948B-1728B52AA6E4}">
                <adec:decorative xmlns:adec="http://schemas.microsoft.com/office/drawing/2017/decorative" val="1"/>
              </a:ext>
            </a:extLst>
          </p:cNvPr>
          <p:cNvCxnSpPr>
            <a:cxnSpLocks/>
          </p:cNvCxnSpPr>
          <p:nvPr userDrawn="1"/>
        </p:nvCxnSpPr>
        <p:spPr>
          <a:xfrm>
            <a:off x="3897" y="4892849"/>
            <a:ext cx="9140104" cy="0"/>
          </a:xfrm>
          <a:prstGeom prst="line">
            <a:avLst/>
          </a:prstGeom>
          <a:ln w="57150">
            <a:solidFill>
              <a:srgbClr val="B8E08C"/>
            </a:solidFill>
          </a:ln>
        </p:spPr>
        <p:style>
          <a:lnRef idx="1">
            <a:schemeClr val="accent1"/>
          </a:lnRef>
          <a:fillRef idx="0">
            <a:schemeClr val="accent1"/>
          </a:fillRef>
          <a:effectRef idx="0">
            <a:schemeClr val="accent1"/>
          </a:effectRef>
          <a:fontRef idx="minor">
            <a:schemeClr val="tx1"/>
          </a:fontRef>
        </p:style>
      </p:cxnSp>
      <p:pic>
        <p:nvPicPr>
          <p:cNvPr id="5" name="Picture 4">
            <a:hlinkClick r:id="rId2"/>
            <a:extLst>
              <a:ext uri="{FF2B5EF4-FFF2-40B4-BE49-F238E27FC236}">
                <a16:creationId xmlns:a16="http://schemas.microsoft.com/office/drawing/2014/main" id="{698AC469-3341-9D15-3D50-2781F5B57BE8}"/>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437519" y="81932"/>
            <a:ext cx="651510" cy="370046"/>
          </a:xfrm>
          <a:prstGeom prst="rect">
            <a:avLst/>
          </a:prstGeom>
        </p:spPr>
      </p:pic>
    </p:spTree>
    <p:extLst>
      <p:ext uri="{BB962C8B-B14F-4D97-AF65-F5344CB8AC3E}">
        <p14:creationId xmlns:p14="http://schemas.microsoft.com/office/powerpoint/2010/main" val="116865383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1"/>
        <p:cNvGrpSpPr/>
        <p:nvPr/>
      </p:nvGrpSpPr>
      <p:grpSpPr>
        <a:xfrm>
          <a:off x="0" y="0"/>
          <a:ext cx="0" cy="0"/>
          <a:chOff x="0" y="0"/>
          <a:chExt cx="0" cy="0"/>
        </a:xfrm>
      </p:grpSpPr>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689421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8"/>
        <p:cNvGrpSpPr/>
        <p:nvPr/>
      </p:nvGrpSpPr>
      <p:grpSpPr>
        <a:xfrm>
          <a:off x="0" y="0"/>
          <a:ext cx="0" cy="0"/>
          <a:chOff x="0" y="0"/>
          <a:chExt cx="0" cy="0"/>
        </a:xfrm>
      </p:grpSpPr>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3440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2F5597"/>
                </a:solidFill>
              </a:defRPr>
            </a:lvl1pPr>
          </a:lstStyle>
          <a:p>
            <a:r>
              <a:rPr kumimoji="0" lang="en-US" dirty="0"/>
              <a:t>Click to edit Master title style</a:t>
            </a:r>
          </a:p>
        </p:txBody>
      </p:sp>
      <p:sp>
        <p:nvSpPr>
          <p:cNvPr id="8" name="Content Placeholder 7"/>
          <p:cNvSpPr>
            <a:spLocks noGrp="1"/>
          </p:cNvSpPr>
          <p:nvPr>
            <p:ph sz="quarter" idx="1"/>
          </p:nvPr>
        </p:nvSpPr>
        <p:spPr>
          <a:xfrm>
            <a:off x="301752" y="1145286"/>
            <a:ext cx="8503920" cy="362414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41770032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1145286"/>
            <a:ext cx="8503920" cy="362414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3" name="Title 1">
            <a:extLst>
              <a:ext uri="{FF2B5EF4-FFF2-40B4-BE49-F238E27FC236}">
                <a16:creationId xmlns:a16="http://schemas.microsoft.com/office/drawing/2014/main" id="{6BF2B6E2-B4A9-9394-7273-232286F0FE1B}"/>
              </a:ext>
            </a:extLst>
          </p:cNvPr>
          <p:cNvSpPr>
            <a:spLocks noGrp="1"/>
          </p:cNvSpPr>
          <p:nvPr>
            <p:ph type="title"/>
          </p:nvPr>
        </p:nvSpPr>
        <p:spPr>
          <a:xfrm>
            <a:off x="292831" y="57150"/>
            <a:ext cx="8534400" cy="457200"/>
          </a:xfrm>
        </p:spPr>
        <p:txBody>
          <a:bodyPr>
            <a:normAutofit/>
          </a:bodyPr>
          <a:lstStyle>
            <a:lvl1pPr>
              <a:defRPr sz="2400" b="1">
                <a:solidFill>
                  <a:srgbClr val="2F5597"/>
                </a:solidFill>
              </a:defRPr>
            </a:lvl1pPr>
          </a:lstStyle>
          <a:p>
            <a:r>
              <a:rPr kumimoji="0" lang="en-US" dirty="0"/>
              <a:t>Click to edit Master title style</a:t>
            </a:r>
          </a:p>
        </p:txBody>
      </p:sp>
      <p:sp>
        <p:nvSpPr>
          <p:cNvPr id="4" name="Text Placeholder 5">
            <a:extLst>
              <a:ext uri="{FF2B5EF4-FFF2-40B4-BE49-F238E27FC236}">
                <a16:creationId xmlns:a16="http://schemas.microsoft.com/office/drawing/2014/main" id="{AB3B8C0A-D49F-DE93-E2F7-D262B0E84E81}"/>
              </a:ext>
            </a:extLst>
          </p:cNvPr>
          <p:cNvSpPr>
            <a:spLocks noGrp="1"/>
          </p:cNvSpPr>
          <p:nvPr>
            <p:ph type="body" sz="quarter" idx="10"/>
          </p:nvPr>
        </p:nvSpPr>
        <p:spPr>
          <a:xfrm>
            <a:off x="292768" y="457200"/>
            <a:ext cx="8534526" cy="342900"/>
          </a:xfrm>
        </p:spPr>
        <p:txBody>
          <a:bodyPr>
            <a:normAutofit/>
          </a:bodyPr>
          <a:lstStyle>
            <a:lvl1pPr marL="0" indent="0" algn="ctr">
              <a:buNone/>
              <a:defRPr sz="1875" b="1">
                <a:latin typeface="Rogliano" panose="00000500000000000000" pitchFamily="50" charset="0"/>
              </a:defRPr>
            </a:lvl1pPr>
          </a:lstStyle>
          <a:p>
            <a:pPr lvl="0"/>
            <a:r>
              <a:rPr lang="en-US"/>
              <a:t>Click to edit Master text styles</a:t>
            </a:r>
          </a:p>
        </p:txBody>
      </p:sp>
    </p:spTree>
    <p:extLst>
      <p:ext uri="{BB962C8B-B14F-4D97-AF65-F5344CB8AC3E}">
        <p14:creationId xmlns:p14="http://schemas.microsoft.com/office/powerpoint/2010/main" val="786349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171450"/>
            <a:ext cx="8534400" cy="569214"/>
          </a:xfrm>
        </p:spPr>
        <p:txBody>
          <a:bodyPr>
            <a:normAutofit/>
          </a:bodyPr>
          <a:lstStyle>
            <a:lvl1pPr>
              <a:defRPr sz="2700" b="1">
                <a:solidFill>
                  <a:srgbClr val="2F5597"/>
                </a:solidFill>
              </a:defRPr>
            </a:lvl1pPr>
          </a:lstStyle>
          <a:p>
            <a:r>
              <a:rPr kumimoji="0" lang="en-US" dirty="0"/>
              <a:t>Click to edit Master title style</a:t>
            </a:r>
          </a:p>
        </p:txBody>
      </p:sp>
      <p:sp>
        <p:nvSpPr>
          <p:cNvPr id="8" name="Straight Connector 7"/>
          <p:cNvSpPr>
            <a:spLocks noChangeShapeType="1"/>
          </p:cNvSpPr>
          <p:nvPr/>
        </p:nvSpPr>
        <p:spPr bwMode="auto">
          <a:xfrm flipV="1">
            <a:off x="4563083" y="1181741"/>
            <a:ext cx="8921" cy="3614668"/>
          </a:xfrm>
          <a:prstGeom prst="line">
            <a:avLst/>
          </a:prstGeom>
          <a:noFill/>
          <a:ln w="15875" cap="flat" cmpd="sng" algn="ctr">
            <a:solidFill>
              <a:schemeClr val="tx2"/>
            </a:solidFill>
            <a:prstDash val="sysDot"/>
            <a:round/>
            <a:headEnd type="none" w="med" len="med"/>
            <a:tailEnd type="none" w="med" len="med"/>
          </a:ln>
          <a:effectLst/>
        </p:spPr>
        <p:txBody>
          <a:bodyPr vert="horz" wrap="none" lIns="38576" tIns="19289" rIns="38576" bIns="19289" anchor="ctr" compatLnSpc="1"/>
          <a:lstStyle/>
          <a:p>
            <a:endParaRPr kumimoji="0" lang="en-US" sz="760"/>
          </a:p>
        </p:txBody>
      </p:sp>
      <p:sp>
        <p:nvSpPr>
          <p:cNvPr id="10" name="Content Placeholder 9"/>
          <p:cNvSpPr>
            <a:spLocks noGrp="1"/>
          </p:cNvSpPr>
          <p:nvPr>
            <p:ph sz="half" idx="1"/>
          </p:nvPr>
        </p:nvSpPr>
        <p:spPr>
          <a:xfrm>
            <a:off x="301752" y="1091046"/>
            <a:ext cx="4038600" cy="3705362"/>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2" name="Content Placeholder 11"/>
          <p:cNvSpPr>
            <a:spLocks noGrp="1"/>
          </p:cNvSpPr>
          <p:nvPr>
            <p:ph sz="half" idx="2"/>
          </p:nvPr>
        </p:nvSpPr>
        <p:spPr>
          <a:xfrm>
            <a:off x="4800600" y="1091046"/>
            <a:ext cx="4038600" cy="3705362"/>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234076935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2831" y="57150"/>
            <a:ext cx="8534400" cy="457200"/>
          </a:xfrm>
        </p:spPr>
        <p:txBody>
          <a:bodyPr>
            <a:normAutofit/>
          </a:bodyPr>
          <a:lstStyle>
            <a:lvl1pPr>
              <a:defRPr sz="2400" b="1">
                <a:solidFill>
                  <a:srgbClr val="2F5597"/>
                </a:solidFill>
              </a:defRPr>
            </a:lvl1pPr>
          </a:lstStyle>
          <a:p>
            <a:r>
              <a:rPr kumimoji="0" lang="en-US" dirty="0"/>
              <a:t>Click to edit Master title style</a:t>
            </a:r>
          </a:p>
        </p:txBody>
      </p:sp>
      <p:sp>
        <p:nvSpPr>
          <p:cNvPr id="8" name="Straight Connector 7"/>
          <p:cNvSpPr>
            <a:spLocks noChangeShapeType="1"/>
          </p:cNvSpPr>
          <p:nvPr/>
        </p:nvSpPr>
        <p:spPr bwMode="auto">
          <a:xfrm flipV="1">
            <a:off x="4563083" y="1181741"/>
            <a:ext cx="8921" cy="3614668"/>
          </a:xfrm>
          <a:prstGeom prst="line">
            <a:avLst/>
          </a:prstGeom>
          <a:noFill/>
          <a:ln w="15875" cap="flat" cmpd="sng" algn="ctr">
            <a:solidFill>
              <a:schemeClr val="tx2"/>
            </a:solidFill>
            <a:prstDash val="sysDot"/>
            <a:round/>
            <a:headEnd type="none" w="med" len="med"/>
            <a:tailEnd type="none" w="med" len="med"/>
          </a:ln>
          <a:effectLst/>
        </p:spPr>
        <p:txBody>
          <a:bodyPr vert="horz" wrap="none" lIns="38576" tIns="19289" rIns="38576" bIns="19289" anchor="ctr" compatLnSpc="1"/>
          <a:lstStyle/>
          <a:p>
            <a:endParaRPr kumimoji="0" lang="en-US" sz="760"/>
          </a:p>
        </p:txBody>
      </p:sp>
      <p:sp>
        <p:nvSpPr>
          <p:cNvPr id="10" name="Content Placeholder 9"/>
          <p:cNvSpPr>
            <a:spLocks noGrp="1"/>
          </p:cNvSpPr>
          <p:nvPr>
            <p:ph sz="half" idx="1"/>
          </p:nvPr>
        </p:nvSpPr>
        <p:spPr>
          <a:xfrm>
            <a:off x="301752" y="1091046"/>
            <a:ext cx="4038600" cy="3705362"/>
          </a:xfrm>
        </p:spPr>
        <p:txBody>
          <a:bodyPr/>
          <a:lstStyle>
            <a:lvl1pPr>
              <a:defRPr sz="18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2" name="Content Placeholder 11"/>
          <p:cNvSpPr>
            <a:spLocks noGrp="1"/>
          </p:cNvSpPr>
          <p:nvPr>
            <p:ph sz="half" idx="2"/>
          </p:nvPr>
        </p:nvSpPr>
        <p:spPr>
          <a:xfrm>
            <a:off x="4800600" y="1091046"/>
            <a:ext cx="4038600" cy="3705362"/>
          </a:xfrm>
        </p:spPr>
        <p:txBody>
          <a:bodyPr/>
          <a:lstStyle>
            <a:lvl1pPr>
              <a:defRPr sz="18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Text Placeholder 5">
            <a:extLst>
              <a:ext uri="{FF2B5EF4-FFF2-40B4-BE49-F238E27FC236}">
                <a16:creationId xmlns:a16="http://schemas.microsoft.com/office/drawing/2014/main" id="{E95202E5-36BE-85F5-AF0C-15E1566586FB}"/>
              </a:ext>
            </a:extLst>
          </p:cNvPr>
          <p:cNvSpPr>
            <a:spLocks noGrp="1"/>
          </p:cNvSpPr>
          <p:nvPr>
            <p:ph type="body" sz="quarter" idx="10"/>
          </p:nvPr>
        </p:nvSpPr>
        <p:spPr>
          <a:xfrm>
            <a:off x="292768" y="457200"/>
            <a:ext cx="8534526" cy="342900"/>
          </a:xfrm>
        </p:spPr>
        <p:txBody>
          <a:bodyPr>
            <a:normAutofit/>
          </a:bodyPr>
          <a:lstStyle>
            <a:lvl1pPr marL="0" indent="0" algn="ctr">
              <a:buNone/>
              <a:defRPr sz="1875" b="1">
                <a:latin typeface="Rogliano" panose="00000500000000000000" pitchFamily="50" charset="0"/>
              </a:defRPr>
            </a:lvl1pPr>
          </a:lstStyle>
          <a:p>
            <a:pPr lvl="0"/>
            <a:r>
              <a:rPr lang="en-US"/>
              <a:t>Click to edit Master text styles</a:t>
            </a:r>
          </a:p>
        </p:txBody>
      </p:sp>
    </p:spTree>
    <p:extLst>
      <p:ext uri="{BB962C8B-B14F-4D97-AF65-F5344CB8AC3E}">
        <p14:creationId xmlns:p14="http://schemas.microsoft.com/office/powerpoint/2010/main" val="323341966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baseline="0">
                <a:solidFill>
                  <a:srgbClr val="2F5597"/>
                </a:solidFill>
              </a:defRPr>
            </a:lvl1pPr>
          </a:lstStyle>
          <a:p>
            <a:r>
              <a:rPr kumimoji="0" lang="en-US" dirty="0"/>
              <a:t>Click to edit Master title style</a:t>
            </a:r>
          </a:p>
        </p:txBody>
      </p:sp>
      <p:sp>
        <p:nvSpPr>
          <p:cNvPr id="3" name="Content Placeholder 7">
            <a:extLst>
              <a:ext uri="{FF2B5EF4-FFF2-40B4-BE49-F238E27FC236}">
                <a16:creationId xmlns:a16="http://schemas.microsoft.com/office/drawing/2014/main" id="{9957416B-6C90-A6BB-C2AC-4F4AA93931C9}"/>
              </a:ext>
            </a:extLst>
          </p:cNvPr>
          <p:cNvSpPr>
            <a:spLocks noGrp="1"/>
          </p:cNvSpPr>
          <p:nvPr>
            <p:ph sz="quarter" idx="1"/>
          </p:nvPr>
        </p:nvSpPr>
        <p:spPr>
          <a:xfrm>
            <a:off x="301752" y="1145286"/>
            <a:ext cx="8503920" cy="35877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21487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3" name="Content Placeholder 7">
            <a:extLst>
              <a:ext uri="{FF2B5EF4-FFF2-40B4-BE49-F238E27FC236}">
                <a16:creationId xmlns:a16="http://schemas.microsoft.com/office/drawing/2014/main" id="{9957416B-6C90-A6BB-C2AC-4F4AA93931C9}"/>
              </a:ext>
            </a:extLst>
          </p:cNvPr>
          <p:cNvSpPr>
            <a:spLocks noGrp="1"/>
          </p:cNvSpPr>
          <p:nvPr>
            <p:ph sz="quarter" idx="1"/>
          </p:nvPr>
        </p:nvSpPr>
        <p:spPr>
          <a:xfrm>
            <a:off x="301752" y="1145286"/>
            <a:ext cx="8503920" cy="35877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Title 1">
            <a:extLst>
              <a:ext uri="{FF2B5EF4-FFF2-40B4-BE49-F238E27FC236}">
                <a16:creationId xmlns:a16="http://schemas.microsoft.com/office/drawing/2014/main" id="{7D307130-23B9-8672-663D-20A6D5D0ACF2}"/>
              </a:ext>
            </a:extLst>
          </p:cNvPr>
          <p:cNvSpPr>
            <a:spLocks noGrp="1"/>
          </p:cNvSpPr>
          <p:nvPr>
            <p:ph type="title"/>
          </p:nvPr>
        </p:nvSpPr>
        <p:spPr>
          <a:xfrm>
            <a:off x="292831" y="57150"/>
            <a:ext cx="8534400" cy="457200"/>
          </a:xfrm>
        </p:spPr>
        <p:txBody>
          <a:bodyPr>
            <a:normAutofit/>
          </a:bodyPr>
          <a:lstStyle>
            <a:lvl1pPr>
              <a:defRPr sz="2400" b="1">
                <a:solidFill>
                  <a:srgbClr val="2F5597"/>
                </a:solidFill>
              </a:defRPr>
            </a:lvl1pPr>
          </a:lstStyle>
          <a:p>
            <a:r>
              <a:rPr kumimoji="0" lang="en-US" dirty="0"/>
              <a:t>Click to edit Master title style</a:t>
            </a:r>
          </a:p>
        </p:txBody>
      </p:sp>
      <p:sp>
        <p:nvSpPr>
          <p:cNvPr id="5" name="Text Placeholder 5">
            <a:extLst>
              <a:ext uri="{FF2B5EF4-FFF2-40B4-BE49-F238E27FC236}">
                <a16:creationId xmlns:a16="http://schemas.microsoft.com/office/drawing/2014/main" id="{19ED0040-36D5-C141-DCF2-AE21B7A04825}"/>
              </a:ext>
            </a:extLst>
          </p:cNvPr>
          <p:cNvSpPr>
            <a:spLocks noGrp="1"/>
          </p:cNvSpPr>
          <p:nvPr>
            <p:ph type="body" sz="quarter" idx="10"/>
          </p:nvPr>
        </p:nvSpPr>
        <p:spPr>
          <a:xfrm>
            <a:off x="292768" y="457200"/>
            <a:ext cx="8534526" cy="342900"/>
          </a:xfrm>
        </p:spPr>
        <p:txBody>
          <a:bodyPr>
            <a:normAutofit/>
          </a:bodyPr>
          <a:lstStyle>
            <a:lvl1pPr marL="0" indent="0" algn="ctr">
              <a:buNone/>
              <a:defRPr sz="1875" b="1">
                <a:latin typeface="Rogliano" panose="00000500000000000000" pitchFamily="50" charset="0"/>
              </a:defRPr>
            </a:lvl1pPr>
          </a:lstStyle>
          <a:p>
            <a:pPr lvl="0"/>
            <a:r>
              <a:rPr lang="en-US"/>
              <a:t>Click to edit Master text styles</a:t>
            </a:r>
          </a:p>
        </p:txBody>
      </p:sp>
    </p:spTree>
    <p:extLst>
      <p:ext uri="{BB962C8B-B14F-4D97-AF65-F5344CB8AC3E}">
        <p14:creationId xmlns:p14="http://schemas.microsoft.com/office/powerpoint/2010/main" val="4179496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477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baseline="0"/>
            </a:lvl1pPr>
          </a:lstStyle>
          <a:p>
            <a:r>
              <a:rPr kumimoji="0" lang="en-US"/>
              <a:t>Click to edit Master title style</a:t>
            </a:r>
          </a:p>
        </p:txBody>
      </p:sp>
    </p:spTree>
    <p:extLst>
      <p:ext uri="{BB962C8B-B14F-4D97-AF65-F5344CB8AC3E}">
        <p14:creationId xmlns:p14="http://schemas.microsoft.com/office/powerpoint/2010/main" val="4262169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journals.uwyo.edu/index.php/jtilt/index"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ectangle 15"/>
          <p:cNvSpPr>
            <a:spLocks noChangeArrowheads="1"/>
          </p:cNvSpPr>
          <p:nvPr/>
        </p:nvSpPr>
        <p:spPr bwMode="white">
          <a:xfrm>
            <a:off x="0" y="4"/>
            <a:ext cx="9144000" cy="104502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38576" tIns="19289" rIns="38576" bIns="19289" anchor="ctr" compatLnSpc="1"/>
          <a:lstStyle/>
          <a:p>
            <a:endParaRPr kumimoji="0" lang="en-US" sz="760" b="1" cap="none" baseline="0" dirty="0"/>
          </a:p>
        </p:txBody>
      </p:sp>
      <p:sp>
        <p:nvSpPr>
          <p:cNvPr id="9" name="Rectangle 8"/>
          <p:cNvSpPr>
            <a:spLocks noChangeArrowheads="1"/>
          </p:cNvSpPr>
          <p:nvPr/>
        </p:nvSpPr>
        <p:spPr bwMode="auto">
          <a:xfrm>
            <a:off x="1" y="4911328"/>
            <a:ext cx="9144000" cy="232172"/>
          </a:xfrm>
          <a:prstGeom prst="rect">
            <a:avLst/>
          </a:prstGeom>
          <a:solidFill>
            <a:srgbClr val="2F5597"/>
          </a:solidFill>
          <a:ln w="9525" cap="flat" cmpd="sng" algn="ctr">
            <a:noFill/>
            <a:prstDash val="solid"/>
            <a:miter lim="800000"/>
            <a:headEnd type="none" w="med" len="med"/>
            <a:tailEnd type="none" w="med" len="med"/>
          </a:ln>
          <a:effectLst/>
        </p:spPr>
        <p:txBody>
          <a:bodyPr vert="horz" wrap="none" lIns="38576" tIns="19289" rIns="38576" bIns="19289" anchor="ctr" compatLnSpc="1"/>
          <a:lstStyle/>
          <a:p>
            <a:pPr marL="68580" algn="l"/>
            <a:r>
              <a:rPr lang="en-US" sz="788" u="none" dirty="0">
                <a:solidFill>
                  <a:schemeClr val="bg1"/>
                </a:solidFill>
                <a:latin typeface="Roboto" panose="02000000000000000000" pitchFamily="2" charset="0"/>
                <a:ea typeface="Roboto" panose="02000000000000000000" pitchFamily="2" charset="0"/>
                <a:hlinkClick r:id="rId13">
                  <a:extLst>
                    <a:ext uri="{A12FA001-AC4F-418D-AE19-62706E023703}">
                      <ahyp:hlinkClr xmlns:ahyp="http://schemas.microsoft.com/office/drawing/2018/hyperlinkcolor" val="tx"/>
                    </a:ext>
                  </a:extLst>
                </a:hlinkClick>
              </a:rPr>
              <a:t>Journal of Technology-Integrated Lessons and Teaching</a:t>
            </a:r>
            <a:r>
              <a:rPr lang="en-US" sz="788" dirty="0">
                <a:solidFill>
                  <a:schemeClr val="bg1"/>
                </a:solidFill>
                <a:latin typeface="Roboto" panose="02000000000000000000" pitchFamily="2" charset="0"/>
                <a:ea typeface="Roboto" panose="02000000000000000000" pitchFamily="2" charset="0"/>
              </a:rPr>
              <a:t>, 3(1)</a:t>
            </a:r>
          </a:p>
        </p:txBody>
      </p:sp>
      <p:sp>
        <p:nvSpPr>
          <p:cNvPr id="12" name="Oval 11"/>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760"/>
          </a:p>
        </p:txBody>
      </p:sp>
      <p:sp>
        <p:nvSpPr>
          <p:cNvPr id="22" name="Title Placeholder 21"/>
          <p:cNvSpPr>
            <a:spLocks noGrp="1"/>
          </p:cNvSpPr>
          <p:nvPr>
            <p:ph type="title"/>
          </p:nvPr>
        </p:nvSpPr>
        <p:spPr>
          <a:xfrm>
            <a:off x="301752" y="171450"/>
            <a:ext cx="8534400" cy="569214"/>
          </a:xfrm>
          <a:prstGeom prst="rect">
            <a:avLst/>
          </a:prstGeom>
        </p:spPr>
        <p:txBody>
          <a:bodyPr vert="horz" anchor="b">
            <a:normAutofit/>
          </a:bodyPr>
          <a:lstStyle/>
          <a:p>
            <a:r>
              <a:rPr kumimoji="0" lang="en-US" dirty="0"/>
              <a:t>Click to edit Master title style</a:t>
            </a:r>
          </a:p>
        </p:txBody>
      </p:sp>
      <p:sp>
        <p:nvSpPr>
          <p:cNvPr id="13" name="Text Placeholder 12"/>
          <p:cNvSpPr>
            <a:spLocks noGrp="1"/>
          </p:cNvSpPr>
          <p:nvPr>
            <p:ph type="body" idx="1"/>
          </p:nvPr>
        </p:nvSpPr>
        <p:spPr>
          <a:xfrm>
            <a:off x="301752" y="1143000"/>
            <a:ext cx="8534400" cy="3551434"/>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cxnSp>
        <p:nvCxnSpPr>
          <p:cNvPr id="2" name="Straight Connector 1">
            <a:extLst>
              <a:ext uri="{FF2B5EF4-FFF2-40B4-BE49-F238E27FC236}">
                <a16:creationId xmlns:a16="http://schemas.microsoft.com/office/drawing/2014/main" id="{F4659E59-DC80-724B-CE98-89F25D648016}"/>
              </a:ext>
              <a:ext uri="{C183D7F6-B498-43B3-948B-1728B52AA6E4}">
                <adec:decorative xmlns:adec="http://schemas.microsoft.com/office/drawing/2017/decorative" val="1"/>
              </a:ext>
            </a:extLst>
          </p:cNvPr>
          <p:cNvCxnSpPr>
            <a:cxnSpLocks/>
          </p:cNvCxnSpPr>
          <p:nvPr userDrawn="1"/>
        </p:nvCxnSpPr>
        <p:spPr>
          <a:xfrm>
            <a:off x="3897" y="4892849"/>
            <a:ext cx="9140104" cy="0"/>
          </a:xfrm>
          <a:prstGeom prst="line">
            <a:avLst/>
          </a:prstGeom>
          <a:ln w="57150">
            <a:solidFill>
              <a:srgbClr val="B8E08C"/>
            </a:solidFill>
          </a:ln>
        </p:spPr>
        <p:style>
          <a:lnRef idx="1">
            <a:schemeClr val="accent1"/>
          </a:lnRef>
          <a:fillRef idx="0">
            <a:schemeClr val="accent1"/>
          </a:fillRef>
          <a:effectRef idx="0">
            <a:schemeClr val="accent1"/>
          </a:effectRef>
          <a:fontRef idx="minor">
            <a:schemeClr val="tx1"/>
          </a:fontRef>
        </p:style>
      </p:cxnSp>
      <p:pic>
        <p:nvPicPr>
          <p:cNvPr id="3" name="Picture 2">
            <a:hlinkClick r:id="rId13"/>
            <a:extLst>
              <a:ext uri="{FF2B5EF4-FFF2-40B4-BE49-F238E27FC236}">
                <a16:creationId xmlns:a16="http://schemas.microsoft.com/office/drawing/2014/main" id="{97CC10E3-CFEC-3D06-02C8-61E83E53A7B3}"/>
              </a:ext>
              <a:ext uri="{C183D7F6-B498-43B3-948B-1728B52AA6E4}">
                <adec:decorative xmlns:adec="http://schemas.microsoft.com/office/drawing/2017/decorative" val="1"/>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8437519" y="81932"/>
            <a:ext cx="651510" cy="370046"/>
          </a:xfrm>
          <a:prstGeom prst="rect">
            <a:avLst/>
          </a:prstGeom>
        </p:spPr>
      </p:pic>
    </p:spTree>
    <p:extLst>
      <p:ext uri="{BB962C8B-B14F-4D97-AF65-F5344CB8AC3E}">
        <p14:creationId xmlns:p14="http://schemas.microsoft.com/office/powerpoint/2010/main" val="3980446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2700" b="1" kern="1200" cap="none" baseline="0">
          <a:solidFill>
            <a:srgbClr val="2F5597"/>
          </a:solidFill>
          <a:latin typeface="Roboto" panose="02000000000000000000" pitchFamily="2" charset="0"/>
          <a:ea typeface="Roboto" panose="02000000000000000000" pitchFamily="2" charset="0"/>
          <a:cs typeface="+mj-cs"/>
        </a:defRPr>
      </a:lvl1pPr>
    </p:titleStyle>
    <p:bodyStyle>
      <a:lvl1pPr marL="115729" indent="-115729" algn="l" rtl="0" eaLnBrk="1" latinLnBrk="0" hangingPunct="1">
        <a:spcBef>
          <a:spcPct val="20000"/>
        </a:spcBef>
        <a:buClr>
          <a:srgbClr val="315172"/>
        </a:buClr>
        <a:buSzPct val="85000"/>
        <a:buFont typeface="Wingdings 2"/>
        <a:buChar char=""/>
        <a:defRPr kumimoji="0" sz="1800" kern="1200">
          <a:solidFill>
            <a:schemeClr val="tx1"/>
          </a:solidFill>
          <a:latin typeface="Calibri" panose="020F0502020204030204" pitchFamily="34" charset="0"/>
          <a:ea typeface="+mn-ea"/>
          <a:cs typeface="Calibri" panose="020F0502020204030204" pitchFamily="34" charset="0"/>
        </a:defRPr>
      </a:lvl1pPr>
      <a:lvl2pPr marL="231458" indent="-115729" algn="l" rtl="0" eaLnBrk="1" latinLnBrk="0" hangingPunct="1">
        <a:spcBef>
          <a:spcPct val="20000"/>
        </a:spcBef>
        <a:buClr>
          <a:srgbClr val="315172"/>
        </a:buClr>
        <a:buSzPct val="70000"/>
        <a:buFont typeface="Wingdings"/>
        <a:buChar char=""/>
        <a:defRPr kumimoji="0" sz="1500" kern="1200">
          <a:solidFill>
            <a:schemeClr val="tx1"/>
          </a:solidFill>
          <a:latin typeface="Calibri" panose="020F0502020204030204" pitchFamily="34" charset="0"/>
          <a:ea typeface="+mn-ea"/>
          <a:cs typeface="Calibri" panose="020F0502020204030204" pitchFamily="34" charset="0"/>
        </a:defRPr>
      </a:lvl2pPr>
      <a:lvl3pPr marL="347186" indent="-96441" algn="l" rtl="0" eaLnBrk="1" latinLnBrk="0" hangingPunct="1">
        <a:spcBef>
          <a:spcPct val="20000"/>
        </a:spcBef>
        <a:buClr>
          <a:schemeClr val="accent3"/>
        </a:buClr>
        <a:buSzPct val="75000"/>
        <a:buFont typeface="Wingdings 2"/>
        <a:buChar char=""/>
        <a:defRPr kumimoji="0" sz="1350" kern="1200">
          <a:solidFill>
            <a:schemeClr val="tx1"/>
          </a:solidFill>
          <a:latin typeface="Calibri" panose="020F0502020204030204" pitchFamily="34" charset="0"/>
          <a:ea typeface="+mn-ea"/>
          <a:cs typeface="Calibri" panose="020F0502020204030204" pitchFamily="34" charset="0"/>
        </a:defRPr>
      </a:lvl3pPr>
      <a:lvl4pPr marL="462915" indent="-96441" algn="l" rtl="0" eaLnBrk="1" latinLnBrk="0" hangingPunct="1">
        <a:spcBef>
          <a:spcPct val="20000"/>
        </a:spcBef>
        <a:buClr>
          <a:schemeClr val="accent4"/>
        </a:buClr>
        <a:buSzPct val="70000"/>
        <a:buFont typeface="Wingdings"/>
        <a:buChar char=""/>
        <a:defRPr kumimoji="0" sz="1350" kern="1200">
          <a:solidFill>
            <a:schemeClr val="tx1"/>
          </a:solidFill>
          <a:latin typeface="Calibri" panose="020F0502020204030204" pitchFamily="34" charset="0"/>
          <a:ea typeface="+mn-ea"/>
          <a:cs typeface="Calibri" panose="020F0502020204030204" pitchFamily="34" charset="0"/>
        </a:defRPr>
      </a:lvl4pPr>
      <a:lvl5pPr marL="578644" indent="-96441" algn="l" rtl="0" eaLnBrk="1" latinLnBrk="0" hangingPunct="1">
        <a:spcBef>
          <a:spcPct val="20000"/>
        </a:spcBef>
        <a:buClr>
          <a:schemeClr val="accent5"/>
        </a:buClr>
        <a:buFontTx/>
        <a:buChar char="•"/>
        <a:defRPr kumimoji="0" sz="1050" kern="1200">
          <a:solidFill>
            <a:schemeClr val="tx1"/>
          </a:solidFill>
          <a:latin typeface="Calibri" panose="020F0502020204030204" pitchFamily="34" charset="0"/>
          <a:ea typeface="+mn-ea"/>
          <a:cs typeface="Calibri" panose="020F0502020204030204" pitchFamily="34" charset="0"/>
        </a:defRPr>
      </a:lvl5pPr>
      <a:lvl6pPr marL="694373" indent="-77153" algn="l" rtl="0" eaLnBrk="1" latinLnBrk="0" hangingPunct="1">
        <a:spcBef>
          <a:spcPct val="20000"/>
        </a:spcBef>
        <a:buClr>
          <a:schemeClr val="accent6"/>
        </a:buClr>
        <a:buSzPct val="80000"/>
        <a:buFont typeface="Wingdings 2"/>
        <a:buChar char=""/>
        <a:defRPr kumimoji="0" sz="760" kern="1200">
          <a:solidFill>
            <a:schemeClr val="tx1"/>
          </a:solidFill>
          <a:latin typeface="+mn-lt"/>
          <a:ea typeface="+mn-ea"/>
          <a:cs typeface="+mn-cs"/>
        </a:defRPr>
      </a:lvl6pPr>
      <a:lvl7pPr marL="810101" indent="-77153" algn="l" rtl="0" eaLnBrk="1" latinLnBrk="0" hangingPunct="1">
        <a:spcBef>
          <a:spcPct val="20000"/>
        </a:spcBef>
        <a:buClr>
          <a:schemeClr val="accent1">
            <a:shade val="75000"/>
          </a:schemeClr>
        </a:buClr>
        <a:buSzPct val="90000"/>
        <a:buChar char="•"/>
        <a:defRPr kumimoji="0" sz="675" kern="1200" baseline="0">
          <a:solidFill>
            <a:schemeClr val="tx1"/>
          </a:solidFill>
          <a:latin typeface="+mn-lt"/>
          <a:ea typeface="+mn-ea"/>
          <a:cs typeface="+mn-cs"/>
        </a:defRPr>
      </a:lvl7pPr>
      <a:lvl8pPr marL="887254" indent="-77153" algn="l" rtl="0" eaLnBrk="1" latinLnBrk="0" hangingPunct="1">
        <a:spcBef>
          <a:spcPct val="20000"/>
        </a:spcBef>
        <a:buClr>
          <a:schemeClr val="accent4">
            <a:shade val="75000"/>
          </a:schemeClr>
        </a:buClr>
        <a:buChar char="•"/>
        <a:defRPr kumimoji="0" sz="675" kern="1200">
          <a:solidFill>
            <a:schemeClr val="tx1"/>
          </a:solidFill>
          <a:latin typeface="+mn-lt"/>
          <a:ea typeface="+mn-ea"/>
          <a:cs typeface="+mn-cs"/>
        </a:defRPr>
      </a:lvl8pPr>
      <a:lvl9pPr marL="1002983" indent="-77153" algn="l" rtl="0" eaLnBrk="1" latinLnBrk="0" hangingPunct="1">
        <a:spcBef>
          <a:spcPct val="20000"/>
        </a:spcBef>
        <a:buClr>
          <a:schemeClr val="accent2">
            <a:shade val="75000"/>
          </a:schemeClr>
        </a:buClr>
        <a:buSzPct val="90000"/>
        <a:buChar char="•"/>
        <a:defRPr kumimoji="0" sz="591"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92881" algn="l" rtl="0" eaLnBrk="1" latinLnBrk="0" hangingPunct="1">
        <a:defRPr kumimoji="0" kern="1200">
          <a:solidFill>
            <a:schemeClr val="tx1"/>
          </a:solidFill>
          <a:latin typeface="+mn-lt"/>
          <a:ea typeface="+mn-ea"/>
          <a:cs typeface="+mn-cs"/>
        </a:defRPr>
      </a:lvl2pPr>
      <a:lvl3pPr marL="385763" algn="l" rtl="0" eaLnBrk="1" latinLnBrk="0" hangingPunct="1">
        <a:defRPr kumimoji="0" kern="1200">
          <a:solidFill>
            <a:schemeClr val="tx1"/>
          </a:solidFill>
          <a:latin typeface="+mn-lt"/>
          <a:ea typeface="+mn-ea"/>
          <a:cs typeface="+mn-cs"/>
        </a:defRPr>
      </a:lvl3pPr>
      <a:lvl4pPr marL="578644" algn="l" rtl="0" eaLnBrk="1" latinLnBrk="0" hangingPunct="1">
        <a:defRPr kumimoji="0" kern="1200">
          <a:solidFill>
            <a:schemeClr val="tx1"/>
          </a:solidFill>
          <a:latin typeface="+mn-lt"/>
          <a:ea typeface="+mn-ea"/>
          <a:cs typeface="+mn-cs"/>
        </a:defRPr>
      </a:lvl4pPr>
      <a:lvl5pPr marL="771525" algn="l" rtl="0" eaLnBrk="1" latinLnBrk="0" hangingPunct="1">
        <a:defRPr kumimoji="0" kern="1200">
          <a:solidFill>
            <a:schemeClr val="tx1"/>
          </a:solidFill>
          <a:latin typeface="+mn-lt"/>
          <a:ea typeface="+mn-ea"/>
          <a:cs typeface="+mn-cs"/>
        </a:defRPr>
      </a:lvl5pPr>
      <a:lvl6pPr marL="964406" algn="l" rtl="0" eaLnBrk="1" latinLnBrk="0" hangingPunct="1">
        <a:defRPr kumimoji="0" kern="1200">
          <a:solidFill>
            <a:schemeClr val="tx1"/>
          </a:solidFill>
          <a:latin typeface="+mn-lt"/>
          <a:ea typeface="+mn-ea"/>
          <a:cs typeface="+mn-cs"/>
        </a:defRPr>
      </a:lvl6pPr>
      <a:lvl7pPr marL="1157288" algn="l" rtl="0" eaLnBrk="1" latinLnBrk="0" hangingPunct="1">
        <a:defRPr kumimoji="0" kern="1200">
          <a:solidFill>
            <a:schemeClr val="tx1"/>
          </a:solidFill>
          <a:latin typeface="+mn-lt"/>
          <a:ea typeface="+mn-ea"/>
          <a:cs typeface="+mn-cs"/>
        </a:defRPr>
      </a:lvl7pPr>
      <a:lvl8pPr marL="1350169" algn="l" rtl="0" eaLnBrk="1" latinLnBrk="0" hangingPunct="1">
        <a:defRPr kumimoji="0" kern="1200">
          <a:solidFill>
            <a:schemeClr val="tx1"/>
          </a:solidFill>
          <a:latin typeface="+mn-lt"/>
          <a:ea typeface="+mn-ea"/>
          <a:cs typeface="+mn-cs"/>
        </a:defRPr>
      </a:lvl8pPr>
      <a:lvl9pPr marL="154305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oblox.com/games/8880590553/Animal-Evolution-Simulator"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www.roblox.com/games/5600963870/Shark-Evolution"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s://www.roblox.com/games/10059951165/Cell-to-Singularity-Evolution-Island-BETA"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roblox.com/"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hyperlink" Target="http://www.robl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hDPuXJAzJoY"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7VM9YxmULuo"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www.roblox.com/"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hyperlink" Target="http://www.robl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5" name="Google Shape;135;p13"/>
          <p:cNvSpPr txBox="1">
            <a:spLocks noGrp="1"/>
          </p:cNvSpPr>
          <p:nvPr>
            <p:ph type="subTitle" idx="1"/>
          </p:nvPr>
        </p:nvSpPr>
        <p:spPr>
          <a:xfrm>
            <a:off x="214374" y="4335400"/>
            <a:ext cx="5279225" cy="506100"/>
          </a:xfrm>
          <a:prstGeom prst="rect">
            <a:avLst/>
          </a:prstGeom>
        </p:spPr>
        <p:txBody>
          <a:bodyPr spcFirstLastPara="1" wrap="square" lIns="91425" tIns="91425" rIns="91425" bIns="91425" anchor="t" anchorCtr="0">
            <a:normAutofit fontScale="55000" lnSpcReduction="20000"/>
          </a:bodyPr>
          <a:lstStyle/>
          <a:p>
            <a:pPr marL="0" lvl="0" indent="0" algn="l" rtl="0">
              <a:spcBef>
                <a:spcPts val="0"/>
              </a:spcBef>
              <a:spcAft>
                <a:spcPts val="0"/>
              </a:spcAft>
              <a:buNone/>
            </a:pPr>
            <a:r>
              <a:rPr lang="en-US" dirty="0"/>
              <a:t>Aishat </a:t>
            </a:r>
            <a:r>
              <a:rPr lang="en-US" dirty="0" err="1"/>
              <a:t>Olere</a:t>
            </a:r>
            <a:r>
              <a:rPr lang="en-US"/>
              <a:t> Balogun</a:t>
            </a:r>
            <a:r>
              <a:rPr lang="en-US" baseline="30000"/>
              <a:t>1</a:t>
            </a:r>
            <a:r>
              <a:rPr lang="en-US"/>
              <a:t> </a:t>
            </a:r>
            <a:r>
              <a:rPr lang="en-US" dirty="0"/>
              <a:t>and Amber Dehner</a:t>
            </a:r>
            <a:r>
              <a:rPr lang="en-US" baseline="30000" dirty="0"/>
              <a:t>2</a:t>
            </a:r>
          </a:p>
          <a:p>
            <a:pPr marL="0" lvl="0" indent="0" algn="l" rtl="0">
              <a:spcBef>
                <a:spcPts val="0"/>
              </a:spcBef>
              <a:spcAft>
                <a:spcPts val="0"/>
              </a:spcAft>
              <a:buNone/>
            </a:pPr>
            <a:r>
              <a:rPr lang="en-US" baseline="30000" dirty="0"/>
              <a:t>1</a:t>
            </a:r>
            <a:r>
              <a:rPr lang="en-US" dirty="0"/>
              <a:t>Indiana University Bloomington; </a:t>
            </a:r>
            <a:r>
              <a:rPr lang="en-US" baseline="30000" dirty="0"/>
              <a:t>2</a:t>
            </a:r>
            <a:r>
              <a:rPr lang="en-US" dirty="0"/>
              <a:t>Bloomington High School North</a:t>
            </a:r>
            <a:endParaRPr dirty="0"/>
          </a:p>
        </p:txBody>
      </p:sp>
      <p:sp>
        <p:nvSpPr>
          <p:cNvPr id="134" name="Google Shape;134;p13"/>
          <p:cNvSpPr txBox="1">
            <a:spLocks noGrp="1"/>
          </p:cNvSpPr>
          <p:nvPr>
            <p:ph type="ctrTitle"/>
          </p:nvPr>
        </p:nvSpPr>
        <p:spPr>
          <a:xfrm>
            <a:off x="195900" y="2421625"/>
            <a:ext cx="8752200" cy="18387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 sz="4800" dirty="0">
                <a:latin typeface="Roboto" panose="02000000000000000000" pitchFamily="2" charset="0"/>
                <a:ea typeface="Roboto" panose="02000000000000000000" pitchFamily="2" charset="0"/>
              </a:rPr>
              <a:t>Using Roblox to explore Natural Selection</a:t>
            </a:r>
            <a:endParaRPr sz="4800" dirty="0">
              <a:latin typeface="Roboto" panose="02000000000000000000" pitchFamily="2" charset="0"/>
              <a:ea typeface="Roboto" panose="020000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7"/>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Links to Roblox games for Activity 1</a:t>
            </a:r>
            <a:endParaRPr dirty="0"/>
          </a:p>
        </p:txBody>
      </p:sp>
      <p:sp>
        <p:nvSpPr>
          <p:cNvPr id="160" name="Google Shape;160;p17"/>
          <p:cNvSpPr txBox="1">
            <a:spLocks noGrp="1"/>
          </p:cNvSpPr>
          <p:nvPr>
            <p:ph type="body" idx="1"/>
          </p:nvPr>
        </p:nvSpPr>
        <p:spPr>
          <a:xfrm>
            <a:off x="696686" y="879566"/>
            <a:ext cx="7639714" cy="3599184"/>
          </a:xfrm>
          <a:prstGeom prst="rect">
            <a:avLst/>
          </a:prstGeom>
        </p:spPr>
        <p:txBody>
          <a:bodyPr spcFirstLastPara="1" wrap="square" lIns="91425" tIns="91425" rIns="91425" bIns="91425" anchor="t" anchorCtr="0">
            <a:normAutofit/>
          </a:bodyPr>
          <a:lstStyle/>
          <a:p>
            <a:r>
              <a:rPr lang="en-US" sz="1600" u="sng" dirty="0">
                <a:solidFill>
                  <a:srgbClr val="FF0000"/>
                </a:solidFill>
                <a:hlinkClick r:id="rId3">
                  <a:extLst>
                    <a:ext uri="{A12FA001-AC4F-418D-AE19-62706E023703}">
                      <ahyp:hlinkClr xmlns:ahyp="http://schemas.microsoft.com/office/drawing/2018/hyperlinkcolor" val="tx"/>
                    </a:ext>
                  </a:extLst>
                </a:hlinkClick>
              </a:rPr>
              <a:t>https://www.roblox.com/games/8880590553/Animal-Evolution-SimulatorLinks to an external site.</a:t>
            </a:r>
            <a:endParaRPr lang="en-US" sz="1600" dirty="0">
              <a:solidFill>
                <a:srgbClr val="FF0000"/>
              </a:solidFill>
            </a:endParaRPr>
          </a:p>
          <a:p>
            <a:pPr marL="146050" indent="0">
              <a:buNone/>
            </a:pPr>
            <a:r>
              <a:rPr lang="en-US" sz="1600" dirty="0">
                <a:solidFill>
                  <a:srgbClr val="FF0000"/>
                </a:solidFill>
              </a:rPr>
              <a:t> </a:t>
            </a:r>
          </a:p>
          <a:p>
            <a:pPr marL="457200" lvl="0" indent="0" algn="l" rtl="0">
              <a:spcBef>
                <a:spcPts val="1200"/>
              </a:spcBef>
              <a:spcAft>
                <a:spcPts val="1200"/>
              </a:spcAft>
              <a:buNone/>
            </a:pPr>
            <a:endParaRPr sz="2400" dirty="0"/>
          </a:p>
        </p:txBody>
      </p:sp>
      <p:pic>
        <p:nvPicPr>
          <p:cNvPr id="3" name="Picture 2">
            <a:extLst>
              <a:ext uri="{FF2B5EF4-FFF2-40B4-BE49-F238E27FC236}">
                <a16:creationId xmlns:a16="http://schemas.microsoft.com/office/drawing/2014/main" id="{848BD47A-72CD-42FA-B5FB-6EBAC52C5688}"/>
              </a:ext>
            </a:extLst>
          </p:cNvPr>
          <p:cNvPicPr>
            <a:picLocks noChangeAspect="1"/>
          </p:cNvPicPr>
          <p:nvPr/>
        </p:nvPicPr>
        <p:blipFill>
          <a:blip r:embed="rId4"/>
          <a:stretch>
            <a:fillRect/>
          </a:stretch>
        </p:blipFill>
        <p:spPr>
          <a:xfrm>
            <a:off x="1584883" y="1544315"/>
            <a:ext cx="5769153" cy="3304991"/>
          </a:xfrm>
          <a:prstGeom prst="rect">
            <a:avLst/>
          </a:prstGeom>
        </p:spPr>
      </p:pic>
    </p:spTree>
    <p:extLst>
      <p:ext uri="{BB962C8B-B14F-4D97-AF65-F5344CB8AC3E}">
        <p14:creationId xmlns:p14="http://schemas.microsoft.com/office/powerpoint/2010/main" val="2685404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7"/>
          <p:cNvSpPr txBox="1">
            <a:spLocks noGrp="1"/>
          </p:cNvSpPr>
          <p:nvPr>
            <p:ph type="title"/>
          </p:nvPr>
        </p:nvSpPr>
        <p:spPr>
          <a:xfrm>
            <a:off x="1140745" y="136072"/>
            <a:ext cx="7590359" cy="708659"/>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Links to Roblox games for Activity 1</a:t>
            </a:r>
            <a:endParaRPr dirty="0"/>
          </a:p>
        </p:txBody>
      </p:sp>
      <p:sp>
        <p:nvSpPr>
          <p:cNvPr id="160" name="Google Shape;160;p17"/>
          <p:cNvSpPr txBox="1">
            <a:spLocks noGrp="1"/>
          </p:cNvSpPr>
          <p:nvPr>
            <p:ph type="body" idx="1"/>
          </p:nvPr>
        </p:nvSpPr>
        <p:spPr>
          <a:xfrm>
            <a:off x="592183" y="531223"/>
            <a:ext cx="7744218" cy="3947528"/>
          </a:xfrm>
          <a:prstGeom prst="rect">
            <a:avLst/>
          </a:prstGeom>
        </p:spPr>
        <p:txBody>
          <a:bodyPr spcFirstLastPara="1" wrap="square" lIns="91425" tIns="91425" rIns="91425" bIns="91425" anchor="t" anchorCtr="0">
            <a:normAutofit/>
          </a:bodyPr>
          <a:lstStyle/>
          <a:p>
            <a:pPr marL="146050" indent="0">
              <a:buNone/>
            </a:pPr>
            <a:r>
              <a:rPr lang="en-US" sz="1600" dirty="0">
                <a:solidFill>
                  <a:srgbClr val="FF0000"/>
                </a:solidFill>
              </a:rPr>
              <a:t> </a:t>
            </a:r>
          </a:p>
          <a:p>
            <a:r>
              <a:rPr lang="en-US" sz="1600" u="sng" dirty="0">
                <a:solidFill>
                  <a:srgbClr val="FF0000"/>
                </a:solidFill>
                <a:hlinkClick r:id="rId3">
                  <a:extLst>
                    <a:ext uri="{A12FA001-AC4F-418D-AE19-62706E023703}">
                      <ahyp:hlinkClr xmlns:ahyp="http://schemas.microsoft.com/office/drawing/2018/hyperlinkcolor" val="tx"/>
                    </a:ext>
                  </a:extLst>
                </a:hlinkClick>
              </a:rPr>
              <a:t>https://www.roblox.com/games/5600963870/Shark-EvolutionLinks to an external site.</a:t>
            </a:r>
            <a:endParaRPr lang="en-US" sz="1600" dirty="0">
              <a:solidFill>
                <a:srgbClr val="FF0000"/>
              </a:solidFill>
            </a:endParaRPr>
          </a:p>
          <a:p>
            <a:pPr marL="146050" indent="0">
              <a:buNone/>
            </a:pPr>
            <a:r>
              <a:rPr lang="en-US" sz="1600" dirty="0">
                <a:solidFill>
                  <a:srgbClr val="FF0000"/>
                </a:solidFill>
              </a:rPr>
              <a:t> </a:t>
            </a:r>
          </a:p>
          <a:p>
            <a:pPr marL="457200" lvl="0" indent="0" algn="l" rtl="0">
              <a:spcBef>
                <a:spcPts val="1200"/>
              </a:spcBef>
              <a:spcAft>
                <a:spcPts val="1200"/>
              </a:spcAft>
              <a:buNone/>
            </a:pPr>
            <a:endParaRPr sz="2400" dirty="0"/>
          </a:p>
        </p:txBody>
      </p:sp>
      <p:pic>
        <p:nvPicPr>
          <p:cNvPr id="3" name="Picture 2">
            <a:extLst>
              <a:ext uri="{FF2B5EF4-FFF2-40B4-BE49-F238E27FC236}">
                <a16:creationId xmlns:a16="http://schemas.microsoft.com/office/drawing/2014/main" id="{943336BD-CBCC-460D-A6D1-B47E1491B36D}"/>
              </a:ext>
            </a:extLst>
          </p:cNvPr>
          <p:cNvPicPr>
            <a:picLocks noChangeAspect="1"/>
          </p:cNvPicPr>
          <p:nvPr/>
        </p:nvPicPr>
        <p:blipFill>
          <a:blip r:embed="rId4"/>
          <a:stretch>
            <a:fillRect/>
          </a:stretch>
        </p:blipFill>
        <p:spPr>
          <a:xfrm>
            <a:off x="2325189" y="1239883"/>
            <a:ext cx="6112711" cy="3518015"/>
          </a:xfrm>
          <a:prstGeom prst="rect">
            <a:avLst/>
          </a:prstGeom>
        </p:spPr>
      </p:pic>
    </p:spTree>
    <p:extLst>
      <p:ext uri="{BB962C8B-B14F-4D97-AF65-F5344CB8AC3E}">
        <p14:creationId xmlns:p14="http://schemas.microsoft.com/office/powerpoint/2010/main" val="2783572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7"/>
          <p:cNvSpPr txBox="1">
            <a:spLocks noGrp="1"/>
          </p:cNvSpPr>
          <p:nvPr>
            <p:ph type="title"/>
          </p:nvPr>
        </p:nvSpPr>
        <p:spPr>
          <a:xfrm>
            <a:off x="807600" y="156754"/>
            <a:ext cx="7528800" cy="722812"/>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Links to Roblox games for Activity 1</a:t>
            </a:r>
            <a:endParaRPr dirty="0"/>
          </a:p>
        </p:txBody>
      </p:sp>
      <p:sp>
        <p:nvSpPr>
          <p:cNvPr id="160" name="Google Shape;160;p17"/>
          <p:cNvSpPr txBox="1">
            <a:spLocks noGrp="1"/>
          </p:cNvSpPr>
          <p:nvPr>
            <p:ph type="body" idx="1"/>
          </p:nvPr>
        </p:nvSpPr>
        <p:spPr>
          <a:xfrm>
            <a:off x="-69669" y="566057"/>
            <a:ext cx="8406070" cy="3311801"/>
          </a:xfrm>
          <a:prstGeom prst="rect">
            <a:avLst/>
          </a:prstGeom>
        </p:spPr>
        <p:txBody>
          <a:bodyPr spcFirstLastPara="1" wrap="square" lIns="91425" tIns="91425" rIns="91425" bIns="91425" anchor="t" anchorCtr="0">
            <a:normAutofit/>
          </a:bodyPr>
          <a:lstStyle/>
          <a:p>
            <a:r>
              <a:rPr lang="en-US" sz="1600" u="sng" dirty="0">
                <a:solidFill>
                  <a:srgbClr val="FF0000"/>
                </a:solidFill>
                <a:hlinkClick r:id="rId3">
                  <a:extLst>
                    <a:ext uri="{A12FA001-AC4F-418D-AE19-62706E023703}">
                      <ahyp:hlinkClr xmlns:ahyp="http://schemas.microsoft.com/office/drawing/2018/hyperlinkcolor" val="tx"/>
                    </a:ext>
                  </a:extLst>
                </a:hlinkClick>
              </a:rPr>
              <a:t>https://www.roblox.com/games/10059951165/Cell-to-Singularity-Evolution-Island-BETALinks to </a:t>
            </a:r>
            <a:endParaRPr lang="en-US" sz="1600" dirty="0">
              <a:solidFill>
                <a:srgbClr val="FF0000"/>
              </a:solidFill>
            </a:endParaRPr>
          </a:p>
          <a:p>
            <a:pPr marL="457200" lvl="0" indent="0" algn="l" rtl="0">
              <a:spcBef>
                <a:spcPts val="1200"/>
              </a:spcBef>
              <a:spcAft>
                <a:spcPts val="1200"/>
              </a:spcAft>
              <a:buNone/>
            </a:pPr>
            <a:endParaRPr sz="2400" dirty="0"/>
          </a:p>
        </p:txBody>
      </p:sp>
      <p:pic>
        <p:nvPicPr>
          <p:cNvPr id="3" name="Picture 2">
            <a:extLst>
              <a:ext uri="{FF2B5EF4-FFF2-40B4-BE49-F238E27FC236}">
                <a16:creationId xmlns:a16="http://schemas.microsoft.com/office/drawing/2014/main" id="{0746E64E-890E-4976-9887-7BD202C045AB}"/>
              </a:ext>
            </a:extLst>
          </p:cNvPr>
          <p:cNvPicPr>
            <a:picLocks noChangeAspect="1"/>
          </p:cNvPicPr>
          <p:nvPr/>
        </p:nvPicPr>
        <p:blipFill>
          <a:blip r:embed="rId4"/>
          <a:stretch>
            <a:fillRect/>
          </a:stretch>
        </p:blipFill>
        <p:spPr>
          <a:xfrm>
            <a:off x="2090056" y="1043702"/>
            <a:ext cx="6312540" cy="3742050"/>
          </a:xfrm>
          <a:prstGeom prst="rect">
            <a:avLst/>
          </a:prstGeom>
        </p:spPr>
      </p:pic>
    </p:spTree>
    <p:extLst>
      <p:ext uri="{BB962C8B-B14F-4D97-AF65-F5344CB8AC3E}">
        <p14:creationId xmlns:p14="http://schemas.microsoft.com/office/powerpoint/2010/main" val="1323869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8"/>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Second Activity: Game Creation </a:t>
            </a:r>
            <a:br>
              <a:rPr lang="en-US" dirty="0"/>
            </a:br>
            <a:r>
              <a:rPr lang="en" dirty="0"/>
              <a:t>Create your storyboard</a:t>
            </a:r>
            <a:endParaRPr dirty="0"/>
          </a:p>
        </p:txBody>
      </p:sp>
      <p:sp>
        <p:nvSpPr>
          <p:cNvPr id="166" name="Google Shape;166;p18"/>
          <p:cNvSpPr txBox="1">
            <a:spLocks noGrp="1"/>
          </p:cNvSpPr>
          <p:nvPr>
            <p:ph type="body" idx="1"/>
          </p:nvPr>
        </p:nvSpPr>
        <p:spPr>
          <a:xfrm>
            <a:off x="1055075" y="1211350"/>
            <a:ext cx="7676700" cy="3386700"/>
          </a:xfrm>
          <a:prstGeom prst="rect">
            <a:avLst/>
          </a:prstGeom>
          <a:ln w="9525" cap="flat" cmpd="sng">
            <a:solidFill>
              <a:srgbClr val="2F5597"/>
            </a:solidFill>
            <a:prstDash val="solid"/>
            <a:round/>
            <a:headEnd type="none" w="sm" len="sm"/>
            <a:tailEnd type="none" w="sm" len="sm"/>
          </a:ln>
        </p:spPr>
        <p:txBody>
          <a:bodyPr spcFirstLastPara="1" wrap="square" lIns="91425" tIns="91425" rIns="91425" bIns="91425" anchor="t" anchorCtr="0">
            <a:normAutofit fontScale="92500" lnSpcReduction="20000"/>
          </a:bodyPr>
          <a:lstStyle/>
          <a:p>
            <a:pPr marL="457200" lvl="0" indent="-311150" algn="l" rtl="0">
              <a:spcBef>
                <a:spcPts val="0"/>
              </a:spcBef>
              <a:spcAft>
                <a:spcPts val="0"/>
              </a:spcAft>
              <a:buSzPts val="1300"/>
              <a:buChar char="-"/>
            </a:pPr>
            <a:r>
              <a:rPr lang="en" dirty="0"/>
              <a:t>Create a storyline with your group about the game</a:t>
            </a:r>
            <a:endParaRPr dirty="0"/>
          </a:p>
          <a:p>
            <a:pPr marL="457200" lvl="0" indent="-311150" algn="l" rtl="0">
              <a:spcBef>
                <a:spcPts val="0"/>
              </a:spcBef>
              <a:spcAft>
                <a:spcPts val="0"/>
              </a:spcAft>
              <a:buSzPts val="1300"/>
              <a:buChar char="-"/>
            </a:pPr>
            <a:r>
              <a:rPr lang="en" dirty="0"/>
              <a:t>Include the following representation of natural selection in your game</a:t>
            </a:r>
            <a:endParaRPr dirty="0"/>
          </a:p>
          <a:p>
            <a:pPr marL="457200" lvl="0" indent="-311150" algn="l" rtl="0">
              <a:spcBef>
                <a:spcPts val="0"/>
              </a:spcBef>
              <a:spcAft>
                <a:spcPts val="0"/>
              </a:spcAft>
              <a:buSzPts val="1300"/>
              <a:buChar char="-"/>
            </a:pPr>
            <a:r>
              <a:rPr lang="en" dirty="0"/>
              <a:t>Variation:</a:t>
            </a:r>
            <a:endParaRPr dirty="0"/>
          </a:p>
          <a:p>
            <a:pPr marL="457200" lvl="0" indent="-311150" algn="l" rtl="0">
              <a:spcBef>
                <a:spcPts val="0"/>
              </a:spcBef>
              <a:spcAft>
                <a:spcPts val="0"/>
              </a:spcAft>
              <a:buSzPts val="1300"/>
              <a:buChar char="-"/>
            </a:pPr>
            <a:r>
              <a:rPr lang="en" dirty="0"/>
              <a:t>Heritability</a:t>
            </a:r>
            <a:endParaRPr dirty="0"/>
          </a:p>
          <a:p>
            <a:pPr marL="457200" lvl="0" indent="-311150" algn="l" rtl="0">
              <a:spcBef>
                <a:spcPts val="0"/>
              </a:spcBef>
              <a:spcAft>
                <a:spcPts val="0"/>
              </a:spcAft>
              <a:buSzPts val="1300"/>
              <a:buChar char="-"/>
            </a:pPr>
            <a:r>
              <a:rPr lang="en" dirty="0"/>
              <a:t>Environment</a:t>
            </a:r>
            <a:endParaRPr dirty="0"/>
          </a:p>
          <a:p>
            <a:pPr marL="0" lvl="0" indent="0" algn="l" rtl="0">
              <a:spcBef>
                <a:spcPts val="1200"/>
              </a:spcBef>
              <a:spcAft>
                <a:spcPts val="0"/>
              </a:spcAft>
              <a:buNone/>
            </a:pPr>
            <a:r>
              <a:rPr lang="en" dirty="0"/>
              <a:t>Also describe the environment this will be happening in.</a:t>
            </a:r>
            <a:endParaRPr dirty="0"/>
          </a:p>
          <a:p>
            <a:pPr marL="0" lvl="0" indent="0" algn="l" rtl="0">
              <a:spcBef>
                <a:spcPts val="1200"/>
              </a:spcBef>
              <a:spcAft>
                <a:spcPts val="1200"/>
              </a:spcAft>
              <a:buNone/>
            </a:pPr>
            <a:r>
              <a:rPr lang="en" dirty="0"/>
              <a:t>Write down your script for the game you inten</a:t>
            </a:r>
            <a:r>
              <a:rPr lang="en-US" dirty="0"/>
              <a:t>d</a:t>
            </a:r>
            <a:r>
              <a:rPr lang="en" dirty="0"/>
              <a:t> to create. The environment and live organisms c</a:t>
            </a:r>
            <a:r>
              <a:rPr lang="en-US" dirty="0" err="1"/>
              <a:t>ould</a:t>
            </a:r>
            <a:r>
              <a:rPr lang="en" dirty="0"/>
              <a:t> be real or imaginary as long as they reflect the tenets of natural selection.</a:t>
            </a:r>
          </a:p>
          <a:p>
            <a:pPr marL="0" lvl="0" indent="0" algn="l" rtl="0">
              <a:spcBef>
                <a:spcPts val="1200"/>
              </a:spcBef>
              <a:spcAft>
                <a:spcPts val="1200"/>
              </a:spcAft>
              <a:buNone/>
            </a:pPr>
            <a:r>
              <a:rPr lang="en" dirty="0"/>
              <a:t>Submit the link to your game to the shared Google document created for this assignment</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9"/>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Instructions:</a:t>
            </a:r>
            <a:r>
              <a:rPr lang="en" dirty="0">
                <a:solidFill>
                  <a:srgbClr val="FF0000"/>
                </a:solidFill>
              </a:rPr>
              <a:t> </a:t>
            </a:r>
            <a:r>
              <a:rPr lang="en" sz="3100" b="0" u="sng" dirty="0">
                <a:solidFill>
                  <a:srgbClr val="FF0000"/>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Roblox</a:t>
            </a:r>
            <a:endParaRPr sz="5000" dirty="0">
              <a:solidFill>
                <a:srgbClr val="FF0000"/>
              </a:solidFill>
              <a:latin typeface="Times New Roman"/>
              <a:ea typeface="Times New Roman"/>
              <a:cs typeface="Times New Roman"/>
              <a:sym typeface="Times New Roman"/>
            </a:endParaRPr>
          </a:p>
          <a:p>
            <a:pPr marL="0" lvl="0" indent="0" algn="l" rtl="0">
              <a:spcBef>
                <a:spcPts val="0"/>
              </a:spcBef>
              <a:spcAft>
                <a:spcPts val="0"/>
              </a:spcAft>
              <a:buNone/>
            </a:pPr>
            <a:endParaRPr dirty="0"/>
          </a:p>
          <a:p>
            <a:pPr marL="457200" lvl="0" indent="0" algn="l" rtl="0">
              <a:spcBef>
                <a:spcPts val="0"/>
              </a:spcBef>
              <a:spcAft>
                <a:spcPts val="0"/>
              </a:spcAft>
              <a:buNone/>
            </a:pPr>
            <a:endParaRPr dirty="0"/>
          </a:p>
        </p:txBody>
      </p:sp>
      <p:sp>
        <p:nvSpPr>
          <p:cNvPr id="172" name="Google Shape;172;p19"/>
          <p:cNvSpPr txBox="1">
            <a:spLocks noGrp="1"/>
          </p:cNvSpPr>
          <p:nvPr>
            <p:ph type="body" idx="1"/>
          </p:nvPr>
        </p:nvSpPr>
        <p:spPr>
          <a:xfrm>
            <a:off x="2240775" y="1211350"/>
            <a:ext cx="6490800" cy="3386700"/>
          </a:xfrm>
          <a:prstGeom prst="rect">
            <a:avLst/>
          </a:prstGeom>
        </p:spPr>
        <p:txBody>
          <a:bodyPr spcFirstLastPara="1" wrap="square" lIns="91425" tIns="91425" rIns="91425" bIns="91425" anchor="t" anchorCtr="0">
            <a:normAutofit/>
          </a:bodyPr>
          <a:lstStyle/>
          <a:p>
            <a:pPr marL="457200" lvl="0" indent="-419100" algn="l" rtl="0">
              <a:spcBef>
                <a:spcPts val="0"/>
              </a:spcBef>
              <a:spcAft>
                <a:spcPts val="0"/>
              </a:spcAft>
              <a:buSzPts val="3000"/>
              <a:buFont typeface="Raleway"/>
              <a:buChar char="-"/>
            </a:pPr>
            <a:r>
              <a:rPr lang="en" dirty="0"/>
              <a:t>Sign into your Roblox account </a:t>
            </a:r>
            <a:r>
              <a:rPr lang="en-US" dirty="0"/>
              <a:t>at </a:t>
            </a:r>
            <a:r>
              <a:rPr lang="en-US" dirty="0">
                <a:solidFill>
                  <a:srgbClr val="FF0000"/>
                </a:solidFill>
                <a:hlinkClick r:id="rId4">
                  <a:extLst>
                    <a:ext uri="{A12FA001-AC4F-418D-AE19-62706E023703}">
                      <ahyp:hlinkClr xmlns:ahyp="http://schemas.microsoft.com/office/drawing/2018/hyperlinkcolor" val="tx"/>
                    </a:ext>
                  </a:extLst>
                </a:hlinkClick>
              </a:rPr>
              <a:t>www.roblox.com</a:t>
            </a:r>
            <a:endParaRPr lang="en-US" dirty="0">
              <a:solidFill>
                <a:srgbClr val="FF0000"/>
              </a:solidFill>
            </a:endParaRPr>
          </a:p>
          <a:p>
            <a:pPr marL="457200" lvl="0" indent="-419100" algn="l" rtl="0">
              <a:spcBef>
                <a:spcPts val="0"/>
              </a:spcBef>
              <a:spcAft>
                <a:spcPts val="0"/>
              </a:spcAft>
              <a:buSzPts val="3000"/>
              <a:buFont typeface="Raleway"/>
              <a:buChar char="-"/>
            </a:pPr>
            <a:r>
              <a:rPr lang="en" dirty="0"/>
              <a:t>Create an account if you do not have one</a:t>
            </a:r>
            <a:endParaRPr dirty="0"/>
          </a:p>
          <a:p>
            <a:pPr marL="457200" lvl="0" indent="-419100" algn="l" rtl="0">
              <a:spcBef>
                <a:spcPts val="0"/>
              </a:spcBef>
              <a:spcAft>
                <a:spcPts val="0"/>
              </a:spcAft>
              <a:buSzPts val="3000"/>
              <a:buFont typeface="Raleway"/>
              <a:buChar char="-"/>
            </a:pPr>
            <a:r>
              <a:rPr lang="en" dirty="0"/>
              <a:t>Do not use your full name or identifying information</a:t>
            </a:r>
            <a:endParaRPr dirty="0"/>
          </a:p>
          <a:p>
            <a:pPr marL="457200" lvl="0" indent="-419100" algn="l" rtl="0">
              <a:spcBef>
                <a:spcPts val="0"/>
              </a:spcBef>
              <a:spcAft>
                <a:spcPts val="0"/>
              </a:spcAft>
              <a:buSzPts val="3000"/>
              <a:buFont typeface="Raleway"/>
              <a:buChar char="-"/>
            </a:pPr>
            <a:r>
              <a:rPr lang="en" dirty="0"/>
              <a:t>Let your teacher know your username</a:t>
            </a:r>
            <a:endParaRPr dirty="0"/>
          </a:p>
          <a:p>
            <a:pPr marL="457200" lvl="0" indent="-419100" algn="l" rtl="0">
              <a:spcBef>
                <a:spcPts val="0"/>
              </a:spcBef>
              <a:spcAft>
                <a:spcPts val="0"/>
              </a:spcAft>
              <a:buSzPts val="3000"/>
              <a:buFont typeface="Raleway"/>
              <a:buChar char="-"/>
            </a:pPr>
            <a:r>
              <a:rPr lang="en" dirty="0"/>
              <a:t>DO NOT USE INAPPROPRIATE USERNAMES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0"/>
          <p:cNvSpPr txBox="1">
            <a:spLocks noGrp="1"/>
          </p:cNvSpPr>
          <p:nvPr>
            <p:ph type="title"/>
          </p:nvPr>
        </p:nvSpPr>
        <p:spPr>
          <a:xfrm>
            <a:off x="1262666" y="233892"/>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Log in to Roblox and Select Creations</a:t>
            </a:r>
            <a:endParaRPr dirty="0"/>
          </a:p>
        </p:txBody>
      </p:sp>
      <p:sp>
        <p:nvSpPr>
          <p:cNvPr id="178" name="Google Shape;178;p20"/>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dirty="0"/>
          </a:p>
        </p:txBody>
      </p:sp>
      <p:pic>
        <p:nvPicPr>
          <p:cNvPr id="7" name="Picture 6">
            <a:extLst>
              <a:ext uri="{FF2B5EF4-FFF2-40B4-BE49-F238E27FC236}">
                <a16:creationId xmlns:a16="http://schemas.microsoft.com/office/drawing/2014/main" id="{942BC427-17AE-4678-AF6C-C587A4E7763D}"/>
              </a:ext>
            </a:extLst>
          </p:cNvPr>
          <p:cNvPicPr>
            <a:picLocks noChangeAspect="1"/>
          </p:cNvPicPr>
          <p:nvPr/>
        </p:nvPicPr>
        <p:blipFill>
          <a:blip r:embed="rId3"/>
          <a:stretch>
            <a:fillRect/>
          </a:stretch>
        </p:blipFill>
        <p:spPr>
          <a:xfrm>
            <a:off x="1297500" y="745067"/>
            <a:ext cx="7004066" cy="393298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1"/>
          <p:cNvSpPr txBox="1">
            <a:spLocks noGrp="1"/>
          </p:cNvSpPr>
          <p:nvPr>
            <p:ph type="title"/>
          </p:nvPr>
        </p:nvSpPr>
        <p:spPr>
          <a:xfrm>
            <a:off x="393116" y="0"/>
            <a:ext cx="8847667" cy="863100"/>
          </a:xfrm>
          <a:prstGeom prst="rect">
            <a:avLst/>
          </a:prstGeom>
        </p:spPr>
        <p:txBody>
          <a:bodyPr spcFirstLastPara="1" wrap="square" lIns="91425" tIns="91425" rIns="91425" bIns="91425" anchor="t" anchorCtr="0">
            <a:normAutofit fontScale="90000"/>
          </a:bodyPr>
          <a:lstStyle/>
          <a:p>
            <a:pPr marL="0" lvl="0" indent="0" rtl="0">
              <a:spcBef>
                <a:spcPts val="0"/>
              </a:spcBef>
              <a:spcAft>
                <a:spcPts val="0"/>
              </a:spcAft>
              <a:buNone/>
            </a:pPr>
            <a:r>
              <a:rPr lang="en" dirty="0"/>
              <a:t>Follow the instructions </a:t>
            </a:r>
            <a:r>
              <a:rPr lang="en-US" dirty="0"/>
              <a:t>to</a:t>
            </a:r>
            <a:r>
              <a:rPr lang="en" dirty="0"/>
              <a:t> download and </a:t>
            </a:r>
            <a:r>
              <a:rPr lang="en-US" dirty="0"/>
              <a:t>l</a:t>
            </a:r>
            <a:r>
              <a:rPr lang="en" dirty="0"/>
              <a:t>og in </a:t>
            </a:r>
            <a:br>
              <a:rPr lang="en" dirty="0"/>
            </a:br>
            <a:r>
              <a:rPr lang="en" dirty="0"/>
              <a:t>to Roblox studio</a:t>
            </a:r>
            <a:endParaRPr dirty="0"/>
          </a:p>
        </p:txBody>
      </p:sp>
      <p:sp>
        <p:nvSpPr>
          <p:cNvPr id="185" name="Google Shape;185;p21"/>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4" name="Picture 3">
            <a:extLst>
              <a:ext uri="{FF2B5EF4-FFF2-40B4-BE49-F238E27FC236}">
                <a16:creationId xmlns:a16="http://schemas.microsoft.com/office/drawing/2014/main" id="{179290DC-1C06-4580-AE9E-B959B1EB86B1}"/>
              </a:ext>
            </a:extLst>
          </p:cNvPr>
          <p:cNvPicPr>
            <a:picLocks noChangeAspect="1"/>
          </p:cNvPicPr>
          <p:nvPr/>
        </p:nvPicPr>
        <p:blipFill>
          <a:blip r:embed="rId3"/>
          <a:stretch>
            <a:fillRect/>
          </a:stretch>
        </p:blipFill>
        <p:spPr>
          <a:xfrm>
            <a:off x="1003380" y="863100"/>
            <a:ext cx="7038901" cy="373501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2"/>
          <p:cNvSpPr txBox="1">
            <a:spLocks noGrp="1"/>
          </p:cNvSpPr>
          <p:nvPr>
            <p:ph type="title"/>
          </p:nvPr>
        </p:nvSpPr>
        <p:spPr>
          <a:xfrm>
            <a:off x="194733" y="141667"/>
            <a:ext cx="8534399" cy="616800"/>
          </a:xfrm>
          <a:prstGeom prst="rect">
            <a:avLst/>
          </a:prstGeom>
        </p:spPr>
        <p:txBody>
          <a:bodyPr spcFirstLastPara="1" wrap="square" lIns="91425" tIns="91425" rIns="91425" bIns="91425" anchor="t" anchorCtr="0">
            <a:normAutofit fontScale="90000"/>
          </a:bodyPr>
          <a:lstStyle/>
          <a:p>
            <a:pPr lvl="0"/>
            <a:r>
              <a:rPr lang="en-US" dirty="0"/>
              <a:t>Select</a:t>
            </a:r>
            <a:r>
              <a:rPr lang="en" dirty="0"/>
              <a:t> the start tour </a:t>
            </a:r>
            <a:r>
              <a:rPr lang="en-US" dirty="0"/>
              <a:t>option and </a:t>
            </a:r>
            <a:r>
              <a:rPr lang="en" dirty="0"/>
              <a:t>follow the instructions </a:t>
            </a:r>
            <a:r>
              <a:rPr lang="en-US" dirty="0"/>
              <a:t>to familiarize yourself with how the game works</a:t>
            </a:r>
            <a:endParaRPr dirty="0"/>
          </a:p>
        </p:txBody>
      </p:sp>
      <p:sp>
        <p:nvSpPr>
          <p:cNvPr id="192" name="Google Shape;192;p22"/>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4" name="Rectangle 3">
            <a:extLst>
              <a:ext uri="{FF2B5EF4-FFF2-40B4-BE49-F238E27FC236}">
                <a16:creationId xmlns:a16="http://schemas.microsoft.com/office/drawing/2014/main" id="{1B59A1EB-5F0A-4E48-86CA-3BDAE4D31FF9}"/>
              </a:ext>
            </a:extLst>
          </p:cNvPr>
          <p:cNvSpPr/>
          <p:nvPr/>
        </p:nvSpPr>
        <p:spPr>
          <a:xfrm>
            <a:off x="8424333" y="1261533"/>
            <a:ext cx="423335" cy="84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6" name="Picture 5">
            <a:extLst>
              <a:ext uri="{FF2B5EF4-FFF2-40B4-BE49-F238E27FC236}">
                <a16:creationId xmlns:a16="http://schemas.microsoft.com/office/drawing/2014/main" id="{9DF580A3-CA52-4BE2-9AE3-5CA266EA2BEC}"/>
              </a:ext>
            </a:extLst>
          </p:cNvPr>
          <p:cNvPicPr>
            <a:picLocks noChangeAspect="1"/>
          </p:cNvPicPr>
          <p:nvPr/>
        </p:nvPicPr>
        <p:blipFill>
          <a:blip r:embed="rId3"/>
          <a:stretch>
            <a:fillRect/>
          </a:stretch>
        </p:blipFill>
        <p:spPr>
          <a:xfrm>
            <a:off x="226853" y="900279"/>
            <a:ext cx="8690294" cy="3897312"/>
          </a:xfrm>
          <a:prstGeom prst="rect">
            <a:avLst/>
          </a:prstGeom>
        </p:spPr>
      </p:pic>
      <p:sp>
        <p:nvSpPr>
          <p:cNvPr id="7" name="Arrow: Left 6">
            <a:extLst>
              <a:ext uri="{FF2B5EF4-FFF2-40B4-BE49-F238E27FC236}">
                <a16:creationId xmlns:a16="http://schemas.microsoft.com/office/drawing/2014/main" id="{179026CC-B91C-4E35-8B66-7098D97B6B85}"/>
              </a:ext>
            </a:extLst>
          </p:cNvPr>
          <p:cNvSpPr/>
          <p:nvPr/>
        </p:nvSpPr>
        <p:spPr>
          <a:xfrm>
            <a:off x="1767841" y="2264228"/>
            <a:ext cx="600891" cy="22914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3"/>
          <p:cNvSpPr txBox="1">
            <a:spLocks noGrp="1"/>
          </p:cNvSpPr>
          <p:nvPr>
            <p:ph type="title"/>
          </p:nvPr>
        </p:nvSpPr>
        <p:spPr>
          <a:xfrm>
            <a:off x="226424" y="147075"/>
            <a:ext cx="8760822" cy="59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Using the start tour, follow the instructions </a:t>
            </a:r>
            <a:r>
              <a:rPr lang="en-US" dirty="0"/>
              <a:t>to learn how to navigate and create your own game using the settings</a:t>
            </a:r>
            <a:endParaRPr dirty="0"/>
          </a:p>
        </p:txBody>
      </p:sp>
      <p:sp>
        <p:nvSpPr>
          <p:cNvPr id="199" name="Google Shape;199;p23"/>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 name="Picture 2">
            <a:extLst>
              <a:ext uri="{FF2B5EF4-FFF2-40B4-BE49-F238E27FC236}">
                <a16:creationId xmlns:a16="http://schemas.microsoft.com/office/drawing/2014/main" id="{1569D566-DB2B-457A-96AC-9C8FEF3A99F5}"/>
              </a:ext>
            </a:extLst>
          </p:cNvPr>
          <p:cNvPicPr>
            <a:picLocks noChangeAspect="1"/>
          </p:cNvPicPr>
          <p:nvPr/>
        </p:nvPicPr>
        <p:blipFill>
          <a:blip r:embed="rId3"/>
          <a:stretch>
            <a:fillRect/>
          </a:stretch>
        </p:blipFill>
        <p:spPr>
          <a:xfrm>
            <a:off x="439744" y="949234"/>
            <a:ext cx="7955790" cy="389600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4"/>
          <p:cNvSpPr txBox="1">
            <a:spLocks noGrp="1"/>
          </p:cNvSpPr>
          <p:nvPr>
            <p:ph type="title"/>
          </p:nvPr>
        </p:nvSpPr>
        <p:spPr>
          <a:xfrm>
            <a:off x="722734" y="20770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To Collaborate, </a:t>
            </a:r>
            <a:r>
              <a:rPr lang="en-US" dirty="0"/>
              <a:t>click on the collaborate option</a:t>
            </a:r>
            <a:endParaRPr dirty="0"/>
          </a:p>
        </p:txBody>
      </p:sp>
      <p:sp>
        <p:nvSpPr>
          <p:cNvPr id="206" name="Google Shape;206;p2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5" name="Picture 4">
            <a:extLst>
              <a:ext uri="{FF2B5EF4-FFF2-40B4-BE49-F238E27FC236}">
                <a16:creationId xmlns:a16="http://schemas.microsoft.com/office/drawing/2014/main" id="{CE7912F0-7FD7-4CCB-B31F-3461980220F5}"/>
              </a:ext>
            </a:extLst>
          </p:cNvPr>
          <p:cNvPicPr>
            <a:picLocks noChangeAspect="1"/>
          </p:cNvPicPr>
          <p:nvPr/>
        </p:nvPicPr>
        <p:blipFill rotWithShape="1">
          <a:blip r:embed="rId3"/>
          <a:srcRect b="3242"/>
          <a:stretch/>
        </p:blipFill>
        <p:spPr>
          <a:xfrm>
            <a:off x="534491" y="722064"/>
            <a:ext cx="7590607" cy="4008810"/>
          </a:xfrm>
          <a:prstGeom prst="rect">
            <a:avLst/>
          </a:prstGeom>
        </p:spPr>
      </p:pic>
      <p:sp>
        <p:nvSpPr>
          <p:cNvPr id="2" name="Arrow: Up 1">
            <a:extLst>
              <a:ext uri="{FF2B5EF4-FFF2-40B4-BE49-F238E27FC236}">
                <a16:creationId xmlns:a16="http://schemas.microsoft.com/office/drawing/2014/main" id="{D8BEB612-851F-4EC8-BDC3-3D95D1C53FA8}"/>
              </a:ext>
            </a:extLst>
          </p:cNvPr>
          <p:cNvSpPr/>
          <p:nvPr/>
        </p:nvSpPr>
        <p:spPr>
          <a:xfrm>
            <a:off x="7149737" y="1001486"/>
            <a:ext cx="278674" cy="566064"/>
          </a:xfrm>
          <a:prstGeom prst="upArrow">
            <a:avLst>
              <a:gd name="adj1" fmla="val 5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What is Natural Selection?</a:t>
            </a:r>
            <a:endParaRPr dirty="0"/>
          </a:p>
        </p:txBody>
      </p:sp>
      <p:sp>
        <p:nvSpPr>
          <p:cNvPr id="141" name="Google Shape;141;p14"/>
          <p:cNvSpPr txBox="1">
            <a:spLocks noGrp="1"/>
          </p:cNvSpPr>
          <p:nvPr>
            <p:ph type="body" idx="1"/>
          </p:nvPr>
        </p:nvSpPr>
        <p:spPr>
          <a:xfrm>
            <a:off x="1168400" y="939800"/>
            <a:ext cx="7168000" cy="353895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dirty="0">
                <a:latin typeface="Lato" panose="020B0604020202020204" charset="0"/>
              </a:rPr>
              <a:t>Review of previous information about natural selection, </a:t>
            </a:r>
            <a:r>
              <a:rPr lang="en-US" sz="2000" dirty="0">
                <a:latin typeface="Lato" panose="020B0604020202020204" charset="0"/>
              </a:rPr>
              <a:t>use the following to guide the discussion and review</a:t>
            </a:r>
            <a:endParaRPr lang="en" sz="2000" dirty="0">
              <a:latin typeface="Lato" panose="020B0604020202020204" charset="0"/>
            </a:endParaRPr>
          </a:p>
          <a:p>
            <a:pPr>
              <a:buFont typeface="Arial" panose="020B0604020202020204" pitchFamily="34" charset="0"/>
              <a:buChar char="•"/>
            </a:pPr>
            <a:r>
              <a:rPr lang="en-US" dirty="0">
                <a:latin typeface="Lato" panose="020B0604020202020204" charset="0"/>
              </a:rPr>
              <a:t>What are Darwin's 5 Postulates of Natural Selection?</a:t>
            </a:r>
          </a:p>
          <a:p>
            <a:pPr>
              <a:buFont typeface="Arial" panose="020B0604020202020204" pitchFamily="34" charset="0"/>
              <a:buChar char="•"/>
            </a:pPr>
            <a:r>
              <a:rPr lang="en-US" dirty="0">
                <a:latin typeface="Lato" panose="020B0604020202020204" charset="0"/>
              </a:rPr>
              <a:t>Explain the interaction of mutation and selection in producing evolutionary change</a:t>
            </a:r>
          </a:p>
          <a:p>
            <a:pPr>
              <a:buFont typeface="Arial" panose="020B0604020202020204" pitchFamily="34" charset="0"/>
              <a:buChar char="•"/>
            </a:pPr>
            <a:r>
              <a:rPr lang="en-US" dirty="0">
                <a:latin typeface="Lato" panose="020B0604020202020204" charset="0"/>
              </a:rPr>
              <a:t>Describe the different modes of selection and differentiate between them</a:t>
            </a:r>
          </a:p>
          <a:p>
            <a:pPr marL="0" lvl="0" indent="0" algn="l" rtl="0">
              <a:spcBef>
                <a:spcPts val="0"/>
              </a:spcBef>
              <a:spcAft>
                <a:spcPts val="0"/>
              </a:spcAft>
              <a:buNone/>
            </a:pPr>
            <a:r>
              <a:rPr lang="en" sz="1800" dirty="0">
                <a:latin typeface="Lato" panose="020B0604020202020204" charset="0"/>
              </a:rPr>
              <a:t>Students provide answers which are written down</a:t>
            </a:r>
          </a:p>
          <a:p>
            <a:pPr marL="0" lvl="0" indent="0" algn="l" rtl="0">
              <a:spcBef>
                <a:spcPts val="0"/>
              </a:spcBef>
              <a:spcAft>
                <a:spcPts val="0"/>
              </a:spcAft>
              <a:buNone/>
            </a:pPr>
            <a:r>
              <a:rPr lang="en" sz="1800" dirty="0">
                <a:latin typeface="Lato" panose="020B0604020202020204" charset="0"/>
              </a:rPr>
              <a:t>Instructor uses this opportunity to address any mistakes or misconceptions that come up.</a:t>
            </a:r>
          </a:p>
          <a:p>
            <a:pPr marL="0" lvl="0" indent="0" algn="l" rtl="0">
              <a:spcBef>
                <a:spcPts val="0"/>
              </a:spcBef>
              <a:spcAft>
                <a:spcPts val="0"/>
              </a:spcAft>
              <a:buNone/>
            </a:pPr>
            <a:r>
              <a:rPr lang="en" sz="1800" dirty="0">
                <a:latin typeface="Lato" panose="020B0604020202020204" charset="0"/>
              </a:rPr>
              <a:t>- Play the video on the next slide to also review previous content</a:t>
            </a:r>
            <a:endParaRPr sz="1800" dirty="0">
              <a:latin typeface="Lato" panose="020B0604020202020204" charset="0"/>
            </a:endParaRPr>
          </a:p>
          <a:p>
            <a:pPr marL="0" lvl="0" indent="0" algn="l" rtl="0">
              <a:spcBef>
                <a:spcPts val="1200"/>
              </a:spcBef>
              <a:spcAft>
                <a:spcPts val="120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5"/>
          <p:cNvSpPr txBox="1">
            <a:spLocks noGrp="1"/>
          </p:cNvSpPr>
          <p:nvPr>
            <p:ph type="title"/>
          </p:nvPr>
        </p:nvSpPr>
        <p:spPr>
          <a:xfrm>
            <a:off x="1114258" y="63550"/>
            <a:ext cx="7038900" cy="60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Add team member’s information</a:t>
            </a:r>
            <a:endParaRPr dirty="0"/>
          </a:p>
        </p:txBody>
      </p:sp>
      <p:sp>
        <p:nvSpPr>
          <p:cNvPr id="213" name="Google Shape;213;p25"/>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dirty="0"/>
          </a:p>
        </p:txBody>
      </p:sp>
      <p:pic>
        <p:nvPicPr>
          <p:cNvPr id="7" name="Picture 6">
            <a:extLst>
              <a:ext uri="{FF2B5EF4-FFF2-40B4-BE49-F238E27FC236}">
                <a16:creationId xmlns:a16="http://schemas.microsoft.com/office/drawing/2014/main" id="{D7F04AF8-B848-4737-98E3-6DA3EA319024}"/>
              </a:ext>
            </a:extLst>
          </p:cNvPr>
          <p:cNvPicPr>
            <a:picLocks noChangeAspect="1"/>
          </p:cNvPicPr>
          <p:nvPr/>
        </p:nvPicPr>
        <p:blipFill>
          <a:blip r:embed="rId3"/>
          <a:stretch>
            <a:fillRect/>
          </a:stretch>
        </p:blipFill>
        <p:spPr>
          <a:xfrm>
            <a:off x="1114259" y="782181"/>
            <a:ext cx="7672042" cy="397608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9"/>
          <p:cNvSpPr txBox="1">
            <a:spLocks noGrp="1"/>
          </p:cNvSpPr>
          <p:nvPr>
            <p:ph type="title"/>
          </p:nvPr>
        </p:nvSpPr>
        <p:spPr>
          <a:xfrm>
            <a:off x="1297500" y="135325"/>
            <a:ext cx="7038900" cy="657155"/>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Saving your completed game </a:t>
            </a:r>
            <a:endParaRPr dirty="0"/>
          </a:p>
        </p:txBody>
      </p:sp>
      <p:sp>
        <p:nvSpPr>
          <p:cNvPr id="241" name="Google Shape;241;p29"/>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 name="Picture 2">
            <a:extLst>
              <a:ext uri="{FF2B5EF4-FFF2-40B4-BE49-F238E27FC236}">
                <a16:creationId xmlns:a16="http://schemas.microsoft.com/office/drawing/2014/main" id="{031FA8F9-BBF8-4518-A879-323371B45E3F}"/>
              </a:ext>
            </a:extLst>
          </p:cNvPr>
          <p:cNvPicPr>
            <a:picLocks noChangeAspect="1"/>
          </p:cNvPicPr>
          <p:nvPr/>
        </p:nvPicPr>
        <p:blipFill>
          <a:blip r:embed="rId3"/>
          <a:stretch>
            <a:fillRect/>
          </a:stretch>
        </p:blipFill>
        <p:spPr>
          <a:xfrm>
            <a:off x="456819" y="664750"/>
            <a:ext cx="7879581" cy="4083869"/>
          </a:xfrm>
          <a:prstGeom prst="rect">
            <a:avLst/>
          </a:prstGeom>
        </p:spPr>
      </p:pic>
    </p:spTree>
    <p:extLst>
      <p:ext uri="{BB962C8B-B14F-4D97-AF65-F5344CB8AC3E}">
        <p14:creationId xmlns:p14="http://schemas.microsoft.com/office/powerpoint/2010/main" val="3026030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6"/>
          <p:cNvSpPr txBox="1">
            <a:spLocks noGrp="1"/>
          </p:cNvSpPr>
          <p:nvPr>
            <p:ph type="title"/>
          </p:nvPr>
        </p:nvSpPr>
        <p:spPr>
          <a:xfrm>
            <a:off x="722811" y="51140"/>
            <a:ext cx="7898675" cy="125671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Follow the </a:t>
            </a:r>
            <a:r>
              <a:rPr lang="en"/>
              <a:t>instructions to </a:t>
            </a:r>
            <a:r>
              <a:rPr lang="en" dirty="0"/>
              <a:t>create your </a:t>
            </a:r>
            <a:r>
              <a:rPr lang="en-US" dirty="0"/>
              <a:t>game</a:t>
            </a:r>
            <a:endParaRPr dirty="0"/>
          </a:p>
        </p:txBody>
      </p:sp>
      <p:sp>
        <p:nvSpPr>
          <p:cNvPr id="220" name="Google Shape;220;p26"/>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5" name="Picture 4">
            <a:extLst>
              <a:ext uri="{FF2B5EF4-FFF2-40B4-BE49-F238E27FC236}">
                <a16:creationId xmlns:a16="http://schemas.microsoft.com/office/drawing/2014/main" id="{78E55CBA-D729-4FAC-AB1F-F7D4F71E415B}"/>
              </a:ext>
            </a:extLst>
          </p:cNvPr>
          <p:cNvPicPr>
            <a:picLocks noChangeAspect="1"/>
          </p:cNvPicPr>
          <p:nvPr/>
        </p:nvPicPr>
        <p:blipFill>
          <a:blip r:embed="rId3"/>
          <a:stretch>
            <a:fillRect/>
          </a:stretch>
        </p:blipFill>
        <p:spPr>
          <a:xfrm>
            <a:off x="415031" y="679495"/>
            <a:ext cx="8460416" cy="414312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7"/>
          <p:cNvSpPr txBox="1">
            <a:spLocks noGrp="1"/>
          </p:cNvSpPr>
          <p:nvPr>
            <p:ph type="title"/>
          </p:nvPr>
        </p:nvSpPr>
        <p:spPr>
          <a:xfrm>
            <a:off x="222748" y="-9660"/>
            <a:ext cx="8407445" cy="863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The second option, use a template: </a:t>
            </a:r>
            <a:r>
              <a:rPr lang="en-US" dirty="0"/>
              <a:t>Follow the built in information and prompts to complete your game</a:t>
            </a:r>
            <a:endParaRPr dirty="0"/>
          </a:p>
        </p:txBody>
      </p:sp>
      <p:sp>
        <p:nvSpPr>
          <p:cNvPr id="227" name="Google Shape;227;p27"/>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6" name="Picture 5">
            <a:extLst>
              <a:ext uri="{FF2B5EF4-FFF2-40B4-BE49-F238E27FC236}">
                <a16:creationId xmlns:a16="http://schemas.microsoft.com/office/drawing/2014/main" id="{05055B9B-854F-4DB3-8EB5-075AC38AA018}"/>
              </a:ext>
            </a:extLst>
          </p:cNvPr>
          <p:cNvPicPr>
            <a:picLocks noChangeAspect="1"/>
          </p:cNvPicPr>
          <p:nvPr/>
        </p:nvPicPr>
        <p:blipFill>
          <a:blip r:embed="rId3"/>
          <a:stretch>
            <a:fillRect/>
          </a:stretch>
        </p:blipFill>
        <p:spPr>
          <a:xfrm>
            <a:off x="38838" y="766118"/>
            <a:ext cx="9105162" cy="4083367"/>
          </a:xfrm>
          <a:prstGeom prst="rect">
            <a:avLst/>
          </a:prstGeom>
        </p:spPr>
      </p:pic>
      <p:sp>
        <p:nvSpPr>
          <p:cNvPr id="2" name="Arrow: Left 1">
            <a:extLst>
              <a:ext uri="{FF2B5EF4-FFF2-40B4-BE49-F238E27FC236}">
                <a16:creationId xmlns:a16="http://schemas.microsoft.com/office/drawing/2014/main" id="{472A41DA-32D7-4954-AE08-B7421B08F145}"/>
              </a:ext>
            </a:extLst>
          </p:cNvPr>
          <p:cNvSpPr/>
          <p:nvPr/>
        </p:nvSpPr>
        <p:spPr>
          <a:xfrm>
            <a:off x="1924594" y="2442482"/>
            <a:ext cx="757646" cy="258536"/>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17443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7"/>
          <p:cNvSpPr txBox="1">
            <a:spLocks noGrp="1"/>
          </p:cNvSpPr>
          <p:nvPr>
            <p:ph type="title"/>
          </p:nvPr>
        </p:nvSpPr>
        <p:spPr>
          <a:xfrm>
            <a:off x="222748" y="-9660"/>
            <a:ext cx="8407445" cy="863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The second option, use a template: </a:t>
            </a:r>
            <a:r>
              <a:rPr lang="en-US" dirty="0"/>
              <a:t>Follow the built in information and prompts to complete your game</a:t>
            </a:r>
            <a:endParaRPr dirty="0"/>
          </a:p>
        </p:txBody>
      </p:sp>
      <p:sp>
        <p:nvSpPr>
          <p:cNvPr id="227" name="Google Shape;227;p27"/>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2" name="Arrow: Left 1">
            <a:extLst>
              <a:ext uri="{FF2B5EF4-FFF2-40B4-BE49-F238E27FC236}">
                <a16:creationId xmlns:a16="http://schemas.microsoft.com/office/drawing/2014/main" id="{472A41DA-32D7-4954-AE08-B7421B08F145}"/>
              </a:ext>
            </a:extLst>
          </p:cNvPr>
          <p:cNvSpPr/>
          <p:nvPr/>
        </p:nvSpPr>
        <p:spPr>
          <a:xfrm>
            <a:off x="1924594" y="2442482"/>
            <a:ext cx="757646" cy="258536"/>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 name="Picture 3">
            <a:extLst>
              <a:ext uri="{FF2B5EF4-FFF2-40B4-BE49-F238E27FC236}">
                <a16:creationId xmlns:a16="http://schemas.microsoft.com/office/drawing/2014/main" id="{3E6EE3EA-309E-488B-B39A-2E624A8D0F5D}"/>
              </a:ext>
            </a:extLst>
          </p:cNvPr>
          <p:cNvPicPr>
            <a:picLocks noChangeAspect="1"/>
          </p:cNvPicPr>
          <p:nvPr/>
        </p:nvPicPr>
        <p:blipFill>
          <a:blip r:embed="rId3"/>
          <a:stretch>
            <a:fillRect/>
          </a:stretch>
        </p:blipFill>
        <p:spPr>
          <a:xfrm>
            <a:off x="0" y="775063"/>
            <a:ext cx="9144000" cy="4183837"/>
          </a:xfrm>
          <a:prstGeom prst="rect">
            <a:avLst/>
          </a:prstGeom>
        </p:spPr>
      </p:pic>
    </p:spTree>
    <p:extLst>
      <p:ext uri="{BB962C8B-B14F-4D97-AF65-F5344CB8AC3E}">
        <p14:creationId xmlns:p14="http://schemas.microsoft.com/office/powerpoint/2010/main" val="3028805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title"/>
          </p:nvPr>
        </p:nvSpPr>
        <p:spPr>
          <a:xfrm>
            <a:off x="687977" y="122925"/>
            <a:ext cx="8307977"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If you decide to use the second template options, review the following video before you start </a:t>
            </a:r>
            <a:endParaRPr dirty="0"/>
          </a:p>
        </p:txBody>
      </p:sp>
      <p:sp>
        <p:nvSpPr>
          <p:cNvPr id="234" name="Google Shape;234;p28"/>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35" name="Google Shape;235;p28" descr="Do you want to make a Roblox game? If so then make sure to watch this video, as I'll show you everything you need to know to do so!&#10;&#10;KILL SCRIPT:&#10;script.Parent.Touched:Connect(function(hit)&#10;   if hit.Parent:FindFirstChild(&quot;Humanoid&quot;) then&#10;     hit.parent:FindFirstChild(&quot;Humanoid&quot;).Health = 0&#10;   end&#10;end)&#10;&#10;Join my Discord server here: https://discord.gg/2b6PDk7BAP&#10;&#10;&#10;Check out my Patreon Page today: https://www.patreon.com/CodeBro29&#10;&#10;&#10;MERCH: https://codebro29-official-merch.creator-spring.com&#10;&#10;&#10;Comment ideas for future videos below! VVV&#10;&#10;&#10;Roblox username: fiveironfan2006&#10;&#10;&#10;My group: https://www.roblox.com/groups/5646843/Codebro29-Industries#!/about&#10;&#10;#roblox #coding #lua" title="Create Your First Roblox Game in Just 15 Minutes! (2023)">
            <a:hlinkClick r:id="rId3"/>
          </p:cNvPr>
          <p:cNvPicPr preferRelativeResize="0"/>
          <p:nvPr/>
        </p:nvPicPr>
        <p:blipFill>
          <a:blip r:embed="rId4">
            <a:alphaModFix/>
          </a:blip>
          <a:stretch>
            <a:fillRect/>
          </a:stretch>
        </p:blipFill>
        <p:spPr>
          <a:xfrm>
            <a:off x="1379725" y="1714500"/>
            <a:ext cx="6384550" cy="2652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10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9"/>
          <p:cNvSpPr txBox="1">
            <a:spLocks noGrp="1"/>
          </p:cNvSpPr>
          <p:nvPr>
            <p:ph type="title"/>
          </p:nvPr>
        </p:nvSpPr>
        <p:spPr>
          <a:xfrm>
            <a:off x="1297500" y="135325"/>
            <a:ext cx="7038900" cy="657155"/>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Saving your completed game </a:t>
            </a:r>
            <a:endParaRPr dirty="0"/>
          </a:p>
        </p:txBody>
      </p:sp>
      <p:sp>
        <p:nvSpPr>
          <p:cNvPr id="241" name="Google Shape;241;p29"/>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 name="Picture 2">
            <a:extLst>
              <a:ext uri="{FF2B5EF4-FFF2-40B4-BE49-F238E27FC236}">
                <a16:creationId xmlns:a16="http://schemas.microsoft.com/office/drawing/2014/main" id="{031FA8F9-BBF8-4518-A879-323371B45E3F}"/>
              </a:ext>
            </a:extLst>
          </p:cNvPr>
          <p:cNvPicPr>
            <a:picLocks noChangeAspect="1"/>
          </p:cNvPicPr>
          <p:nvPr/>
        </p:nvPicPr>
        <p:blipFill>
          <a:blip r:embed="rId3"/>
          <a:stretch>
            <a:fillRect/>
          </a:stretch>
        </p:blipFill>
        <p:spPr>
          <a:xfrm>
            <a:off x="456819" y="664750"/>
            <a:ext cx="7879581" cy="4083869"/>
          </a:xfrm>
          <a:prstGeom prst="rect">
            <a:avLst/>
          </a:prstGeom>
        </p:spPr>
      </p:pic>
    </p:spTree>
    <p:extLst>
      <p:ext uri="{BB962C8B-B14F-4D97-AF65-F5344CB8AC3E}">
        <p14:creationId xmlns:p14="http://schemas.microsoft.com/office/powerpoint/2010/main" val="1445595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9"/>
          <p:cNvSpPr txBox="1">
            <a:spLocks noGrp="1"/>
          </p:cNvSpPr>
          <p:nvPr>
            <p:ph type="title"/>
          </p:nvPr>
        </p:nvSpPr>
        <p:spPr>
          <a:xfrm>
            <a:off x="1297500" y="135325"/>
            <a:ext cx="7038900" cy="657155"/>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Where to access </a:t>
            </a:r>
            <a:r>
              <a:rPr lang="en" dirty="0"/>
              <a:t>your completed game </a:t>
            </a:r>
            <a:endParaRPr dirty="0"/>
          </a:p>
        </p:txBody>
      </p:sp>
      <p:sp>
        <p:nvSpPr>
          <p:cNvPr id="241" name="Google Shape;241;p29"/>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 name="Picture 2">
            <a:extLst>
              <a:ext uri="{FF2B5EF4-FFF2-40B4-BE49-F238E27FC236}">
                <a16:creationId xmlns:a16="http://schemas.microsoft.com/office/drawing/2014/main" id="{C08E01B2-8662-47A3-A0BC-D8813F385529}"/>
              </a:ext>
            </a:extLst>
          </p:cNvPr>
          <p:cNvPicPr>
            <a:picLocks noChangeAspect="1"/>
          </p:cNvPicPr>
          <p:nvPr/>
        </p:nvPicPr>
        <p:blipFill>
          <a:blip r:embed="rId3"/>
          <a:stretch>
            <a:fillRect/>
          </a:stretch>
        </p:blipFill>
        <p:spPr>
          <a:xfrm>
            <a:off x="139337" y="792480"/>
            <a:ext cx="8865326" cy="4045458"/>
          </a:xfrm>
          <a:prstGeom prst="rect">
            <a:avLst/>
          </a:prstGeom>
        </p:spPr>
      </p:pic>
    </p:spTree>
    <p:extLst>
      <p:ext uri="{BB962C8B-B14F-4D97-AF65-F5344CB8AC3E}">
        <p14:creationId xmlns:p14="http://schemas.microsoft.com/office/powerpoint/2010/main" val="96000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8"/>
          <p:cNvSpPr txBox="1">
            <a:spLocks noGrp="1"/>
          </p:cNvSpPr>
          <p:nvPr>
            <p:ph type="title"/>
          </p:nvPr>
        </p:nvSpPr>
        <p:spPr>
          <a:xfrm>
            <a:off x="694267" y="176036"/>
            <a:ext cx="7967133" cy="746831"/>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Example of Student storyboard &amp; Game</a:t>
            </a:r>
            <a:br>
              <a:rPr lang="en-US" dirty="0"/>
            </a:br>
            <a:r>
              <a:rPr lang="en-US" dirty="0">
                <a:solidFill>
                  <a:srgbClr val="FF0000"/>
                </a:solidFill>
              </a:rPr>
              <a:t>(</a:t>
            </a:r>
            <a:r>
              <a:rPr lang="en-US" sz="1300" dirty="0">
                <a:solidFill>
                  <a:srgbClr val="FF0000"/>
                </a:solidFill>
              </a:rPr>
              <a:t>The link to the game was not shared for privacy reasons)</a:t>
            </a:r>
            <a:endParaRPr sz="1300" dirty="0">
              <a:solidFill>
                <a:srgbClr val="FF0000"/>
              </a:solidFill>
            </a:endParaRPr>
          </a:p>
        </p:txBody>
      </p:sp>
      <p:sp>
        <p:nvSpPr>
          <p:cNvPr id="166" name="Google Shape;166;p18"/>
          <p:cNvSpPr txBox="1">
            <a:spLocks noGrp="1"/>
          </p:cNvSpPr>
          <p:nvPr>
            <p:ph type="body" idx="1"/>
          </p:nvPr>
        </p:nvSpPr>
        <p:spPr>
          <a:xfrm>
            <a:off x="465666" y="1022481"/>
            <a:ext cx="8365309" cy="3944983"/>
          </a:xfrm>
          <a:prstGeom prst="rect">
            <a:avLst/>
          </a:prstGeom>
          <a:ln w="9525" cap="flat" cmpd="sng">
            <a:solidFill>
              <a:srgbClr val="2F5597"/>
            </a:solidFill>
            <a:prstDash val="solid"/>
            <a:round/>
            <a:headEnd type="none" w="sm" len="sm"/>
            <a:tailEnd type="none" w="sm" len="sm"/>
          </a:ln>
        </p:spPr>
        <p:txBody>
          <a:bodyPr spcFirstLastPara="1" wrap="square" lIns="91425" tIns="91425" rIns="91425" bIns="91425" anchor="t" anchorCtr="0">
            <a:normAutofit fontScale="92500" lnSpcReduction="10000"/>
          </a:bodyPr>
          <a:lstStyle/>
          <a:p>
            <a:pPr marL="146050" indent="0">
              <a:buNone/>
            </a:pPr>
            <a:r>
              <a:rPr lang="en-US" sz="1600" dirty="0"/>
              <a:t>Birds are all originally the same species and look the same. However, due to different environments, various species emerged. </a:t>
            </a:r>
          </a:p>
          <a:p>
            <a:pPr>
              <a:buFont typeface="Arial" panose="020B0604020202020204" pitchFamily="34" charset="0"/>
              <a:buChar char="•"/>
            </a:pPr>
            <a:r>
              <a:rPr lang="en-US" dirty="0"/>
              <a:t>When you step on the Minecraft block and enter the flat area, you first see a garden-like place. Small light blue birds are hiding in this garden. Because from a distance, these sky-blue birds look like flowers, making them very easy to hide from enemies. So originally, birds of different colors lived, but only the light blue birds were able to survive due to their colors, so only the light blue birds remained</a:t>
            </a:r>
          </a:p>
          <a:p>
            <a:pPr>
              <a:buFont typeface="Arial" panose="020B0604020202020204" pitchFamily="34" charset="0"/>
              <a:buChar char="•"/>
            </a:pPr>
            <a:r>
              <a:rPr lang="en-US" dirty="0"/>
              <a:t>If you look to the right again, you will see red birds. These birds have evolved to look like apples, and in fact, from a distance, they just look like apples on a tree. </a:t>
            </a:r>
          </a:p>
          <a:p>
            <a:pPr>
              <a:buFont typeface="Arial" panose="020B0604020202020204" pitchFamily="34" charset="0"/>
              <a:buChar char="•"/>
            </a:pPr>
            <a:r>
              <a:rPr lang="en-US" dirty="0"/>
              <a:t>In another area of the game, because the terrain is hilly, they always use a lot of strength in their legs to prevent themselves from rolling down, and since protein food is produced on the ground, they do not need wings, so they can maintain those muscular legs</a:t>
            </a:r>
          </a:p>
          <a:p>
            <a:pPr>
              <a:buFont typeface="Arial" panose="020B0604020202020204" pitchFamily="34" charset="0"/>
              <a:buChar char="•"/>
            </a:pPr>
            <a:r>
              <a:rPr lang="en-US" dirty="0"/>
              <a:t>Lastly pigeons live in the city. In places where people live, all birds other than pigeons are delicious and have been caught and eaten, so only the pigeon, which is an unappetizing bird, is left.</a:t>
            </a:r>
            <a:endParaRPr lang="en-US" sz="2400" dirty="0"/>
          </a:p>
          <a:p>
            <a:endParaRPr lang="en-US" dirty="0"/>
          </a:p>
          <a:p>
            <a:pPr marL="146050" indent="0">
              <a:buNone/>
            </a:pPr>
            <a:endParaRPr lang="en-US" dirty="0"/>
          </a:p>
        </p:txBody>
      </p:sp>
    </p:spTree>
    <p:extLst>
      <p:ext uri="{BB962C8B-B14F-4D97-AF65-F5344CB8AC3E}">
        <p14:creationId xmlns:p14="http://schemas.microsoft.com/office/powerpoint/2010/main" val="2486287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Review Natural Selection video with Amoeba sisters</a:t>
            </a:r>
            <a:endParaRPr dirty="0"/>
          </a:p>
        </p:txBody>
      </p:sp>
      <p:sp>
        <p:nvSpPr>
          <p:cNvPr id="147" name="Google Shape;147;p15"/>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48" name="Google Shape;148;p15" descr="Discover natural selection as a mechanism of evolution with the Amoeba Sisters. This video also uncovers the relationship of natural selection and antibiotic resistance in bacteria and emphasizes biological fitness. This video has a handout here: http://www.amoebasisters.com/handouts.html Note: This video is focused on natural selection. When we briefly mention  evolution as 'change over time', this IS a bit too much of a simplification. We eventually hope to make a video specifically on evolution itself.&#10;&#10;The Amoeba Sisters videos demystify science with humor and relevance. The videos center on Pinky's certification and experience in teaching biology at the high school level. For more information about The Amoeba Sisters, visit: http://www.amoebasisters.com/about-us.html&#10;&#10;REFERENCE:&#10;We cover the basics in biology concepts at the secondary level. If you are looking to discover more about biology and go into depth beyond these basics, our recommended reference is the FREE, peer reviewed, open source OpenStax biology textbook: https://openstax.org/details/books/biology&#10;&#10;--------------------------------------------------------------------&#10;⭐We have a menu of our resources that complement our videos! Visit https://docs.google.com/spreadsheets/d/1b3kmAzFEjWgoMKCrkeNCKFYunWk04IuLY93jI4OY0gY/edit?usp=sharing&#10;&#10;Support Us? https://www.amoebasisters.com/support-us&#10;&#10;Our Resources:&#10;Biology Playlist: https://www.youtube.com/playlist?list=PLwL0Myd7Dk1F0iQPGrjehze3eDpco1eVz&#10;GIFs: https://www.amoebasisters.com/gifs.html&#10;Handouts: https://www.amoebasisters.com/handouts.html&#10;Comics: https://www.amoebasisters.com/parameciumparlorcomics&#10;Unlectured Series: https://www.amoebasisters.com/unlectured&#10;&#10;Connect with us!&#10;Website: http://www.AmoebaSisters.com&#10;Twitter: http://www.twitter.com/AmoebaSisters&#10;Facebook: http://www.facebook.com/AmoebaSisters&#10;Tumblr: http://www.amoebasisters.tumblr.com&#10;Pinterest: http://www.pinterest.com/AmoebaSister­s&#10;Instagram: https://www.instagram.com/amoebasistersofficial/&#10;&#10;Visit our Redbubble store at https://www.amoebasisters.com/store&#10;&#10;TIPS FOR VIEWING EDU YOUTUBE VIDEOS:&#10;Want to learn tips for viewing edu YouTube videos including changing the speed, language, viewing the transcript, etc? https://www.amoebasisters.com/pinkys-ed-tech-favorites/10-youtube-tips-from-an-edu-youtuber-duo&#10;&#10;MUSIC:&#10;Music in this video is listed free to use/no attribution required from the YouTube audio library https://www.youtube.com/audiolibrary/music?feature=blog&#10;&#10;COMMUNITY:&#10;We take pride in our AWESOME community, and we welcome feedback and discussion.  However, please remember that this is an education channel. See YouTube's community guidelines and how YouTube handles comments that are reported by the community. We also reserve the right to remove comments.&#10;&#10;TRANSLATIONS:&#10;While we don't allow dubbing of our videos, we do gladly accept subtitle translations from our community. Some translated subtitles on our videos were translated by the community using YouTube's community-contributed subtitle feature. After the feature was discontinued by YouTube, we have another option for submitting translated subtitles here:  https://www.amoebasisters.com/pinkys-ed-tech-favorites/community-contributed-subtitles We want to thank our amazing community for the generosity of their time in continuing to create translated subtitles. If you have a concern about community contributed contributions, please contact us." title="Natural Selection">
            <a:hlinkClick r:id="rId3"/>
          </p:cNvPr>
          <p:cNvPicPr preferRelativeResize="0"/>
          <p:nvPr/>
        </p:nvPicPr>
        <p:blipFill>
          <a:blip r:embed="rId4">
            <a:alphaModFix/>
          </a:blip>
          <a:stretch>
            <a:fillRect/>
          </a:stretch>
        </p:blipFill>
        <p:spPr>
          <a:xfrm>
            <a:off x="1297500" y="1307850"/>
            <a:ext cx="6925975" cy="3500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10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6"/>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Go over the Expectations &amp; Rules Form</a:t>
            </a:r>
            <a:endParaRPr dirty="0"/>
          </a:p>
        </p:txBody>
      </p:sp>
      <p:sp>
        <p:nvSpPr>
          <p:cNvPr id="154" name="Google Shape;154;p16"/>
          <p:cNvSpPr txBox="1">
            <a:spLocks noGrp="1"/>
          </p:cNvSpPr>
          <p:nvPr>
            <p:ph type="body" idx="1"/>
          </p:nvPr>
        </p:nvSpPr>
        <p:spPr>
          <a:xfrm>
            <a:off x="1134533" y="1211350"/>
            <a:ext cx="7597192" cy="3386700"/>
          </a:xfrm>
          <a:prstGeom prst="rect">
            <a:avLst/>
          </a:prstGeom>
          <a:noFill/>
          <a:ln w="9525" cap="flat" cmpd="sng">
            <a:solidFill>
              <a:srgbClr val="2F5597"/>
            </a:solidFill>
            <a:prstDash val="solid"/>
            <a:round/>
            <a:headEnd type="none" w="sm" len="sm"/>
            <a:tailEnd type="none" w="sm" len="sm"/>
          </a:ln>
        </p:spPr>
        <p:txBody>
          <a:bodyPr spcFirstLastPara="1" wrap="square" lIns="91425" tIns="91425" rIns="91425" bIns="91425" anchor="t" anchorCtr="0">
            <a:normAutofit fontScale="77500" lnSpcReduction="20000"/>
          </a:bodyPr>
          <a:lstStyle/>
          <a:p>
            <a:pPr marL="457200" lvl="0" indent="-311150" algn="l" rtl="0">
              <a:spcBef>
                <a:spcPts val="0"/>
              </a:spcBef>
              <a:spcAft>
                <a:spcPts val="0"/>
              </a:spcAft>
              <a:buSzPts val="1300"/>
              <a:buChar char="-"/>
            </a:pPr>
            <a:r>
              <a:rPr lang="en" dirty="0"/>
              <a:t>Be civil and respectful to each other</a:t>
            </a:r>
            <a:endParaRPr dirty="0"/>
          </a:p>
          <a:p>
            <a:pPr marL="457200" lvl="0" indent="-311150" algn="l" rtl="0">
              <a:spcBef>
                <a:spcPts val="0"/>
              </a:spcBef>
              <a:spcAft>
                <a:spcPts val="0"/>
              </a:spcAft>
              <a:buSzPts val="1300"/>
              <a:buChar char="-"/>
            </a:pPr>
            <a:r>
              <a:rPr lang="en" dirty="0"/>
              <a:t>Be Safe </a:t>
            </a:r>
            <a:endParaRPr dirty="0"/>
          </a:p>
          <a:p>
            <a:pPr marL="457200" lvl="0" indent="-311150" algn="l" rtl="0">
              <a:spcBef>
                <a:spcPts val="0"/>
              </a:spcBef>
              <a:spcAft>
                <a:spcPts val="0"/>
              </a:spcAft>
              <a:buSzPts val="1300"/>
              <a:buChar char="-"/>
            </a:pPr>
            <a:r>
              <a:rPr lang="en" dirty="0"/>
              <a:t>Do not share your password</a:t>
            </a:r>
            <a:endParaRPr dirty="0"/>
          </a:p>
          <a:p>
            <a:pPr marL="457200" lvl="0" indent="-311150" algn="l" rtl="0">
              <a:spcBef>
                <a:spcPts val="0"/>
              </a:spcBef>
              <a:spcAft>
                <a:spcPts val="0"/>
              </a:spcAft>
              <a:buSzPts val="1300"/>
              <a:buChar char="-"/>
            </a:pPr>
            <a:r>
              <a:rPr lang="en" dirty="0"/>
              <a:t>Do not invite people you do not know</a:t>
            </a:r>
            <a:endParaRPr dirty="0"/>
          </a:p>
          <a:p>
            <a:pPr marL="457200" lvl="0" indent="-311150" algn="l" rtl="0">
              <a:spcBef>
                <a:spcPts val="0"/>
              </a:spcBef>
              <a:spcAft>
                <a:spcPts val="0"/>
              </a:spcAft>
              <a:buSzPts val="1300"/>
              <a:buChar char="-"/>
            </a:pPr>
            <a:r>
              <a:rPr lang="en" dirty="0"/>
              <a:t>Only post appropriate and related content</a:t>
            </a:r>
            <a:endParaRPr dirty="0"/>
          </a:p>
          <a:p>
            <a:pPr marL="0" lvl="0" indent="0" algn="l" rtl="0">
              <a:spcBef>
                <a:spcPts val="1200"/>
              </a:spcBef>
              <a:spcAft>
                <a:spcPts val="0"/>
              </a:spcAft>
              <a:buNone/>
            </a:pPr>
            <a:r>
              <a:rPr lang="en" dirty="0"/>
              <a:t>I agree to the stated expectations and will accept any actions taken if I violate the rules mentioned.</a:t>
            </a:r>
            <a:endParaRPr dirty="0"/>
          </a:p>
          <a:p>
            <a:pPr marL="0" lvl="0" indent="0" algn="l" rtl="0">
              <a:spcBef>
                <a:spcPts val="1200"/>
              </a:spcBef>
              <a:spcAft>
                <a:spcPts val="0"/>
              </a:spcAft>
              <a:buNone/>
            </a:pPr>
            <a:r>
              <a:rPr lang="en" dirty="0"/>
              <a:t>Student Signature:				</a:t>
            </a:r>
            <a:endParaRPr dirty="0"/>
          </a:p>
          <a:p>
            <a:pPr marL="0" lvl="0" indent="0" algn="l" rtl="0">
              <a:spcBef>
                <a:spcPts val="1200"/>
              </a:spcBef>
              <a:spcAft>
                <a:spcPts val="0"/>
              </a:spcAft>
              <a:buNone/>
            </a:pPr>
            <a:r>
              <a:rPr lang="en" dirty="0"/>
              <a:t>Parent/Guardian Signature:</a:t>
            </a:r>
            <a:endParaRPr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1200"/>
              </a:spcAft>
              <a:buNone/>
            </a:pPr>
            <a:r>
              <a:rPr lang="en" dirty="0"/>
              <a:t>Note: This should be given to students before this lesson.</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7"/>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Explore Natural Selection</a:t>
            </a:r>
            <a:endParaRPr dirty="0"/>
          </a:p>
        </p:txBody>
      </p:sp>
      <p:sp>
        <p:nvSpPr>
          <p:cNvPr id="160" name="Google Shape;160;p17"/>
          <p:cNvSpPr txBox="1">
            <a:spLocks noGrp="1"/>
          </p:cNvSpPr>
          <p:nvPr>
            <p:ph type="body" idx="1"/>
          </p:nvPr>
        </p:nvSpPr>
        <p:spPr>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US" sz="2400" dirty="0"/>
              <a:t>Find out w</a:t>
            </a:r>
            <a:r>
              <a:rPr lang="en" sz="2400" dirty="0"/>
              <a:t>ho has used roblox before</a:t>
            </a:r>
            <a:endParaRPr sz="2400" dirty="0"/>
          </a:p>
          <a:p>
            <a:pPr marL="457200" lvl="0" indent="-381000" algn="l" rtl="0">
              <a:spcBef>
                <a:spcPts val="0"/>
              </a:spcBef>
              <a:spcAft>
                <a:spcPts val="0"/>
              </a:spcAft>
              <a:buSzPts val="2400"/>
              <a:buChar char="-"/>
            </a:pPr>
            <a:r>
              <a:rPr lang="en" sz="2400" dirty="0"/>
              <a:t>Create groups  based on familiarity with the program</a:t>
            </a:r>
          </a:p>
          <a:p>
            <a:pPr marL="457200" lvl="0" indent="-381000" algn="l" rtl="0">
              <a:spcBef>
                <a:spcPts val="0"/>
              </a:spcBef>
              <a:spcAft>
                <a:spcPts val="0"/>
              </a:spcAft>
              <a:buSzPts val="2400"/>
              <a:buChar char="-"/>
            </a:pPr>
            <a:r>
              <a:rPr lang="en" sz="2400" dirty="0"/>
              <a:t>Students are allowed to work individually if they wish to</a:t>
            </a:r>
            <a:endParaRPr sz="2400" dirty="0"/>
          </a:p>
          <a:p>
            <a:pPr marL="457200" lvl="0" indent="0" algn="l" rtl="0">
              <a:spcBef>
                <a:spcPts val="1200"/>
              </a:spcBef>
              <a:spcAft>
                <a:spcPts val="1200"/>
              </a:spcAft>
              <a:buNone/>
            </a:pPr>
            <a:endParaRP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Lesson &amp; Activity</a:t>
            </a:r>
            <a:endParaRPr dirty="0"/>
          </a:p>
        </p:txBody>
      </p:sp>
      <p:sp>
        <p:nvSpPr>
          <p:cNvPr id="141" name="Google Shape;141;p14"/>
          <p:cNvSpPr txBox="1">
            <a:spLocks noGrp="1"/>
          </p:cNvSpPr>
          <p:nvPr>
            <p:ph type="body" idx="1"/>
          </p:nvPr>
        </p:nvSpPr>
        <p:spPr>
          <a:xfrm>
            <a:off x="1168400" y="939800"/>
            <a:ext cx="7168000" cy="353895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2000" dirty="0">
                <a:latin typeface="Lato" panose="020B0604020202020204" charset="0"/>
              </a:rPr>
              <a:t>In this lesson Roblox games will be used to model evolution specifically to show the process of natural selection. </a:t>
            </a:r>
          </a:p>
          <a:p>
            <a:pPr marL="0" lvl="0" indent="0" algn="l" rtl="0">
              <a:spcBef>
                <a:spcPts val="0"/>
              </a:spcBef>
              <a:spcAft>
                <a:spcPts val="0"/>
              </a:spcAft>
              <a:buNone/>
            </a:pPr>
            <a:r>
              <a:rPr lang="en-US" sz="2000" dirty="0">
                <a:solidFill>
                  <a:srgbClr val="FF0000"/>
                </a:solidFill>
                <a:latin typeface="Lato" panose="020B0604020202020204" charset="0"/>
              </a:rPr>
              <a:t>First Activity: </a:t>
            </a:r>
            <a:r>
              <a:rPr lang="en-US" sz="2000" dirty="0">
                <a:latin typeface="Lato" panose="020B0604020202020204" charset="0"/>
              </a:rPr>
              <a:t>Students will play and review several Roblox games. These games were already existing in the Roblox system and we want to see how they applied the principles of evolution and natural selection we learned about.</a:t>
            </a:r>
          </a:p>
          <a:p>
            <a:pPr marL="0" lvl="0" indent="0" algn="l" rtl="0">
              <a:spcBef>
                <a:spcPts val="0"/>
              </a:spcBef>
              <a:spcAft>
                <a:spcPts val="0"/>
              </a:spcAft>
              <a:buNone/>
            </a:pPr>
            <a:r>
              <a:rPr lang="en-US" sz="2000" dirty="0">
                <a:solidFill>
                  <a:srgbClr val="FF0000"/>
                </a:solidFill>
                <a:latin typeface="Lato" panose="020B0604020202020204" charset="0"/>
              </a:rPr>
              <a:t>Second Activity:</a:t>
            </a:r>
            <a:r>
              <a:rPr lang="en-US" sz="2000" dirty="0">
                <a:latin typeface="Lato" panose="020B0604020202020204" charset="0"/>
              </a:rPr>
              <a:t> Students will be given the opportunity to create their own Roblox game which will reflect how natural selection occurs within their chosen environment.</a:t>
            </a:r>
            <a:endParaRPr sz="1800" dirty="0">
              <a:latin typeface="Lato" panose="020B0604020202020204" charset="0"/>
            </a:endParaRPr>
          </a:p>
          <a:p>
            <a:pPr marL="0" lvl="0" indent="0" algn="l" rtl="0">
              <a:spcBef>
                <a:spcPts val="1200"/>
              </a:spcBef>
              <a:spcAft>
                <a:spcPts val="1200"/>
              </a:spcAft>
              <a:buNone/>
            </a:pPr>
            <a:endParaRPr dirty="0"/>
          </a:p>
        </p:txBody>
      </p:sp>
    </p:spTree>
    <p:extLst>
      <p:ext uri="{BB962C8B-B14F-4D97-AF65-F5344CB8AC3E}">
        <p14:creationId xmlns:p14="http://schemas.microsoft.com/office/powerpoint/2010/main" val="3680517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8"/>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First Activity: Play and Review Multiple Roblox games</a:t>
            </a:r>
            <a:endParaRPr dirty="0"/>
          </a:p>
        </p:txBody>
      </p:sp>
      <p:sp>
        <p:nvSpPr>
          <p:cNvPr id="166" name="Google Shape;166;p18"/>
          <p:cNvSpPr txBox="1">
            <a:spLocks noGrp="1"/>
          </p:cNvSpPr>
          <p:nvPr>
            <p:ph type="body" idx="1"/>
          </p:nvPr>
        </p:nvSpPr>
        <p:spPr>
          <a:xfrm>
            <a:off x="1055075" y="1211350"/>
            <a:ext cx="7676700" cy="3386700"/>
          </a:xfrm>
          <a:prstGeom prst="rect">
            <a:avLst/>
          </a:prstGeom>
          <a:ln w="9525" cap="flat" cmpd="sng">
            <a:solidFill>
              <a:srgbClr val="2F5597"/>
            </a:solidFill>
            <a:prstDash val="solid"/>
            <a:round/>
            <a:headEnd type="none" w="sm" len="sm"/>
            <a:tailEnd type="none" w="sm" len="sm"/>
          </a:ln>
        </p:spPr>
        <p:txBody>
          <a:bodyPr spcFirstLastPara="1" wrap="square" lIns="91425" tIns="91425" rIns="91425" bIns="91425" anchor="t" anchorCtr="0">
            <a:normAutofit/>
          </a:bodyPr>
          <a:lstStyle/>
          <a:p>
            <a:pPr marL="146050" indent="0">
              <a:buNone/>
            </a:pPr>
            <a:r>
              <a:rPr lang="en-US" sz="1600" dirty="0"/>
              <a:t>Play the following games and provide a critique based on your experience. You should include a picture of the starting page of the game and the ending page showing your game data.</a:t>
            </a:r>
          </a:p>
          <a:p>
            <a:pPr marL="146050" indent="0">
              <a:buNone/>
            </a:pPr>
            <a:r>
              <a:rPr lang="en-US" sz="1600" dirty="0">
                <a:solidFill>
                  <a:srgbClr val="FF0000"/>
                </a:solidFill>
              </a:rPr>
              <a:t>Play all games and at the end of the game answer the following question</a:t>
            </a:r>
          </a:p>
          <a:p>
            <a:pPr lvl="0">
              <a:buFont typeface="Arial" panose="020B0604020202020204" pitchFamily="34" charset="0"/>
              <a:buChar char="•"/>
            </a:pPr>
            <a:r>
              <a:rPr lang="en-US" sz="1600" dirty="0"/>
              <a:t>What evolution topics were presented in the game?</a:t>
            </a:r>
          </a:p>
          <a:p>
            <a:pPr lvl="0">
              <a:buFont typeface="Arial" panose="020B0604020202020204" pitchFamily="34" charset="0"/>
              <a:buChar char="•"/>
            </a:pPr>
            <a:r>
              <a:rPr lang="en-US" sz="1600" dirty="0"/>
              <a:t>How well did they cover evolution topics?</a:t>
            </a:r>
          </a:p>
          <a:p>
            <a:pPr lvl="0">
              <a:buFont typeface="Arial" panose="020B0604020202020204" pitchFamily="34" charset="0"/>
              <a:buChar char="•"/>
            </a:pPr>
            <a:r>
              <a:rPr lang="en-US" sz="1600" dirty="0"/>
              <a:t>What issues did you face while playing the game?</a:t>
            </a:r>
          </a:p>
          <a:p>
            <a:pPr lvl="0">
              <a:buFont typeface="Arial" panose="020B0604020202020204" pitchFamily="34" charset="0"/>
              <a:buChar char="•"/>
            </a:pPr>
            <a:r>
              <a:rPr lang="en-US" sz="1600" dirty="0"/>
              <a:t>Using the following rating of 1 to 10 rate, with 1 =least &amp; 10 = most</a:t>
            </a:r>
          </a:p>
          <a:p>
            <a:pPr lvl="0">
              <a:buFont typeface="Arial" panose="020B0604020202020204" pitchFamily="34" charset="0"/>
              <a:buChar char="•"/>
            </a:pPr>
            <a:r>
              <a:rPr lang="en-US" sz="1600" dirty="0"/>
              <a:t>Provide Annoying rating 1  -  10</a:t>
            </a:r>
          </a:p>
          <a:p>
            <a:pPr lvl="0">
              <a:buFont typeface="Arial" panose="020B0604020202020204" pitchFamily="34" charset="0"/>
              <a:buChar char="•"/>
            </a:pPr>
            <a:r>
              <a:rPr lang="en-US" sz="1600" dirty="0"/>
              <a:t>Provide Fun/like rating  1 to 10</a:t>
            </a:r>
          </a:p>
          <a:p>
            <a:pPr lvl="0"/>
            <a:endParaRPr lang="en-US" sz="1600" dirty="0"/>
          </a:p>
          <a:p>
            <a:pPr marL="146050" lvl="0" indent="0">
              <a:buNone/>
            </a:pPr>
            <a:r>
              <a:rPr lang="en-US" sz="1600" dirty="0"/>
              <a:t>Submit the pictures and your review on the canvas page created for this assignment</a:t>
            </a:r>
          </a:p>
        </p:txBody>
      </p:sp>
    </p:spTree>
    <p:extLst>
      <p:ext uri="{BB962C8B-B14F-4D97-AF65-F5344CB8AC3E}">
        <p14:creationId xmlns:p14="http://schemas.microsoft.com/office/powerpoint/2010/main" val="1658415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9"/>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Instructions:</a:t>
            </a:r>
            <a:r>
              <a:rPr lang="en" dirty="0">
                <a:solidFill>
                  <a:srgbClr val="FF0000"/>
                </a:solidFill>
              </a:rPr>
              <a:t> </a:t>
            </a:r>
            <a:r>
              <a:rPr lang="en" sz="3100" b="0" u="sng" dirty="0">
                <a:solidFill>
                  <a:srgbClr val="FF0000"/>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Roblox</a:t>
            </a:r>
            <a:endParaRPr sz="5000" dirty="0">
              <a:solidFill>
                <a:srgbClr val="FF0000"/>
              </a:solidFill>
              <a:latin typeface="Times New Roman"/>
              <a:ea typeface="Times New Roman"/>
              <a:cs typeface="Times New Roman"/>
              <a:sym typeface="Times New Roman"/>
            </a:endParaRPr>
          </a:p>
          <a:p>
            <a:pPr marL="0" lvl="0" indent="0" algn="l" rtl="0">
              <a:spcBef>
                <a:spcPts val="0"/>
              </a:spcBef>
              <a:spcAft>
                <a:spcPts val="0"/>
              </a:spcAft>
              <a:buNone/>
            </a:pPr>
            <a:endParaRPr dirty="0"/>
          </a:p>
          <a:p>
            <a:pPr marL="457200" lvl="0" indent="0" algn="l" rtl="0">
              <a:spcBef>
                <a:spcPts val="0"/>
              </a:spcBef>
              <a:spcAft>
                <a:spcPts val="0"/>
              </a:spcAft>
              <a:buNone/>
            </a:pPr>
            <a:endParaRPr dirty="0"/>
          </a:p>
        </p:txBody>
      </p:sp>
      <p:sp>
        <p:nvSpPr>
          <p:cNvPr id="172" name="Google Shape;172;p19"/>
          <p:cNvSpPr txBox="1">
            <a:spLocks noGrp="1"/>
          </p:cNvSpPr>
          <p:nvPr>
            <p:ph type="body" idx="1"/>
          </p:nvPr>
        </p:nvSpPr>
        <p:spPr>
          <a:xfrm>
            <a:off x="2240775" y="1211350"/>
            <a:ext cx="6490800" cy="3386700"/>
          </a:xfrm>
          <a:prstGeom prst="rect">
            <a:avLst/>
          </a:prstGeom>
        </p:spPr>
        <p:txBody>
          <a:bodyPr spcFirstLastPara="1" wrap="square" lIns="91425" tIns="91425" rIns="91425" bIns="91425" anchor="t" anchorCtr="0">
            <a:normAutofit/>
          </a:bodyPr>
          <a:lstStyle/>
          <a:p>
            <a:pPr marL="457200" lvl="0" indent="-419100" algn="l" rtl="0">
              <a:spcBef>
                <a:spcPts val="0"/>
              </a:spcBef>
              <a:spcAft>
                <a:spcPts val="0"/>
              </a:spcAft>
              <a:buSzPts val="3000"/>
              <a:buFont typeface="Raleway"/>
              <a:buChar char="-"/>
            </a:pPr>
            <a:r>
              <a:rPr lang="en" dirty="0"/>
              <a:t>Sign into your Roblox account </a:t>
            </a:r>
            <a:r>
              <a:rPr lang="en-US" dirty="0"/>
              <a:t>at </a:t>
            </a:r>
            <a:r>
              <a:rPr lang="en-US" dirty="0">
                <a:solidFill>
                  <a:srgbClr val="FF0000"/>
                </a:solidFill>
                <a:hlinkClick r:id="rId4">
                  <a:extLst>
                    <a:ext uri="{A12FA001-AC4F-418D-AE19-62706E023703}">
                      <ahyp:hlinkClr xmlns:ahyp="http://schemas.microsoft.com/office/drawing/2018/hyperlinkcolor" val="tx"/>
                    </a:ext>
                  </a:extLst>
                </a:hlinkClick>
              </a:rPr>
              <a:t>www.roblox.com</a:t>
            </a:r>
            <a:endParaRPr lang="en-US" dirty="0">
              <a:solidFill>
                <a:srgbClr val="FF0000"/>
              </a:solidFill>
            </a:endParaRPr>
          </a:p>
          <a:p>
            <a:pPr marL="457200" lvl="0" indent="-419100" algn="l" rtl="0">
              <a:spcBef>
                <a:spcPts val="0"/>
              </a:spcBef>
              <a:spcAft>
                <a:spcPts val="0"/>
              </a:spcAft>
              <a:buSzPts val="3000"/>
              <a:buFont typeface="Raleway"/>
              <a:buChar char="-"/>
            </a:pPr>
            <a:r>
              <a:rPr lang="en" dirty="0"/>
              <a:t>Create an account if you do not have one</a:t>
            </a:r>
            <a:endParaRPr dirty="0"/>
          </a:p>
          <a:p>
            <a:pPr marL="457200" lvl="0" indent="-419100" algn="l" rtl="0">
              <a:spcBef>
                <a:spcPts val="0"/>
              </a:spcBef>
              <a:spcAft>
                <a:spcPts val="0"/>
              </a:spcAft>
              <a:buSzPts val="3000"/>
              <a:buFont typeface="Raleway"/>
              <a:buChar char="-"/>
            </a:pPr>
            <a:r>
              <a:rPr lang="en" dirty="0"/>
              <a:t>Do not use your full name or identifying information</a:t>
            </a:r>
            <a:endParaRPr dirty="0"/>
          </a:p>
          <a:p>
            <a:pPr marL="457200" lvl="0" indent="-419100" algn="l" rtl="0">
              <a:spcBef>
                <a:spcPts val="0"/>
              </a:spcBef>
              <a:spcAft>
                <a:spcPts val="0"/>
              </a:spcAft>
              <a:buSzPts val="3000"/>
              <a:buFont typeface="Raleway"/>
              <a:buChar char="-"/>
            </a:pPr>
            <a:r>
              <a:rPr lang="en" dirty="0"/>
              <a:t>Let your teacher know your username</a:t>
            </a:r>
            <a:endParaRPr dirty="0"/>
          </a:p>
          <a:p>
            <a:pPr marL="457200" lvl="0" indent="-419100" algn="l" rtl="0">
              <a:spcBef>
                <a:spcPts val="0"/>
              </a:spcBef>
              <a:spcAft>
                <a:spcPts val="0"/>
              </a:spcAft>
              <a:buSzPts val="3000"/>
              <a:buFont typeface="Raleway"/>
              <a:buChar char="-"/>
            </a:pPr>
            <a:r>
              <a:rPr lang="en" dirty="0"/>
              <a:t>DO NOT USE INAPPROPRIATE USERNAMES</a:t>
            </a:r>
            <a:endParaRPr dirty="0"/>
          </a:p>
        </p:txBody>
      </p:sp>
    </p:spTree>
    <p:extLst>
      <p:ext uri="{BB962C8B-B14F-4D97-AF65-F5344CB8AC3E}">
        <p14:creationId xmlns:p14="http://schemas.microsoft.com/office/powerpoint/2010/main" val="2714603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00AE6-8E33-42B8-B3B1-8A7E3ED91B2A}"/>
              </a:ext>
            </a:extLst>
          </p:cNvPr>
          <p:cNvSpPr>
            <a:spLocks noGrp="1"/>
          </p:cNvSpPr>
          <p:nvPr>
            <p:ph type="title"/>
          </p:nvPr>
        </p:nvSpPr>
        <p:spPr>
          <a:xfrm>
            <a:off x="130629" y="69669"/>
            <a:ext cx="8205771" cy="1238181"/>
          </a:xfrm>
        </p:spPr>
        <p:txBody>
          <a:bodyPr/>
          <a:lstStyle/>
          <a:p>
            <a:r>
              <a:rPr lang="en-US" dirty="0"/>
              <a:t>Roblox log in images: Home-Discover-Search</a:t>
            </a:r>
          </a:p>
        </p:txBody>
      </p:sp>
      <p:sp>
        <p:nvSpPr>
          <p:cNvPr id="4" name="Text Placeholder 3">
            <a:extLst>
              <a:ext uri="{FF2B5EF4-FFF2-40B4-BE49-F238E27FC236}">
                <a16:creationId xmlns:a16="http://schemas.microsoft.com/office/drawing/2014/main" id="{C8925E0C-C0FA-4645-BCED-B0A7F25F16BE}"/>
              </a:ext>
            </a:extLst>
          </p:cNvPr>
          <p:cNvSpPr>
            <a:spLocks noGrp="1"/>
          </p:cNvSpPr>
          <p:nvPr>
            <p:ph type="body" idx="1"/>
          </p:nvPr>
        </p:nvSpPr>
        <p:spPr/>
        <p:txBody>
          <a:bodyPr/>
          <a:lstStyle/>
          <a:p>
            <a:endParaRPr lang="en-US" dirty="0"/>
          </a:p>
        </p:txBody>
      </p:sp>
      <p:pic>
        <p:nvPicPr>
          <p:cNvPr id="6" name="Picture 5">
            <a:extLst>
              <a:ext uri="{FF2B5EF4-FFF2-40B4-BE49-F238E27FC236}">
                <a16:creationId xmlns:a16="http://schemas.microsoft.com/office/drawing/2014/main" id="{BCBDD558-2342-44A4-B856-5F9FF8BC66C5}"/>
              </a:ext>
            </a:extLst>
          </p:cNvPr>
          <p:cNvPicPr>
            <a:picLocks noChangeAspect="1"/>
          </p:cNvPicPr>
          <p:nvPr/>
        </p:nvPicPr>
        <p:blipFill>
          <a:blip r:embed="rId2"/>
          <a:stretch>
            <a:fillRect/>
          </a:stretch>
        </p:blipFill>
        <p:spPr>
          <a:xfrm>
            <a:off x="3474721" y="531817"/>
            <a:ext cx="2651682" cy="4450792"/>
          </a:xfrm>
          <a:prstGeom prst="rect">
            <a:avLst/>
          </a:prstGeom>
        </p:spPr>
      </p:pic>
      <p:pic>
        <p:nvPicPr>
          <p:cNvPr id="10" name="Picture 9">
            <a:extLst>
              <a:ext uri="{FF2B5EF4-FFF2-40B4-BE49-F238E27FC236}">
                <a16:creationId xmlns:a16="http://schemas.microsoft.com/office/drawing/2014/main" id="{5AD9A037-2D05-4CD9-8F0D-2C0B29CEC577}"/>
              </a:ext>
            </a:extLst>
          </p:cNvPr>
          <p:cNvPicPr>
            <a:picLocks noChangeAspect="1"/>
          </p:cNvPicPr>
          <p:nvPr/>
        </p:nvPicPr>
        <p:blipFill>
          <a:blip r:embed="rId3"/>
          <a:stretch>
            <a:fillRect/>
          </a:stretch>
        </p:blipFill>
        <p:spPr>
          <a:xfrm>
            <a:off x="711783" y="531817"/>
            <a:ext cx="2414593" cy="4593084"/>
          </a:xfrm>
          <a:prstGeom prst="rect">
            <a:avLst/>
          </a:prstGeom>
        </p:spPr>
      </p:pic>
      <p:pic>
        <p:nvPicPr>
          <p:cNvPr id="12" name="Picture 11">
            <a:extLst>
              <a:ext uri="{FF2B5EF4-FFF2-40B4-BE49-F238E27FC236}">
                <a16:creationId xmlns:a16="http://schemas.microsoft.com/office/drawing/2014/main" id="{05A9CC41-4790-4E85-BFD3-117DFAC3264A}"/>
              </a:ext>
            </a:extLst>
          </p:cNvPr>
          <p:cNvPicPr>
            <a:picLocks noChangeAspect="1"/>
          </p:cNvPicPr>
          <p:nvPr/>
        </p:nvPicPr>
        <p:blipFill>
          <a:blip r:embed="rId4"/>
          <a:stretch>
            <a:fillRect/>
          </a:stretch>
        </p:blipFill>
        <p:spPr>
          <a:xfrm>
            <a:off x="6199090" y="531817"/>
            <a:ext cx="2369831" cy="4450792"/>
          </a:xfrm>
          <a:prstGeom prst="rect">
            <a:avLst/>
          </a:prstGeom>
        </p:spPr>
      </p:pic>
    </p:spTree>
    <p:extLst>
      <p:ext uri="{BB962C8B-B14F-4D97-AF65-F5344CB8AC3E}">
        <p14:creationId xmlns:p14="http://schemas.microsoft.com/office/powerpoint/2010/main" val="14744819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landPhys_1">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dPhys_1" id="{FA750DEC-FA1D-45AF-A798-D3716B58AEC9}" vid="{7998B3EA-0F21-4EB0-8ADC-5D078405CA42}"/>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1103</Words>
  <Application>Microsoft Office PowerPoint</Application>
  <PresentationFormat>On-screen Show (16:9)</PresentationFormat>
  <Paragraphs>93</Paragraphs>
  <Slides>28</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Calibri</vt:lpstr>
      <vt:lpstr>Raleway</vt:lpstr>
      <vt:lpstr>Roboto</vt:lpstr>
      <vt:lpstr>Wingdings 2</vt:lpstr>
      <vt:lpstr>Lato</vt:lpstr>
      <vt:lpstr>Rogliano</vt:lpstr>
      <vt:lpstr>Wingdings</vt:lpstr>
      <vt:lpstr>Times New Roman</vt:lpstr>
      <vt:lpstr>Georgia</vt:lpstr>
      <vt:lpstr>BlandPhys_1</vt:lpstr>
      <vt:lpstr>Using Roblox to explore Natural Selection</vt:lpstr>
      <vt:lpstr>What is Natural Selection?</vt:lpstr>
      <vt:lpstr>Review Natural Selection video with Amoeba sisters</vt:lpstr>
      <vt:lpstr>Go over the Expectations &amp; Rules Form</vt:lpstr>
      <vt:lpstr>Explore Natural Selection</vt:lpstr>
      <vt:lpstr>Lesson &amp; Activity</vt:lpstr>
      <vt:lpstr>First Activity: Play and Review Multiple Roblox games</vt:lpstr>
      <vt:lpstr>Instructions: Roblox  </vt:lpstr>
      <vt:lpstr>Roblox log in images: Home-Discover-Search</vt:lpstr>
      <vt:lpstr>Links to Roblox games for Activity 1</vt:lpstr>
      <vt:lpstr>Links to Roblox games for Activity 1</vt:lpstr>
      <vt:lpstr>Links to Roblox games for Activity 1</vt:lpstr>
      <vt:lpstr>Second Activity: Game Creation  Create your storyboard</vt:lpstr>
      <vt:lpstr>Instructions: Roblox  </vt:lpstr>
      <vt:lpstr>Log in to Roblox and Select Creations</vt:lpstr>
      <vt:lpstr>Follow the instructions to download and log in  to Roblox studio</vt:lpstr>
      <vt:lpstr>Select the start tour option and follow the instructions to familiarize yourself with how the game works</vt:lpstr>
      <vt:lpstr>Using the start tour, follow the instructions to learn how to navigate and create your own game using the settings</vt:lpstr>
      <vt:lpstr>To Collaborate, click on the collaborate option</vt:lpstr>
      <vt:lpstr>Add team member’s information</vt:lpstr>
      <vt:lpstr>Saving your completed game </vt:lpstr>
      <vt:lpstr>Follow the instructions to create your game</vt:lpstr>
      <vt:lpstr>The second option, use a template: Follow the built in information and prompts to complete your game</vt:lpstr>
      <vt:lpstr>The second option, use a template: Follow the built in information and prompts to complete your game</vt:lpstr>
      <vt:lpstr>If you decide to use the second template options, review the following video before you start </vt:lpstr>
      <vt:lpstr>Saving your completed game </vt:lpstr>
      <vt:lpstr>Where to access your completed game </vt:lpstr>
      <vt:lpstr>Example of Student storyboard &amp; Game (The link to the game was not shared for privacy reasons)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2024-06-25T11:04:27Z</dcterms:modified>
</cp:coreProperties>
</file>