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63" r:id="rId4"/>
    <p:sldId id="265" r:id="rId5"/>
    <p:sldId id="266" r:id="rId6"/>
    <p:sldId id="261" r:id="rId7"/>
    <p:sldId id="262" r:id="rId8"/>
    <p:sldId id="313" r:id="rId9"/>
    <p:sldId id="264" r:id="rId10"/>
    <p:sldId id="314" r:id="rId11"/>
    <p:sldId id="312" r:id="rId1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76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595959"/>
    <a:srgbClr val="B8E08C"/>
    <a:srgbClr val="FF0000"/>
    <a:srgbClr val="CC9900"/>
    <a:srgbClr val="663300"/>
    <a:srgbClr val="006600"/>
    <a:srgbClr val="990000"/>
    <a:srgbClr val="0033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386" autoAdjust="0"/>
    <p:restoredTop sz="96240" autoAdjust="0"/>
  </p:normalViewPr>
  <p:slideViewPr>
    <p:cSldViewPr snapToGrid="0" showGuides="1">
      <p:cViewPr varScale="1">
        <p:scale>
          <a:sx n="76" d="100"/>
          <a:sy n="76" d="100"/>
        </p:scale>
        <p:origin x="63" y="420"/>
      </p:cViewPr>
      <p:guideLst>
        <p:guide orient="horz" pos="4319"/>
        <p:guide pos="7679"/>
      </p:guideLst>
    </p:cSldViewPr>
  </p:slideViewPr>
  <p:outlineViewPr>
    <p:cViewPr>
      <p:scale>
        <a:sx n="33" d="100"/>
        <a:sy n="33" d="100"/>
      </p:scale>
      <p:origin x="0" y="-1655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C54D9C12-C77C-44B5-A4B6-550B204C29C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9794E248-9E8C-443A-A5ED-3F797AF9CCF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9092" name="Rectangle 4">
            <a:extLst>
              <a:ext uri="{FF2B5EF4-FFF2-40B4-BE49-F238E27FC236}">
                <a16:creationId xmlns:a16="http://schemas.microsoft.com/office/drawing/2014/main" id="{3F807E8F-6973-4907-A2A9-0016C1976F7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9093" name="Rectangle 5">
            <a:extLst>
              <a:ext uri="{FF2B5EF4-FFF2-40B4-BE49-F238E27FC236}">
                <a16:creationId xmlns:a16="http://schemas.microsoft.com/office/drawing/2014/main" id="{BE14ACE5-F3A1-44D5-A056-A5EADFD2C8D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2B9D48F8-701B-40D8-B658-5D61D9E7BD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54A6B60-46F5-44FD-91EA-C6001B68C5E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03195FFD-7637-4C12-9641-4DC81A95556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7B94D00D-C45E-44AC-BBC9-BB7161F66FA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E8C99408-3AA3-49C2-A275-BEB167CA671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E1259C95-AE49-459E-B2EE-D26ED3BBEBD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71ED5B40-1D5B-4B3A-8EE7-056D8C9833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4B22A6BE-9336-4166-AE8C-1C58964F57D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1a0ceea03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1a0ceea03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cb45b85fc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cb45b85fc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cb45b85fc6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cb45b85fc6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f7f5ec59d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f7f5ec59d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1a0ceea030_2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1a0ceea030_2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Note: Times/Values for Finch Robot #10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Constants (2): Left wheel 30; Right wheel 50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Independent Variable; Time (test with different numbers of seconds: 1, 4,7, 10)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Dependent Variable: Distance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13 inches?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Explanation:  Due to the additional power to the left wheel, the Finch will turn slightly to the right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1a0ceea03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1a0ceea03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Constant: Power left 45; Power right 45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Independent Variable: Distance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Dependent Variable: Time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Explanation: Trials could lead to a calculation of 1 sec =s …. Distance in inches.  Or results could be tested and checked to determine the final answer.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1a0ceea03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1a0ceea03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Constants : Power right 25; 8 seconds of time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Independent Variable: 14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Dependent Variable: Left power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Explanation (Toughest challenge)  Students may initially try equal power on right and left wheels (25); but the Finch will roll approximately 22 inches (waaaay more than 14).  They will need to key in on the relationship between a smaller (than 25) value for the left wheel and how far it will turn. (The greater the value, the greater the turn and the smaller total distance-inverse relationship between left wheel power and the total distance traveled)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7cf46a9a2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7cf46a9a2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4400"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5214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76347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857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274638"/>
            <a:ext cx="10058400" cy="1143000"/>
          </a:xfrm>
        </p:spPr>
        <p:txBody>
          <a:bodyPr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7388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274638"/>
            <a:ext cx="10058400" cy="1143000"/>
          </a:xfrm>
        </p:spPr>
        <p:txBody>
          <a:bodyPr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48759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 algn="r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42047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3807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60399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2764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6861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8472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8343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6403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0688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hyperlink" Target="https://creativecommons.org/licenses/by-nc-sa/4.0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journals.uwyo.edu/index.php/jtilt/index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>
            <a:extLst>
              <a:ext uri="{FF2B5EF4-FFF2-40B4-BE49-F238E27FC236}">
                <a16:creationId xmlns:a16="http://schemas.microsoft.com/office/drawing/2014/main" id="{C8C1C049-F093-489D-90F9-FF3503ADDF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16000" y="274638"/>
            <a:ext cx="10058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Rectangle 15">
            <a:extLst>
              <a:ext uri="{FF2B5EF4-FFF2-40B4-BE49-F238E27FC236}">
                <a16:creationId xmlns:a16="http://schemas.microsoft.com/office/drawing/2014/main" id="{0270379C-98BA-456F-9A8F-BAB630A6FC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1DB6455-0209-2065-F6CC-30EB98328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195" y="6437165"/>
            <a:ext cx="12186805" cy="0"/>
          </a:xfrm>
          <a:prstGeom prst="line">
            <a:avLst/>
          </a:prstGeom>
          <a:ln w="57150">
            <a:solidFill>
              <a:srgbClr val="B8E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EC493F0C-13A0-FB5C-3D8D-286241BDE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94" y="6477002"/>
            <a:ext cx="12186805" cy="380998"/>
          </a:xfrm>
          <a:prstGeom prst="rect">
            <a:avLst/>
          </a:prstGeom>
          <a:solidFill>
            <a:srgbClr val="2F5597"/>
          </a:solidFill>
          <a:ln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 u="none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Journal of Technology-Integrated Lessons and Teaching</a:t>
            </a:r>
            <a:r>
              <a:rPr lang="en-US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2(2).</a:t>
            </a:r>
          </a:p>
        </p:txBody>
      </p:sp>
      <p:pic>
        <p:nvPicPr>
          <p:cNvPr id="7" name="Picture 6">
            <a:hlinkClick r:id="rId16"/>
            <a:extLst>
              <a:ext uri="{FF2B5EF4-FFF2-40B4-BE49-F238E27FC236}">
                <a16:creationId xmlns:a16="http://schemas.microsoft.com/office/drawing/2014/main" id="{BCE05341-DD77-EB2C-106C-FE0D7F70D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0025" y="109242"/>
            <a:ext cx="868680" cy="493395"/>
          </a:xfrm>
          <a:prstGeom prst="rect">
            <a:avLst/>
          </a:prstGeom>
        </p:spPr>
      </p:pic>
      <p:pic>
        <p:nvPicPr>
          <p:cNvPr id="8" name="Picture 7" descr="Creative Commons, Attribution, Non-Commercial, Share Alike icon.">
            <a:hlinkClick r:id="rId18"/>
            <a:extLst>
              <a:ext uri="{FF2B5EF4-FFF2-40B4-BE49-F238E27FC236}">
                <a16:creationId xmlns:a16="http://schemas.microsoft.com/office/drawing/2014/main" id="{B1D746F0-1DEE-FF75-477C-ADEF8F836C99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0503" y="6526535"/>
            <a:ext cx="808202" cy="27604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  <p:sldLayoutId id="2147484154" r:id="rId12"/>
    <p:sldLayoutId id="2147484155" r:id="rId13"/>
    <p:sldLayoutId id="2147484158" r:id="rId14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F5597"/>
          </a:solidFill>
          <a:latin typeface="+mj-lt"/>
          <a:ea typeface="MS PGothic" panose="020B0600070205080204" pitchFamily="34" charset="-128"/>
          <a:cs typeface="ＭＳ Ｐゴシック" pitchFamily="-112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  <a:ea typeface="MS PGothic" panose="020B0600070205080204" pitchFamily="34" charset="-128"/>
          <a:cs typeface="ＭＳ Ｐゴシック" pitchFamily="-11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  <a:ea typeface="MS PGothic" panose="020B0600070205080204" pitchFamily="34" charset="-128"/>
          <a:cs typeface="ＭＳ Ｐゴシック" pitchFamily="-11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  <a:ea typeface="MS PGothic" panose="020B0600070205080204" pitchFamily="34" charset="-128"/>
          <a:cs typeface="ＭＳ Ｐゴシック" pitchFamily="-11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  <a:ea typeface="MS PGothic" panose="020B0600070205080204" pitchFamily="34" charset="-128"/>
          <a:cs typeface="ＭＳ Ｐゴシック" pitchFamily="-11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11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pixabay.com/vectors/hamburger-cheeseburger-burger-lunch-576419/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hyperlink" Target="http://drive.google.com/file/d/1qKl666vHIcpq--11hOOpJnOqMQOPQrN0/view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3026A-A2AF-6151-9112-44E3AFB14F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6748530" cy="1470025"/>
          </a:xfrm>
        </p:spPr>
        <p:txBody>
          <a:bodyPr/>
          <a:lstStyle/>
          <a:p>
            <a:r>
              <a:rPr lang="en-US" dirty="0"/>
              <a:t>Finch Linear Equations Extension “Burger Time”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A7B3BC-E72C-C501-735D-04F3C219E2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47563"/>
            <a:ext cx="5834130" cy="1752600"/>
          </a:xfrm>
        </p:spPr>
        <p:txBody>
          <a:bodyPr/>
          <a:lstStyle/>
          <a:p>
            <a:r>
              <a:rPr lang="en-US" dirty="0"/>
              <a:t>By Brian Johnson and Rebecca Bramwell</a:t>
            </a:r>
          </a:p>
        </p:txBody>
      </p:sp>
      <p:pic>
        <p:nvPicPr>
          <p:cNvPr id="4" name="Picture 3" descr="A hamburger with a bun&#10;&#10;Description automatically generated">
            <a:extLst>
              <a:ext uri="{FF2B5EF4-FFF2-40B4-BE49-F238E27FC236}">
                <a16:creationId xmlns:a16="http://schemas.microsoft.com/office/drawing/2014/main" id="{08E0F878-8E9B-07AE-5451-4AFE47FFCE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730" y="2761528"/>
            <a:ext cx="5413791" cy="35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64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>
            <a:spLocks noGrp="1"/>
          </p:cNvSpPr>
          <p:nvPr>
            <p:ph type="body" idx="1"/>
          </p:nvPr>
        </p:nvSpPr>
        <p:spPr>
          <a:xfrm>
            <a:off x="0" y="763600"/>
            <a:ext cx="12192000" cy="60944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indent="0">
              <a:buNone/>
            </a:pPr>
            <a:r>
              <a:rPr lang="en" dirty="0"/>
              <a:t>Design considerations: </a:t>
            </a:r>
            <a:endParaRPr dirty="0"/>
          </a:p>
          <a:p>
            <a:pPr marL="0" indent="0">
              <a:spcBef>
                <a:spcPts val="1600"/>
              </a:spcBef>
              <a:buNone/>
            </a:pPr>
            <a:r>
              <a:rPr lang="en" dirty="0"/>
              <a:t>1 . Choose two of the settings to be your constants </a:t>
            </a:r>
            <a:endParaRPr dirty="0"/>
          </a:p>
          <a:p>
            <a:pPr marL="0" indent="0">
              <a:spcBef>
                <a:spcPts val="1600"/>
              </a:spcBef>
              <a:buNone/>
            </a:pPr>
            <a:r>
              <a:rPr lang="en" dirty="0"/>
              <a:t>2. Choose one independent variable. This is the part you will change and test (should be whatever given is that you did not choose for the constant). </a:t>
            </a:r>
            <a:endParaRPr dirty="0"/>
          </a:p>
          <a:p>
            <a:pPr marL="0" indent="0">
              <a:spcBef>
                <a:spcPts val="1600"/>
              </a:spcBef>
              <a:buNone/>
            </a:pPr>
            <a:r>
              <a:rPr lang="en" dirty="0"/>
              <a:t>3. Run at least three different trials and record the information on the table. </a:t>
            </a:r>
            <a:endParaRPr dirty="0"/>
          </a:p>
          <a:p>
            <a:pPr marL="0" indent="0">
              <a:spcBef>
                <a:spcPts val="1600"/>
              </a:spcBef>
              <a:buNone/>
            </a:pPr>
            <a:endParaRPr dirty="0">
              <a:solidFill>
                <a:srgbClr val="980000"/>
              </a:solidFill>
            </a:endParaRPr>
          </a:p>
          <a:p>
            <a:pPr marL="0" indent="0">
              <a:spcBef>
                <a:spcPts val="1600"/>
              </a:spcBef>
              <a:buNone/>
            </a:pPr>
            <a:endParaRPr dirty="0">
              <a:solidFill>
                <a:srgbClr val="980000"/>
              </a:solidFill>
            </a:endParaRPr>
          </a:p>
          <a:p>
            <a:pPr marL="0" indent="0">
              <a:spcBef>
                <a:spcPts val="1600"/>
              </a:spcBef>
              <a:buNone/>
            </a:pPr>
            <a:endParaRPr dirty="0">
              <a:solidFill>
                <a:srgbClr val="980000"/>
              </a:solidFill>
            </a:endParaRPr>
          </a:p>
          <a:p>
            <a:pPr marL="0" indent="0">
              <a:spcBef>
                <a:spcPts val="1600"/>
              </a:spcBef>
              <a:buNone/>
            </a:pPr>
            <a:endParaRPr dirty="0">
              <a:solidFill>
                <a:srgbClr val="980000"/>
              </a:solidFill>
            </a:endParaRPr>
          </a:p>
          <a:p>
            <a:pPr marL="0" indent="0">
              <a:spcBef>
                <a:spcPts val="1600"/>
              </a:spcBef>
              <a:buNone/>
            </a:pPr>
            <a:endParaRPr dirty="0"/>
          </a:p>
          <a:p>
            <a:pPr marL="0" indent="0">
              <a:spcBef>
                <a:spcPts val="1600"/>
              </a:spcBef>
              <a:buNone/>
            </a:pPr>
            <a:r>
              <a:rPr lang="en" dirty="0"/>
              <a:t>4. Stop and reflect. </a:t>
            </a:r>
            <a:endParaRPr dirty="0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/>
              <a:t>5. Use the information to predict what the distance would be with the given settings. Then, call an adult over to observe! Be ready to explain why!</a:t>
            </a:r>
            <a:endParaRPr dirty="0"/>
          </a:p>
        </p:txBody>
      </p:sp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" dirty="0"/>
              <a:t>Now Design and Test </a:t>
            </a:r>
            <a:r>
              <a:rPr lang="en" u="sng" dirty="0"/>
              <a:t>Your Own Challenge(!)</a:t>
            </a:r>
            <a:endParaRPr u="sng" dirty="0"/>
          </a:p>
        </p:txBody>
      </p:sp>
      <p:graphicFrame>
        <p:nvGraphicFramePr>
          <p:cNvPr id="121" name="Google Shape;121;p22"/>
          <p:cNvGraphicFramePr/>
          <p:nvPr/>
        </p:nvGraphicFramePr>
        <p:xfrm>
          <a:off x="164000" y="3052533"/>
          <a:ext cx="11864000" cy="20927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96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6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7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Constant</a:t>
                      </a:r>
                      <a:endParaRPr sz="13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Constant</a:t>
                      </a:r>
                      <a:endParaRPr sz="13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Independent Variable</a:t>
                      </a:r>
                      <a:endParaRPr sz="13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Dependent Variable</a:t>
                      </a:r>
                      <a:endParaRPr sz="130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6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/>
                        <a:t>Write constant here</a:t>
                      </a:r>
                      <a:endParaRPr sz="7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/>
                        <a:t>Write constant name here</a:t>
                      </a:r>
                      <a:endParaRPr sz="7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/>
                        <a:t>Write independent variable here</a:t>
                      </a:r>
                      <a:endParaRPr sz="7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</a:rPr>
                        <a:t>Write independent variable here</a:t>
                      </a:r>
                      <a:endParaRPr sz="7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0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0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0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E0E5B-A391-18E0-DF59-AED5F04B4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DE843-98BF-A696-110B-2F35AD4BE8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0375" indent="-309563">
              <a:buNone/>
            </a:pPr>
            <a:r>
              <a:rPr lang="en-US" sz="1800" dirty="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Open</a:t>
            </a:r>
            <a:r>
              <a:rPr lang="en-US" sz="1800" dirty="0" err="1"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Clipart</a:t>
            </a:r>
            <a:r>
              <a:rPr lang="en-US" sz="1800" dirty="0"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-Vectors. (n.d.). Hamburger. Retrieved January 16, 2024 from</a:t>
            </a:r>
            <a:r>
              <a:rPr lang="en-US" sz="1800" dirty="0">
                <a:solidFill>
                  <a:srgbClr val="1155CC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1155CC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https://pixabay.com/vectors/hamburger-cheeseburger-burger-lunch-576419/</a:t>
            </a:r>
            <a:endParaRPr lang="en-US" sz="1800" dirty="0">
              <a:solidFill>
                <a:srgbClr val="1155CC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0375" indent="-309563">
              <a:buNone/>
            </a:pPr>
            <a:endParaRPr lang="en-US" sz="1800" dirty="0">
              <a:effectLst/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>
              <a:effectLst/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75BA76-2663-1FC2-30CA-2E89CA4428E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 algn="r">
                <a:spcBef>
                  <a:spcPts val="0"/>
                </a:spcBef>
                <a:spcAft>
                  <a:spcPts val="0"/>
                </a:spcAft>
              </a:pPr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01344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415600" y="992767"/>
            <a:ext cx="11360800" cy="1349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b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/>
              <a:t>Warm Up/Reminders</a:t>
            </a:r>
            <a:endParaRPr dirty="0"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1"/>
          </p:nvPr>
        </p:nvSpPr>
        <p:spPr>
          <a:xfrm>
            <a:off x="415600" y="2606856"/>
            <a:ext cx="11360800" cy="30792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/>
              <a:t>Teams of 2-3 today</a:t>
            </a:r>
            <a:endParaRPr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/>
              <a:t>Logging in </a:t>
            </a:r>
            <a:endParaRPr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/>
              <a:t>Finch Care-Walking the Dog</a:t>
            </a:r>
            <a:endParaRPr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/>
              <a:t>Change settings (enable extensions)</a:t>
            </a:r>
            <a:endParaRPr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/>
              <a:t>Measure either nose to nose, or tail to tail</a:t>
            </a:r>
            <a:endParaRPr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/>
              <a:t>Saving your challenge programs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ctrTitle"/>
          </p:nvPr>
        </p:nvSpPr>
        <p:spPr>
          <a:xfrm>
            <a:off x="415600" y="437033"/>
            <a:ext cx="11360800" cy="8752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b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/>
              <a:t>Downloading the Finch App</a:t>
            </a:r>
            <a:endParaRPr dirty="0"/>
          </a:p>
        </p:txBody>
      </p:sp>
      <p:sp>
        <p:nvSpPr>
          <p:cNvPr id="96" name="Google Shape;96;p20"/>
          <p:cNvSpPr txBox="1">
            <a:spLocks noGrp="1"/>
          </p:cNvSpPr>
          <p:nvPr>
            <p:ph type="subTitle" idx="1"/>
          </p:nvPr>
        </p:nvSpPr>
        <p:spPr>
          <a:xfrm>
            <a:off x="0" y="1312233"/>
            <a:ext cx="12192000" cy="5545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/>
              <a:t>Google “Finch Connection App”</a:t>
            </a:r>
            <a:endParaRPr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9800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980000"/>
              </a:solidFill>
            </a:endParaRPr>
          </a:p>
        </p:txBody>
      </p:sp>
      <p:pic>
        <p:nvPicPr>
          <p:cNvPr id="97" name="Google Shape;97;p20"/>
          <p:cNvPicPr preferRelativeResize="0"/>
          <p:nvPr/>
        </p:nvPicPr>
        <p:blipFill rotWithShape="1">
          <a:blip r:embed="rId3">
            <a:alphaModFix/>
          </a:blip>
          <a:srcRect t="28973" b="43124"/>
          <a:stretch/>
        </p:blipFill>
        <p:spPr>
          <a:xfrm>
            <a:off x="0" y="2796935"/>
            <a:ext cx="12192000" cy="19134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" name="Google Shape;98;p20"/>
          <p:cNvCxnSpPr/>
          <p:nvPr/>
        </p:nvCxnSpPr>
        <p:spPr>
          <a:xfrm rot="10800000" flipH="1">
            <a:off x="7687419" y="3753651"/>
            <a:ext cx="2050400" cy="2622400"/>
          </a:xfrm>
          <a:prstGeom prst="straightConnector1">
            <a:avLst/>
          </a:prstGeom>
          <a:noFill/>
          <a:ln w="114300" cap="flat" cmpd="sng">
            <a:solidFill>
              <a:srgbClr val="98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>
            <a:spLocks noGrp="1"/>
          </p:cNvSpPr>
          <p:nvPr>
            <p:ph type="ctrTitle"/>
          </p:nvPr>
        </p:nvSpPr>
        <p:spPr>
          <a:xfrm>
            <a:off x="415600" y="0"/>
            <a:ext cx="11360800" cy="12952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b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/>
              <a:t>Saving Programs</a:t>
            </a:r>
            <a:endParaRPr dirty="0"/>
          </a:p>
        </p:txBody>
      </p:sp>
      <p:pic>
        <p:nvPicPr>
          <p:cNvPr id="112" name="Google Shape;112;p22"/>
          <p:cNvPicPr preferRelativeResize="0"/>
          <p:nvPr/>
        </p:nvPicPr>
        <p:blipFill rotWithShape="1">
          <a:blip r:embed="rId3">
            <a:alphaModFix/>
          </a:blip>
          <a:srcRect t="14000" r="7723" b="22848"/>
          <a:stretch/>
        </p:blipFill>
        <p:spPr>
          <a:xfrm>
            <a:off x="470784" y="1875097"/>
            <a:ext cx="11250432" cy="41181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3" name="Google Shape;113;p22"/>
          <p:cNvCxnSpPr>
            <a:cxnSpLocks/>
          </p:cNvCxnSpPr>
          <p:nvPr/>
        </p:nvCxnSpPr>
        <p:spPr>
          <a:xfrm>
            <a:off x="857633" y="354067"/>
            <a:ext cx="602679" cy="1385281"/>
          </a:xfrm>
          <a:prstGeom prst="straightConnector1">
            <a:avLst/>
          </a:prstGeom>
          <a:noFill/>
          <a:ln w="114300" cap="flat" cmpd="sng">
            <a:solidFill>
              <a:srgbClr val="C00000"/>
            </a:solidFill>
            <a:prstDash val="solid"/>
            <a:round/>
            <a:headEnd type="none" w="med" len="med"/>
            <a:tailEnd type="stealth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>
            <a:spLocks noGrp="1"/>
          </p:cNvSpPr>
          <p:nvPr>
            <p:ph type="title"/>
          </p:nvPr>
        </p:nvSpPr>
        <p:spPr>
          <a:xfrm>
            <a:off x="111000" y="297067"/>
            <a:ext cx="56572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" dirty="0">
                <a:solidFill>
                  <a:schemeClr val="tx1"/>
                </a:solidFill>
              </a:rPr>
              <a:t>Click the setting cog in the top menu</a:t>
            </a:r>
            <a:endParaRPr dirty="0">
              <a:solidFill>
                <a:schemeClr val="tx1"/>
              </a:solidFill>
            </a:endParaRPr>
          </a:p>
          <a:p>
            <a:pPr algn="l"/>
            <a:endParaRPr dirty="0">
              <a:solidFill>
                <a:schemeClr val="tx1"/>
              </a:solidFill>
            </a:endParaRPr>
          </a:p>
          <a:p>
            <a:pPr algn="l"/>
            <a:r>
              <a:rPr lang="en" dirty="0">
                <a:solidFill>
                  <a:schemeClr val="tx1"/>
                </a:solidFill>
              </a:rPr>
              <a:t>Enable </a:t>
            </a:r>
            <a:r>
              <a:rPr lang="en" dirty="0" err="1">
                <a:solidFill>
                  <a:schemeClr val="tx1"/>
                </a:solidFill>
              </a:rPr>
              <a:t>Javascript</a:t>
            </a:r>
            <a:r>
              <a:rPr lang="en" dirty="0">
                <a:solidFill>
                  <a:schemeClr val="tx1"/>
                </a:solidFill>
              </a:rPr>
              <a:t> extensions &amp; </a:t>
            </a:r>
            <a:endParaRPr dirty="0">
              <a:solidFill>
                <a:schemeClr val="tx1"/>
              </a:solidFill>
            </a:endParaRPr>
          </a:p>
          <a:p>
            <a:pPr algn="l"/>
            <a:r>
              <a:rPr lang="en" dirty="0">
                <a:solidFill>
                  <a:schemeClr val="tx1"/>
                </a:solidFill>
              </a:rPr>
              <a:t>Extension blocks</a:t>
            </a:r>
            <a:endParaRPr dirty="0">
              <a:solidFill>
                <a:schemeClr val="tx1"/>
              </a:solidFill>
            </a:endParaRPr>
          </a:p>
          <a:p>
            <a:pPr algn="l"/>
            <a:endParaRPr dirty="0">
              <a:solidFill>
                <a:srgbClr val="980000"/>
              </a:solidFill>
            </a:endParaRPr>
          </a:p>
          <a:p>
            <a:pPr algn="l"/>
            <a:endParaRPr dirty="0">
              <a:solidFill>
                <a:srgbClr val="98000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CA7B85C-2B01-D23C-FF90-FD83C110CC9C}"/>
              </a:ext>
            </a:extLst>
          </p:cNvPr>
          <p:cNvGrpSpPr/>
          <p:nvPr/>
        </p:nvGrpSpPr>
        <p:grpSpPr>
          <a:xfrm>
            <a:off x="5198475" y="221857"/>
            <a:ext cx="5827333" cy="6160400"/>
            <a:chOff x="6364667" y="176467"/>
            <a:chExt cx="5827333" cy="6160400"/>
          </a:xfrm>
        </p:grpSpPr>
        <p:pic>
          <p:nvPicPr>
            <p:cNvPr id="119" name="Google Shape;119;p2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769987" y="176467"/>
              <a:ext cx="5422013" cy="6160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0" name="Google Shape;120;p23"/>
            <p:cNvSpPr/>
            <p:nvPr/>
          </p:nvSpPr>
          <p:spPr>
            <a:xfrm>
              <a:off x="8324100" y="1744033"/>
              <a:ext cx="2543200" cy="763600"/>
            </a:xfrm>
            <a:prstGeom prst="rect">
              <a:avLst/>
            </a:prstGeom>
            <a:noFill/>
            <a:ln w="76200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200"/>
            </a:p>
          </p:txBody>
        </p:sp>
        <p:cxnSp>
          <p:nvCxnSpPr>
            <p:cNvPr id="121" name="Google Shape;121;p23"/>
            <p:cNvCxnSpPr>
              <a:endCxn id="120" idx="1"/>
            </p:cNvCxnSpPr>
            <p:nvPr/>
          </p:nvCxnSpPr>
          <p:spPr>
            <a:xfrm rot="10800000" flipH="1">
              <a:off x="6489700" y="2125833"/>
              <a:ext cx="1834400" cy="35200"/>
            </a:xfrm>
            <a:prstGeom prst="straightConnector1">
              <a:avLst/>
            </a:prstGeom>
            <a:noFill/>
            <a:ln w="7620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22" name="Google Shape;122;p23"/>
            <p:cNvCxnSpPr/>
            <p:nvPr/>
          </p:nvCxnSpPr>
          <p:spPr>
            <a:xfrm rot="10800000" flipH="1">
              <a:off x="6364667" y="297067"/>
              <a:ext cx="2162800" cy="71200"/>
            </a:xfrm>
            <a:prstGeom prst="straightConnector1">
              <a:avLst/>
            </a:prstGeom>
            <a:noFill/>
            <a:ln w="7620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" dirty="0"/>
              <a:t>Coding Hints</a:t>
            </a:r>
            <a:endParaRPr dirty="0"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endParaRPr sz="2533" dirty="0">
              <a:solidFill>
                <a:srgbClr val="980000"/>
              </a:solidFill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" sz="2533" dirty="0"/>
              <a:t>Precision</a:t>
            </a:r>
            <a:endParaRPr sz="2533" dirty="0"/>
          </a:p>
          <a:p>
            <a:pPr marL="0" indent="0">
              <a:spcBef>
                <a:spcPts val="1600"/>
              </a:spcBef>
              <a:buNone/>
            </a:pPr>
            <a:endParaRPr sz="2533" dirty="0"/>
          </a:p>
          <a:p>
            <a:pPr marL="0" indent="0">
              <a:spcBef>
                <a:spcPts val="1600"/>
              </a:spcBef>
              <a:buNone/>
            </a:pPr>
            <a:r>
              <a:rPr lang="en" sz="2533" dirty="0"/>
              <a:t>Speak Out Your Code</a:t>
            </a:r>
            <a:endParaRPr sz="2533" dirty="0"/>
          </a:p>
          <a:p>
            <a:pPr marL="0" indent="0">
              <a:spcBef>
                <a:spcPts val="1600"/>
              </a:spcBef>
              <a:buNone/>
            </a:pPr>
            <a:endParaRPr sz="2533" dirty="0"/>
          </a:p>
          <a:p>
            <a:pPr marL="0" indent="0">
              <a:spcBef>
                <a:spcPts val="1600"/>
              </a:spcBef>
              <a:buNone/>
            </a:pPr>
            <a:r>
              <a:rPr lang="en" sz="2533" dirty="0"/>
              <a:t>Work with a Partner If You Have One</a:t>
            </a:r>
            <a:endParaRPr sz="2533" dirty="0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92" name="Google Shape;92;p18"/>
          <p:cNvSpPr/>
          <p:nvPr/>
        </p:nvSpPr>
        <p:spPr>
          <a:xfrm>
            <a:off x="6096000" y="1691009"/>
            <a:ext cx="5650000" cy="3756754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609585" indent="-465655" algn="ctr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" dirty="0"/>
              <a:t>Complete a task card.</a:t>
            </a:r>
            <a:endParaRPr dirty="0"/>
          </a:p>
          <a:p>
            <a:pPr marL="609585" indent="-465655" algn="ctr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" dirty="0"/>
              <a:t>Call an adult over to you BEFORE testing your solution</a:t>
            </a:r>
            <a:endParaRPr dirty="0"/>
          </a:p>
          <a:p>
            <a:pPr marL="609585" indent="-465655" algn="ctr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" dirty="0"/>
              <a:t>Explain your reasoning and test it out!</a:t>
            </a:r>
            <a:endParaRPr dirty="0"/>
          </a:p>
          <a:p>
            <a:pPr marL="609585" indent="-465655" algn="ctr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" dirty="0"/>
              <a:t>Complete the reflection</a:t>
            </a:r>
            <a:endParaRPr dirty="0"/>
          </a:p>
          <a:p>
            <a:pPr marL="609585" indent="-465655" algn="ctr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" dirty="0"/>
              <a:t>Move on to the next task!</a:t>
            </a:r>
            <a:endParaRPr dirty="0"/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b="1" dirty="0">
              <a:solidFill>
                <a:srgbClr val="2F5597"/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b="1" dirty="0">
                <a:solidFill>
                  <a:srgbClr val="2F5597"/>
                </a:solidFill>
              </a:rPr>
              <a:t>HOW MANY TASKS CAN YOU COMPLETE?!</a:t>
            </a:r>
            <a:endParaRPr b="1" dirty="0">
              <a:solidFill>
                <a:srgbClr val="2F5597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ctrTitle"/>
          </p:nvPr>
        </p:nvSpPr>
        <p:spPr>
          <a:xfrm>
            <a:off x="415600" y="992767"/>
            <a:ext cx="5680400" cy="10568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b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/>
              <a:t>Challenge 1</a:t>
            </a:r>
            <a:endParaRPr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FF0000"/>
              </a:solidFill>
            </a:endParaRPr>
          </a:p>
        </p:txBody>
      </p:sp>
      <p:sp>
        <p:nvSpPr>
          <p:cNvPr id="98" name="Google Shape;98;p19"/>
          <p:cNvSpPr txBox="1">
            <a:spLocks noGrp="1"/>
          </p:cNvSpPr>
          <p:nvPr>
            <p:ph type="subTitle" idx="1"/>
          </p:nvPr>
        </p:nvSpPr>
        <p:spPr>
          <a:xfrm>
            <a:off x="6825400" y="0"/>
            <a:ext cx="4614000" cy="68580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  <p:pic>
        <p:nvPicPr>
          <p:cNvPr id="99" name="Google Shape;99;p19"/>
          <p:cNvPicPr preferRelativeResize="0"/>
          <p:nvPr/>
        </p:nvPicPr>
        <p:blipFill rotWithShape="1">
          <a:blip r:embed="rId3">
            <a:alphaModFix/>
          </a:blip>
          <a:srcRect l="30867" t="30618" r="55248" b="50719"/>
          <a:stretch/>
        </p:blipFill>
        <p:spPr>
          <a:xfrm>
            <a:off x="7284767" y="1858533"/>
            <a:ext cx="3695264" cy="378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9" title="Finch day 3 Challenge 1 Video.MOV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5600" y="1351499"/>
            <a:ext cx="5869367" cy="4796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ctrTitle"/>
          </p:nvPr>
        </p:nvSpPr>
        <p:spPr>
          <a:xfrm>
            <a:off x="415600" y="992767"/>
            <a:ext cx="5680400" cy="10568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b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/>
              <a:t>Challenge</a:t>
            </a:r>
            <a:r>
              <a:rPr lang="en" dirty="0">
                <a:solidFill>
                  <a:srgbClr val="980000"/>
                </a:solidFill>
              </a:rPr>
              <a:t> </a:t>
            </a:r>
            <a:r>
              <a:rPr lang="en" dirty="0"/>
              <a:t>2</a:t>
            </a:r>
            <a:endParaRPr dirty="0"/>
          </a:p>
        </p:txBody>
      </p:sp>
      <p:sp>
        <p:nvSpPr>
          <p:cNvPr id="106" name="Google Shape;106;p20"/>
          <p:cNvSpPr txBox="1">
            <a:spLocks noGrp="1"/>
          </p:cNvSpPr>
          <p:nvPr>
            <p:ph type="subTitle" idx="1"/>
          </p:nvPr>
        </p:nvSpPr>
        <p:spPr>
          <a:xfrm>
            <a:off x="6825400" y="0"/>
            <a:ext cx="4614000" cy="68580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pic>
        <p:nvPicPr>
          <p:cNvPr id="107" name="Google Shape;107;p20"/>
          <p:cNvPicPr preferRelativeResize="0"/>
          <p:nvPr/>
        </p:nvPicPr>
        <p:blipFill rotWithShape="1">
          <a:blip r:embed="rId3">
            <a:alphaModFix/>
          </a:blip>
          <a:srcRect l="35349" t="40540" r="35396" b="30190"/>
          <a:stretch/>
        </p:blipFill>
        <p:spPr>
          <a:xfrm>
            <a:off x="6825400" y="992767"/>
            <a:ext cx="4613997" cy="4845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ctrTitle"/>
          </p:nvPr>
        </p:nvSpPr>
        <p:spPr>
          <a:xfrm>
            <a:off x="415600" y="992767"/>
            <a:ext cx="5680400" cy="10568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b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/>
              <a:t>Challenge 3</a:t>
            </a:r>
            <a:endParaRPr dirty="0"/>
          </a:p>
        </p:txBody>
      </p:sp>
      <p:sp>
        <p:nvSpPr>
          <p:cNvPr id="113" name="Google Shape;113;p21"/>
          <p:cNvSpPr txBox="1">
            <a:spLocks noGrp="1"/>
          </p:cNvSpPr>
          <p:nvPr>
            <p:ph type="subTitle" idx="1"/>
          </p:nvPr>
        </p:nvSpPr>
        <p:spPr>
          <a:xfrm>
            <a:off x="6825400" y="0"/>
            <a:ext cx="4614000" cy="68580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pic>
        <p:nvPicPr>
          <p:cNvPr id="114" name="Google Shape;114;p21"/>
          <p:cNvPicPr preferRelativeResize="0"/>
          <p:nvPr/>
        </p:nvPicPr>
        <p:blipFill rotWithShape="1">
          <a:blip r:embed="rId3">
            <a:alphaModFix/>
          </a:blip>
          <a:srcRect l="38643" t="40540" r="40142" b="30190"/>
          <a:stretch/>
        </p:blipFill>
        <p:spPr>
          <a:xfrm>
            <a:off x="6825400" y="992767"/>
            <a:ext cx="4152333" cy="5191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JTIL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8E08C"/>
      </a:accent1>
      <a:accent2>
        <a:srgbClr val="2F5597"/>
      </a:accent2>
      <a:accent3>
        <a:srgbClr val="FFFFFF"/>
      </a:accent3>
      <a:accent4>
        <a:srgbClr val="FFF2CC"/>
      </a:accent4>
      <a:accent5>
        <a:srgbClr val="FFE599"/>
      </a:accent5>
      <a:accent6>
        <a:srgbClr val="000000"/>
      </a:accent6>
      <a:hlink>
        <a:srgbClr val="2F5597"/>
      </a:hlink>
      <a:folHlink>
        <a:srgbClr val="2F5597"/>
      </a:folHlink>
    </a:clrScheme>
    <a:fontScheme name="JTILT">
      <a:majorFont>
        <a:latin typeface="Roboto Black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JTILTPresentation-Template" id="{AB281015-E3EF-4CA4-ACFF-7A0CCAB593D3}" vid="{736C4559-1246-4482-B1DD-9EFED0333CF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Design</Template>
  <TotalTime>66</TotalTime>
  <Words>510</Words>
  <Application>Microsoft Office PowerPoint</Application>
  <PresentationFormat>Widescreen</PresentationFormat>
  <Paragraphs>78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Comic Sans MS</vt:lpstr>
      <vt:lpstr>Roboto</vt:lpstr>
      <vt:lpstr>Roboto Black</vt:lpstr>
      <vt:lpstr>Times New Roman</vt:lpstr>
      <vt:lpstr>Verdana</vt:lpstr>
      <vt:lpstr>Default Design</vt:lpstr>
      <vt:lpstr>Finch Linear Equations Extension “Burger Time”</vt:lpstr>
      <vt:lpstr>Warm Up/Reminders</vt:lpstr>
      <vt:lpstr>Downloading the Finch App</vt:lpstr>
      <vt:lpstr>Saving Programs</vt:lpstr>
      <vt:lpstr>Click the setting cog in the top menu  Enable Javascript extensions &amp;  Extension blocks  </vt:lpstr>
      <vt:lpstr>Coding Hints</vt:lpstr>
      <vt:lpstr>Challenge 1 </vt:lpstr>
      <vt:lpstr>Challenge 2</vt:lpstr>
      <vt:lpstr>Challenge 3</vt:lpstr>
      <vt:lpstr>Now Design and Test Your Own Challenge(!)</vt:lpstr>
      <vt:lpstr>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Fortune-Telling Finches Presentation</dc:title>
  <dc:subject>Integrating Instructional Software into Teaching and Learning</dc:subject>
  <dc:creator>Craig Erschel Shepherd (cshphrd2)</dc:creator>
  <cp:lastModifiedBy>Craig Shepherd</cp:lastModifiedBy>
  <cp:revision>19</cp:revision>
  <dcterms:created xsi:type="dcterms:W3CDTF">2024-01-16T12:34:49Z</dcterms:created>
  <dcterms:modified xsi:type="dcterms:W3CDTF">2024-01-19T20:14:24Z</dcterms:modified>
</cp:coreProperties>
</file>