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3" r:id="rId16"/>
    <p:sldId id="271" r:id="rId17"/>
    <p:sldId id="272" r:id="rId18"/>
    <p:sldId id="273" r:id="rId19"/>
    <p:sldId id="274" r:id="rId20"/>
    <p:sldId id="275" r:id="rId21"/>
    <p:sldId id="315" r:id="rId22"/>
    <p:sldId id="277" r:id="rId23"/>
    <p:sldId id="305" r:id="rId24"/>
    <p:sldId id="30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7" r:id="rId41"/>
    <p:sldId id="309" r:id="rId42"/>
    <p:sldId id="310" r:id="rId43"/>
    <p:sldId id="311" r:id="rId44"/>
    <p:sldId id="299" r:id="rId45"/>
    <p:sldId id="300" r:id="rId46"/>
    <p:sldId id="301" r:id="rId47"/>
    <p:sldId id="302" r:id="rId48"/>
    <p:sldId id="303" r:id="rId49"/>
    <p:sldId id="314" r:id="rId50"/>
    <p:sldId id="312" r:id="rId5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91" autoAdjust="0"/>
    <p:restoredTop sz="96240" autoAdjust="0"/>
  </p:normalViewPr>
  <p:slideViewPr>
    <p:cSldViewPr snapToGrid="0" showGuides="1">
      <p:cViewPr varScale="1">
        <p:scale>
          <a:sx n="76" d="100"/>
          <a:sy n="76" d="100"/>
        </p:scale>
        <p:origin x="63" y="420"/>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7f5ec59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7f5ec59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2da0eb2f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2da0eb2f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b45b85fc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b45b85fc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here on Monday 5/21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cdb057bd1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2cdb057bd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b45b85f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b45b85f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cdb057bd1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2cdb057bd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cdb057bd1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cdb057bd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cdb057bd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cdb057b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these were the instructions, classify each box as a constant, independent variable, and dependent variable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f45834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f45834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by the end of the day “everything on the sheet done”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832dad95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4832dad95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8bb524ea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f8bb524ea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b45b85fc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b45b85fc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979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7f5ec59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7f5ec59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995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832dad9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832dad9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f458343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f458343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f4583434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2f458343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81a208e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81a208e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Power left 25 and power right 25 for 5 seconds. How far did it go? </a:t>
            </a:r>
            <a:r>
              <a:rPr lang="en" b="1" i="1">
                <a:solidFill>
                  <a:schemeClr val="dk1"/>
                </a:solidFill>
              </a:rPr>
              <a:t>approximately 11 in</a:t>
            </a:r>
            <a:endParaRPr b="1" i="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Did they all go the same distance?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not?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Try again at 2 seconds and measure. (</a:t>
            </a:r>
            <a:r>
              <a:rPr lang="en" b="1">
                <a:solidFill>
                  <a:schemeClr val="dk1"/>
                </a:solidFill>
              </a:rPr>
              <a:t>4.5 in</a:t>
            </a:r>
            <a:r>
              <a:rPr lang="en">
                <a:solidFill>
                  <a:schemeClr val="dk1"/>
                </a:solidFill>
              </a:rPr>
              <a: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Look at your data. How far would it go if you ran it for 10 seconds? Submit your answer and then we will all run it together. (</a:t>
            </a:r>
            <a:r>
              <a:rPr lang="en" b="1">
                <a:solidFill>
                  <a:schemeClr val="dk1"/>
                </a:solidFill>
              </a:rPr>
              <a:t>23 in)</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this case, the constants were the power, the independent variable was the time in seconds, and the dependent variable was distance.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8586e0d4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8586e0d4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Power left 25 and power right 25 for 5 seconds. How far did it go? </a:t>
            </a:r>
            <a:r>
              <a:rPr lang="en" b="1" i="1">
                <a:solidFill>
                  <a:schemeClr val="dk1"/>
                </a:solidFill>
              </a:rPr>
              <a:t>approximately 11 in</a:t>
            </a:r>
            <a:endParaRPr b="1" i="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Did they all go the same distance?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not?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Try again at 2 seconds and measure. (</a:t>
            </a:r>
            <a:r>
              <a:rPr lang="en" b="1">
                <a:solidFill>
                  <a:schemeClr val="dk1"/>
                </a:solidFill>
              </a:rPr>
              <a:t>4.5 in</a:t>
            </a:r>
            <a:r>
              <a:rPr lang="en">
                <a:solidFill>
                  <a:schemeClr val="dk1"/>
                </a:solidFill>
              </a:rPr>
              <a: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Look at your data. How far would it go if you ran it for 10 seconds? Submit your answer and then we will all run it together. (</a:t>
            </a:r>
            <a:r>
              <a:rPr lang="en" b="1">
                <a:solidFill>
                  <a:schemeClr val="dk1"/>
                </a:solidFill>
              </a:rPr>
              <a:t>23 in)</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this case, the constants were the power, the independent variable was the time in seconds, and the dependent variable was distance.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8586e0d4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8586e0d4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Power left 25 and power right 25 for 5 seconds. How far did it go? </a:t>
            </a:r>
            <a:r>
              <a:rPr lang="en" b="1" i="1">
                <a:solidFill>
                  <a:schemeClr val="dk1"/>
                </a:solidFill>
              </a:rPr>
              <a:t>approximately 11 in</a:t>
            </a:r>
            <a:endParaRPr b="1" i="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Did they all go the same distance?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not?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Try again at 2 seconds and measure. (</a:t>
            </a:r>
            <a:r>
              <a:rPr lang="en" b="1">
                <a:solidFill>
                  <a:schemeClr val="dk1"/>
                </a:solidFill>
              </a:rPr>
              <a:t>4.5 in</a:t>
            </a:r>
            <a:r>
              <a:rPr lang="en">
                <a:solidFill>
                  <a:schemeClr val="dk1"/>
                </a:solidFill>
              </a:rPr>
              <a: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Look at your data. How far would it go if you ran it for 10 seconds? Submit your answer and then we will all run it together. (</a:t>
            </a:r>
            <a:r>
              <a:rPr lang="en" b="1">
                <a:solidFill>
                  <a:schemeClr val="dk1"/>
                </a:solidFill>
              </a:rPr>
              <a:t>23 in)</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this case, the constants were the power, the independent variable was the time in seconds, and the dependent variable was distance.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18586e0d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18586e0d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Words could be - The finch moves at 2.17 or 2.4 inches per second; The equation would be y=2.17 or 2.4x with b=0; The graph would have a positive slope.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18586e0d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18586e0d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14848d31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14848d31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18586e0d4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18586e0d4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8586e0d4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18586e0d4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8586e0d4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18586e0d4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39110438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39110438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9110438d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39110438d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9110438d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9110438d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39110438d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39110438d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b45b85fc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b45b85f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027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b45b85fc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b45b85fc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261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7f5ec59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7f5ec59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b45b85fc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b45b85fc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f4583434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2f458343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2254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f8bc4bb9a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f8bc4bb9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Power left 25 and power right 25 for 5 seconds. How far did it go? </a:t>
            </a:r>
            <a:r>
              <a:rPr lang="en" b="1" i="1">
                <a:solidFill>
                  <a:schemeClr val="dk1"/>
                </a:solidFill>
              </a:rPr>
              <a:t>approximately 11 in</a:t>
            </a:r>
            <a:endParaRPr b="1" i="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Did they all go the same distance?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Why not?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Try again at 2 seconds and measure. (</a:t>
            </a:r>
            <a:r>
              <a:rPr lang="en" b="1">
                <a:solidFill>
                  <a:schemeClr val="dk1"/>
                </a:solidFill>
              </a:rPr>
              <a:t>4.5 in</a:t>
            </a:r>
            <a:r>
              <a:rPr lang="en">
                <a:solidFill>
                  <a:schemeClr val="dk1"/>
                </a:solidFill>
              </a:rPr>
              <a: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Look at your data. How far would it go if you ran it for 10 seconds? Submit your answer and then we will all run it together. (</a:t>
            </a:r>
            <a:r>
              <a:rPr lang="en" b="1">
                <a:solidFill>
                  <a:schemeClr val="dk1"/>
                </a:solidFill>
              </a:rPr>
              <a:t>23 in)</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this case, the constants were the power, the independent variable was the time in seconds, and the dependent variable was distance.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81a208e30_4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81a208e30_4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81a208e30_4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f81a208e30_4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f81a208e30_4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f81a208e30_4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f8db68bdae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f8db68bda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cdb057bd1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cdb057bd1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66cda96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66cda96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b45b85fc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b45b85f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b45b85fc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b45b85fc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b45b85fc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b45b85fc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187386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393658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394204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214230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52" name="Google Shape;52;p13"/>
          <p:cNvSpPr/>
          <p:nvPr/>
        </p:nvSpPr>
        <p:spPr>
          <a:xfrm>
            <a:off x="2854400" y="1649900"/>
            <a:ext cx="1638800" cy="165600"/>
          </a:xfrm>
          <a:prstGeom prst="rect">
            <a:avLst/>
          </a:prstGeom>
          <a:solidFill>
            <a:srgbClr val="0D47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53" name="Google Shape;53;p13"/>
          <p:cNvSpPr txBox="1">
            <a:spLocks noGrp="1"/>
          </p:cNvSpPr>
          <p:nvPr>
            <p:ph type="body" idx="1"/>
          </p:nvPr>
        </p:nvSpPr>
        <p:spPr>
          <a:xfrm>
            <a:off x="2752800" y="2064800"/>
            <a:ext cx="6483200" cy="3396800"/>
          </a:xfrm>
          <a:prstGeom prst="rect">
            <a:avLst/>
          </a:prstGeom>
          <a:noFill/>
        </p:spPr>
        <p:txBody>
          <a:bodyPr spcFirstLastPara="1" wrap="square" lIns="91425" tIns="91425" rIns="91425" bIns="91425" anchor="t" anchorCtr="0">
            <a:noAutofit/>
          </a:bodyPr>
          <a:lstStyle>
            <a:lvl1pPr marL="609585" lvl="0" indent="-457189" algn="l">
              <a:lnSpc>
                <a:spcPct val="115000"/>
              </a:lnSpc>
              <a:spcBef>
                <a:spcPts val="0"/>
              </a:spcBef>
              <a:spcAft>
                <a:spcPts val="0"/>
              </a:spcAft>
              <a:buClr>
                <a:srgbClr val="616161"/>
              </a:buClr>
              <a:buSzPts val="1800"/>
              <a:buChar char="●"/>
              <a:defRPr sz="2400">
                <a:solidFill>
                  <a:srgbClr val="616161"/>
                </a:solidFill>
              </a:defRPr>
            </a:lvl1pPr>
            <a:lvl2pPr marL="1219170" lvl="1" indent="-423323" algn="l">
              <a:lnSpc>
                <a:spcPct val="115000"/>
              </a:lnSpc>
              <a:spcBef>
                <a:spcPts val="2133"/>
              </a:spcBef>
              <a:spcAft>
                <a:spcPts val="0"/>
              </a:spcAft>
              <a:buClr>
                <a:srgbClr val="616161"/>
              </a:buClr>
              <a:buSzPts val="1400"/>
              <a:buChar char="○"/>
              <a:defRPr sz="1867">
                <a:solidFill>
                  <a:srgbClr val="616161"/>
                </a:solidFill>
              </a:defRPr>
            </a:lvl2pPr>
            <a:lvl3pPr marL="1828754" lvl="2" indent="-423323" algn="l">
              <a:lnSpc>
                <a:spcPct val="115000"/>
              </a:lnSpc>
              <a:spcBef>
                <a:spcPts val="2133"/>
              </a:spcBef>
              <a:spcAft>
                <a:spcPts val="0"/>
              </a:spcAft>
              <a:buClr>
                <a:srgbClr val="616161"/>
              </a:buClr>
              <a:buSzPts val="1400"/>
              <a:buChar char="■"/>
              <a:defRPr sz="1867">
                <a:solidFill>
                  <a:srgbClr val="616161"/>
                </a:solidFill>
              </a:defRPr>
            </a:lvl3pPr>
            <a:lvl4pPr marL="2438339" lvl="3" indent="-423323" algn="l">
              <a:lnSpc>
                <a:spcPct val="115000"/>
              </a:lnSpc>
              <a:spcBef>
                <a:spcPts val="2133"/>
              </a:spcBef>
              <a:spcAft>
                <a:spcPts val="0"/>
              </a:spcAft>
              <a:buClr>
                <a:srgbClr val="616161"/>
              </a:buClr>
              <a:buSzPts val="1400"/>
              <a:buChar char="●"/>
              <a:defRPr sz="1867">
                <a:solidFill>
                  <a:srgbClr val="616161"/>
                </a:solidFill>
              </a:defRPr>
            </a:lvl4pPr>
            <a:lvl5pPr marL="3047924" lvl="4" indent="-423323" algn="l">
              <a:lnSpc>
                <a:spcPct val="115000"/>
              </a:lnSpc>
              <a:spcBef>
                <a:spcPts val="2133"/>
              </a:spcBef>
              <a:spcAft>
                <a:spcPts val="0"/>
              </a:spcAft>
              <a:buClr>
                <a:srgbClr val="616161"/>
              </a:buClr>
              <a:buSzPts val="1400"/>
              <a:buChar char="○"/>
              <a:defRPr sz="1867">
                <a:solidFill>
                  <a:srgbClr val="616161"/>
                </a:solidFill>
              </a:defRPr>
            </a:lvl5pPr>
            <a:lvl6pPr marL="3657509" lvl="5" indent="-423323" algn="l">
              <a:lnSpc>
                <a:spcPct val="115000"/>
              </a:lnSpc>
              <a:spcBef>
                <a:spcPts val="2133"/>
              </a:spcBef>
              <a:spcAft>
                <a:spcPts val="0"/>
              </a:spcAft>
              <a:buClr>
                <a:srgbClr val="616161"/>
              </a:buClr>
              <a:buSzPts val="1400"/>
              <a:buChar char="■"/>
              <a:defRPr sz="1867">
                <a:solidFill>
                  <a:srgbClr val="616161"/>
                </a:solidFill>
              </a:defRPr>
            </a:lvl6pPr>
            <a:lvl7pPr marL="4267093" lvl="6" indent="-423323" algn="l">
              <a:lnSpc>
                <a:spcPct val="115000"/>
              </a:lnSpc>
              <a:spcBef>
                <a:spcPts val="2133"/>
              </a:spcBef>
              <a:spcAft>
                <a:spcPts val="0"/>
              </a:spcAft>
              <a:buClr>
                <a:srgbClr val="616161"/>
              </a:buClr>
              <a:buSzPts val="1400"/>
              <a:buChar char="●"/>
              <a:defRPr sz="1867">
                <a:solidFill>
                  <a:srgbClr val="616161"/>
                </a:solidFill>
              </a:defRPr>
            </a:lvl7pPr>
            <a:lvl8pPr marL="4876678" lvl="7" indent="-423323" algn="l">
              <a:lnSpc>
                <a:spcPct val="115000"/>
              </a:lnSpc>
              <a:spcBef>
                <a:spcPts val="2133"/>
              </a:spcBef>
              <a:spcAft>
                <a:spcPts val="0"/>
              </a:spcAft>
              <a:buClr>
                <a:srgbClr val="616161"/>
              </a:buClr>
              <a:buSzPts val="1400"/>
              <a:buChar char="○"/>
              <a:defRPr sz="1867">
                <a:solidFill>
                  <a:srgbClr val="616161"/>
                </a:solidFill>
              </a:defRPr>
            </a:lvl8pPr>
            <a:lvl9pPr marL="5486263" lvl="8" indent="-423323" algn="l">
              <a:lnSpc>
                <a:spcPct val="115000"/>
              </a:lnSpc>
              <a:spcBef>
                <a:spcPts val="2133"/>
              </a:spcBef>
              <a:spcAft>
                <a:spcPts val="2133"/>
              </a:spcAft>
              <a:buClr>
                <a:srgbClr val="616161"/>
              </a:buClr>
              <a:buSzPts val="1400"/>
              <a:buChar char="■"/>
              <a:defRPr sz="1867">
                <a:solidFill>
                  <a:srgbClr val="616161"/>
                </a:solidFill>
              </a:defRPr>
            </a:lvl9pPr>
          </a:lstStyle>
          <a:p>
            <a:endParaRPr/>
          </a:p>
        </p:txBody>
      </p:sp>
      <p:sp>
        <p:nvSpPr>
          <p:cNvPr id="54" name="Google Shape;54;p13"/>
          <p:cNvSpPr txBox="1">
            <a:spLocks noGrp="1"/>
          </p:cNvSpPr>
          <p:nvPr>
            <p:ph type="sldNum" idx="12"/>
          </p:nvPr>
        </p:nvSpPr>
        <p:spPr>
          <a:xfrm>
            <a:off x="11330665" y="6251679"/>
            <a:ext cx="731600" cy="5248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333">
                <a:solidFill>
                  <a:srgbClr val="616161"/>
                </a:solidFill>
              </a:defRPr>
            </a:lvl1pPr>
            <a:lvl2pPr lvl="1" algn="r">
              <a:lnSpc>
                <a:spcPct val="100000"/>
              </a:lnSpc>
              <a:spcAft>
                <a:spcPts val="0"/>
              </a:spcAft>
              <a:buNone/>
              <a:defRPr sz="1333">
                <a:solidFill>
                  <a:srgbClr val="616161"/>
                </a:solidFill>
              </a:defRPr>
            </a:lvl2pPr>
            <a:lvl3pPr lvl="2" algn="r">
              <a:lnSpc>
                <a:spcPct val="100000"/>
              </a:lnSpc>
              <a:spcAft>
                <a:spcPts val="0"/>
              </a:spcAft>
              <a:buNone/>
              <a:defRPr sz="1333">
                <a:solidFill>
                  <a:srgbClr val="616161"/>
                </a:solidFill>
              </a:defRPr>
            </a:lvl3pPr>
            <a:lvl4pPr lvl="3" algn="r">
              <a:lnSpc>
                <a:spcPct val="100000"/>
              </a:lnSpc>
              <a:spcAft>
                <a:spcPts val="0"/>
              </a:spcAft>
              <a:buNone/>
              <a:defRPr sz="1333">
                <a:solidFill>
                  <a:srgbClr val="616161"/>
                </a:solidFill>
              </a:defRPr>
            </a:lvl4pPr>
            <a:lvl5pPr lvl="4" algn="r">
              <a:lnSpc>
                <a:spcPct val="100000"/>
              </a:lnSpc>
              <a:spcAft>
                <a:spcPts val="0"/>
              </a:spcAft>
              <a:buNone/>
              <a:defRPr sz="1333">
                <a:solidFill>
                  <a:srgbClr val="616161"/>
                </a:solidFill>
              </a:defRPr>
            </a:lvl5pPr>
            <a:lvl6pPr lvl="5" algn="r">
              <a:lnSpc>
                <a:spcPct val="100000"/>
              </a:lnSpc>
              <a:spcAft>
                <a:spcPts val="0"/>
              </a:spcAft>
              <a:buNone/>
              <a:defRPr sz="1333">
                <a:solidFill>
                  <a:srgbClr val="616161"/>
                </a:solidFill>
              </a:defRPr>
            </a:lvl6pPr>
            <a:lvl7pPr lvl="6" algn="r">
              <a:lnSpc>
                <a:spcPct val="100000"/>
              </a:lnSpc>
              <a:spcAft>
                <a:spcPts val="0"/>
              </a:spcAft>
              <a:buNone/>
              <a:defRPr sz="1333">
                <a:solidFill>
                  <a:srgbClr val="616161"/>
                </a:solidFill>
              </a:defRPr>
            </a:lvl7pPr>
            <a:lvl8pPr lvl="7" algn="r">
              <a:lnSpc>
                <a:spcPct val="100000"/>
              </a:lnSpc>
              <a:spcAft>
                <a:spcPts val="0"/>
              </a:spcAft>
              <a:buNone/>
              <a:defRPr sz="1333">
                <a:solidFill>
                  <a:srgbClr val="616161"/>
                </a:solidFill>
              </a:defRPr>
            </a:lvl8pPr>
            <a:lvl9pPr lvl="8" algn="r">
              <a:lnSpc>
                <a:spcPct val="100000"/>
              </a:lnSpc>
              <a:spcAft>
                <a:spcPts val="0"/>
              </a:spcAft>
              <a:buNone/>
              <a:defRPr sz="1333">
                <a:solidFill>
                  <a:srgbClr val="616161"/>
                </a:solidFill>
              </a:defRPr>
            </a:lvl9p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08801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journals.uwyo.edu/index.php/jtilt/index"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creativecommons.org/licenses/by-nc-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20">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2(2).</a:t>
            </a:r>
          </a:p>
        </p:txBody>
      </p:sp>
      <p:pic>
        <p:nvPicPr>
          <p:cNvPr id="7" name="Picture 6">
            <a:hlinkClick r:id="rId20"/>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22"/>
            <a:extLst>
              <a:ext uri="{FF2B5EF4-FFF2-40B4-BE49-F238E27FC236}">
                <a16:creationId xmlns:a16="http://schemas.microsoft.com/office/drawing/2014/main" id="{B1D746F0-1DEE-FF75-477C-ADEF8F836C9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_W0bSen8Qj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54bgHri7hD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W9kVd-OKMz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W9kVd-OKMz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W9kVd-OKMz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W9kVd-OKMz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W9kVd-OKMz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iHdviZkM7S4"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2Zdyu2lE-dM"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54bgHri7hDI"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8" Type="http://schemas.openxmlformats.org/officeDocument/2006/relationships/hyperlink" Target="https://pixabay.com/vectors/hamburger-cheeseburger-burger-lunch-576419/" TargetMode="External"/><Relationship Id="rId3" Type="http://schemas.openxmlformats.org/officeDocument/2006/relationships/hyperlink" Target="https://www.youtube.com/watch?v=W9kVd-OKMzs" TargetMode="External"/><Relationship Id="rId7" Type="http://schemas.openxmlformats.org/officeDocument/2006/relationships/hyperlink" Target="https://corestandards.org/mathematics-standards/" TargetMode="External"/><Relationship Id="rId2" Type="http://schemas.openxmlformats.org/officeDocument/2006/relationships/hyperlink" Target="https://www.youtube.com/watch?v=_W0bSen8Qjg" TargetMode="External"/><Relationship Id="rId1" Type="http://schemas.openxmlformats.org/officeDocument/2006/relationships/slideLayout" Target="../slideLayouts/slideLayout16.xml"/><Relationship Id="rId6" Type="http://schemas.openxmlformats.org/officeDocument/2006/relationships/hyperlink" Target="https://youtu.be/54bgHri7hDI" TargetMode="External"/><Relationship Id="rId5" Type="http://schemas.openxmlformats.org/officeDocument/2006/relationships/hyperlink" Target="https://www.youtube.com/watch?v=2Zdyu2lE-dM" TargetMode="External"/><Relationship Id="rId4" Type="http://schemas.openxmlformats.org/officeDocument/2006/relationships/hyperlink" Target="https://www.youtube.com/watch?v=iHdviZkM7S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026A-A2AF-6151-9112-44E3AFB14F9D}"/>
              </a:ext>
            </a:extLst>
          </p:cNvPr>
          <p:cNvSpPr>
            <a:spLocks noGrp="1"/>
          </p:cNvSpPr>
          <p:nvPr>
            <p:ph type="ctrTitle"/>
          </p:nvPr>
        </p:nvSpPr>
        <p:spPr/>
        <p:txBody>
          <a:bodyPr/>
          <a:lstStyle/>
          <a:p>
            <a:r>
              <a:rPr lang="en-US" dirty="0"/>
              <a:t>Fortune-Telling Finches Presentation</a:t>
            </a:r>
          </a:p>
        </p:txBody>
      </p:sp>
      <p:sp>
        <p:nvSpPr>
          <p:cNvPr id="3" name="Subtitle 2">
            <a:extLst>
              <a:ext uri="{FF2B5EF4-FFF2-40B4-BE49-F238E27FC236}">
                <a16:creationId xmlns:a16="http://schemas.microsoft.com/office/drawing/2014/main" id="{90A7B3BC-E72C-C501-735D-04F3C219E24F}"/>
              </a:ext>
            </a:extLst>
          </p:cNvPr>
          <p:cNvSpPr>
            <a:spLocks noGrp="1"/>
          </p:cNvSpPr>
          <p:nvPr>
            <p:ph type="subTitle" idx="1"/>
          </p:nvPr>
        </p:nvSpPr>
        <p:spPr/>
        <p:txBody>
          <a:bodyPr/>
          <a:lstStyle/>
          <a:p>
            <a:r>
              <a:rPr lang="en-US" dirty="0"/>
              <a:t>By Brian Johnson and Rebecca Bramwell</a:t>
            </a:r>
          </a:p>
        </p:txBody>
      </p:sp>
    </p:spTree>
    <p:extLst>
      <p:ext uri="{BB962C8B-B14F-4D97-AF65-F5344CB8AC3E}">
        <p14:creationId xmlns:p14="http://schemas.microsoft.com/office/powerpoint/2010/main" val="54586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415600" y="0"/>
            <a:ext cx="11360800" cy="12952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Saving Programs</a:t>
            </a:r>
            <a:endParaRPr dirty="0"/>
          </a:p>
        </p:txBody>
      </p:sp>
      <p:pic>
        <p:nvPicPr>
          <p:cNvPr id="112" name="Google Shape;112;p22"/>
          <p:cNvPicPr preferRelativeResize="0"/>
          <p:nvPr/>
        </p:nvPicPr>
        <p:blipFill rotWithShape="1">
          <a:blip r:embed="rId3">
            <a:alphaModFix/>
          </a:blip>
          <a:srcRect t="14000" r="7723" b="22848"/>
          <a:stretch/>
        </p:blipFill>
        <p:spPr>
          <a:xfrm>
            <a:off x="470784" y="1875097"/>
            <a:ext cx="11250432" cy="4118199"/>
          </a:xfrm>
          <a:prstGeom prst="rect">
            <a:avLst/>
          </a:prstGeom>
          <a:noFill/>
          <a:ln>
            <a:noFill/>
          </a:ln>
        </p:spPr>
      </p:pic>
      <p:cxnSp>
        <p:nvCxnSpPr>
          <p:cNvPr id="113" name="Google Shape;113;p22"/>
          <p:cNvCxnSpPr>
            <a:cxnSpLocks/>
          </p:cNvCxnSpPr>
          <p:nvPr/>
        </p:nvCxnSpPr>
        <p:spPr>
          <a:xfrm>
            <a:off x="857633" y="354067"/>
            <a:ext cx="602679" cy="1385281"/>
          </a:xfrm>
          <a:prstGeom prst="straightConnector1">
            <a:avLst/>
          </a:prstGeom>
          <a:noFill/>
          <a:ln w="114300" cap="flat" cmpd="sng">
            <a:solidFill>
              <a:srgbClr val="C00000"/>
            </a:solidFill>
            <a:prstDash val="solid"/>
            <a:round/>
            <a:headEnd type="none" w="med" len="med"/>
            <a:tailEnd type="stealth"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11000" y="297067"/>
            <a:ext cx="56572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solidFill>
                  <a:schemeClr val="tx1"/>
                </a:solidFill>
              </a:rPr>
              <a:t>Click the setting cog in the top menu</a:t>
            </a:r>
            <a:endParaRPr dirty="0">
              <a:solidFill>
                <a:schemeClr val="tx1"/>
              </a:solidFill>
            </a:endParaRPr>
          </a:p>
          <a:p>
            <a:pPr algn="l"/>
            <a:endParaRPr dirty="0">
              <a:solidFill>
                <a:schemeClr val="tx1"/>
              </a:solidFill>
            </a:endParaRPr>
          </a:p>
          <a:p>
            <a:pPr algn="l"/>
            <a:r>
              <a:rPr lang="en" dirty="0">
                <a:solidFill>
                  <a:schemeClr val="tx1"/>
                </a:solidFill>
              </a:rPr>
              <a:t>Enable </a:t>
            </a:r>
            <a:r>
              <a:rPr lang="en" dirty="0" err="1">
                <a:solidFill>
                  <a:schemeClr val="tx1"/>
                </a:solidFill>
              </a:rPr>
              <a:t>Javascript</a:t>
            </a:r>
            <a:r>
              <a:rPr lang="en" dirty="0">
                <a:solidFill>
                  <a:schemeClr val="tx1"/>
                </a:solidFill>
              </a:rPr>
              <a:t> extensions &amp; </a:t>
            </a:r>
            <a:endParaRPr dirty="0">
              <a:solidFill>
                <a:schemeClr val="tx1"/>
              </a:solidFill>
            </a:endParaRPr>
          </a:p>
          <a:p>
            <a:pPr algn="l"/>
            <a:r>
              <a:rPr lang="en" dirty="0">
                <a:solidFill>
                  <a:schemeClr val="tx1"/>
                </a:solidFill>
              </a:rPr>
              <a:t>Extension blocks</a:t>
            </a:r>
            <a:endParaRPr dirty="0">
              <a:solidFill>
                <a:schemeClr val="tx1"/>
              </a:solidFill>
            </a:endParaRPr>
          </a:p>
          <a:p>
            <a:pPr algn="l"/>
            <a:endParaRPr dirty="0">
              <a:solidFill>
                <a:srgbClr val="980000"/>
              </a:solidFill>
            </a:endParaRPr>
          </a:p>
          <a:p>
            <a:pPr algn="l"/>
            <a:endParaRPr dirty="0">
              <a:solidFill>
                <a:srgbClr val="980000"/>
              </a:solidFill>
            </a:endParaRPr>
          </a:p>
        </p:txBody>
      </p:sp>
      <p:grpSp>
        <p:nvGrpSpPr>
          <p:cNvPr id="2" name="Group 1">
            <a:extLst>
              <a:ext uri="{FF2B5EF4-FFF2-40B4-BE49-F238E27FC236}">
                <a16:creationId xmlns:a16="http://schemas.microsoft.com/office/drawing/2014/main" id="{BCA7B85C-2B01-D23C-FF90-FD83C110CC9C}"/>
              </a:ext>
            </a:extLst>
          </p:cNvPr>
          <p:cNvGrpSpPr/>
          <p:nvPr/>
        </p:nvGrpSpPr>
        <p:grpSpPr>
          <a:xfrm>
            <a:off x="5198475" y="221857"/>
            <a:ext cx="5827333" cy="6160400"/>
            <a:chOff x="6364667" y="176467"/>
            <a:chExt cx="5827333" cy="6160400"/>
          </a:xfrm>
        </p:grpSpPr>
        <p:pic>
          <p:nvPicPr>
            <p:cNvPr id="119" name="Google Shape;119;p23"/>
            <p:cNvPicPr preferRelativeResize="0"/>
            <p:nvPr/>
          </p:nvPicPr>
          <p:blipFill>
            <a:blip r:embed="rId3">
              <a:alphaModFix/>
            </a:blip>
            <a:stretch>
              <a:fillRect/>
            </a:stretch>
          </p:blipFill>
          <p:spPr>
            <a:xfrm>
              <a:off x="6769987" y="176467"/>
              <a:ext cx="5422013" cy="6160400"/>
            </a:xfrm>
            <a:prstGeom prst="rect">
              <a:avLst/>
            </a:prstGeom>
            <a:noFill/>
            <a:ln>
              <a:noFill/>
            </a:ln>
          </p:spPr>
        </p:pic>
        <p:sp>
          <p:nvSpPr>
            <p:cNvPr id="120" name="Google Shape;120;p23"/>
            <p:cNvSpPr/>
            <p:nvPr/>
          </p:nvSpPr>
          <p:spPr>
            <a:xfrm>
              <a:off x="8324100" y="1744033"/>
              <a:ext cx="2543200" cy="763600"/>
            </a:xfrm>
            <a:prstGeom prst="rect">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p>
          </p:txBody>
        </p:sp>
        <p:cxnSp>
          <p:nvCxnSpPr>
            <p:cNvPr id="121" name="Google Shape;121;p23"/>
            <p:cNvCxnSpPr>
              <a:endCxn id="120" idx="1"/>
            </p:cNvCxnSpPr>
            <p:nvPr/>
          </p:nvCxnSpPr>
          <p:spPr>
            <a:xfrm rot="10800000" flipH="1">
              <a:off x="6489700" y="2125833"/>
              <a:ext cx="1834400" cy="35200"/>
            </a:xfrm>
            <a:prstGeom prst="straightConnector1">
              <a:avLst/>
            </a:prstGeom>
            <a:noFill/>
            <a:ln w="76200" cap="flat" cmpd="sng">
              <a:solidFill>
                <a:srgbClr val="FF0000"/>
              </a:solidFill>
              <a:prstDash val="solid"/>
              <a:round/>
              <a:headEnd type="none" w="med" len="med"/>
              <a:tailEnd type="triangle" w="med" len="med"/>
            </a:ln>
          </p:spPr>
        </p:cxnSp>
        <p:cxnSp>
          <p:nvCxnSpPr>
            <p:cNvPr id="122" name="Google Shape;122;p23"/>
            <p:cNvCxnSpPr/>
            <p:nvPr/>
          </p:nvCxnSpPr>
          <p:spPr>
            <a:xfrm rot="10800000" flipH="1">
              <a:off x="6364667" y="297067"/>
              <a:ext cx="2162800" cy="71200"/>
            </a:xfrm>
            <a:prstGeom prst="straightConnector1">
              <a:avLst/>
            </a:prstGeom>
            <a:noFill/>
            <a:ln w="76200" cap="flat" cmpd="sng">
              <a:solidFill>
                <a:srgbClr val="FF0000"/>
              </a:solidFill>
              <a:prstDash val="solid"/>
              <a:round/>
              <a:headEnd type="none" w="med" len="med"/>
              <a:tailEnd type="triangle"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t>Opening Code</a:t>
            </a:r>
            <a:endParaRPr dirty="0"/>
          </a:p>
        </p:txBody>
      </p:sp>
      <p:sp>
        <p:nvSpPr>
          <p:cNvPr id="128" name="Google Shape;128;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Aft>
                <a:spcPts val="2133"/>
              </a:spcAft>
              <a:buNone/>
            </a:pPr>
            <a:endParaRPr/>
          </a:p>
        </p:txBody>
      </p:sp>
      <p:pic>
        <p:nvPicPr>
          <p:cNvPr id="129" name="Google Shape;129;p24"/>
          <p:cNvPicPr preferRelativeResize="0"/>
          <p:nvPr/>
        </p:nvPicPr>
        <p:blipFill>
          <a:blip r:embed="rId3">
            <a:alphaModFix/>
          </a:blip>
          <a:stretch>
            <a:fillRect/>
          </a:stretch>
        </p:blipFill>
        <p:spPr>
          <a:xfrm>
            <a:off x="1904289" y="1805867"/>
            <a:ext cx="8594945" cy="40167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ctrTitle"/>
          </p:nvPr>
        </p:nvSpPr>
        <p:spPr>
          <a:xfrm>
            <a:off x="264333" y="0"/>
            <a:ext cx="11360800" cy="11440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Opening Challenge</a:t>
            </a:r>
            <a:endParaRPr dirty="0"/>
          </a:p>
        </p:txBody>
      </p:sp>
      <p:sp>
        <p:nvSpPr>
          <p:cNvPr id="135" name="Google Shape;135;p25"/>
          <p:cNvSpPr txBox="1">
            <a:spLocks noGrp="1"/>
          </p:cNvSpPr>
          <p:nvPr>
            <p:ph type="subTitle" idx="1"/>
          </p:nvPr>
        </p:nvSpPr>
        <p:spPr>
          <a:xfrm>
            <a:off x="415600" y="967067"/>
            <a:ext cx="11360800" cy="2213455"/>
          </a:xfrm>
          <a:prstGeom prst="rect">
            <a:avLst/>
          </a:prstGeom>
        </p:spPr>
        <p:txBody>
          <a:bodyPr spcFirstLastPara="1" vert="horz" wrap="square" lIns="121900" tIns="121900" rIns="121900" bIns="121900" numCol="1" anchor="t" anchorCtr="0" compatLnSpc="1">
            <a:prstTxWarp prst="textNoShape">
              <a:avLst/>
            </a:prstTxWarp>
            <a:noAutofit/>
          </a:bodyPr>
          <a:lstStyle/>
          <a:p>
            <a:pPr marL="609585" indent="-541853" algn="l">
              <a:spcBef>
                <a:spcPts val="0"/>
              </a:spcBef>
              <a:spcAft>
                <a:spcPts val="0"/>
              </a:spcAft>
              <a:buSzPct val="64000"/>
              <a:buChar char="●"/>
            </a:pPr>
            <a:r>
              <a:rPr lang="en" dirty="0"/>
              <a:t>Get the Finch Robot to Move </a:t>
            </a:r>
            <a:endParaRPr dirty="0"/>
          </a:p>
          <a:p>
            <a:pPr marL="609585" indent="-541853" algn="l">
              <a:spcBef>
                <a:spcPts val="0"/>
              </a:spcBef>
              <a:spcAft>
                <a:spcPts val="0"/>
              </a:spcAft>
              <a:buSzPct val="64000"/>
              <a:buChar char="●"/>
            </a:pPr>
            <a:r>
              <a:rPr lang="en" dirty="0"/>
              <a:t>Move Forward/Backward</a:t>
            </a:r>
            <a:endParaRPr dirty="0"/>
          </a:p>
          <a:p>
            <a:pPr marL="609585" indent="-541853" algn="l">
              <a:spcBef>
                <a:spcPts val="0"/>
              </a:spcBef>
              <a:spcAft>
                <a:spcPts val="0"/>
              </a:spcAft>
              <a:buSzPct val="64000"/>
              <a:buChar char="●"/>
            </a:pPr>
            <a:r>
              <a:rPr lang="en" dirty="0"/>
              <a:t>Turn Left/Right</a:t>
            </a:r>
            <a:endParaRPr dirty="0"/>
          </a:p>
          <a:p>
            <a:pPr marL="609585" indent="-541853" algn="l">
              <a:spcBef>
                <a:spcPts val="0"/>
              </a:spcBef>
              <a:spcAft>
                <a:spcPts val="0"/>
              </a:spcAft>
              <a:buSzPct val="64000"/>
              <a:buChar char="●"/>
            </a:pPr>
            <a:r>
              <a:rPr lang="en" dirty="0"/>
              <a:t>How Fast Will It Move?</a:t>
            </a:r>
            <a:endParaRPr dirty="0"/>
          </a:p>
        </p:txBody>
      </p:sp>
      <p:pic>
        <p:nvPicPr>
          <p:cNvPr id="136" name="Google Shape;136;p25" descr="This timer counts down silently until it reaches 0:00, then a police siren sounds to alert you that time is up." title="5 Minute Timer">
            <a:hlinkClick r:id="rId3"/>
          </p:cNvPr>
          <p:cNvPicPr preferRelativeResize="0"/>
          <p:nvPr/>
        </p:nvPicPr>
        <p:blipFill>
          <a:blip r:embed="rId4">
            <a:alphaModFix/>
          </a:blip>
          <a:stretch>
            <a:fillRect/>
          </a:stretch>
        </p:blipFill>
        <p:spPr>
          <a:xfrm>
            <a:off x="9628967" y="1144001"/>
            <a:ext cx="2298533" cy="1723900"/>
          </a:xfrm>
          <a:prstGeom prst="rect">
            <a:avLst/>
          </a:prstGeom>
          <a:noFill/>
          <a:ln>
            <a:noFill/>
          </a:ln>
        </p:spPr>
      </p:pic>
      <p:sp>
        <p:nvSpPr>
          <p:cNvPr id="137" name="Google Shape;137;p25"/>
          <p:cNvSpPr txBox="1"/>
          <p:nvPr/>
        </p:nvSpPr>
        <p:spPr>
          <a:xfrm>
            <a:off x="903267" y="3446367"/>
            <a:ext cx="2501600" cy="73862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3200"/>
          </a:p>
        </p:txBody>
      </p:sp>
      <p:sp>
        <p:nvSpPr>
          <p:cNvPr id="138" name="Google Shape;138;p25"/>
          <p:cNvSpPr/>
          <p:nvPr/>
        </p:nvSpPr>
        <p:spPr>
          <a:xfrm>
            <a:off x="257100" y="3180522"/>
            <a:ext cx="11670400" cy="3084800"/>
          </a:xfrm>
          <a:prstGeom prst="roundRect">
            <a:avLst>
              <a:gd name="adj" fmla="val 16667"/>
            </a:avLst>
          </a:prstGeom>
          <a:solidFill>
            <a:schemeClr val="bg1">
              <a:lumMod val="8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SzPts val="1100"/>
            </a:pPr>
            <a:r>
              <a:rPr lang="en" sz="2800" b="1" dirty="0"/>
              <a:t>Reflect:  What did you notice?</a:t>
            </a:r>
            <a:endParaRPr sz="2800" b="1" dirty="0"/>
          </a:p>
          <a:p>
            <a:pPr marL="609585" indent="-507987">
              <a:spcBef>
                <a:spcPts val="0"/>
              </a:spcBef>
              <a:spcAft>
                <a:spcPts val="0"/>
              </a:spcAft>
              <a:buSzPts val="2400"/>
              <a:buChar char="●"/>
            </a:pPr>
            <a:r>
              <a:rPr lang="en" sz="2800" dirty="0"/>
              <a:t>____ was different than I thought it would be because_________</a:t>
            </a:r>
            <a:endParaRPr sz="2800" dirty="0"/>
          </a:p>
          <a:p>
            <a:pPr>
              <a:spcBef>
                <a:spcPts val="0"/>
              </a:spcBef>
              <a:spcAft>
                <a:spcPts val="0"/>
              </a:spcAft>
            </a:pPr>
            <a:endParaRPr sz="2800" dirty="0"/>
          </a:p>
          <a:p>
            <a:pPr marL="609585" indent="-507987">
              <a:spcBef>
                <a:spcPts val="0"/>
              </a:spcBef>
              <a:spcAft>
                <a:spcPts val="0"/>
              </a:spcAft>
              <a:buSzPts val="2400"/>
              <a:buChar char="●"/>
            </a:pPr>
            <a:r>
              <a:rPr lang="en" sz="2800" dirty="0"/>
              <a:t>I originally thought _____, but I learned that_______</a:t>
            </a:r>
            <a:endParaRPr sz="2800" dirty="0"/>
          </a:p>
          <a:p>
            <a:pPr>
              <a:spcBef>
                <a:spcPts val="0"/>
              </a:spcBef>
              <a:spcAft>
                <a:spcPts val="0"/>
              </a:spcAft>
            </a:pP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10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p:nvPr/>
        </p:nvSpPr>
        <p:spPr>
          <a:xfrm>
            <a:off x="903267" y="3446367"/>
            <a:ext cx="2501600" cy="73862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endParaRPr sz="3200"/>
          </a:p>
        </p:txBody>
      </p:sp>
      <p:sp>
        <p:nvSpPr>
          <p:cNvPr id="144" name="Google Shape;144;p26"/>
          <p:cNvSpPr/>
          <p:nvPr/>
        </p:nvSpPr>
        <p:spPr>
          <a:xfrm>
            <a:off x="260800" y="1466746"/>
            <a:ext cx="11670400" cy="3084800"/>
          </a:xfrm>
          <a:prstGeom prst="roundRect">
            <a:avLst>
              <a:gd name="adj" fmla="val 16667"/>
            </a:avLst>
          </a:prstGeom>
          <a:solidFill>
            <a:schemeClr val="bg1">
              <a:lumMod val="8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buSzPts val="1100"/>
            </a:pPr>
            <a:r>
              <a:rPr lang="en" sz="2800" b="1" dirty="0"/>
              <a:t>Reflect:  What did you notice?</a:t>
            </a:r>
            <a:endParaRPr sz="2800" b="1" dirty="0"/>
          </a:p>
          <a:p>
            <a:pPr marL="609585" indent="-507987">
              <a:spcBef>
                <a:spcPts val="0"/>
              </a:spcBef>
              <a:spcAft>
                <a:spcPts val="0"/>
              </a:spcAft>
              <a:buSzPts val="2400"/>
              <a:buChar char="●"/>
            </a:pPr>
            <a:r>
              <a:rPr lang="en" sz="2800" dirty="0"/>
              <a:t>____ was different than I thought it would be because_________</a:t>
            </a:r>
            <a:endParaRPr sz="2800" dirty="0"/>
          </a:p>
          <a:p>
            <a:pPr>
              <a:spcBef>
                <a:spcPts val="0"/>
              </a:spcBef>
              <a:spcAft>
                <a:spcPts val="0"/>
              </a:spcAft>
            </a:pPr>
            <a:endParaRPr sz="2800" dirty="0"/>
          </a:p>
          <a:p>
            <a:pPr marL="609585" indent="-507987">
              <a:spcBef>
                <a:spcPts val="0"/>
              </a:spcBef>
              <a:spcAft>
                <a:spcPts val="0"/>
              </a:spcAft>
              <a:buSzPts val="2400"/>
              <a:buChar char="●"/>
            </a:pPr>
            <a:r>
              <a:rPr lang="en" sz="2800" dirty="0"/>
              <a:t>I originally thought _____, but I learned that_______</a:t>
            </a:r>
            <a:endParaRPr sz="2800" dirty="0"/>
          </a:p>
          <a:p>
            <a:pPr>
              <a:spcBef>
                <a:spcPts val="0"/>
              </a:spcBef>
              <a:spcAft>
                <a:spcPts val="0"/>
              </a:spcAft>
            </a:pP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57DB-F704-50AD-E092-C7A99585341F}"/>
              </a:ext>
            </a:extLst>
          </p:cNvPr>
          <p:cNvSpPr>
            <a:spLocks noGrp="1"/>
          </p:cNvSpPr>
          <p:nvPr>
            <p:ph type="title"/>
          </p:nvPr>
        </p:nvSpPr>
        <p:spPr/>
        <p:txBody>
          <a:bodyPr/>
          <a:lstStyle/>
          <a:p>
            <a:r>
              <a:rPr lang="en-US" dirty="0"/>
              <a:t>Common Core Standards: Mathematics</a:t>
            </a:r>
          </a:p>
        </p:txBody>
      </p:sp>
      <p:sp>
        <p:nvSpPr>
          <p:cNvPr id="3" name="Content Placeholder 2">
            <a:extLst>
              <a:ext uri="{FF2B5EF4-FFF2-40B4-BE49-F238E27FC236}">
                <a16:creationId xmlns:a16="http://schemas.microsoft.com/office/drawing/2014/main" id="{FA525E70-64B3-0233-7002-FCB2C41E5038}"/>
              </a:ext>
            </a:extLst>
          </p:cNvPr>
          <p:cNvSpPr>
            <a:spLocks noGrp="1"/>
          </p:cNvSpPr>
          <p:nvPr>
            <p:ph idx="1"/>
          </p:nvPr>
        </p:nvSpPr>
        <p:spPr/>
        <p:txBody>
          <a:bodyPr/>
          <a:lstStyle/>
          <a:p>
            <a:pPr marL="514350" indent="-514350">
              <a:buFont typeface="+mj-lt"/>
              <a:buAutoNum type="arabicPeriod"/>
            </a:pPr>
            <a:r>
              <a:rPr lang="en-US" sz="2400" dirty="0"/>
              <a:t>Make Sense of Problems and Persevere in Solving Them.</a:t>
            </a:r>
          </a:p>
          <a:p>
            <a:pPr marL="514350" indent="-514350">
              <a:buFont typeface="+mj-lt"/>
              <a:buAutoNum type="arabicPeriod"/>
            </a:pPr>
            <a:r>
              <a:rPr lang="en-US" sz="2400" dirty="0"/>
              <a:t>Reason Abstractly and Quantitatively.</a:t>
            </a:r>
          </a:p>
          <a:p>
            <a:pPr marL="514350" indent="-514350">
              <a:buFont typeface="+mj-lt"/>
              <a:buAutoNum type="arabicPeriod"/>
            </a:pPr>
            <a:r>
              <a:rPr lang="en-US" sz="2400" dirty="0"/>
              <a:t>Construct Viable Arguments and Critique the Reasoning of Others.</a:t>
            </a:r>
          </a:p>
          <a:p>
            <a:pPr marL="514350" indent="-514350">
              <a:buFont typeface="+mj-lt"/>
              <a:buAutoNum type="arabicPeriod"/>
            </a:pPr>
            <a:r>
              <a:rPr lang="en-US" sz="2400" dirty="0"/>
              <a:t>Model with Mathematics.</a:t>
            </a:r>
          </a:p>
          <a:p>
            <a:pPr marL="514350" indent="-514350">
              <a:buFont typeface="+mj-lt"/>
              <a:buAutoNum type="arabicPeriod"/>
            </a:pPr>
            <a:r>
              <a:rPr lang="en-US" sz="2400" dirty="0"/>
              <a:t>Use Appropriate Tools Strategically.</a:t>
            </a:r>
          </a:p>
          <a:p>
            <a:pPr marL="514350" indent="-514350">
              <a:buFont typeface="+mj-lt"/>
              <a:buAutoNum type="arabicPeriod"/>
            </a:pPr>
            <a:r>
              <a:rPr lang="en-US" sz="2400" dirty="0"/>
              <a:t>Attend to Precision.</a:t>
            </a:r>
          </a:p>
          <a:p>
            <a:pPr marL="514350" indent="-514350">
              <a:buFont typeface="+mj-lt"/>
              <a:buAutoNum type="arabicPeriod"/>
            </a:pPr>
            <a:r>
              <a:rPr lang="en-US" sz="2400" dirty="0"/>
              <a:t>Look for and Make Use of Structure.</a:t>
            </a:r>
          </a:p>
          <a:p>
            <a:pPr marL="514350" indent="-514350">
              <a:buFont typeface="+mj-lt"/>
              <a:buAutoNum type="arabicPeriod"/>
            </a:pPr>
            <a:r>
              <a:rPr lang="en-US" sz="2400" dirty="0"/>
              <a:t>Look for and Express Regularity in Repeated Reasoning.</a:t>
            </a:r>
          </a:p>
          <a:p>
            <a:pPr marL="0" indent="0">
              <a:buNone/>
            </a:pPr>
            <a:endParaRPr lang="en-US" sz="2400" dirty="0"/>
          </a:p>
          <a:p>
            <a:pPr marL="0" indent="0" algn="r">
              <a:buNone/>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National Governors Association Center for Best Practices &amp; Council of Chief State School Officers (2010)</a:t>
            </a:r>
            <a:r>
              <a:rPr lang="en-US" sz="1400" dirty="0">
                <a:effectLst/>
              </a:rPr>
              <a:t> </a:t>
            </a:r>
            <a:endParaRPr lang="en-US" sz="2400" dirty="0"/>
          </a:p>
        </p:txBody>
      </p:sp>
    </p:spTree>
    <p:extLst>
      <p:ext uri="{BB962C8B-B14F-4D97-AF65-F5344CB8AC3E}">
        <p14:creationId xmlns:p14="http://schemas.microsoft.com/office/powerpoint/2010/main" val="263839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ctrTitle"/>
          </p:nvPr>
        </p:nvSpPr>
        <p:spPr>
          <a:xfrm>
            <a:off x="-89733" y="1352000"/>
            <a:ext cx="3949200" cy="2034400"/>
          </a:xfrm>
          <a:prstGeom prst="rect">
            <a:avLst/>
          </a:prstGeom>
        </p:spPr>
        <p:txBody>
          <a:bodyPr spcFirstLastPara="1" vert="horz" wrap="square" lIns="121900" tIns="121900" rIns="121900" bIns="121900" numCol="1" anchor="b" anchorCtr="0" compatLnSpc="1">
            <a:prstTxWarp prst="textNoShape">
              <a:avLst/>
            </a:prstTxWarp>
            <a:noAutofit/>
          </a:bodyPr>
          <a:lstStyle/>
          <a:p>
            <a:pPr>
              <a:lnSpc>
                <a:spcPct val="115000"/>
              </a:lnSpc>
              <a:spcBef>
                <a:spcPts val="0"/>
              </a:spcBef>
              <a:spcAft>
                <a:spcPts val="0"/>
              </a:spcAft>
              <a:buClr>
                <a:schemeClr val="dk1"/>
              </a:buClr>
              <a:buSzPts val="1100"/>
            </a:pPr>
            <a:r>
              <a:rPr lang="en" sz="3733" b="1" u="sng" dirty="0">
                <a:solidFill>
                  <a:srgbClr val="7030A0"/>
                </a:solidFill>
              </a:rPr>
              <a:t>Independent Variable</a:t>
            </a:r>
            <a:r>
              <a:rPr lang="en" sz="3733" dirty="0">
                <a:solidFill>
                  <a:srgbClr val="7030A0"/>
                </a:solidFill>
              </a:rPr>
              <a:t>  </a:t>
            </a:r>
            <a:endParaRPr sz="3733" dirty="0">
              <a:solidFill>
                <a:srgbClr val="7030A0"/>
              </a:solidFill>
            </a:endParaRPr>
          </a:p>
          <a:p>
            <a:pPr>
              <a:spcBef>
                <a:spcPts val="0"/>
              </a:spcBef>
              <a:spcAft>
                <a:spcPts val="0"/>
              </a:spcAft>
            </a:pPr>
            <a:endParaRPr sz="3733" dirty="0"/>
          </a:p>
        </p:txBody>
      </p:sp>
      <p:sp>
        <p:nvSpPr>
          <p:cNvPr id="155" name="Google Shape;155;p28"/>
          <p:cNvSpPr txBox="1"/>
          <p:nvPr/>
        </p:nvSpPr>
        <p:spPr>
          <a:xfrm>
            <a:off x="50833" y="202800"/>
            <a:ext cx="12192000" cy="11490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5867" dirty="0">
                <a:solidFill>
                  <a:srgbClr val="2F5597"/>
                </a:solidFill>
              </a:rPr>
              <a:t>Key Terms</a:t>
            </a:r>
            <a:endParaRPr sz="5867" dirty="0">
              <a:solidFill>
                <a:srgbClr val="2F5597"/>
              </a:solidFill>
            </a:endParaRPr>
          </a:p>
        </p:txBody>
      </p:sp>
      <p:sp>
        <p:nvSpPr>
          <p:cNvPr id="156" name="Google Shape;156;p28"/>
          <p:cNvSpPr txBox="1">
            <a:spLocks noGrp="1"/>
          </p:cNvSpPr>
          <p:nvPr>
            <p:ph type="ctrTitle"/>
          </p:nvPr>
        </p:nvSpPr>
        <p:spPr>
          <a:xfrm>
            <a:off x="3859467" y="1352000"/>
            <a:ext cx="3949200" cy="2034400"/>
          </a:xfrm>
          <a:prstGeom prst="rect">
            <a:avLst/>
          </a:prstGeom>
        </p:spPr>
        <p:txBody>
          <a:bodyPr spcFirstLastPara="1" vert="horz" wrap="square" lIns="121900" tIns="121900" rIns="121900" bIns="121900" numCol="1" anchor="b" anchorCtr="0" compatLnSpc="1">
            <a:prstTxWarp prst="textNoShape">
              <a:avLst/>
            </a:prstTxWarp>
            <a:noAutofit/>
          </a:bodyPr>
          <a:lstStyle/>
          <a:p>
            <a:pPr>
              <a:lnSpc>
                <a:spcPct val="115000"/>
              </a:lnSpc>
              <a:spcBef>
                <a:spcPts val="0"/>
              </a:spcBef>
              <a:spcAft>
                <a:spcPts val="0"/>
              </a:spcAft>
              <a:buClr>
                <a:schemeClr val="dk1"/>
              </a:buClr>
              <a:buSzPts val="1100"/>
            </a:pPr>
            <a:r>
              <a:rPr lang="en" sz="3733" b="1" u="sng">
                <a:solidFill>
                  <a:srgbClr val="6AA84F"/>
                </a:solidFill>
              </a:rPr>
              <a:t>Dependent Variable</a:t>
            </a:r>
            <a:r>
              <a:rPr lang="en" sz="3733">
                <a:solidFill>
                  <a:srgbClr val="6AA84F"/>
                </a:solidFill>
              </a:rPr>
              <a:t> </a:t>
            </a:r>
            <a:endParaRPr sz="3733">
              <a:solidFill>
                <a:srgbClr val="6AA84F"/>
              </a:solidFill>
            </a:endParaRPr>
          </a:p>
          <a:p>
            <a:pPr>
              <a:spcBef>
                <a:spcPts val="0"/>
              </a:spcBef>
              <a:spcAft>
                <a:spcPts val="0"/>
              </a:spcAft>
            </a:pPr>
            <a:endParaRPr sz="3733"/>
          </a:p>
        </p:txBody>
      </p:sp>
      <p:sp>
        <p:nvSpPr>
          <p:cNvPr id="157" name="Google Shape;157;p28"/>
          <p:cNvSpPr txBox="1">
            <a:spLocks noGrp="1"/>
          </p:cNvSpPr>
          <p:nvPr>
            <p:ph type="ctrTitle"/>
          </p:nvPr>
        </p:nvSpPr>
        <p:spPr>
          <a:xfrm>
            <a:off x="8028800" y="995333"/>
            <a:ext cx="3949200" cy="1716000"/>
          </a:xfrm>
          <a:prstGeom prst="rect">
            <a:avLst/>
          </a:prstGeom>
        </p:spPr>
        <p:txBody>
          <a:bodyPr spcFirstLastPara="1" vert="horz" wrap="square" lIns="121900" tIns="121900" rIns="121900" bIns="121900" numCol="1" anchor="b" anchorCtr="0" compatLnSpc="1">
            <a:prstTxWarp prst="textNoShape">
              <a:avLst/>
            </a:prstTxWarp>
            <a:noAutofit/>
          </a:bodyPr>
          <a:lstStyle/>
          <a:p>
            <a:pPr>
              <a:lnSpc>
                <a:spcPct val="115000"/>
              </a:lnSpc>
              <a:spcBef>
                <a:spcPts val="0"/>
              </a:spcBef>
              <a:spcAft>
                <a:spcPts val="0"/>
              </a:spcAft>
              <a:buClr>
                <a:schemeClr val="dk1"/>
              </a:buClr>
              <a:buSzPts val="1100"/>
            </a:pPr>
            <a:r>
              <a:rPr lang="en" sz="3733" b="1" u="sng">
                <a:solidFill>
                  <a:srgbClr val="980000"/>
                </a:solidFill>
              </a:rPr>
              <a:t>Constant</a:t>
            </a:r>
            <a:endParaRPr sz="3733">
              <a:solidFill>
                <a:srgbClr val="6AA84F"/>
              </a:solidFill>
            </a:endParaRPr>
          </a:p>
          <a:p>
            <a:pPr>
              <a:spcBef>
                <a:spcPts val="0"/>
              </a:spcBef>
              <a:spcAft>
                <a:spcPts val="0"/>
              </a:spcAft>
            </a:pPr>
            <a:endParaRPr sz="3733"/>
          </a:p>
        </p:txBody>
      </p:sp>
      <p:cxnSp>
        <p:nvCxnSpPr>
          <p:cNvPr id="3" name="Straight Connector 2">
            <a:extLst>
              <a:ext uri="{FF2B5EF4-FFF2-40B4-BE49-F238E27FC236}">
                <a16:creationId xmlns:a16="http://schemas.microsoft.com/office/drawing/2014/main" id="{8C90E3AC-BC46-7CB8-A464-069292A7726A}"/>
              </a:ext>
            </a:extLst>
          </p:cNvPr>
          <p:cNvCxnSpPr/>
          <p:nvPr/>
        </p:nvCxnSpPr>
        <p:spPr>
          <a:xfrm>
            <a:off x="3859467" y="1470300"/>
            <a:ext cx="0" cy="48907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13629D-18EE-A12A-2FCA-81D6B3765263}"/>
              </a:ext>
            </a:extLst>
          </p:cNvPr>
          <p:cNvCxnSpPr/>
          <p:nvPr/>
        </p:nvCxnSpPr>
        <p:spPr>
          <a:xfrm>
            <a:off x="8159798" y="1470300"/>
            <a:ext cx="0" cy="48907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ctrTitle"/>
          </p:nvPr>
        </p:nvSpPr>
        <p:spPr>
          <a:xfrm>
            <a:off x="0" y="2186233"/>
            <a:ext cx="12192000" cy="4671600"/>
          </a:xfrm>
          <a:prstGeom prst="rect">
            <a:avLst/>
          </a:prstGeom>
        </p:spPr>
        <p:txBody>
          <a:bodyPr spcFirstLastPara="1" vert="horz" wrap="square" lIns="121900" tIns="121900" rIns="121900" bIns="121900" numCol="1" anchor="b" anchorCtr="0" compatLnSpc="1">
            <a:prstTxWarp prst="textNoShape">
              <a:avLst/>
            </a:prstTxWarp>
            <a:noAutofit/>
          </a:bodyPr>
          <a:lstStyle/>
          <a:p>
            <a:pPr algn="l">
              <a:lnSpc>
                <a:spcPct val="115000"/>
              </a:lnSpc>
              <a:spcBef>
                <a:spcPts val="0"/>
              </a:spcBef>
              <a:spcAft>
                <a:spcPts val="0"/>
              </a:spcAft>
              <a:buClr>
                <a:schemeClr val="dk1"/>
              </a:buClr>
              <a:buSzPts val="1100"/>
            </a:pPr>
            <a:r>
              <a:rPr lang="en" sz="3733" b="1" u="sng" dirty="0">
                <a:solidFill>
                  <a:srgbClr val="980000"/>
                </a:solidFill>
              </a:rPr>
              <a:t>Constant</a:t>
            </a:r>
            <a:r>
              <a:rPr lang="en" sz="3733" dirty="0">
                <a:solidFill>
                  <a:srgbClr val="980000"/>
                </a:solidFill>
              </a:rPr>
              <a:t> - the part that isn’t going to change throughout the trials</a:t>
            </a:r>
            <a:endParaRPr sz="3733" dirty="0">
              <a:solidFill>
                <a:srgbClr val="980000"/>
              </a:solidFill>
            </a:endParaRPr>
          </a:p>
          <a:p>
            <a:pPr algn="l">
              <a:lnSpc>
                <a:spcPct val="115000"/>
              </a:lnSpc>
              <a:spcBef>
                <a:spcPts val="0"/>
              </a:spcBef>
              <a:spcAft>
                <a:spcPts val="0"/>
              </a:spcAft>
              <a:buClr>
                <a:schemeClr val="dk1"/>
              </a:buClr>
              <a:buSzPts val="1100"/>
            </a:pPr>
            <a:r>
              <a:rPr lang="en" sz="3733" b="1" u="sng" dirty="0">
                <a:solidFill>
                  <a:srgbClr val="7030A0"/>
                </a:solidFill>
              </a:rPr>
              <a:t>Independent Variable</a:t>
            </a:r>
            <a:r>
              <a:rPr lang="en" sz="3733" dirty="0">
                <a:solidFill>
                  <a:srgbClr val="7030A0"/>
                </a:solidFill>
              </a:rPr>
              <a:t> - the part that you’re going to change in order to test out how it affects the dependent variable</a:t>
            </a:r>
            <a:endParaRPr sz="3733" dirty="0">
              <a:solidFill>
                <a:srgbClr val="7030A0"/>
              </a:solidFill>
            </a:endParaRPr>
          </a:p>
          <a:p>
            <a:pPr algn="l">
              <a:lnSpc>
                <a:spcPct val="115000"/>
              </a:lnSpc>
              <a:spcBef>
                <a:spcPts val="0"/>
              </a:spcBef>
              <a:spcAft>
                <a:spcPts val="0"/>
              </a:spcAft>
              <a:buClr>
                <a:schemeClr val="dk1"/>
              </a:buClr>
              <a:buSzPts val="1100"/>
            </a:pPr>
            <a:r>
              <a:rPr lang="en" sz="3733" b="1" u="sng" dirty="0">
                <a:solidFill>
                  <a:srgbClr val="6AA84F"/>
                </a:solidFill>
              </a:rPr>
              <a:t>Dependent Variable</a:t>
            </a:r>
            <a:r>
              <a:rPr lang="en" sz="3733" dirty="0">
                <a:solidFill>
                  <a:srgbClr val="6AA84F"/>
                </a:solidFill>
              </a:rPr>
              <a:t> - the part that you are going to measure and hypothesize about</a:t>
            </a:r>
            <a:endParaRPr sz="3733" dirty="0">
              <a:solidFill>
                <a:srgbClr val="6AA84F"/>
              </a:solidFill>
            </a:endParaRPr>
          </a:p>
          <a:p>
            <a:pPr>
              <a:spcBef>
                <a:spcPts val="0"/>
              </a:spcBef>
              <a:spcAft>
                <a:spcPts val="0"/>
              </a:spcAft>
            </a:pPr>
            <a:endParaRPr sz="3733" dirty="0"/>
          </a:p>
        </p:txBody>
      </p:sp>
      <p:sp>
        <p:nvSpPr>
          <p:cNvPr id="165" name="Google Shape;165;p29"/>
          <p:cNvSpPr txBox="1"/>
          <p:nvPr/>
        </p:nvSpPr>
        <p:spPr>
          <a:xfrm>
            <a:off x="50833" y="202800"/>
            <a:ext cx="12192000" cy="1149057"/>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5867" dirty="0">
                <a:solidFill>
                  <a:srgbClr val="2F5597"/>
                </a:solidFill>
              </a:rPr>
              <a:t>Key Terms</a:t>
            </a:r>
            <a:endParaRPr sz="5867" dirty="0">
              <a:solidFill>
                <a:srgbClr val="2F559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580167" y="782967"/>
            <a:ext cx="11031667" cy="515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p:nvPr/>
        </p:nvSpPr>
        <p:spPr>
          <a:xfrm>
            <a:off x="371433" y="585733"/>
            <a:ext cx="4921200" cy="25476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sz="4933"/>
              <a:t>Power Left: 25</a:t>
            </a:r>
            <a:endParaRPr sz="4933"/>
          </a:p>
        </p:txBody>
      </p:sp>
      <p:sp>
        <p:nvSpPr>
          <p:cNvPr id="176" name="Google Shape;176;p31"/>
          <p:cNvSpPr/>
          <p:nvPr/>
        </p:nvSpPr>
        <p:spPr>
          <a:xfrm>
            <a:off x="371433" y="3738033"/>
            <a:ext cx="4921200" cy="2547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sz="4800"/>
              <a:t>Power Right: 25</a:t>
            </a:r>
            <a:endParaRPr sz="4800"/>
          </a:p>
        </p:txBody>
      </p:sp>
      <p:sp>
        <p:nvSpPr>
          <p:cNvPr id="177" name="Google Shape;177;p31"/>
          <p:cNvSpPr/>
          <p:nvPr/>
        </p:nvSpPr>
        <p:spPr>
          <a:xfrm>
            <a:off x="6525200" y="585733"/>
            <a:ext cx="4921200" cy="2547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sz="4400"/>
              <a:t>Time: 5 seconds, then 2 seconds, then 10 seconds</a:t>
            </a:r>
            <a:endParaRPr sz="4400"/>
          </a:p>
        </p:txBody>
      </p:sp>
      <p:sp>
        <p:nvSpPr>
          <p:cNvPr id="178" name="Google Shape;178;p31"/>
          <p:cNvSpPr/>
          <p:nvPr/>
        </p:nvSpPr>
        <p:spPr>
          <a:xfrm>
            <a:off x="6525200" y="3738033"/>
            <a:ext cx="4921200" cy="25476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sz="4933"/>
              <a:t>Distance: Record this each time</a:t>
            </a:r>
            <a:endParaRPr sz="4933"/>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0" y="0"/>
            <a:ext cx="12192000" cy="2835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lnSpc>
                <a:spcPct val="115000"/>
              </a:lnSpc>
              <a:spcBef>
                <a:spcPts val="0"/>
              </a:spcBef>
              <a:spcAft>
                <a:spcPts val="0"/>
              </a:spcAft>
              <a:buClr>
                <a:schemeClr val="dk1"/>
              </a:buClr>
              <a:buSzPts val="1100"/>
            </a:pPr>
            <a:r>
              <a:rPr lang="en" sz="2400" b="1" dirty="0"/>
              <a:t>     Content Objectives:</a:t>
            </a:r>
            <a:endParaRPr sz="2400" b="1" dirty="0"/>
          </a:p>
          <a:p>
            <a:pPr algn="l">
              <a:lnSpc>
                <a:spcPct val="115000"/>
              </a:lnSpc>
              <a:spcBef>
                <a:spcPts val="0"/>
              </a:spcBef>
              <a:spcAft>
                <a:spcPts val="0"/>
              </a:spcAft>
              <a:buClr>
                <a:schemeClr val="dk1"/>
              </a:buClr>
              <a:buSzPts val="1100"/>
            </a:pPr>
            <a:r>
              <a:rPr lang="en" sz="1867" b="1" dirty="0">
                <a:solidFill>
                  <a:schemeClr val="tx1"/>
                </a:solidFill>
              </a:rPr>
              <a:t>      </a:t>
            </a:r>
            <a:r>
              <a:rPr lang="en" sz="1600" b="1" dirty="0">
                <a:solidFill>
                  <a:schemeClr val="tx1"/>
                </a:solidFill>
              </a:rPr>
              <a:t>The Students will:</a:t>
            </a:r>
            <a:endParaRPr sz="1600" b="1" dirty="0">
              <a:solidFill>
                <a:schemeClr val="tx1"/>
              </a:solidFill>
            </a:endParaRPr>
          </a:p>
          <a:p>
            <a:pPr indent="609585" algn="l">
              <a:lnSpc>
                <a:spcPct val="115000"/>
              </a:lnSpc>
              <a:spcBef>
                <a:spcPts val="0"/>
              </a:spcBef>
              <a:spcAft>
                <a:spcPts val="0"/>
              </a:spcAft>
            </a:pPr>
            <a:endParaRPr sz="1600" b="1" dirty="0">
              <a:solidFill>
                <a:schemeClr val="tx1"/>
              </a:solidFill>
            </a:endParaRPr>
          </a:p>
          <a:p>
            <a:pPr algn="l">
              <a:lnSpc>
                <a:spcPct val="115000"/>
              </a:lnSpc>
              <a:spcBef>
                <a:spcPts val="0"/>
              </a:spcBef>
              <a:spcAft>
                <a:spcPts val="0"/>
              </a:spcAft>
              <a:buClr>
                <a:schemeClr val="dk1"/>
              </a:buClr>
              <a:buSzPts val="1100"/>
            </a:pPr>
            <a:r>
              <a:rPr lang="en" sz="1600" b="1" dirty="0">
                <a:solidFill>
                  <a:schemeClr val="tx1"/>
                </a:solidFill>
              </a:rPr>
              <a:t>     What?</a:t>
            </a:r>
            <a:endParaRPr sz="1600" b="1" dirty="0">
              <a:solidFill>
                <a:schemeClr val="tx1"/>
              </a:solidFill>
            </a:endParaRPr>
          </a:p>
          <a:p>
            <a:pPr algn="l">
              <a:spcBef>
                <a:spcPts val="0"/>
              </a:spcBef>
              <a:spcAft>
                <a:spcPts val="0"/>
              </a:spcAft>
              <a:buClr>
                <a:schemeClr val="dk1"/>
              </a:buClr>
            </a:pPr>
            <a:r>
              <a:rPr lang="en" sz="1600" b="1" dirty="0">
                <a:solidFill>
                  <a:schemeClr val="tx1"/>
                </a:solidFill>
                <a:latin typeface="Montserrat"/>
                <a:ea typeface="Montserrat"/>
                <a:cs typeface="Montserrat"/>
                <a:sym typeface="Montserrat"/>
              </a:rPr>
              <a:t>     AR.Math.Content.8.F.B.4 </a:t>
            </a:r>
            <a:endParaRPr sz="1600" dirty="0">
              <a:solidFill>
                <a:schemeClr val="tx1"/>
              </a:solidFill>
            </a:endParaRPr>
          </a:p>
          <a:p>
            <a:pPr algn="l">
              <a:spcBef>
                <a:spcPts val="0"/>
              </a:spcBef>
              <a:spcAft>
                <a:spcPts val="0"/>
              </a:spcAft>
              <a:buClr>
                <a:schemeClr val="dk1"/>
              </a:buClr>
            </a:pPr>
            <a:r>
              <a:rPr lang="en" sz="1600" b="1" dirty="0">
                <a:solidFill>
                  <a:schemeClr val="tx1"/>
                </a:solidFill>
                <a:latin typeface="Montserrat"/>
                <a:ea typeface="Montserrat"/>
                <a:cs typeface="Montserrat"/>
                <a:sym typeface="Montserrat"/>
              </a:rPr>
              <a:t>     Construct a function to model a linear relationship between two quantities</a:t>
            </a:r>
            <a:endParaRPr sz="1600" b="1" dirty="0">
              <a:solidFill>
                <a:schemeClr val="tx1"/>
              </a:solidFill>
            </a:endParaRPr>
          </a:p>
          <a:p>
            <a:pPr marL="609585" algn="l">
              <a:spcBef>
                <a:spcPts val="0"/>
              </a:spcBef>
              <a:spcAft>
                <a:spcPts val="0"/>
              </a:spcAft>
              <a:buClr>
                <a:schemeClr val="dk1"/>
              </a:buClr>
            </a:pPr>
            <a:r>
              <a:rPr lang="en" sz="1600" dirty="0">
                <a:solidFill>
                  <a:schemeClr val="tx1"/>
                </a:solidFill>
              </a:rPr>
              <a:t>* Determine the rate of change and initial value of the function from: a verbal description of a relationship,  two (x, y) values, a table, or a graph</a:t>
            </a:r>
            <a:r>
              <a:rPr lang="en" sz="1600" dirty="0">
                <a:solidFill>
                  <a:schemeClr val="tx1"/>
                </a:solidFill>
                <a:latin typeface="Montserrat"/>
                <a:ea typeface="Montserrat"/>
                <a:cs typeface="Montserrat"/>
                <a:sym typeface="Montserrat"/>
              </a:rPr>
              <a:t> </a:t>
            </a:r>
            <a:endParaRPr sz="1600" dirty="0">
              <a:solidFill>
                <a:schemeClr val="tx1"/>
              </a:solidFill>
              <a:latin typeface="Montserrat"/>
              <a:ea typeface="Montserrat"/>
              <a:cs typeface="Montserrat"/>
              <a:sym typeface="Montserrat"/>
            </a:endParaRPr>
          </a:p>
          <a:p>
            <a:pPr algn="l">
              <a:spcBef>
                <a:spcPts val="0"/>
              </a:spcBef>
              <a:spcAft>
                <a:spcPts val="0"/>
              </a:spcAft>
              <a:buClr>
                <a:schemeClr val="dk1"/>
              </a:buClr>
            </a:pPr>
            <a:endParaRPr sz="1600" dirty="0">
              <a:solidFill>
                <a:schemeClr val="tx1"/>
              </a:solidFill>
              <a:latin typeface="Montserrat"/>
              <a:ea typeface="Montserrat"/>
              <a:cs typeface="Montserrat"/>
              <a:sym typeface="Montserrat"/>
            </a:endParaRPr>
          </a:p>
          <a:p>
            <a:pPr marL="609585" indent="-118530" algn="l">
              <a:lnSpc>
                <a:spcPct val="115000"/>
              </a:lnSpc>
              <a:spcBef>
                <a:spcPts val="0"/>
              </a:spcBef>
              <a:spcAft>
                <a:spcPts val="0"/>
              </a:spcAft>
              <a:buSzPts val="1400"/>
              <a:buChar char="●"/>
            </a:pPr>
            <a:r>
              <a:rPr lang="en" sz="1600" b="1" dirty="0">
                <a:solidFill>
                  <a:schemeClr val="tx1"/>
                </a:solidFill>
              </a:rPr>
              <a:t>     Use the relationship between power, time and speed to predict an outcome</a:t>
            </a:r>
            <a:endParaRPr sz="1600" b="1" dirty="0">
              <a:solidFill>
                <a:schemeClr val="tx1"/>
              </a:solidFill>
            </a:endParaRPr>
          </a:p>
          <a:p>
            <a:pPr marL="609585" indent="-118530" algn="l">
              <a:lnSpc>
                <a:spcPct val="115000"/>
              </a:lnSpc>
              <a:spcBef>
                <a:spcPts val="0"/>
              </a:spcBef>
              <a:spcAft>
                <a:spcPts val="0"/>
              </a:spcAft>
              <a:buSzPts val="1400"/>
              <a:buChar char="●"/>
            </a:pPr>
            <a:r>
              <a:rPr lang="en" sz="1600" b="1" dirty="0">
                <a:solidFill>
                  <a:schemeClr val="tx1"/>
                </a:solidFill>
              </a:rPr>
              <a:t>     Identify independent and dependent variables and constants in linear equations</a:t>
            </a:r>
            <a:endParaRPr sz="1600" b="1" dirty="0">
              <a:solidFill>
                <a:schemeClr val="tx1"/>
              </a:solidFill>
            </a:endParaRPr>
          </a:p>
          <a:p>
            <a:pPr marL="609585" indent="-118530" algn="l">
              <a:lnSpc>
                <a:spcPct val="115000"/>
              </a:lnSpc>
              <a:spcBef>
                <a:spcPts val="0"/>
              </a:spcBef>
              <a:spcAft>
                <a:spcPts val="0"/>
              </a:spcAft>
              <a:buSzPts val="1400"/>
              <a:buChar char="●"/>
            </a:pPr>
            <a:r>
              <a:rPr lang="en" sz="1600" b="1" dirty="0">
                <a:solidFill>
                  <a:schemeClr val="tx1"/>
                </a:solidFill>
              </a:rPr>
              <a:t>     Program robots in </a:t>
            </a:r>
            <a:r>
              <a:rPr lang="en" sz="1600" b="1" dirty="0" err="1">
                <a:solidFill>
                  <a:schemeClr val="tx1"/>
                </a:solidFill>
              </a:rPr>
              <a:t>Snapcode</a:t>
            </a:r>
            <a:r>
              <a:rPr lang="en" sz="1600" b="1" dirty="0">
                <a:solidFill>
                  <a:schemeClr val="tx1"/>
                </a:solidFill>
              </a:rPr>
              <a:t> to test predictions </a:t>
            </a:r>
            <a:endParaRPr sz="1600" b="1" dirty="0">
              <a:solidFill>
                <a:schemeClr val="tx1"/>
              </a:solidFill>
            </a:endParaRPr>
          </a:p>
          <a:p>
            <a:pPr algn="l">
              <a:lnSpc>
                <a:spcPct val="115000"/>
              </a:lnSpc>
              <a:spcBef>
                <a:spcPts val="0"/>
              </a:spcBef>
              <a:spcAft>
                <a:spcPts val="0"/>
              </a:spcAft>
              <a:buSzPts val="1100"/>
            </a:pPr>
            <a:endParaRPr sz="1600" b="1" dirty="0">
              <a:solidFill>
                <a:schemeClr val="tx1"/>
              </a:solidFill>
            </a:endParaRPr>
          </a:p>
          <a:p>
            <a:pPr algn="l">
              <a:lnSpc>
                <a:spcPct val="115000"/>
              </a:lnSpc>
              <a:spcBef>
                <a:spcPts val="0"/>
              </a:spcBef>
              <a:spcAft>
                <a:spcPts val="0"/>
              </a:spcAft>
              <a:buSzPts val="1100"/>
            </a:pPr>
            <a:r>
              <a:rPr lang="en" sz="1600" b="1" dirty="0">
                <a:solidFill>
                  <a:schemeClr val="tx1"/>
                </a:solidFill>
              </a:rPr>
              <a:t>      How? </a:t>
            </a:r>
            <a:endParaRPr sz="1600" b="1" dirty="0">
              <a:solidFill>
                <a:schemeClr val="tx1"/>
              </a:solidFill>
            </a:endParaRPr>
          </a:p>
          <a:p>
            <a:pPr indent="609585" algn="l">
              <a:lnSpc>
                <a:spcPct val="115000"/>
              </a:lnSpc>
              <a:spcBef>
                <a:spcPts val="0"/>
              </a:spcBef>
              <a:spcAft>
                <a:spcPts val="0"/>
              </a:spcAft>
              <a:buSzPts val="1100"/>
            </a:pPr>
            <a:r>
              <a:rPr lang="en" sz="1600" b="1" dirty="0">
                <a:solidFill>
                  <a:schemeClr val="tx1"/>
                </a:solidFill>
              </a:rPr>
              <a:t>Model appropriate care of robots </a:t>
            </a:r>
            <a:endParaRPr sz="1600" b="1" dirty="0">
              <a:solidFill>
                <a:schemeClr val="tx1"/>
              </a:solidFill>
            </a:endParaRPr>
          </a:p>
          <a:p>
            <a:pPr algn="l">
              <a:lnSpc>
                <a:spcPct val="115000"/>
              </a:lnSpc>
              <a:spcBef>
                <a:spcPts val="0"/>
              </a:spcBef>
              <a:spcAft>
                <a:spcPts val="0"/>
              </a:spcAft>
            </a:pPr>
            <a:r>
              <a:rPr lang="en" sz="1600" b="1" dirty="0">
                <a:solidFill>
                  <a:schemeClr val="tx1"/>
                </a:solidFill>
              </a:rPr>
              <a:t>      Why?</a:t>
            </a:r>
            <a:endParaRPr sz="1600" b="1" dirty="0">
              <a:solidFill>
                <a:schemeClr val="tx1"/>
              </a:solidFill>
            </a:endParaRPr>
          </a:p>
          <a:p>
            <a:pPr marL="914377" indent="-423323" algn="l">
              <a:lnSpc>
                <a:spcPct val="115000"/>
              </a:lnSpc>
              <a:spcBef>
                <a:spcPts val="0"/>
              </a:spcBef>
              <a:spcAft>
                <a:spcPts val="0"/>
              </a:spcAft>
              <a:buSzPts val="1400"/>
              <a:buChar char="●"/>
            </a:pPr>
            <a:r>
              <a:rPr lang="en" sz="1600" b="1" dirty="0">
                <a:solidFill>
                  <a:schemeClr val="tx1"/>
                </a:solidFill>
              </a:rPr>
              <a:t>Demonstrate problem solving/computational thinking skills</a:t>
            </a:r>
            <a:endParaRPr sz="1600" b="1" dirty="0">
              <a:solidFill>
                <a:schemeClr val="tx1"/>
              </a:solidFill>
            </a:endParaRPr>
          </a:p>
          <a:p>
            <a:pPr marL="914377" indent="-423323" algn="l">
              <a:lnSpc>
                <a:spcPct val="115000"/>
              </a:lnSpc>
              <a:spcBef>
                <a:spcPts val="0"/>
              </a:spcBef>
              <a:spcAft>
                <a:spcPts val="0"/>
              </a:spcAft>
              <a:buSzPts val="1400"/>
              <a:buChar char="●"/>
            </a:pPr>
            <a:r>
              <a:rPr lang="en" sz="1600" b="1" dirty="0">
                <a:solidFill>
                  <a:schemeClr val="tx1"/>
                </a:solidFill>
              </a:rPr>
              <a:t>Prepare for High School and </a:t>
            </a:r>
            <a:r>
              <a:rPr lang="en" sz="1600" b="1" u="sng" dirty="0">
                <a:solidFill>
                  <a:schemeClr val="tx1"/>
                </a:solidFill>
                <a:hlinkClick r:id="rId3">
                  <a:extLst>
                    <a:ext uri="{A12FA001-AC4F-418D-AE19-62706E023703}">
                      <ahyp:hlinkClr xmlns:ahyp="http://schemas.microsoft.com/office/drawing/2018/hyperlinkcolor" val="tx"/>
                    </a:ext>
                  </a:extLst>
                </a:hlinkClick>
              </a:rPr>
              <a:t>21st Century Careers</a:t>
            </a:r>
            <a:endParaRPr sz="1600" b="1" dirty="0">
              <a:solidFill>
                <a:schemeClr val="tx1"/>
              </a:solidFill>
            </a:endParaRPr>
          </a:p>
          <a:p>
            <a:pPr algn="l">
              <a:lnSpc>
                <a:spcPct val="115000"/>
              </a:lnSpc>
              <a:spcBef>
                <a:spcPts val="0"/>
              </a:spcBef>
              <a:spcAft>
                <a:spcPts val="0"/>
              </a:spcAft>
              <a:buSzPts val="1100"/>
            </a:pPr>
            <a:r>
              <a:rPr lang="en" sz="1600" b="1" dirty="0">
                <a:solidFill>
                  <a:schemeClr val="tx1"/>
                </a:solidFill>
              </a:rPr>
              <a:t>Language Objective:</a:t>
            </a:r>
            <a:endParaRPr sz="1600" b="1" dirty="0">
              <a:solidFill>
                <a:schemeClr val="tx1"/>
              </a:solidFill>
            </a:endParaRPr>
          </a:p>
          <a:p>
            <a:pPr algn="l">
              <a:lnSpc>
                <a:spcPct val="115000"/>
              </a:lnSpc>
              <a:spcBef>
                <a:spcPts val="0"/>
              </a:spcBef>
              <a:spcAft>
                <a:spcPts val="0"/>
              </a:spcAft>
              <a:buClr>
                <a:schemeClr val="dk1"/>
              </a:buClr>
              <a:buSzPts val="1100"/>
            </a:pPr>
            <a:endParaRPr sz="1600" b="1" dirty="0">
              <a:solidFill>
                <a:schemeClr val="tx1"/>
              </a:solidFill>
            </a:endParaRPr>
          </a:p>
          <a:p>
            <a:pPr algn="l">
              <a:lnSpc>
                <a:spcPct val="115000"/>
              </a:lnSpc>
              <a:spcBef>
                <a:spcPts val="0"/>
              </a:spcBef>
              <a:spcAft>
                <a:spcPts val="0"/>
              </a:spcAft>
              <a:buClr>
                <a:schemeClr val="dk1"/>
              </a:buClr>
              <a:buSzPts val="1100"/>
            </a:pPr>
            <a:r>
              <a:rPr lang="en" sz="1600" b="1" dirty="0">
                <a:solidFill>
                  <a:schemeClr val="tx1"/>
                </a:solidFill>
              </a:rPr>
              <a:t>TSW (The Student will) </a:t>
            </a:r>
            <a:endParaRPr sz="1600" b="1" dirty="0">
              <a:solidFill>
                <a:schemeClr val="tx1"/>
              </a:solidFill>
            </a:endParaRPr>
          </a:p>
          <a:p>
            <a:pPr marL="609585" algn="l">
              <a:lnSpc>
                <a:spcPct val="115000"/>
              </a:lnSpc>
              <a:spcBef>
                <a:spcPts val="0"/>
              </a:spcBef>
              <a:spcAft>
                <a:spcPts val="0"/>
              </a:spcAft>
              <a:buClr>
                <a:schemeClr val="dk1"/>
              </a:buClr>
              <a:buSzPts val="1100"/>
            </a:pPr>
            <a:r>
              <a:rPr lang="en" sz="1600" b="1" dirty="0">
                <a:solidFill>
                  <a:schemeClr val="tx1"/>
                </a:solidFill>
              </a:rPr>
              <a:t>Discuss/problem solve with words to program robots collaboratively in groups</a:t>
            </a:r>
            <a:endParaRPr sz="16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p:nvPr/>
        </p:nvSpPr>
        <p:spPr>
          <a:xfrm>
            <a:off x="672600" y="843697"/>
            <a:ext cx="10846800" cy="5170606"/>
          </a:xfrm>
          <a:prstGeom prst="rect">
            <a:avLst/>
          </a:prstGeom>
          <a:noFill/>
          <a:ln>
            <a:noFill/>
          </a:ln>
        </p:spPr>
        <p:txBody>
          <a:bodyPr spcFirstLastPara="1" wrap="square" lIns="121900" tIns="121900" rIns="121900" bIns="121900" anchor="t" anchorCtr="0">
            <a:spAutoFit/>
          </a:bodyPr>
          <a:lstStyle/>
          <a:p>
            <a:pPr algn="ctr">
              <a:spcBef>
                <a:spcPts val="0"/>
              </a:spcBef>
              <a:spcAft>
                <a:spcPts val="0"/>
              </a:spcAft>
            </a:pPr>
            <a:r>
              <a:rPr lang="en" sz="8000" dirty="0">
                <a:solidFill>
                  <a:srgbClr val="2F5597"/>
                </a:solidFill>
              </a:rPr>
              <a:t>Day 2</a:t>
            </a:r>
            <a:endParaRPr sz="8000" dirty="0">
              <a:solidFill>
                <a:srgbClr val="2F5597"/>
              </a:solidFill>
            </a:endParaRPr>
          </a:p>
          <a:p>
            <a:pPr algn="ctr">
              <a:spcBef>
                <a:spcPts val="0"/>
              </a:spcBef>
              <a:spcAft>
                <a:spcPts val="0"/>
              </a:spcAft>
            </a:pPr>
            <a:endParaRPr sz="8000" dirty="0">
              <a:solidFill>
                <a:srgbClr val="2F5597"/>
              </a:solidFill>
            </a:endParaRPr>
          </a:p>
          <a:p>
            <a:pPr algn="ctr">
              <a:spcBef>
                <a:spcPts val="0"/>
              </a:spcBef>
              <a:spcAft>
                <a:spcPts val="0"/>
              </a:spcAft>
            </a:pPr>
            <a:r>
              <a:rPr lang="en" sz="8000" dirty="0">
                <a:solidFill>
                  <a:srgbClr val="2F5597"/>
                </a:solidFill>
              </a:rPr>
              <a:t>Finch Linear Equations </a:t>
            </a:r>
            <a:endParaRPr sz="8000" dirty="0">
              <a:solidFill>
                <a:srgbClr val="2F559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57DB-F704-50AD-E092-C7A99585341F}"/>
              </a:ext>
            </a:extLst>
          </p:cNvPr>
          <p:cNvSpPr>
            <a:spLocks noGrp="1"/>
          </p:cNvSpPr>
          <p:nvPr>
            <p:ph type="title"/>
          </p:nvPr>
        </p:nvSpPr>
        <p:spPr/>
        <p:txBody>
          <a:bodyPr/>
          <a:lstStyle/>
          <a:p>
            <a:r>
              <a:rPr lang="en-US" dirty="0"/>
              <a:t>Common Core Standards: Mathematics</a:t>
            </a:r>
          </a:p>
        </p:txBody>
      </p:sp>
      <p:sp>
        <p:nvSpPr>
          <p:cNvPr id="3" name="Content Placeholder 2">
            <a:extLst>
              <a:ext uri="{FF2B5EF4-FFF2-40B4-BE49-F238E27FC236}">
                <a16:creationId xmlns:a16="http://schemas.microsoft.com/office/drawing/2014/main" id="{FA525E70-64B3-0233-7002-FCB2C41E5038}"/>
              </a:ext>
            </a:extLst>
          </p:cNvPr>
          <p:cNvSpPr>
            <a:spLocks noGrp="1"/>
          </p:cNvSpPr>
          <p:nvPr>
            <p:ph idx="1"/>
          </p:nvPr>
        </p:nvSpPr>
        <p:spPr/>
        <p:txBody>
          <a:bodyPr/>
          <a:lstStyle/>
          <a:p>
            <a:pPr marL="514350" indent="-514350">
              <a:buFont typeface="+mj-lt"/>
              <a:buAutoNum type="arabicPeriod"/>
            </a:pPr>
            <a:r>
              <a:rPr lang="en-US" sz="2400" dirty="0"/>
              <a:t>Make Sense of Problems and Persevere in Solving Them.</a:t>
            </a:r>
          </a:p>
          <a:p>
            <a:pPr marL="514350" indent="-514350">
              <a:buFont typeface="+mj-lt"/>
              <a:buAutoNum type="arabicPeriod"/>
            </a:pPr>
            <a:r>
              <a:rPr lang="en-US" sz="2400" dirty="0"/>
              <a:t>Reason Abstractly and Quantitatively.</a:t>
            </a:r>
          </a:p>
          <a:p>
            <a:pPr marL="514350" indent="-514350">
              <a:buFont typeface="+mj-lt"/>
              <a:buAutoNum type="arabicPeriod"/>
            </a:pPr>
            <a:r>
              <a:rPr lang="en-US" sz="2400" dirty="0"/>
              <a:t>Construct Viable Arguments and Critique the Reasoning of Others.</a:t>
            </a:r>
          </a:p>
          <a:p>
            <a:pPr marL="514350" indent="-514350">
              <a:buFont typeface="+mj-lt"/>
              <a:buAutoNum type="arabicPeriod"/>
            </a:pPr>
            <a:r>
              <a:rPr lang="en-US" sz="2400" dirty="0"/>
              <a:t>Model with Mathematics.</a:t>
            </a:r>
          </a:p>
          <a:p>
            <a:pPr marL="514350" indent="-514350">
              <a:buFont typeface="+mj-lt"/>
              <a:buAutoNum type="arabicPeriod"/>
            </a:pPr>
            <a:r>
              <a:rPr lang="en-US" sz="2400" dirty="0"/>
              <a:t>Use Appropriate Tools Strategically.</a:t>
            </a:r>
          </a:p>
          <a:p>
            <a:pPr marL="514350" indent="-514350">
              <a:buFont typeface="+mj-lt"/>
              <a:buAutoNum type="arabicPeriod"/>
            </a:pPr>
            <a:r>
              <a:rPr lang="en-US" sz="2400" dirty="0"/>
              <a:t>Attend to Precision.</a:t>
            </a:r>
          </a:p>
          <a:p>
            <a:pPr marL="514350" indent="-514350">
              <a:buFont typeface="+mj-lt"/>
              <a:buAutoNum type="arabicPeriod"/>
            </a:pPr>
            <a:r>
              <a:rPr lang="en-US" sz="2400" dirty="0"/>
              <a:t>Look for and Make Use of Structure.</a:t>
            </a:r>
          </a:p>
          <a:p>
            <a:pPr marL="514350" indent="-514350">
              <a:buFont typeface="+mj-lt"/>
              <a:buAutoNum type="arabicPeriod"/>
            </a:pPr>
            <a:r>
              <a:rPr lang="en-US" sz="2400" dirty="0"/>
              <a:t>Look for and Express Regularity in Repeated Reasoning.</a:t>
            </a:r>
          </a:p>
          <a:p>
            <a:pPr marL="0" indent="0">
              <a:buNone/>
            </a:pPr>
            <a:endParaRPr lang="en-US" sz="2400" dirty="0"/>
          </a:p>
          <a:p>
            <a:pPr marL="0" indent="0" algn="r">
              <a:buNone/>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National Governors Association Center for Best Practices &amp; Council of Chief State School Officers (2010)</a:t>
            </a:r>
            <a:r>
              <a:rPr lang="en-US" sz="1400" dirty="0">
                <a:effectLst/>
              </a:rPr>
              <a:t> </a:t>
            </a:r>
            <a:endParaRPr lang="en-US" sz="2400" dirty="0"/>
          </a:p>
        </p:txBody>
      </p:sp>
    </p:spTree>
    <p:extLst>
      <p:ext uri="{BB962C8B-B14F-4D97-AF65-F5344CB8AC3E}">
        <p14:creationId xmlns:p14="http://schemas.microsoft.com/office/powerpoint/2010/main" val="33726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ctrTitle"/>
          </p:nvPr>
        </p:nvSpPr>
        <p:spPr>
          <a:xfrm>
            <a:off x="415600" y="992767"/>
            <a:ext cx="11360800" cy="10568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Set Up Reminders</a:t>
            </a:r>
            <a:endParaRPr dirty="0"/>
          </a:p>
        </p:txBody>
      </p:sp>
      <p:sp>
        <p:nvSpPr>
          <p:cNvPr id="194" name="Google Shape;194;p34"/>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endParaRPr/>
          </a:p>
        </p:txBody>
      </p:sp>
      <p:pic>
        <p:nvPicPr>
          <p:cNvPr id="195" name="Google Shape;195;p34"/>
          <p:cNvPicPr preferRelativeResize="0"/>
          <p:nvPr/>
        </p:nvPicPr>
        <p:blipFill>
          <a:blip r:embed="rId3">
            <a:alphaModFix/>
          </a:blip>
          <a:stretch>
            <a:fillRect/>
          </a:stretch>
        </p:blipFill>
        <p:spPr>
          <a:xfrm>
            <a:off x="3524250" y="2049567"/>
            <a:ext cx="5143500" cy="41883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415600" y="0"/>
            <a:ext cx="11360800" cy="12952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Saving Programs</a:t>
            </a:r>
            <a:endParaRPr dirty="0"/>
          </a:p>
        </p:txBody>
      </p:sp>
      <p:pic>
        <p:nvPicPr>
          <p:cNvPr id="112" name="Google Shape;112;p22"/>
          <p:cNvPicPr preferRelativeResize="0"/>
          <p:nvPr/>
        </p:nvPicPr>
        <p:blipFill rotWithShape="1">
          <a:blip r:embed="rId3">
            <a:alphaModFix/>
          </a:blip>
          <a:srcRect t="14000" r="7723" b="22848"/>
          <a:stretch/>
        </p:blipFill>
        <p:spPr>
          <a:xfrm>
            <a:off x="470784" y="1875097"/>
            <a:ext cx="11250432" cy="4118199"/>
          </a:xfrm>
          <a:prstGeom prst="rect">
            <a:avLst/>
          </a:prstGeom>
          <a:noFill/>
          <a:ln>
            <a:noFill/>
          </a:ln>
        </p:spPr>
      </p:pic>
      <p:cxnSp>
        <p:nvCxnSpPr>
          <p:cNvPr id="113" name="Google Shape;113;p22"/>
          <p:cNvCxnSpPr>
            <a:cxnSpLocks/>
          </p:cNvCxnSpPr>
          <p:nvPr/>
        </p:nvCxnSpPr>
        <p:spPr>
          <a:xfrm>
            <a:off x="857633" y="354067"/>
            <a:ext cx="602679" cy="1385281"/>
          </a:xfrm>
          <a:prstGeom prst="straightConnector1">
            <a:avLst/>
          </a:prstGeom>
          <a:noFill/>
          <a:ln w="114300" cap="flat" cmpd="sng">
            <a:solidFill>
              <a:srgbClr val="C00000"/>
            </a:solidFill>
            <a:prstDash val="solid"/>
            <a:round/>
            <a:headEnd type="none" w="med" len="med"/>
            <a:tailEnd type="stealth" w="med" len="med"/>
          </a:ln>
        </p:spPr>
      </p:cxnSp>
    </p:spTree>
    <p:extLst>
      <p:ext uri="{BB962C8B-B14F-4D97-AF65-F5344CB8AC3E}">
        <p14:creationId xmlns:p14="http://schemas.microsoft.com/office/powerpoint/2010/main" val="331725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11000" y="297067"/>
            <a:ext cx="56572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solidFill>
                  <a:schemeClr val="tx1"/>
                </a:solidFill>
              </a:rPr>
              <a:t>Click the setting cog in the top menu</a:t>
            </a:r>
            <a:endParaRPr dirty="0">
              <a:solidFill>
                <a:schemeClr val="tx1"/>
              </a:solidFill>
            </a:endParaRPr>
          </a:p>
          <a:p>
            <a:pPr algn="l"/>
            <a:endParaRPr dirty="0">
              <a:solidFill>
                <a:schemeClr val="tx1"/>
              </a:solidFill>
            </a:endParaRPr>
          </a:p>
          <a:p>
            <a:pPr algn="l"/>
            <a:r>
              <a:rPr lang="en" dirty="0">
                <a:solidFill>
                  <a:schemeClr val="tx1"/>
                </a:solidFill>
              </a:rPr>
              <a:t>Enable </a:t>
            </a:r>
            <a:r>
              <a:rPr lang="en" dirty="0" err="1">
                <a:solidFill>
                  <a:schemeClr val="tx1"/>
                </a:solidFill>
              </a:rPr>
              <a:t>Javascript</a:t>
            </a:r>
            <a:r>
              <a:rPr lang="en" dirty="0">
                <a:solidFill>
                  <a:schemeClr val="tx1"/>
                </a:solidFill>
              </a:rPr>
              <a:t> extensions &amp; </a:t>
            </a:r>
            <a:endParaRPr dirty="0">
              <a:solidFill>
                <a:schemeClr val="tx1"/>
              </a:solidFill>
            </a:endParaRPr>
          </a:p>
          <a:p>
            <a:pPr algn="l"/>
            <a:r>
              <a:rPr lang="en" dirty="0">
                <a:solidFill>
                  <a:schemeClr val="tx1"/>
                </a:solidFill>
              </a:rPr>
              <a:t>Extension blocks</a:t>
            </a:r>
            <a:endParaRPr dirty="0">
              <a:solidFill>
                <a:schemeClr val="tx1"/>
              </a:solidFill>
            </a:endParaRPr>
          </a:p>
          <a:p>
            <a:pPr algn="l"/>
            <a:endParaRPr dirty="0">
              <a:solidFill>
                <a:srgbClr val="980000"/>
              </a:solidFill>
            </a:endParaRPr>
          </a:p>
          <a:p>
            <a:pPr algn="l"/>
            <a:endParaRPr dirty="0">
              <a:solidFill>
                <a:srgbClr val="980000"/>
              </a:solidFill>
            </a:endParaRPr>
          </a:p>
        </p:txBody>
      </p:sp>
      <p:grpSp>
        <p:nvGrpSpPr>
          <p:cNvPr id="2" name="Group 1">
            <a:extLst>
              <a:ext uri="{FF2B5EF4-FFF2-40B4-BE49-F238E27FC236}">
                <a16:creationId xmlns:a16="http://schemas.microsoft.com/office/drawing/2014/main" id="{BCA7B85C-2B01-D23C-FF90-FD83C110CC9C}"/>
              </a:ext>
            </a:extLst>
          </p:cNvPr>
          <p:cNvGrpSpPr/>
          <p:nvPr/>
        </p:nvGrpSpPr>
        <p:grpSpPr>
          <a:xfrm>
            <a:off x="5198475" y="221857"/>
            <a:ext cx="5827333" cy="6160400"/>
            <a:chOff x="6364667" y="176467"/>
            <a:chExt cx="5827333" cy="6160400"/>
          </a:xfrm>
        </p:grpSpPr>
        <p:pic>
          <p:nvPicPr>
            <p:cNvPr id="119" name="Google Shape;119;p23"/>
            <p:cNvPicPr preferRelativeResize="0"/>
            <p:nvPr/>
          </p:nvPicPr>
          <p:blipFill>
            <a:blip r:embed="rId3">
              <a:alphaModFix/>
            </a:blip>
            <a:stretch>
              <a:fillRect/>
            </a:stretch>
          </p:blipFill>
          <p:spPr>
            <a:xfrm>
              <a:off x="6769987" y="176467"/>
              <a:ext cx="5422013" cy="6160400"/>
            </a:xfrm>
            <a:prstGeom prst="rect">
              <a:avLst/>
            </a:prstGeom>
            <a:noFill/>
            <a:ln>
              <a:noFill/>
            </a:ln>
          </p:spPr>
        </p:pic>
        <p:sp>
          <p:nvSpPr>
            <p:cNvPr id="120" name="Google Shape;120;p23"/>
            <p:cNvSpPr/>
            <p:nvPr/>
          </p:nvSpPr>
          <p:spPr>
            <a:xfrm>
              <a:off x="8324100" y="1744033"/>
              <a:ext cx="2543200" cy="763600"/>
            </a:xfrm>
            <a:prstGeom prst="rect">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p>
          </p:txBody>
        </p:sp>
        <p:cxnSp>
          <p:nvCxnSpPr>
            <p:cNvPr id="121" name="Google Shape;121;p23"/>
            <p:cNvCxnSpPr>
              <a:endCxn id="120" idx="1"/>
            </p:cNvCxnSpPr>
            <p:nvPr/>
          </p:nvCxnSpPr>
          <p:spPr>
            <a:xfrm rot="10800000" flipH="1">
              <a:off x="6489700" y="2125833"/>
              <a:ext cx="1834400" cy="35200"/>
            </a:xfrm>
            <a:prstGeom prst="straightConnector1">
              <a:avLst/>
            </a:prstGeom>
            <a:noFill/>
            <a:ln w="76200" cap="flat" cmpd="sng">
              <a:solidFill>
                <a:srgbClr val="FF0000"/>
              </a:solidFill>
              <a:prstDash val="solid"/>
              <a:round/>
              <a:headEnd type="none" w="med" len="med"/>
              <a:tailEnd type="triangle" w="med" len="med"/>
            </a:ln>
          </p:spPr>
        </p:cxnSp>
        <p:cxnSp>
          <p:nvCxnSpPr>
            <p:cNvPr id="122" name="Google Shape;122;p23"/>
            <p:cNvCxnSpPr/>
            <p:nvPr/>
          </p:nvCxnSpPr>
          <p:spPr>
            <a:xfrm rot="10800000" flipH="1">
              <a:off x="6364667" y="297067"/>
              <a:ext cx="2162800" cy="71200"/>
            </a:xfrm>
            <a:prstGeom prst="straightConnector1">
              <a:avLst/>
            </a:prstGeom>
            <a:noFill/>
            <a:ln w="76200" cap="flat" cmpd="sng">
              <a:solidFill>
                <a:srgbClr val="FF0000"/>
              </a:solidFill>
              <a:prstDash val="solid"/>
              <a:round/>
              <a:headEnd type="none" w="med" len="med"/>
              <a:tailEnd type="triangle" w="med" len="med"/>
            </a:ln>
          </p:spPr>
        </p:cxnSp>
      </p:grpSp>
    </p:spTree>
    <p:extLst>
      <p:ext uri="{BB962C8B-B14F-4D97-AF65-F5344CB8AC3E}">
        <p14:creationId xmlns:p14="http://schemas.microsoft.com/office/powerpoint/2010/main" val="347635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t>Opening Code</a:t>
            </a:r>
            <a:endParaRPr dirty="0"/>
          </a:p>
        </p:txBody>
      </p:sp>
      <p:sp>
        <p:nvSpPr>
          <p:cNvPr id="217" name="Google Shape;217;p3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Aft>
                <a:spcPts val="2133"/>
              </a:spcAft>
              <a:buNone/>
            </a:pPr>
            <a:endParaRPr dirty="0"/>
          </a:p>
        </p:txBody>
      </p:sp>
      <p:pic>
        <p:nvPicPr>
          <p:cNvPr id="218" name="Google Shape;218;p37"/>
          <p:cNvPicPr preferRelativeResize="0"/>
          <p:nvPr/>
        </p:nvPicPr>
        <p:blipFill>
          <a:blip r:embed="rId3">
            <a:alphaModFix/>
          </a:blip>
          <a:stretch>
            <a:fillRect/>
          </a:stretch>
        </p:blipFill>
        <p:spPr>
          <a:xfrm>
            <a:off x="1904289" y="1805867"/>
            <a:ext cx="8594945" cy="40167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p:nvPr/>
        </p:nvSpPr>
        <p:spPr>
          <a:xfrm>
            <a:off x="728200" y="576034"/>
            <a:ext cx="11463600" cy="6278601"/>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4800" dirty="0">
                <a:solidFill>
                  <a:srgbClr val="2F5597"/>
                </a:solidFill>
              </a:rPr>
              <a:t>What to do reminders</a:t>
            </a:r>
            <a:endParaRPr sz="4800" dirty="0">
              <a:solidFill>
                <a:srgbClr val="2F5597"/>
              </a:solidFill>
            </a:endParaRPr>
          </a:p>
          <a:p>
            <a:pPr>
              <a:spcBef>
                <a:spcPts val="0"/>
              </a:spcBef>
              <a:spcAft>
                <a:spcPts val="0"/>
              </a:spcAft>
            </a:pPr>
            <a:endParaRPr sz="4000" dirty="0">
              <a:solidFill>
                <a:srgbClr val="980000"/>
              </a:solidFill>
            </a:endParaRPr>
          </a:p>
          <a:p>
            <a:pPr>
              <a:spcBef>
                <a:spcPts val="0"/>
              </a:spcBef>
              <a:spcAft>
                <a:spcPts val="0"/>
              </a:spcAft>
            </a:pPr>
            <a:endParaRPr sz="4000" dirty="0">
              <a:solidFill>
                <a:srgbClr val="980000"/>
              </a:solidFill>
            </a:endParaRPr>
          </a:p>
          <a:p>
            <a:pPr>
              <a:spcBef>
                <a:spcPts val="0"/>
              </a:spcBef>
              <a:spcAft>
                <a:spcPts val="0"/>
              </a:spcAft>
            </a:pPr>
            <a:r>
              <a:rPr lang="en" sz="4000" dirty="0"/>
              <a:t>Do you remember</a:t>
            </a:r>
            <a:endParaRPr sz="4000" dirty="0"/>
          </a:p>
          <a:p>
            <a:pPr>
              <a:spcBef>
                <a:spcPts val="0"/>
              </a:spcBef>
              <a:spcAft>
                <a:spcPts val="0"/>
              </a:spcAft>
            </a:pPr>
            <a:endParaRPr sz="4000" dirty="0"/>
          </a:p>
          <a:p>
            <a:pPr>
              <a:spcBef>
                <a:spcPts val="0"/>
              </a:spcBef>
              <a:spcAft>
                <a:spcPts val="0"/>
              </a:spcAft>
            </a:pPr>
            <a:r>
              <a:rPr lang="en" sz="4000" dirty="0"/>
              <a:t>-how to make the Finch go forward/backward?</a:t>
            </a:r>
            <a:endParaRPr sz="4000" dirty="0"/>
          </a:p>
          <a:p>
            <a:pPr>
              <a:spcBef>
                <a:spcPts val="0"/>
              </a:spcBef>
              <a:spcAft>
                <a:spcPts val="0"/>
              </a:spcAft>
            </a:pPr>
            <a:endParaRPr sz="4000" dirty="0"/>
          </a:p>
          <a:p>
            <a:pPr>
              <a:spcBef>
                <a:spcPts val="0"/>
              </a:spcBef>
              <a:spcAft>
                <a:spcPts val="0"/>
              </a:spcAft>
            </a:pPr>
            <a:r>
              <a:rPr lang="en" sz="4000" dirty="0"/>
              <a:t>-walk the Finch “dog”?</a:t>
            </a:r>
            <a:endParaRPr sz="4000" dirty="0"/>
          </a:p>
          <a:p>
            <a:pPr>
              <a:spcBef>
                <a:spcPts val="0"/>
              </a:spcBef>
              <a:spcAft>
                <a:spcPts val="0"/>
              </a:spcAft>
            </a:pPr>
            <a:endParaRPr sz="3200" dirty="0"/>
          </a:p>
          <a:p>
            <a:pPr>
              <a:spcBef>
                <a:spcPts val="0"/>
              </a:spcBef>
              <a:spcAft>
                <a:spcPts val="0"/>
              </a:spcAft>
            </a:pPr>
            <a:endParaRPr sz="3200" dirty="0"/>
          </a:p>
        </p:txBody>
      </p:sp>
      <p:pic>
        <p:nvPicPr>
          <p:cNvPr id="224" name="Google Shape;224;p38" descr="This timer counts down silently until it reaches 0:00, then a police siren sounds to alert you that time is up." title="7 Minute Timer">
            <a:hlinkClick r:id="rId3"/>
          </p:cNvPr>
          <p:cNvPicPr preferRelativeResize="0"/>
          <p:nvPr/>
        </p:nvPicPr>
        <p:blipFill>
          <a:blip r:embed="rId4">
            <a:alphaModFix/>
          </a:blip>
          <a:stretch>
            <a:fillRect/>
          </a:stretch>
        </p:blipFill>
        <p:spPr>
          <a:xfrm>
            <a:off x="9471101" y="768200"/>
            <a:ext cx="2434033" cy="1369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p:nvPr/>
        </p:nvSpPr>
        <p:spPr>
          <a:xfrm>
            <a:off x="32600" y="130434"/>
            <a:ext cx="12192000" cy="943744"/>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4533" dirty="0">
                <a:solidFill>
                  <a:srgbClr val="2F5597"/>
                </a:solidFill>
              </a:rPr>
              <a:t>Measurement hints</a:t>
            </a:r>
            <a:endParaRPr sz="4533" dirty="0">
              <a:solidFill>
                <a:srgbClr val="2F5597"/>
              </a:solidFill>
            </a:endParaRPr>
          </a:p>
        </p:txBody>
      </p:sp>
      <p:sp>
        <p:nvSpPr>
          <p:cNvPr id="230" name="Google Shape;230;p39"/>
          <p:cNvSpPr txBox="1"/>
          <p:nvPr/>
        </p:nvSpPr>
        <p:spPr>
          <a:xfrm>
            <a:off x="384313" y="5847239"/>
            <a:ext cx="12192000" cy="61551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dirty="0"/>
              <a:t>Tail to tail…..or nose to nose?  Choose one (not both)</a:t>
            </a:r>
            <a:endParaRPr dirty="0"/>
          </a:p>
        </p:txBody>
      </p:sp>
      <p:pic>
        <p:nvPicPr>
          <p:cNvPr id="231" name="Google Shape;231;p39"/>
          <p:cNvPicPr preferRelativeResize="0"/>
          <p:nvPr/>
        </p:nvPicPr>
        <p:blipFill>
          <a:blip r:embed="rId3">
            <a:alphaModFix/>
          </a:blip>
          <a:stretch>
            <a:fillRect/>
          </a:stretch>
        </p:blipFill>
        <p:spPr>
          <a:xfrm rot="-5400000">
            <a:off x="508686" y="1146056"/>
            <a:ext cx="4698997" cy="4703368"/>
          </a:xfrm>
          <a:prstGeom prst="rect">
            <a:avLst/>
          </a:prstGeom>
          <a:noFill/>
          <a:ln>
            <a:noFill/>
          </a:ln>
        </p:spPr>
      </p:pic>
      <p:pic>
        <p:nvPicPr>
          <p:cNvPr id="232" name="Google Shape;232;p39"/>
          <p:cNvPicPr preferRelativeResize="0"/>
          <p:nvPr/>
        </p:nvPicPr>
        <p:blipFill rotWithShape="1">
          <a:blip r:embed="rId4">
            <a:alphaModFix/>
          </a:blip>
          <a:srcRect l="29971"/>
          <a:stretch/>
        </p:blipFill>
        <p:spPr>
          <a:xfrm>
            <a:off x="6879734" y="1148233"/>
            <a:ext cx="4576201" cy="47533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ctrTitle"/>
          </p:nvPr>
        </p:nvSpPr>
        <p:spPr>
          <a:xfrm>
            <a:off x="109733" y="203200"/>
            <a:ext cx="11904400" cy="16560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lnSpc>
                <a:spcPct val="115000"/>
              </a:lnSpc>
              <a:spcBef>
                <a:spcPts val="0"/>
              </a:spcBef>
              <a:spcAft>
                <a:spcPts val="0"/>
              </a:spcAft>
            </a:pPr>
            <a:endParaRPr sz="2933">
              <a:solidFill>
                <a:srgbClr val="980000"/>
              </a:solidFill>
            </a:endParaRPr>
          </a:p>
          <a:p>
            <a:pPr algn="l">
              <a:lnSpc>
                <a:spcPct val="115000"/>
              </a:lnSpc>
              <a:spcBef>
                <a:spcPts val="0"/>
              </a:spcBef>
              <a:spcAft>
                <a:spcPts val="0"/>
              </a:spcAft>
            </a:pPr>
            <a:endParaRPr sz="2400">
              <a:solidFill>
                <a:srgbClr val="980000"/>
              </a:solidFill>
            </a:endParaRPr>
          </a:p>
          <a:p>
            <a:pPr algn="l">
              <a:lnSpc>
                <a:spcPct val="115000"/>
              </a:lnSpc>
              <a:spcBef>
                <a:spcPts val="0"/>
              </a:spcBef>
              <a:spcAft>
                <a:spcPts val="0"/>
              </a:spcAft>
            </a:pPr>
            <a:endParaRPr sz="2400">
              <a:solidFill>
                <a:srgbClr val="980000"/>
              </a:solidFill>
            </a:endParaRPr>
          </a:p>
        </p:txBody>
      </p:sp>
      <p:graphicFrame>
        <p:nvGraphicFramePr>
          <p:cNvPr id="238" name="Google Shape;238;p40"/>
          <p:cNvGraphicFramePr/>
          <p:nvPr>
            <p:extLst>
              <p:ext uri="{D42A27DB-BD31-4B8C-83A1-F6EECF244321}">
                <p14:modId xmlns:p14="http://schemas.microsoft.com/office/powerpoint/2010/main" val="1230478563"/>
              </p:ext>
            </p:extLst>
          </p:nvPr>
        </p:nvGraphicFramePr>
        <p:xfrm>
          <a:off x="109733" y="700157"/>
          <a:ext cx="11904433" cy="3262908"/>
        </p:xfrm>
        <a:graphic>
          <a:graphicData uri="http://schemas.openxmlformats.org/drawingml/2006/table">
            <a:tbl>
              <a:tblPr>
                <a:noFill/>
              </a:tblPr>
              <a:tblGrid>
                <a:gridCol w="2047433">
                  <a:extLst>
                    <a:ext uri="{9D8B030D-6E8A-4147-A177-3AD203B41FA5}">
                      <a16:colId xmlns:a16="http://schemas.microsoft.com/office/drawing/2014/main" val="20000"/>
                    </a:ext>
                  </a:extLst>
                </a:gridCol>
                <a:gridCol w="2352567">
                  <a:extLst>
                    <a:ext uri="{9D8B030D-6E8A-4147-A177-3AD203B41FA5}">
                      <a16:colId xmlns:a16="http://schemas.microsoft.com/office/drawing/2014/main" val="20001"/>
                    </a:ext>
                  </a:extLst>
                </a:gridCol>
                <a:gridCol w="3969033">
                  <a:extLst>
                    <a:ext uri="{9D8B030D-6E8A-4147-A177-3AD203B41FA5}">
                      <a16:colId xmlns:a16="http://schemas.microsoft.com/office/drawing/2014/main" val="20002"/>
                    </a:ext>
                  </a:extLst>
                </a:gridCol>
                <a:gridCol w="3535400">
                  <a:extLst>
                    <a:ext uri="{9D8B030D-6E8A-4147-A177-3AD203B41FA5}">
                      <a16:colId xmlns:a16="http://schemas.microsoft.com/office/drawing/2014/main" val="20003"/>
                    </a:ext>
                  </a:extLst>
                </a:gridCol>
              </a:tblGrid>
              <a:tr h="645933">
                <a:tc>
                  <a:txBody>
                    <a:bodyPr/>
                    <a:lstStyle/>
                    <a:p>
                      <a:pPr marL="0" lvl="0" indent="0" algn="ctr" rtl="0">
                        <a:spcBef>
                          <a:spcPts val="0"/>
                        </a:spcBef>
                        <a:spcAft>
                          <a:spcPts val="0"/>
                        </a:spcAft>
                        <a:buNone/>
                      </a:pPr>
                      <a:r>
                        <a:rPr lang="en" sz="2900"/>
                        <a:t>Constant: </a:t>
                      </a:r>
                      <a:endParaRPr sz="2900">
                        <a:solidFill>
                          <a:srgbClr val="980000"/>
                        </a:solidFill>
                      </a:endParaRPr>
                    </a:p>
                  </a:txBody>
                  <a:tcPr marL="84667" marR="84667" marT="84667" marB="84667">
                    <a:lnL w="38100" cap="flat" cmpd="sng">
                      <a:solidFill>
                        <a:srgbClr val="000000"/>
                      </a:solidFill>
                      <a:prstDash val="solid"/>
                      <a:round/>
                      <a:headEnd type="none" w="sm" len="sm"/>
                      <a:tailEnd type="none" w="sm" len="sm"/>
                    </a:lnL>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Constant: </a:t>
                      </a:r>
                      <a:endParaRPr sz="2900"/>
                    </a:p>
                  </a:txBody>
                  <a:tcPr marL="84667" marR="84667" marT="84667" marB="84667">
                    <a:lnR w="762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Independent Variable: </a:t>
                      </a:r>
                      <a:endParaRPr sz="2900">
                        <a:solidFill>
                          <a:srgbClr val="0000FF"/>
                        </a:solidFill>
                      </a:endParaRPr>
                    </a:p>
                  </a:txBody>
                  <a:tcPr marL="84667" marR="84667" marT="84667" marB="84667">
                    <a:lnL w="76200" cap="flat" cmpd="sng">
                      <a:solidFill>
                        <a:srgbClr val="000000"/>
                      </a:solidFill>
                      <a:prstDash val="solid"/>
                      <a:round/>
                      <a:headEnd type="none" w="sm" len="sm"/>
                      <a:tailEnd type="none" w="sm" len="sm"/>
                    </a:lnL>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Dependent Variable</a:t>
                      </a:r>
                      <a:endParaRPr sz="2900">
                        <a:solidFill>
                          <a:srgbClr val="38761D"/>
                        </a:solidFill>
                      </a:endParaRPr>
                    </a:p>
                  </a:txBody>
                  <a:tcPr marL="84667" marR="84667" marT="84667" marB="84667">
                    <a:lnR w="762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0"/>
                  </a:ext>
                </a:extLst>
              </a:tr>
              <a:tr h="645933">
                <a:tc>
                  <a:txBody>
                    <a:bodyPr/>
                    <a:lstStyle/>
                    <a:p>
                      <a:pPr marL="0" lvl="0" indent="0" algn="ctr" rtl="0">
                        <a:spcBef>
                          <a:spcPts val="0"/>
                        </a:spcBef>
                        <a:spcAft>
                          <a:spcPts val="0"/>
                        </a:spcAft>
                        <a:buClr>
                          <a:schemeClr val="dk1"/>
                        </a:buClr>
                        <a:buSzPts val="1100"/>
                        <a:buFont typeface="Arial"/>
                        <a:buNone/>
                      </a:pPr>
                      <a:r>
                        <a:rPr lang="en" sz="2900" dirty="0">
                          <a:solidFill>
                            <a:srgbClr val="2F5597"/>
                          </a:solidFill>
                        </a:rPr>
                        <a:t>Power Left</a:t>
                      </a:r>
                      <a:endParaRPr sz="2900" dirty="0">
                        <a:solidFill>
                          <a:srgbClr val="2F5597"/>
                        </a:solidFill>
                      </a:endParaRPr>
                    </a:p>
                  </a:txBody>
                  <a:tcPr marL="84667" marR="84667" marT="84667" marB="84667">
                    <a:lnL w="381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Clr>
                          <a:schemeClr val="dk1"/>
                        </a:buClr>
                        <a:buSzPts val="1100"/>
                        <a:buFont typeface="Arial"/>
                        <a:buNone/>
                      </a:pPr>
                      <a:r>
                        <a:rPr lang="en" sz="2900" dirty="0">
                          <a:solidFill>
                            <a:srgbClr val="2F5597"/>
                          </a:solidFill>
                        </a:rPr>
                        <a:t>Power Right</a:t>
                      </a:r>
                      <a:endParaRPr sz="2900" dirty="0">
                        <a:solidFill>
                          <a:srgbClr val="2F5597"/>
                        </a:solidFill>
                      </a:endParaRPr>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Clr>
                          <a:schemeClr val="dk1"/>
                        </a:buClr>
                        <a:buSzPts val="1100"/>
                        <a:buFont typeface="Arial"/>
                        <a:buNone/>
                      </a:pPr>
                      <a:r>
                        <a:rPr lang="en" sz="2900" dirty="0">
                          <a:solidFill>
                            <a:srgbClr val="7030A0"/>
                          </a:solidFill>
                        </a:rPr>
                        <a:t>Time</a:t>
                      </a:r>
                      <a:endParaRPr sz="2900" dirty="0">
                        <a:solidFill>
                          <a:srgbClr val="7030A0"/>
                        </a:solidFill>
                      </a:endParaRPr>
                    </a:p>
                  </a:txBody>
                  <a:tcPr marL="84667" marR="84667" marT="84667" marB="84667">
                    <a:lnL w="762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Clr>
                          <a:schemeClr val="dk1"/>
                        </a:buClr>
                        <a:buSzPts val="1100"/>
                        <a:buFont typeface="Arial"/>
                        <a:buNone/>
                      </a:pPr>
                      <a:r>
                        <a:rPr lang="en" sz="2900">
                          <a:solidFill>
                            <a:srgbClr val="38761D"/>
                          </a:solidFill>
                        </a:rPr>
                        <a:t>Distance </a:t>
                      </a:r>
                      <a:endParaRPr sz="2900"/>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extLst>
                  <a:ext uri="{0D108BD9-81ED-4DB2-BD59-A6C34878D82A}">
                    <a16:rowId xmlns:a16="http://schemas.microsoft.com/office/drawing/2014/main" val="10001"/>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3200"/>
                        <a:t>2</a:t>
                      </a: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3200"/>
                    </a:p>
                  </a:txBody>
                  <a:tcPr marL="84667" marR="84667" marT="84667" marB="84667">
                    <a:lnL w="76200" cap="flat" cmpd="sng">
                      <a:solidFill>
                        <a:srgbClr val="000000"/>
                      </a:solidFill>
                      <a:prstDash val="solid"/>
                      <a:round/>
                      <a:headEnd type="none" w="sm" len="sm"/>
                      <a:tailEnd type="none" w="sm" len="sm"/>
                    </a:lnL>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3200" dirty="0"/>
                    </a:p>
                  </a:txBody>
                  <a:tcPr marL="84667" marR="84667" marT="84667" marB="84667">
                    <a:lnR w="76200" cap="flat" cmpd="sng">
                      <a:solidFill>
                        <a:srgbClr val="000000"/>
                      </a:solidFill>
                      <a:prstDash val="solid"/>
                      <a:round/>
                      <a:headEnd type="none" w="sm" len="sm"/>
                      <a:tailEnd type="none" w="sm" len="sm"/>
                    </a:ln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9" name="Google Shape;239;p40"/>
          <p:cNvSpPr/>
          <p:nvPr/>
        </p:nvSpPr>
        <p:spPr>
          <a:xfrm>
            <a:off x="3406537" y="3646594"/>
            <a:ext cx="8401150" cy="2431160"/>
          </a:xfrm>
          <a:prstGeom prst="wedgeEllipseCallout">
            <a:avLst>
              <a:gd name="adj1" fmla="val -43085"/>
              <a:gd name="adj2" fmla="val 61771"/>
            </a:avLst>
          </a:prstGeom>
          <a:solidFill>
            <a:schemeClr val="bg1">
              <a:lumMod val="85000"/>
            </a:schemeClr>
          </a:solidFill>
          <a:ln w="9525" cap="flat" cmpd="sng">
            <a:solidFill>
              <a:schemeClr val="dk2"/>
            </a:solidFill>
            <a:prstDash val="solid"/>
            <a:round/>
            <a:headEnd type="none" w="sm" len="sm"/>
            <a:tailEnd type="none" w="sm" len="sm"/>
          </a:ln>
        </p:spPr>
        <p:txBody>
          <a:bodyPr spcFirstLastPara="1" wrap="square" lIns="457200" tIns="45720" rIns="45720" bIns="45720" anchor="ctr" anchorCtr="0">
            <a:noAutofit/>
          </a:bodyPr>
          <a:lstStyle/>
          <a:p>
            <a:pPr algn="ctr">
              <a:spcBef>
                <a:spcPts val="0"/>
              </a:spcBef>
              <a:spcAft>
                <a:spcPts val="0"/>
              </a:spcAft>
            </a:pPr>
            <a:r>
              <a:rPr lang="en" sz="2800" dirty="0"/>
              <a:t>How did you measure your distance?</a:t>
            </a:r>
            <a:endParaRPr sz="2800" dirty="0"/>
          </a:p>
          <a:p>
            <a:pPr algn="ctr">
              <a:spcBef>
                <a:spcPts val="0"/>
              </a:spcBef>
              <a:spcAft>
                <a:spcPts val="0"/>
              </a:spcAft>
            </a:pPr>
            <a:r>
              <a:rPr lang="en" sz="2800" dirty="0"/>
              <a:t>Was it precise? </a:t>
            </a:r>
            <a:endParaRPr sz="2800" dirty="0"/>
          </a:p>
          <a:p>
            <a:pPr algn="ctr">
              <a:spcBef>
                <a:spcPts val="0"/>
              </a:spcBef>
              <a:spcAft>
                <a:spcPts val="0"/>
              </a:spcAft>
            </a:pPr>
            <a:r>
              <a:rPr lang="en" sz="2800" dirty="0"/>
              <a:t>How can you justify your measurement?</a:t>
            </a:r>
            <a:endParaRPr sz="2800" dirty="0"/>
          </a:p>
        </p:txBody>
      </p:sp>
      <p:pic>
        <p:nvPicPr>
          <p:cNvPr id="240" name="Google Shape;240;p40" descr="This timer counts down silently until it reaches 0:00, then a police siren sounds to alert you that time is up." title="7 Minute Timer">
            <a:hlinkClick r:id="rId3"/>
          </p:cNvPr>
          <p:cNvPicPr preferRelativeResize="0"/>
          <p:nvPr/>
        </p:nvPicPr>
        <p:blipFill>
          <a:blip r:embed="rId4">
            <a:alphaModFix/>
          </a:blip>
          <a:stretch>
            <a:fillRect/>
          </a:stretch>
        </p:blipFill>
        <p:spPr>
          <a:xfrm>
            <a:off x="384313" y="4862174"/>
            <a:ext cx="2340267" cy="13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aphicFrame>
        <p:nvGraphicFramePr>
          <p:cNvPr id="245" name="Google Shape;245;p41"/>
          <p:cNvGraphicFramePr/>
          <p:nvPr>
            <p:extLst>
              <p:ext uri="{D42A27DB-BD31-4B8C-83A1-F6EECF244321}">
                <p14:modId xmlns:p14="http://schemas.microsoft.com/office/powerpoint/2010/main" val="3202321569"/>
              </p:ext>
            </p:extLst>
          </p:nvPr>
        </p:nvGraphicFramePr>
        <p:xfrm>
          <a:off x="109733" y="708996"/>
          <a:ext cx="11904433" cy="3262908"/>
        </p:xfrm>
        <a:graphic>
          <a:graphicData uri="http://schemas.openxmlformats.org/drawingml/2006/table">
            <a:tbl>
              <a:tblPr>
                <a:noFill/>
              </a:tblPr>
              <a:tblGrid>
                <a:gridCol w="2047433">
                  <a:extLst>
                    <a:ext uri="{9D8B030D-6E8A-4147-A177-3AD203B41FA5}">
                      <a16:colId xmlns:a16="http://schemas.microsoft.com/office/drawing/2014/main" val="20000"/>
                    </a:ext>
                  </a:extLst>
                </a:gridCol>
                <a:gridCol w="2352567">
                  <a:extLst>
                    <a:ext uri="{9D8B030D-6E8A-4147-A177-3AD203B41FA5}">
                      <a16:colId xmlns:a16="http://schemas.microsoft.com/office/drawing/2014/main" val="20001"/>
                    </a:ext>
                  </a:extLst>
                </a:gridCol>
                <a:gridCol w="3969033">
                  <a:extLst>
                    <a:ext uri="{9D8B030D-6E8A-4147-A177-3AD203B41FA5}">
                      <a16:colId xmlns:a16="http://schemas.microsoft.com/office/drawing/2014/main" val="20002"/>
                    </a:ext>
                  </a:extLst>
                </a:gridCol>
                <a:gridCol w="3535400">
                  <a:extLst>
                    <a:ext uri="{9D8B030D-6E8A-4147-A177-3AD203B41FA5}">
                      <a16:colId xmlns:a16="http://schemas.microsoft.com/office/drawing/2014/main" val="20003"/>
                    </a:ext>
                  </a:extLst>
                </a:gridCol>
              </a:tblGrid>
              <a:tr h="645933">
                <a:tc>
                  <a:txBody>
                    <a:bodyPr/>
                    <a:lstStyle/>
                    <a:p>
                      <a:pPr marL="0" lvl="0" indent="0" algn="ctr" rtl="0">
                        <a:spcBef>
                          <a:spcPts val="0"/>
                        </a:spcBef>
                        <a:spcAft>
                          <a:spcPts val="0"/>
                        </a:spcAft>
                        <a:buNone/>
                      </a:pPr>
                      <a:r>
                        <a:rPr lang="en" sz="2900"/>
                        <a:t>Constant: </a:t>
                      </a:r>
                      <a:endParaRPr sz="2900">
                        <a:solidFill>
                          <a:srgbClr val="980000"/>
                        </a:solidFill>
                      </a:endParaRPr>
                    </a:p>
                  </a:txBody>
                  <a:tcPr marL="84667" marR="84667" marT="84667" marB="84667">
                    <a:lnL w="38100" cap="flat" cmpd="sng">
                      <a:solidFill>
                        <a:srgbClr val="000000"/>
                      </a:solidFill>
                      <a:prstDash val="solid"/>
                      <a:round/>
                      <a:headEnd type="none" w="sm" len="sm"/>
                      <a:tailEnd type="none" w="sm" len="sm"/>
                    </a:lnL>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Constant: </a:t>
                      </a:r>
                      <a:endParaRPr sz="2900"/>
                    </a:p>
                  </a:txBody>
                  <a:tcPr marL="84667" marR="84667" marT="84667" marB="84667">
                    <a:lnR w="762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Independent Variable: </a:t>
                      </a:r>
                      <a:endParaRPr sz="2900">
                        <a:solidFill>
                          <a:srgbClr val="0000FF"/>
                        </a:solidFill>
                      </a:endParaRPr>
                    </a:p>
                  </a:txBody>
                  <a:tcPr marL="84667" marR="84667" marT="84667" marB="84667">
                    <a:lnL w="76200" cap="flat" cmpd="sng">
                      <a:solidFill>
                        <a:srgbClr val="000000"/>
                      </a:solidFill>
                      <a:prstDash val="solid"/>
                      <a:round/>
                      <a:headEnd type="none" w="sm" len="sm"/>
                      <a:tailEnd type="none" w="sm" len="sm"/>
                    </a:lnL>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Dependent Variable</a:t>
                      </a:r>
                      <a:endParaRPr sz="2900">
                        <a:solidFill>
                          <a:srgbClr val="38761D"/>
                        </a:solidFill>
                      </a:endParaRPr>
                    </a:p>
                  </a:txBody>
                  <a:tcPr marL="84667" marR="84667" marT="84667" marB="84667">
                    <a:lnR w="762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0"/>
                  </a:ext>
                </a:extLst>
              </a:tr>
              <a:tr h="645933">
                <a:tc>
                  <a:txBody>
                    <a:bodyPr/>
                    <a:lstStyle/>
                    <a:p>
                      <a:pPr marL="0" lvl="0" indent="0" algn="ctr" rtl="0">
                        <a:spcBef>
                          <a:spcPts val="0"/>
                        </a:spcBef>
                        <a:spcAft>
                          <a:spcPts val="0"/>
                        </a:spcAft>
                        <a:buNone/>
                      </a:pPr>
                      <a:r>
                        <a:rPr lang="en" sz="2900" dirty="0">
                          <a:solidFill>
                            <a:srgbClr val="2F5597"/>
                          </a:solidFill>
                        </a:rPr>
                        <a:t>Power Left</a:t>
                      </a:r>
                      <a:endParaRPr sz="2900" dirty="0">
                        <a:solidFill>
                          <a:srgbClr val="2F5597"/>
                        </a:solidFill>
                      </a:endParaRPr>
                    </a:p>
                  </a:txBody>
                  <a:tcPr marL="84667" marR="84667" marT="84667" marB="84667">
                    <a:lnL w="381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dirty="0">
                          <a:solidFill>
                            <a:srgbClr val="2F5597"/>
                          </a:solidFill>
                        </a:rPr>
                        <a:t>Power Right</a:t>
                      </a:r>
                      <a:endParaRPr sz="2900" dirty="0">
                        <a:solidFill>
                          <a:srgbClr val="2F5597"/>
                        </a:solidFill>
                      </a:endParaRPr>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dirty="0">
                          <a:solidFill>
                            <a:srgbClr val="7030A0"/>
                          </a:solidFill>
                        </a:rPr>
                        <a:t>Time</a:t>
                      </a:r>
                      <a:endParaRPr sz="2900" dirty="0">
                        <a:solidFill>
                          <a:srgbClr val="7030A0"/>
                        </a:solidFill>
                      </a:endParaRPr>
                    </a:p>
                  </a:txBody>
                  <a:tcPr marL="84667" marR="84667" marT="84667" marB="84667">
                    <a:lnL w="762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a:solidFill>
                            <a:srgbClr val="38761D"/>
                          </a:solidFill>
                        </a:rPr>
                        <a:t>Distance </a:t>
                      </a:r>
                      <a:endParaRPr sz="2900"/>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extLst>
                  <a:ext uri="{0D108BD9-81ED-4DB2-BD59-A6C34878D82A}">
                    <a16:rowId xmlns:a16="http://schemas.microsoft.com/office/drawing/2014/main" val="10001"/>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3200"/>
                        <a:t>2</a:t>
                      </a: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4.5 in</a:t>
                      </a: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3200"/>
                        <a:t>5</a:t>
                      </a: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3200"/>
                    </a:p>
                  </a:txBody>
                  <a:tcPr marL="84667" marR="84667" marT="84667" marB="84667">
                    <a:lnL w="76200" cap="flat" cmpd="sng">
                      <a:solidFill>
                        <a:srgbClr val="000000"/>
                      </a:solidFill>
                      <a:prstDash val="solid"/>
                      <a:round/>
                      <a:headEnd type="none" w="sm" len="sm"/>
                      <a:tailEnd type="none" w="sm" len="sm"/>
                    </a:lnL>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3200" dirty="0"/>
                    </a:p>
                  </a:txBody>
                  <a:tcPr marL="84667" marR="84667" marT="84667" marB="84667">
                    <a:lnR w="76200" cap="flat" cmpd="sng">
                      <a:solidFill>
                        <a:srgbClr val="000000"/>
                      </a:solidFill>
                      <a:prstDash val="solid"/>
                      <a:round/>
                      <a:headEnd type="none" w="sm" len="sm"/>
                      <a:tailEnd type="none" w="sm" len="sm"/>
                    </a:ln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46" name="Google Shape;246;p41"/>
          <p:cNvSpPr/>
          <p:nvPr/>
        </p:nvSpPr>
        <p:spPr>
          <a:xfrm>
            <a:off x="227145" y="3637804"/>
            <a:ext cx="11737710" cy="2595510"/>
          </a:xfrm>
          <a:prstGeom prst="wedgeEllipseCallout">
            <a:avLst>
              <a:gd name="adj1" fmla="val -46814"/>
              <a:gd name="adj2" fmla="val 47410"/>
            </a:avLst>
          </a:prstGeom>
          <a:solidFill>
            <a:schemeClr val="bg1">
              <a:lumMod val="85000"/>
            </a:schemeClr>
          </a:solidFill>
          <a:ln w="9525" cap="flat" cmpd="sng">
            <a:solidFill>
              <a:schemeClr val="dk2"/>
            </a:solidFill>
            <a:prstDash val="solid"/>
            <a:round/>
            <a:headEnd type="none" w="sm" len="sm"/>
            <a:tailEnd type="none" w="sm" len="sm"/>
          </a:ln>
        </p:spPr>
        <p:txBody>
          <a:bodyPr spcFirstLastPara="1" wrap="square" lIns="45720" tIns="45720" rIns="45720" bIns="45720" anchor="ctr" anchorCtr="0">
            <a:noAutofit/>
          </a:bodyPr>
          <a:lstStyle/>
          <a:p>
            <a:pPr algn="ctr">
              <a:spcBef>
                <a:spcPts val="0"/>
              </a:spcBef>
              <a:spcAft>
                <a:spcPts val="0"/>
              </a:spcAft>
            </a:pPr>
            <a:r>
              <a:rPr lang="en" dirty="0"/>
              <a:t>Record the distance when the Finch runs for 5 seconds.</a:t>
            </a:r>
            <a:endParaRPr dirty="0"/>
          </a:p>
          <a:p>
            <a:pPr algn="ctr">
              <a:spcBef>
                <a:spcPts val="0"/>
              </a:spcBef>
              <a:spcAft>
                <a:spcPts val="0"/>
              </a:spcAft>
            </a:pPr>
            <a:r>
              <a:rPr lang="en" dirty="0"/>
              <a:t>THEN, </a:t>
            </a:r>
            <a:r>
              <a:rPr lang="en" b="1" dirty="0"/>
              <a:t>PAUSE &amp; PREDICT</a:t>
            </a:r>
            <a:r>
              <a:rPr lang="en" dirty="0"/>
              <a:t> what the distance would be if it ran for </a:t>
            </a:r>
            <a:r>
              <a:rPr lang="en" b="1" dirty="0"/>
              <a:t>10 seconds</a:t>
            </a:r>
            <a:r>
              <a:rPr lang="en" dirty="0"/>
              <a:t>. </a:t>
            </a:r>
            <a:endParaRPr dirty="0"/>
          </a:p>
          <a:p>
            <a:pPr algn="ctr">
              <a:spcBef>
                <a:spcPts val="0"/>
              </a:spcBef>
              <a:spcAft>
                <a:spcPts val="0"/>
              </a:spcAft>
            </a:pPr>
            <a:r>
              <a:rPr lang="en" dirty="0"/>
              <a:t>Use the table, graph, and description at the bottom of your page to justify your answer. </a:t>
            </a:r>
            <a:endParaRPr dirty="0"/>
          </a:p>
        </p:txBody>
      </p:sp>
      <p:pic>
        <p:nvPicPr>
          <p:cNvPr id="247" name="Google Shape;247;p41" descr="This timer counts down silently until it reaches 0:00, then a police siren sounds to alert you that time is up." title="7 Minute Timer">
            <a:hlinkClick r:id="rId3"/>
          </p:cNvPr>
          <p:cNvPicPr preferRelativeResize="0"/>
          <p:nvPr/>
        </p:nvPicPr>
        <p:blipFill>
          <a:blip r:embed="rId4">
            <a:alphaModFix/>
          </a:blip>
          <a:stretch>
            <a:fillRect/>
          </a:stretch>
        </p:blipFill>
        <p:spPr>
          <a:xfrm>
            <a:off x="10213599" y="5220481"/>
            <a:ext cx="1800567" cy="1012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sz="2800" dirty="0">
                <a:solidFill>
                  <a:schemeClr val="tx1"/>
                </a:solidFill>
              </a:rPr>
              <a:t>I can...</a:t>
            </a:r>
            <a:endParaRPr sz="2800" dirty="0">
              <a:solidFill>
                <a:schemeClr val="tx1"/>
              </a:solidFill>
            </a:endParaRPr>
          </a:p>
          <a:p>
            <a:pPr marL="609585" indent="-482588" algn="l">
              <a:buSzPts val="2100"/>
              <a:buChar char="●"/>
            </a:pPr>
            <a:r>
              <a:rPr lang="en" sz="2800" b="1" dirty="0">
                <a:solidFill>
                  <a:schemeClr val="tx1"/>
                </a:solidFill>
              </a:rPr>
              <a:t>Use the relationship between power, time and speed to predict an outcome</a:t>
            </a:r>
            <a:endParaRPr sz="2800" b="1" dirty="0">
              <a:solidFill>
                <a:schemeClr val="tx1"/>
              </a:solidFill>
            </a:endParaRPr>
          </a:p>
          <a:p>
            <a:pPr marL="609585" indent="-482588" algn="l">
              <a:buSzPts val="2100"/>
              <a:buChar char="●"/>
            </a:pPr>
            <a:r>
              <a:rPr lang="en" sz="2800" b="1" dirty="0">
                <a:solidFill>
                  <a:schemeClr val="tx1"/>
                </a:solidFill>
              </a:rPr>
              <a:t>Identify independent and dependent variables and constants in linear equations</a:t>
            </a:r>
            <a:endParaRPr sz="2800" b="1" dirty="0">
              <a:solidFill>
                <a:schemeClr val="tx1"/>
              </a:solidFill>
            </a:endParaRPr>
          </a:p>
          <a:p>
            <a:pPr marL="609585" indent="-482588" algn="l">
              <a:buSzPts val="2100"/>
              <a:buChar char="●"/>
            </a:pPr>
            <a:r>
              <a:rPr lang="en" sz="2800" b="1" dirty="0">
                <a:solidFill>
                  <a:schemeClr val="tx1"/>
                </a:solidFill>
              </a:rPr>
              <a:t>Program robots in </a:t>
            </a:r>
            <a:r>
              <a:rPr lang="en" sz="2800" b="1" dirty="0" err="1">
                <a:solidFill>
                  <a:schemeClr val="tx1"/>
                </a:solidFill>
              </a:rPr>
              <a:t>Snapcode</a:t>
            </a:r>
            <a:r>
              <a:rPr lang="en" sz="2800" b="1" dirty="0">
                <a:solidFill>
                  <a:schemeClr val="tx1"/>
                </a:solidFill>
              </a:rPr>
              <a:t> to test predictions </a:t>
            </a:r>
            <a:endParaRPr sz="5467" dirty="0">
              <a:solidFill>
                <a:schemeClr val="tx1"/>
              </a:solidFill>
            </a:endParaRPr>
          </a:p>
        </p:txBody>
      </p:sp>
      <p:sp>
        <p:nvSpPr>
          <p:cNvPr id="65" name="Google Shape;65;p15"/>
          <p:cNvSpPr txBox="1"/>
          <p:nvPr/>
        </p:nvSpPr>
        <p:spPr>
          <a:xfrm>
            <a:off x="966600" y="1009067"/>
            <a:ext cx="10258800" cy="1087501"/>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5467" dirty="0">
                <a:solidFill>
                  <a:srgbClr val="2F5597"/>
                </a:solidFill>
              </a:rPr>
              <a:t>The Finch Robot Challenge!</a:t>
            </a:r>
            <a:endParaRPr sz="5467" dirty="0">
              <a:solidFill>
                <a:srgbClr val="2F559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52" name="Google Shape;252;p42"/>
          <p:cNvGraphicFramePr/>
          <p:nvPr>
            <p:extLst>
              <p:ext uri="{D42A27DB-BD31-4B8C-83A1-F6EECF244321}">
                <p14:modId xmlns:p14="http://schemas.microsoft.com/office/powerpoint/2010/main" val="3814638651"/>
              </p:ext>
            </p:extLst>
          </p:nvPr>
        </p:nvGraphicFramePr>
        <p:xfrm>
          <a:off x="109733" y="748753"/>
          <a:ext cx="11904433" cy="3262908"/>
        </p:xfrm>
        <a:graphic>
          <a:graphicData uri="http://schemas.openxmlformats.org/drawingml/2006/table">
            <a:tbl>
              <a:tblPr>
                <a:noFill/>
              </a:tblPr>
              <a:tblGrid>
                <a:gridCol w="2047433">
                  <a:extLst>
                    <a:ext uri="{9D8B030D-6E8A-4147-A177-3AD203B41FA5}">
                      <a16:colId xmlns:a16="http://schemas.microsoft.com/office/drawing/2014/main" val="20000"/>
                    </a:ext>
                  </a:extLst>
                </a:gridCol>
                <a:gridCol w="2352567">
                  <a:extLst>
                    <a:ext uri="{9D8B030D-6E8A-4147-A177-3AD203B41FA5}">
                      <a16:colId xmlns:a16="http://schemas.microsoft.com/office/drawing/2014/main" val="20001"/>
                    </a:ext>
                  </a:extLst>
                </a:gridCol>
                <a:gridCol w="3969033">
                  <a:extLst>
                    <a:ext uri="{9D8B030D-6E8A-4147-A177-3AD203B41FA5}">
                      <a16:colId xmlns:a16="http://schemas.microsoft.com/office/drawing/2014/main" val="20002"/>
                    </a:ext>
                  </a:extLst>
                </a:gridCol>
                <a:gridCol w="3535400">
                  <a:extLst>
                    <a:ext uri="{9D8B030D-6E8A-4147-A177-3AD203B41FA5}">
                      <a16:colId xmlns:a16="http://schemas.microsoft.com/office/drawing/2014/main" val="20003"/>
                    </a:ext>
                  </a:extLst>
                </a:gridCol>
              </a:tblGrid>
              <a:tr h="645933">
                <a:tc>
                  <a:txBody>
                    <a:bodyPr/>
                    <a:lstStyle/>
                    <a:p>
                      <a:pPr marL="0" lvl="0" indent="0" algn="ctr" rtl="0">
                        <a:spcBef>
                          <a:spcPts val="0"/>
                        </a:spcBef>
                        <a:spcAft>
                          <a:spcPts val="0"/>
                        </a:spcAft>
                        <a:buNone/>
                      </a:pPr>
                      <a:r>
                        <a:rPr lang="en" sz="2900"/>
                        <a:t>Constant: </a:t>
                      </a:r>
                      <a:endParaRPr sz="2900">
                        <a:solidFill>
                          <a:srgbClr val="980000"/>
                        </a:solidFill>
                      </a:endParaRPr>
                    </a:p>
                  </a:txBody>
                  <a:tcPr marL="84667" marR="84667" marT="84667" marB="84667">
                    <a:lnL w="38100" cap="flat" cmpd="sng">
                      <a:solidFill>
                        <a:srgbClr val="000000"/>
                      </a:solidFill>
                      <a:prstDash val="solid"/>
                      <a:round/>
                      <a:headEnd type="none" w="sm" len="sm"/>
                      <a:tailEnd type="none" w="sm" len="sm"/>
                    </a:lnL>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a:t>Constant: </a:t>
                      </a:r>
                      <a:endParaRPr sz="2900"/>
                    </a:p>
                  </a:txBody>
                  <a:tcPr marL="84667" marR="84667" marT="84667" marB="84667">
                    <a:lnR w="762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dirty="0"/>
                        <a:t>Independent Variable: </a:t>
                      </a:r>
                      <a:endParaRPr sz="2900" dirty="0">
                        <a:solidFill>
                          <a:srgbClr val="0000FF"/>
                        </a:solidFill>
                      </a:endParaRPr>
                    </a:p>
                  </a:txBody>
                  <a:tcPr marL="84667" marR="84667" marT="84667" marB="84667">
                    <a:lnL w="76200" cap="flat" cmpd="sng">
                      <a:solidFill>
                        <a:srgbClr val="000000"/>
                      </a:solidFill>
                      <a:prstDash val="solid"/>
                      <a:round/>
                      <a:headEnd type="none" w="sm" len="sm"/>
                      <a:tailEnd type="none" w="sm" len="sm"/>
                    </a:lnL>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tc>
                  <a:txBody>
                    <a:bodyPr/>
                    <a:lstStyle/>
                    <a:p>
                      <a:pPr marL="0" lvl="0" indent="0" algn="ctr" rtl="0">
                        <a:spcBef>
                          <a:spcPts val="0"/>
                        </a:spcBef>
                        <a:spcAft>
                          <a:spcPts val="0"/>
                        </a:spcAft>
                        <a:buNone/>
                      </a:pPr>
                      <a:r>
                        <a:rPr lang="en" sz="2900" dirty="0"/>
                        <a:t>Dependent Variable</a:t>
                      </a:r>
                      <a:endParaRPr sz="2900" dirty="0">
                        <a:solidFill>
                          <a:srgbClr val="38761D"/>
                        </a:solidFill>
                      </a:endParaRPr>
                    </a:p>
                  </a:txBody>
                  <a:tcPr marL="84667" marR="84667" marT="84667" marB="84667">
                    <a:lnR w="76200" cap="flat" cmpd="sng">
                      <a:solidFill>
                        <a:srgbClr val="000000"/>
                      </a:solidFill>
                      <a:prstDash val="solid"/>
                      <a:round/>
                      <a:headEnd type="none" w="sm" len="sm"/>
                      <a:tailEnd type="none" w="sm" len="sm"/>
                    </a:lnR>
                    <a:lnT w="76200" cap="flat" cmpd="sng">
                      <a:solidFill>
                        <a:srgbClr val="000000"/>
                      </a:solidFill>
                      <a:prstDash val="solid"/>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0"/>
                  </a:ext>
                </a:extLst>
              </a:tr>
              <a:tr h="645933">
                <a:tc>
                  <a:txBody>
                    <a:bodyPr/>
                    <a:lstStyle/>
                    <a:p>
                      <a:pPr marL="0" lvl="0" indent="0" algn="ctr" rtl="0">
                        <a:spcBef>
                          <a:spcPts val="0"/>
                        </a:spcBef>
                        <a:spcAft>
                          <a:spcPts val="0"/>
                        </a:spcAft>
                        <a:buNone/>
                      </a:pPr>
                      <a:r>
                        <a:rPr lang="en" sz="2900" dirty="0">
                          <a:solidFill>
                            <a:srgbClr val="2F5597"/>
                          </a:solidFill>
                        </a:rPr>
                        <a:t>Power Left</a:t>
                      </a:r>
                      <a:endParaRPr sz="2900" dirty="0">
                        <a:solidFill>
                          <a:srgbClr val="2F5597"/>
                        </a:solidFill>
                      </a:endParaRPr>
                    </a:p>
                  </a:txBody>
                  <a:tcPr marL="84667" marR="84667" marT="84667" marB="84667">
                    <a:lnL w="381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dirty="0">
                          <a:solidFill>
                            <a:srgbClr val="2F5597"/>
                          </a:solidFill>
                        </a:rPr>
                        <a:t>Power Right</a:t>
                      </a:r>
                      <a:endParaRPr sz="2900" dirty="0">
                        <a:solidFill>
                          <a:srgbClr val="2F5597"/>
                        </a:solidFill>
                      </a:endParaRPr>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dirty="0">
                          <a:solidFill>
                            <a:srgbClr val="7030A0"/>
                          </a:solidFill>
                        </a:rPr>
                        <a:t>Time</a:t>
                      </a:r>
                      <a:endParaRPr sz="2900" dirty="0">
                        <a:solidFill>
                          <a:srgbClr val="7030A0"/>
                        </a:solidFill>
                      </a:endParaRPr>
                    </a:p>
                  </a:txBody>
                  <a:tcPr marL="84667" marR="84667" marT="84667" marB="84667">
                    <a:lnL w="762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a:solidFill>
                            <a:srgbClr val="38761D"/>
                          </a:solidFill>
                        </a:rPr>
                        <a:t>Distance </a:t>
                      </a:r>
                      <a:endParaRPr sz="2900"/>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extLst>
                  <a:ext uri="{0D108BD9-81ED-4DB2-BD59-A6C34878D82A}">
                    <a16:rowId xmlns:a16="http://schemas.microsoft.com/office/drawing/2014/main" val="10001"/>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3200" dirty="0"/>
                        <a:t>2</a:t>
                      </a:r>
                      <a:endParaRPr sz="3200" dirty="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4.5 in</a:t>
                      </a: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3200" dirty="0"/>
                        <a:t>5</a:t>
                      </a:r>
                      <a:endParaRPr sz="3200" dirty="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11 in</a:t>
                      </a: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lnL w="38100" cap="flat" cmpd="sng">
                      <a:solidFill>
                        <a:srgbClr val="000000"/>
                      </a:solidFill>
                      <a:prstDash val="solid"/>
                      <a:round/>
                      <a:headEnd type="none" w="sm" len="sm"/>
                      <a:tailEnd type="none" w="sm" len="sm"/>
                    </a:lnL>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3200"/>
                        <a:t>25</a:t>
                      </a:r>
                      <a:endParaRPr sz="3200"/>
                    </a:p>
                  </a:txBody>
                  <a:tcPr marL="84667" marR="84667" marT="84667" marB="84667">
                    <a:lnR w="76200" cap="flat" cmpd="sng">
                      <a:solidFill>
                        <a:srgbClr val="000000"/>
                      </a:solidFill>
                      <a:prstDash val="solid"/>
                      <a:round/>
                      <a:headEnd type="none" w="sm" len="sm"/>
                      <a:tailEnd type="none" w="sm" len="sm"/>
                    </a:lnR>
                    <a:lnB w="381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3200" dirty="0"/>
                        <a:t>10</a:t>
                      </a:r>
                      <a:endParaRPr sz="3200" dirty="0"/>
                    </a:p>
                  </a:txBody>
                  <a:tcPr marL="84667" marR="84667" marT="84667" marB="84667">
                    <a:lnL w="76200" cap="flat" cmpd="sng">
                      <a:solidFill>
                        <a:srgbClr val="000000"/>
                      </a:solidFill>
                      <a:prstDash val="solid"/>
                      <a:round/>
                      <a:headEnd type="none" w="sm" len="sm"/>
                      <a:tailEnd type="none" w="sm" len="sm"/>
                    </a:lnL>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3200" dirty="0"/>
                    </a:p>
                  </a:txBody>
                  <a:tcPr marL="84667" marR="84667" marT="84667" marB="84667">
                    <a:lnR w="76200" cap="flat" cmpd="sng">
                      <a:solidFill>
                        <a:srgbClr val="000000"/>
                      </a:solidFill>
                      <a:prstDash val="solid"/>
                      <a:round/>
                      <a:headEnd type="none" w="sm" len="sm"/>
                      <a:tailEnd type="none" w="sm" len="sm"/>
                    </a:ln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53" name="Google Shape;253;p42" descr="This timer counts down silently until it reaches 0:00, then a police siren sounds to alert you that time is up." title="7 Minute Timer">
            <a:hlinkClick r:id="rId3"/>
          </p:cNvPr>
          <p:cNvPicPr preferRelativeResize="0"/>
          <p:nvPr/>
        </p:nvPicPr>
        <p:blipFill>
          <a:blip r:embed="rId4">
            <a:alphaModFix/>
          </a:blip>
          <a:stretch>
            <a:fillRect/>
          </a:stretch>
        </p:blipFill>
        <p:spPr>
          <a:xfrm>
            <a:off x="10213599" y="5180725"/>
            <a:ext cx="1800567" cy="1012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58" name="Google Shape;258;p43"/>
          <p:cNvGraphicFramePr/>
          <p:nvPr>
            <p:extLst>
              <p:ext uri="{D42A27DB-BD31-4B8C-83A1-F6EECF244321}">
                <p14:modId xmlns:p14="http://schemas.microsoft.com/office/powerpoint/2010/main" val="2710608100"/>
              </p:ext>
            </p:extLst>
          </p:nvPr>
        </p:nvGraphicFramePr>
        <p:xfrm>
          <a:off x="353392" y="538920"/>
          <a:ext cx="10939900" cy="3014367"/>
        </p:xfrm>
        <a:graphic>
          <a:graphicData uri="http://schemas.openxmlformats.org/drawingml/2006/table">
            <a:tbl>
              <a:tblPr>
                <a:noFill/>
              </a:tblPr>
              <a:tblGrid>
                <a:gridCol w="3838567">
                  <a:extLst>
                    <a:ext uri="{9D8B030D-6E8A-4147-A177-3AD203B41FA5}">
                      <a16:colId xmlns:a16="http://schemas.microsoft.com/office/drawing/2014/main" val="20000"/>
                    </a:ext>
                  </a:extLst>
                </a:gridCol>
                <a:gridCol w="3315100">
                  <a:extLst>
                    <a:ext uri="{9D8B030D-6E8A-4147-A177-3AD203B41FA5}">
                      <a16:colId xmlns:a16="http://schemas.microsoft.com/office/drawing/2014/main" val="20001"/>
                    </a:ext>
                  </a:extLst>
                </a:gridCol>
                <a:gridCol w="3786233">
                  <a:extLst>
                    <a:ext uri="{9D8B030D-6E8A-4147-A177-3AD203B41FA5}">
                      <a16:colId xmlns:a16="http://schemas.microsoft.com/office/drawing/2014/main" val="20002"/>
                    </a:ext>
                  </a:extLst>
                </a:gridCol>
              </a:tblGrid>
              <a:tr h="3014367">
                <a:tc>
                  <a:txBody>
                    <a:bodyPr/>
                    <a:lstStyle/>
                    <a:p>
                      <a:pPr marL="0" lvl="0" indent="0" algn="l" rtl="0">
                        <a:spcBef>
                          <a:spcPts val="0"/>
                        </a:spcBef>
                        <a:spcAft>
                          <a:spcPts val="0"/>
                        </a:spcAft>
                        <a:buNone/>
                      </a:pPr>
                      <a:endParaRPr sz="1600" b="1" u="sng">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600" dirty="0">
                          <a:latin typeface="Montserrat"/>
                          <a:ea typeface="Montserrat"/>
                          <a:cs typeface="Montserrat"/>
                          <a:sym typeface="Montserrat"/>
                        </a:rPr>
                        <a:t>Describe the relationship in words.</a:t>
                      </a:r>
                      <a:endParaRPr sz="1600" dirty="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600" dirty="0">
                        <a:latin typeface="Montserrat"/>
                        <a:ea typeface="Montserrat"/>
                        <a:cs typeface="Montserrat"/>
                        <a:sym typeface="Montserrat"/>
                      </a:endParaRPr>
                    </a:p>
                    <a:p>
                      <a:pPr marL="0" lvl="0" indent="0" algn="l" rtl="0">
                        <a:spcBef>
                          <a:spcPts val="0"/>
                        </a:spcBef>
                        <a:spcAft>
                          <a:spcPts val="0"/>
                        </a:spcAft>
                        <a:buNone/>
                      </a:pPr>
                      <a:endParaRPr sz="1600" dirty="0">
                        <a:latin typeface="Montserrat"/>
                        <a:ea typeface="Montserrat"/>
                        <a:cs typeface="Montserrat"/>
                        <a:sym typeface="Montserrat"/>
                      </a:endParaRPr>
                    </a:p>
                    <a:p>
                      <a:pPr marL="0" lvl="0" indent="0" algn="ctr" rtl="0">
                        <a:spcBef>
                          <a:spcPts val="0"/>
                        </a:spcBef>
                        <a:spcAft>
                          <a:spcPts val="0"/>
                        </a:spcAft>
                        <a:buNone/>
                      </a:pPr>
                      <a:endParaRPr sz="2400" dirty="0">
                        <a:latin typeface="Montserrat"/>
                        <a:ea typeface="Montserrat"/>
                        <a:cs typeface="Montserrat"/>
                        <a:sym typeface="Montserrat"/>
                      </a:endParaRPr>
                    </a:p>
                    <a:p>
                      <a:pPr marL="0" lvl="0" indent="0" algn="ctr" rtl="0">
                        <a:spcBef>
                          <a:spcPts val="0"/>
                        </a:spcBef>
                        <a:spcAft>
                          <a:spcPts val="0"/>
                        </a:spcAft>
                        <a:buNone/>
                      </a:pPr>
                      <a:r>
                        <a:rPr lang="en" sz="2400" dirty="0">
                          <a:latin typeface="Montserrat"/>
                          <a:ea typeface="Montserrat"/>
                          <a:cs typeface="Montserrat"/>
                          <a:sym typeface="Montserrat"/>
                        </a:rPr>
                        <a:t>y=_______x+______</a:t>
                      </a:r>
                      <a:endParaRPr sz="2400" dirty="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0"/>
                  </a:ext>
                </a:extLst>
              </a:tr>
            </a:tbl>
          </a:graphicData>
        </a:graphic>
      </p:graphicFrame>
      <p:pic>
        <p:nvPicPr>
          <p:cNvPr id="259" name="Google Shape;259;p43"/>
          <p:cNvPicPr preferRelativeResize="0"/>
          <p:nvPr/>
        </p:nvPicPr>
        <p:blipFill>
          <a:blip r:embed="rId3">
            <a:alphaModFix/>
          </a:blip>
          <a:stretch>
            <a:fillRect/>
          </a:stretch>
        </p:blipFill>
        <p:spPr>
          <a:xfrm>
            <a:off x="4644902" y="2820165"/>
            <a:ext cx="3671067" cy="3492400"/>
          </a:xfrm>
          <a:prstGeom prst="rect">
            <a:avLst/>
          </a:prstGeom>
          <a:noFill/>
          <a:ln>
            <a:noFill/>
          </a:ln>
        </p:spPr>
      </p:pic>
      <p:graphicFrame>
        <p:nvGraphicFramePr>
          <p:cNvPr id="260" name="Google Shape;260;p43"/>
          <p:cNvGraphicFramePr/>
          <p:nvPr>
            <p:extLst>
              <p:ext uri="{D42A27DB-BD31-4B8C-83A1-F6EECF244321}">
                <p14:modId xmlns:p14="http://schemas.microsoft.com/office/powerpoint/2010/main" val="3973241213"/>
              </p:ext>
            </p:extLst>
          </p:nvPr>
        </p:nvGraphicFramePr>
        <p:xfrm>
          <a:off x="650700" y="725876"/>
          <a:ext cx="3225333" cy="2616975"/>
        </p:xfrm>
        <a:graphic>
          <a:graphicData uri="http://schemas.openxmlformats.org/drawingml/2006/table">
            <a:tbl>
              <a:tblPr>
                <a:noFill/>
              </a:tblPr>
              <a:tblGrid>
                <a:gridCol w="1040233">
                  <a:extLst>
                    <a:ext uri="{9D8B030D-6E8A-4147-A177-3AD203B41FA5}">
                      <a16:colId xmlns:a16="http://schemas.microsoft.com/office/drawing/2014/main" val="20000"/>
                    </a:ext>
                  </a:extLst>
                </a:gridCol>
                <a:gridCol w="2185100">
                  <a:extLst>
                    <a:ext uri="{9D8B030D-6E8A-4147-A177-3AD203B41FA5}">
                      <a16:colId xmlns:a16="http://schemas.microsoft.com/office/drawing/2014/main" val="20001"/>
                    </a:ext>
                  </a:extLst>
                </a:gridCol>
              </a:tblGrid>
              <a:tr h="645933">
                <a:tc>
                  <a:txBody>
                    <a:bodyPr/>
                    <a:lstStyle/>
                    <a:p>
                      <a:pPr marL="0" lvl="0" indent="0" algn="ctr" rtl="0">
                        <a:spcBef>
                          <a:spcPts val="0"/>
                        </a:spcBef>
                        <a:spcAft>
                          <a:spcPts val="0"/>
                        </a:spcAft>
                        <a:buNone/>
                      </a:pPr>
                      <a:r>
                        <a:rPr lang="en" sz="2900" dirty="0">
                          <a:solidFill>
                            <a:srgbClr val="7030A0"/>
                          </a:solidFill>
                        </a:rPr>
                        <a:t>Time</a:t>
                      </a:r>
                      <a:endParaRPr sz="2900" dirty="0">
                        <a:solidFill>
                          <a:srgbClr val="7030A0"/>
                        </a:solidFill>
                      </a:endParaRPr>
                    </a:p>
                  </a:txBody>
                  <a:tcPr marL="84667" marR="84667" marT="84667" marB="84667">
                    <a:lnL w="76200" cap="flat" cmpd="sng">
                      <a:solidFill>
                        <a:srgbClr val="000000"/>
                      </a:solidFill>
                      <a:prstDash val="solid"/>
                      <a:round/>
                      <a:headEnd type="none" w="sm" len="sm"/>
                      <a:tailEnd type="none" w="sm" len="sm"/>
                    </a:lnL>
                    <a:lnT w="12700" cap="flat" cmpd="sng">
                      <a:solidFill>
                        <a:srgbClr val="000000"/>
                      </a:solidFill>
                      <a:prstDash val="dot"/>
                      <a:round/>
                      <a:headEnd type="none" w="sm" len="sm"/>
                      <a:tailEnd type="none" w="sm" len="sm"/>
                    </a:lnT>
                  </a:tcPr>
                </a:tc>
                <a:tc>
                  <a:txBody>
                    <a:bodyPr/>
                    <a:lstStyle/>
                    <a:p>
                      <a:pPr marL="0" lvl="0" indent="0" algn="ctr" rtl="0">
                        <a:spcBef>
                          <a:spcPts val="0"/>
                        </a:spcBef>
                        <a:spcAft>
                          <a:spcPts val="0"/>
                        </a:spcAft>
                        <a:buNone/>
                      </a:pPr>
                      <a:r>
                        <a:rPr lang="en" sz="2900">
                          <a:solidFill>
                            <a:srgbClr val="38761D"/>
                          </a:solidFill>
                        </a:rPr>
                        <a:t>Distance </a:t>
                      </a:r>
                      <a:endParaRPr sz="2900"/>
                    </a:p>
                  </a:txBody>
                  <a:tcPr marL="84667" marR="84667" marT="84667" marB="84667">
                    <a:lnR w="76200" cap="flat" cmpd="sng">
                      <a:solidFill>
                        <a:srgbClr val="000000"/>
                      </a:solidFill>
                      <a:prstDash val="solid"/>
                      <a:round/>
                      <a:headEnd type="none" w="sm" len="sm"/>
                      <a:tailEnd type="none" w="sm" len="sm"/>
                    </a:lnR>
                    <a:lnT w="12700" cap="flat" cmpd="sng">
                      <a:solidFill>
                        <a:srgbClr val="000000"/>
                      </a:solidFill>
                      <a:prstDash val="dot"/>
                      <a:round/>
                      <a:headEnd type="none" w="sm" len="sm"/>
                      <a:tailEnd type="none" w="sm" len="sm"/>
                    </a:lnT>
                  </a:tcPr>
                </a:tc>
                <a:extLst>
                  <a:ext uri="{0D108BD9-81ED-4DB2-BD59-A6C34878D82A}">
                    <a16:rowId xmlns:a16="http://schemas.microsoft.com/office/drawing/2014/main" val="10000"/>
                  </a:ext>
                </a:extLst>
              </a:tr>
              <a:tr h="657013">
                <a:tc>
                  <a:txBody>
                    <a:bodyPr/>
                    <a:lstStyle/>
                    <a:p>
                      <a:pPr marL="0" lvl="0" indent="0" algn="ctr" rtl="0">
                        <a:spcBef>
                          <a:spcPts val="0"/>
                        </a:spcBef>
                        <a:spcAft>
                          <a:spcPts val="0"/>
                        </a:spcAft>
                        <a:buNone/>
                      </a:pPr>
                      <a:r>
                        <a:rPr lang="en" sz="3200"/>
                        <a:t>2</a:t>
                      </a: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4.5</a:t>
                      </a: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1"/>
                  </a:ext>
                </a:extLst>
              </a:tr>
              <a:tr h="657013">
                <a:tc>
                  <a:txBody>
                    <a:bodyPr/>
                    <a:lstStyle/>
                    <a:p>
                      <a:pPr marL="0" lvl="0" indent="0" algn="ctr" rtl="0">
                        <a:spcBef>
                          <a:spcPts val="0"/>
                        </a:spcBef>
                        <a:spcAft>
                          <a:spcPts val="0"/>
                        </a:spcAft>
                        <a:buNone/>
                      </a:pPr>
                      <a:r>
                        <a:rPr lang="en" sz="3200"/>
                        <a:t>5</a:t>
                      </a:r>
                      <a:endParaRPr sz="3200"/>
                    </a:p>
                  </a:txBody>
                  <a:tcPr marL="84667" marR="84667" marT="84667" marB="84667">
                    <a:lnL w="762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 sz="3200"/>
                        <a:t>11</a:t>
                      </a:r>
                      <a:endParaRPr sz="3200"/>
                    </a:p>
                  </a:txBody>
                  <a:tcPr marL="84667" marR="84667" marT="84667" marB="84667">
                    <a:lnR w="762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657013">
                <a:tc>
                  <a:txBody>
                    <a:bodyPr/>
                    <a:lstStyle/>
                    <a:p>
                      <a:pPr marL="0" lvl="0" indent="0" algn="ctr" rtl="0">
                        <a:spcBef>
                          <a:spcPts val="0"/>
                        </a:spcBef>
                        <a:spcAft>
                          <a:spcPts val="0"/>
                        </a:spcAft>
                        <a:buNone/>
                      </a:pPr>
                      <a:r>
                        <a:rPr lang="en" sz="3200"/>
                        <a:t>10</a:t>
                      </a:r>
                      <a:endParaRPr sz="3200"/>
                    </a:p>
                  </a:txBody>
                  <a:tcPr marL="84667" marR="84667" marT="84667" marB="84667">
                    <a:lnL w="76200" cap="flat" cmpd="sng">
                      <a:solidFill>
                        <a:srgbClr val="000000"/>
                      </a:solidFill>
                      <a:prstDash val="solid"/>
                      <a:round/>
                      <a:headEnd type="none" w="sm" len="sm"/>
                      <a:tailEnd type="none" w="sm" len="sm"/>
                    </a:lnL>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3200" dirty="0"/>
                        <a:t>23</a:t>
                      </a:r>
                      <a:endParaRPr sz="3200" dirty="0"/>
                    </a:p>
                  </a:txBody>
                  <a:tcPr marL="84667" marR="84667" marT="84667" marB="84667">
                    <a:lnR w="76200" cap="flat" cmpd="sng">
                      <a:solidFill>
                        <a:srgbClr val="000000"/>
                      </a:solidFill>
                      <a:prstDash val="solid"/>
                      <a:round/>
                      <a:headEnd type="none" w="sm" len="sm"/>
                      <a:tailEnd type="none" w="sm" len="sm"/>
                    </a:ln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p:nvPr/>
        </p:nvSpPr>
        <p:spPr>
          <a:xfrm>
            <a:off x="-1" y="463567"/>
            <a:ext cx="11121467" cy="994800"/>
          </a:xfrm>
          <a:prstGeom prst="rect">
            <a:avLst/>
          </a:prstGeom>
          <a:noFill/>
          <a:ln w="9525" cap="flat" cmpd="sng">
            <a:no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p>
        </p:txBody>
      </p:sp>
      <p:sp>
        <p:nvSpPr>
          <p:cNvPr id="266" name="Google Shape;266;p4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b="1" dirty="0"/>
              <a:t>Clean up and Debrief!</a:t>
            </a:r>
            <a:endParaRPr b="1" dirty="0"/>
          </a:p>
        </p:txBody>
      </p:sp>
      <p:sp>
        <p:nvSpPr>
          <p:cNvPr id="267" name="Google Shape;267;p44"/>
          <p:cNvSpPr txBox="1">
            <a:spLocks noGrp="1"/>
          </p:cNvSpPr>
          <p:nvPr>
            <p:ph type="body" idx="1"/>
          </p:nvPr>
        </p:nvSpPr>
        <p:spPr>
          <a:xfrm>
            <a:off x="415600" y="1536633"/>
            <a:ext cx="5333200" cy="4555200"/>
          </a:xfrm>
          <a:prstGeom prst="rect">
            <a:avLst/>
          </a:prstGeom>
          <a:ln w="28575" cap="flat" cmpd="sng">
            <a:solidFill>
              <a:srgbClr val="990000"/>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Autofit/>
          </a:bodyPr>
          <a:lstStyle/>
          <a:p>
            <a:pPr marL="0" indent="0">
              <a:buNone/>
            </a:pPr>
            <a:r>
              <a:rPr lang="en" sz="2267" b="1"/>
              <a:t>PARTNER 1</a:t>
            </a:r>
            <a:endParaRPr sz="2267" b="1"/>
          </a:p>
          <a:p>
            <a:pPr indent="-448722">
              <a:spcBef>
                <a:spcPts val="2133"/>
              </a:spcBef>
              <a:buSzPts val="1700"/>
              <a:buChar char="-"/>
            </a:pPr>
            <a:r>
              <a:rPr lang="en" sz="2267"/>
              <a:t>Return the Finch and cord to the box</a:t>
            </a:r>
            <a:endParaRPr sz="2267"/>
          </a:p>
          <a:p>
            <a:pPr indent="-448722">
              <a:buSzPts val="1700"/>
              <a:buChar char="-"/>
            </a:pPr>
            <a:r>
              <a:rPr lang="en" sz="2267"/>
              <a:t>Return the tape measure or yard stick to Dr. J. </a:t>
            </a:r>
            <a:endParaRPr sz="2267"/>
          </a:p>
          <a:p>
            <a:pPr indent="-448722">
              <a:buSzPts val="1700"/>
              <a:buChar char="-"/>
            </a:pPr>
            <a:r>
              <a:rPr lang="en" sz="2267"/>
              <a:t>Sit at a table with your partner and continue to work on the questions and 8 mathematical practice blanks</a:t>
            </a:r>
            <a:endParaRPr sz="2267"/>
          </a:p>
        </p:txBody>
      </p:sp>
      <p:sp>
        <p:nvSpPr>
          <p:cNvPr id="268" name="Google Shape;268;p44"/>
          <p:cNvSpPr txBox="1">
            <a:spLocks noGrp="1"/>
          </p:cNvSpPr>
          <p:nvPr>
            <p:ph type="body" idx="2"/>
          </p:nvPr>
        </p:nvSpPr>
        <p:spPr>
          <a:xfrm>
            <a:off x="6443200" y="1536633"/>
            <a:ext cx="5333200" cy="4555200"/>
          </a:xfrm>
          <a:prstGeom prst="rect">
            <a:avLst/>
          </a:prstGeom>
          <a:ln w="28575" cap="flat" cmpd="sng">
            <a:solidFill>
              <a:srgbClr val="0000FF"/>
            </a:solidFill>
            <a:prstDash val="solid"/>
            <a:round/>
            <a:headEnd type="none" w="sm" len="sm"/>
            <a:tailEnd type="none" w="sm" len="sm"/>
          </a:ln>
        </p:spPr>
        <p:txBody>
          <a:bodyPr spcFirstLastPara="1" vert="horz" wrap="square" lIns="121900" tIns="121900" rIns="121900" bIns="121900" numCol="1" anchor="t" anchorCtr="0" compatLnSpc="1">
            <a:prstTxWarp prst="textNoShape">
              <a:avLst/>
            </a:prstTxWarp>
            <a:noAutofit/>
          </a:bodyPr>
          <a:lstStyle/>
          <a:p>
            <a:pPr marL="0" indent="0">
              <a:buNone/>
            </a:pPr>
            <a:r>
              <a:rPr lang="en" sz="2267" b="1"/>
              <a:t>PARTNER 2 (With the Chromebook)</a:t>
            </a:r>
            <a:endParaRPr sz="2267" b="1"/>
          </a:p>
          <a:p>
            <a:pPr indent="-448722">
              <a:spcBef>
                <a:spcPts val="2133"/>
              </a:spcBef>
              <a:buSzPts val="1700"/>
              <a:buChar char="-"/>
            </a:pPr>
            <a:r>
              <a:rPr lang="en" sz="2267"/>
              <a:t>Save your program and close your Chromebook. </a:t>
            </a:r>
            <a:endParaRPr sz="2267"/>
          </a:p>
          <a:p>
            <a:pPr indent="-448722">
              <a:buSzPts val="1700"/>
              <a:buChar char="-"/>
            </a:pPr>
            <a:r>
              <a:rPr lang="en" sz="2267"/>
              <a:t>Take the clipboard and move to a table where you can sit with your partner and continue to work on the questions and 8 mathematical practice blanks</a:t>
            </a:r>
            <a:endParaRPr sz="2267"/>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653667" y="600200"/>
            <a:ext cx="110080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a:t>What did you notice?</a:t>
            </a:r>
            <a:endParaRPr/>
          </a:p>
          <a:p>
            <a:pPr algn="l"/>
            <a:endParaRPr/>
          </a:p>
          <a:p>
            <a:pPr algn="l"/>
            <a:r>
              <a:rPr lang="en"/>
              <a:t>When did you use the 8 MP?</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6"/>
          <p:cNvSpPr txBox="1">
            <a:spLocks noGrp="1"/>
          </p:cNvSpPr>
          <p:nvPr>
            <p:ph type="title"/>
          </p:nvPr>
        </p:nvSpPr>
        <p:spPr>
          <a:xfrm>
            <a:off x="653667" y="600200"/>
            <a:ext cx="109876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dirty="0"/>
              <a:t>I can </a:t>
            </a:r>
            <a:r>
              <a:rPr lang="en" dirty="0">
                <a:solidFill>
                  <a:srgbClr val="0B5394"/>
                </a:solidFill>
              </a:rPr>
              <a:t>use coding</a:t>
            </a:r>
            <a:r>
              <a:rPr lang="en" dirty="0"/>
              <a:t> to </a:t>
            </a:r>
            <a:r>
              <a:rPr lang="en" dirty="0">
                <a:solidFill>
                  <a:srgbClr val="0B5394"/>
                </a:solidFill>
              </a:rPr>
              <a:t>make predictions</a:t>
            </a:r>
            <a:r>
              <a:rPr lang="en" dirty="0"/>
              <a:t> about </a:t>
            </a:r>
            <a:r>
              <a:rPr lang="en" dirty="0">
                <a:solidFill>
                  <a:schemeClr val="tx1"/>
                </a:solidFill>
              </a:rPr>
              <a:t>how a Finch will move</a:t>
            </a:r>
            <a:r>
              <a:rPr lang="en" dirty="0"/>
              <a:t> and </a:t>
            </a:r>
            <a:r>
              <a:rPr lang="en" dirty="0">
                <a:solidFill>
                  <a:srgbClr val="0B5394"/>
                </a:solidFill>
              </a:rPr>
              <a:t>explain the process</a:t>
            </a:r>
            <a:r>
              <a:rPr lang="en" dirty="0"/>
              <a:t> in </a:t>
            </a:r>
            <a:r>
              <a:rPr lang="en" dirty="0">
                <a:solidFill>
                  <a:schemeClr val="tx1"/>
                </a:solidFill>
              </a:rPr>
              <a:t>relation to the 8 Mathematical Practices. </a:t>
            </a:r>
            <a:endParaRPr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347800" y="600200"/>
            <a:ext cx="118444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sz="5600" b="1" dirty="0"/>
              <a:t>On Thursday during </a:t>
            </a:r>
            <a:r>
              <a:rPr lang="en" sz="5600" b="1" dirty="0" err="1"/>
              <a:t>PrimeTime</a:t>
            </a:r>
            <a:r>
              <a:rPr lang="en" sz="5600" b="1" dirty="0"/>
              <a:t>:</a:t>
            </a:r>
            <a:endParaRPr sz="5600" b="1" dirty="0"/>
          </a:p>
          <a:p>
            <a:pPr algn="l"/>
            <a:r>
              <a:rPr lang="en" sz="5600" dirty="0"/>
              <a:t>A competition with </a:t>
            </a:r>
            <a:r>
              <a:rPr lang="en" sz="5600" dirty="0">
                <a:solidFill>
                  <a:schemeClr val="tx1"/>
                </a:solidFill>
              </a:rPr>
              <a:t>more </a:t>
            </a:r>
            <a:r>
              <a:rPr lang="en" sz="5600" dirty="0"/>
              <a:t>challenges</a:t>
            </a:r>
            <a:endParaRPr sz="5600" dirty="0"/>
          </a:p>
          <a:p>
            <a:pPr algn="l"/>
            <a:endParaRPr sz="5600" dirty="0"/>
          </a:p>
          <a:p>
            <a:pPr algn="l"/>
            <a:r>
              <a:rPr lang="en" sz="5600" dirty="0"/>
              <a:t>The partners/group that work through the most gets free Whataburger vouchers.</a:t>
            </a:r>
            <a:r>
              <a:rPr lang="en" dirty="0"/>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347800" y="600200"/>
            <a:ext cx="118444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sz="5600" b="1" dirty="0"/>
              <a:t>On Tuesday  during </a:t>
            </a:r>
            <a:r>
              <a:rPr lang="en" sz="5600" b="1" dirty="0" err="1"/>
              <a:t>PrimeTime</a:t>
            </a:r>
            <a:r>
              <a:rPr lang="en" sz="5600" b="1" dirty="0"/>
              <a:t>:</a:t>
            </a:r>
            <a:endParaRPr sz="5600" b="1" dirty="0"/>
          </a:p>
          <a:p>
            <a:pPr algn="l"/>
            <a:r>
              <a:rPr lang="en" sz="5600" dirty="0"/>
              <a:t>A competition with </a:t>
            </a:r>
            <a:r>
              <a:rPr lang="en" sz="5600" dirty="0">
                <a:solidFill>
                  <a:schemeClr val="tx1"/>
                </a:solidFill>
              </a:rPr>
              <a:t>more </a:t>
            </a:r>
            <a:r>
              <a:rPr lang="en" sz="5600" dirty="0"/>
              <a:t>challenges</a:t>
            </a:r>
            <a:endParaRPr sz="5600" dirty="0"/>
          </a:p>
          <a:p>
            <a:pPr algn="l"/>
            <a:endParaRPr sz="5600" dirty="0"/>
          </a:p>
          <a:p>
            <a:pPr algn="l"/>
            <a:r>
              <a:rPr lang="en" sz="5600" dirty="0"/>
              <a:t>The </a:t>
            </a:r>
            <a:r>
              <a:rPr lang="en" sz="5600" dirty="0">
                <a:solidFill>
                  <a:schemeClr val="tx1"/>
                </a:solidFill>
              </a:rPr>
              <a:t>partners/group </a:t>
            </a:r>
            <a:r>
              <a:rPr lang="en" sz="5600" dirty="0"/>
              <a:t>that work through the most gets 30 free Whataburger vouchers.</a:t>
            </a:r>
            <a:r>
              <a:rPr lang="en" dirty="0"/>
              <a:t> </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ctrTitle"/>
          </p:nvPr>
        </p:nvSpPr>
        <p:spPr>
          <a:xfrm>
            <a:off x="415600" y="1491167"/>
            <a:ext cx="5744800" cy="2583122"/>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solidFill>
                  <a:schemeClr val="tx1"/>
                </a:solidFill>
              </a:rPr>
              <a:t>Finch Linear Equations Extension</a:t>
            </a:r>
            <a:endParaRPr dirty="0">
              <a:solidFill>
                <a:schemeClr val="tx1"/>
              </a:solidFill>
            </a:endParaRPr>
          </a:p>
          <a:p>
            <a:pPr>
              <a:spcBef>
                <a:spcPts val="0"/>
              </a:spcBef>
              <a:spcAft>
                <a:spcPts val="0"/>
              </a:spcAft>
            </a:pPr>
            <a:r>
              <a:rPr lang="en" dirty="0">
                <a:solidFill>
                  <a:schemeClr val="tx1"/>
                </a:solidFill>
              </a:rPr>
              <a:t>“Burger Time”</a:t>
            </a:r>
            <a:endParaRPr dirty="0">
              <a:solidFill>
                <a:schemeClr val="tx1"/>
              </a:solidFill>
            </a:endParaRPr>
          </a:p>
        </p:txBody>
      </p:sp>
      <p:pic>
        <p:nvPicPr>
          <p:cNvPr id="3" name="Picture 2" descr="A hamburger with a bun&#10;&#10;Description automatically generated">
            <a:extLst>
              <a:ext uri="{FF2B5EF4-FFF2-40B4-BE49-F238E27FC236}">
                <a16:creationId xmlns:a16="http://schemas.microsoft.com/office/drawing/2014/main" id="{404CEF9D-8689-EE8B-7262-489CB848B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609" y="2297889"/>
            <a:ext cx="5413791" cy="3552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0"/>
          <p:cNvSpPr txBox="1">
            <a:spLocks noGrp="1"/>
          </p:cNvSpPr>
          <p:nvPr>
            <p:ph type="title"/>
          </p:nvPr>
        </p:nvSpPr>
        <p:spPr>
          <a:xfrm>
            <a:off x="347800" y="600200"/>
            <a:ext cx="118444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sz="5600" b="1" dirty="0"/>
              <a:t>On Thursday during </a:t>
            </a:r>
            <a:r>
              <a:rPr lang="en" sz="5600" b="1" dirty="0" err="1"/>
              <a:t>PrimeTime</a:t>
            </a:r>
            <a:r>
              <a:rPr lang="en" sz="5600" b="1" dirty="0"/>
              <a:t>:</a:t>
            </a:r>
            <a:endParaRPr sz="5600" b="1" dirty="0"/>
          </a:p>
          <a:p>
            <a:pPr algn="l"/>
            <a:r>
              <a:rPr lang="en" sz="5600" dirty="0"/>
              <a:t>A competition with </a:t>
            </a:r>
            <a:r>
              <a:rPr lang="en" sz="5600" dirty="0">
                <a:solidFill>
                  <a:schemeClr val="tx1"/>
                </a:solidFill>
              </a:rPr>
              <a:t>more </a:t>
            </a:r>
            <a:r>
              <a:rPr lang="en" sz="5600" dirty="0"/>
              <a:t>challenges</a:t>
            </a:r>
            <a:endParaRPr sz="5600" dirty="0"/>
          </a:p>
          <a:p>
            <a:pPr algn="l"/>
            <a:endParaRPr sz="5600" dirty="0"/>
          </a:p>
          <a:p>
            <a:pPr algn="l"/>
            <a:r>
              <a:rPr lang="en" sz="5600" dirty="0"/>
              <a:t>The partners/group that work through the most gets 10 free Whataburger vouchers.</a:t>
            </a:r>
            <a:r>
              <a:rPr lang="en" dirty="0"/>
              <a:t>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ctrTitle"/>
          </p:nvPr>
        </p:nvSpPr>
        <p:spPr>
          <a:xfrm>
            <a:off x="415600" y="992767"/>
            <a:ext cx="11360800" cy="13496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Warm Up/Reminders</a:t>
            </a:r>
            <a:endParaRPr dirty="0"/>
          </a:p>
        </p:txBody>
      </p:sp>
      <p:sp>
        <p:nvSpPr>
          <p:cNvPr id="305" name="Google Shape;305;p51"/>
          <p:cNvSpPr txBox="1">
            <a:spLocks noGrp="1"/>
          </p:cNvSpPr>
          <p:nvPr>
            <p:ph type="subTitle" idx="1"/>
          </p:nvPr>
        </p:nvSpPr>
        <p:spPr>
          <a:xfrm>
            <a:off x="317800" y="2605033"/>
            <a:ext cx="11360800" cy="30792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en" dirty="0"/>
              <a:t>Teams of 2-3 today</a:t>
            </a:r>
            <a:endParaRPr dirty="0"/>
          </a:p>
          <a:p>
            <a:pPr>
              <a:spcBef>
                <a:spcPts val="0"/>
              </a:spcBef>
              <a:spcAft>
                <a:spcPts val="0"/>
              </a:spcAft>
            </a:pPr>
            <a:r>
              <a:rPr lang="en" dirty="0"/>
              <a:t>Logging in </a:t>
            </a:r>
            <a:endParaRPr dirty="0"/>
          </a:p>
          <a:p>
            <a:pPr>
              <a:spcBef>
                <a:spcPts val="0"/>
              </a:spcBef>
              <a:spcAft>
                <a:spcPts val="0"/>
              </a:spcAft>
            </a:pPr>
            <a:r>
              <a:rPr lang="en" dirty="0"/>
              <a:t>Finch Care-Walking the Dog”</a:t>
            </a:r>
            <a:endParaRPr dirty="0"/>
          </a:p>
          <a:p>
            <a:pPr>
              <a:spcBef>
                <a:spcPts val="0"/>
              </a:spcBef>
              <a:spcAft>
                <a:spcPts val="0"/>
              </a:spcAft>
            </a:pPr>
            <a:r>
              <a:rPr lang="en" dirty="0"/>
              <a:t>Change settings (enable extensions)</a:t>
            </a:r>
            <a:endParaRPr dirty="0"/>
          </a:p>
          <a:p>
            <a:pPr>
              <a:spcBef>
                <a:spcPts val="0"/>
              </a:spcBef>
              <a:spcAft>
                <a:spcPts val="0"/>
              </a:spcAft>
            </a:pPr>
            <a:r>
              <a:rPr lang="en" dirty="0"/>
              <a:t>Measure either nose to nose, or tail to tail</a:t>
            </a:r>
            <a:endParaRPr dirty="0"/>
          </a:p>
          <a:p>
            <a:pPr>
              <a:spcBef>
                <a:spcPts val="0"/>
              </a:spcBef>
              <a:spcAft>
                <a:spcPts val="0"/>
              </a:spcAft>
            </a:pPr>
            <a:r>
              <a:rPr lang="en" dirty="0"/>
              <a:t>Saving your challenge programs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838725" y="6306"/>
            <a:ext cx="10326757" cy="68580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br>
              <a:rPr lang="en" sz="2933" dirty="0">
                <a:solidFill>
                  <a:schemeClr val="tx1"/>
                </a:solidFill>
              </a:rPr>
            </a:br>
            <a:r>
              <a:rPr lang="en" sz="2933" dirty="0">
                <a:solidFill>
                  <a:schemeClr val="tx1"/>
                </a:solidFill>
              </a:rPr>
              <a:t>Engage-Robots in action video</a:t>
            </a:r>
            <a:endParaRPr sz="2933" dirty="0">
              <a:solidFill>
                <a:schemeClr val="tx1"/>
              </a:solidFill>
            </a:endParaRPr>
          </a:p>
          <a:p>
            <a:pPr>
              <a:spcBef>
                <a:spcPts val="0"/>
              </a:spcBef>
              <a:spcAft>
                <a:spcPts val="0"/>
              </a:spcAft>
            </a:pPr>
            <a:r>
              <a:rPr lang="en" sz="2933" dirty="0">
                <a:solidFill>
                  <a:schemeClr val="tx1"/>
                </a:solidFill>
              </a:rPr>
              <a:t>-Explore: 1st challenge “get robot to move in various directions”</a:t>
            </a:r>
            <a:endParaRPr sz="2933" dirty="0">
              <a:solidFill>
                <a:schemeClr val="tx1"/>
              </a:solidFill>
            </a:endParaRPr>
          </a:p>
          <a:p>
            <a:pPr>
              <a:spcBef>
                <a:spcPts val="0"/>
              </a:spcBef>
              <a:spcAft>
                <a:spcPts val="0"/>
              </a:spcAft>
            </a:pPr>
            <a:r>
              <a:rPr lang="en" sz="2933" dirty="0">
                <a:solidFill>
                  <a:schemeClr val="tx1"/>
                </a:solidFill>
              </a:rPr>
              <a:t>- Explain: Students realize a connection between the left/right power, time, and distance as well as the association with forward or backward movement and direction</a:t>
            </a:r>
            <a:endParaRPr sz="2933" dirty="0">
              <a:solidFill>
                <a:schemeClr val="tx1"/>
              </a:solidFill>
            </a:endParaRPr>
          </a:p>
          <a:p>
            <a:pPr>
              <a:spcBef>
                <a:spcPts val="0"/>
              </a:spcBef>
              <a:spcAft>
                <a:spcPts val="0"/>
              </a:spcAft>
            </a:pPr>
            <a:r>
              <a:rPr lang="en" sz="2933" dirty="0">
                <a:solidFill>
                  <a:schemeClr val="tx1"/>
                </a:solidFill>
              </a:rPr>
              <a:t>Elaborate: Students use variable change tracked in a table to make a prediction about a given input or output</a:t>
            </a:r>
            <a:endParaRPr sz="2933" dirty="0">
              <a:solidFill>
                <a:schemeClr val="tx1"/>
              </a:solidFill>
            </a:endParaRPr>
          </a:p>
          <a:p>
            <a:pPr>
              <a:spcBef>
                <a:spcPts val="0"/>
              </a:spcBef>
              <a:spcAft>
                <a:spcPts val="0"/>
              </a:spcAft>
            </a:pPr>
            <a:r>
              <a:rPr lang="en" sz="2933" dirty="0">
                <a:solidFill>
                  <a:schemeClr val="tx1"/>
                </a:solidFill>
              </a:rPr>
              <a:t>Evaluate: Students test their prediction and reflect on their function. </a:t>
            </a:r>
            <a:endParaRPr sz="2933" dirty="0">
              <a:solidFill>
                <a:schemeClr val="tx1"/>
              </a:solidFill>
            </a:endParaRPr>
          </a:p>
          <a:p>
            <a:pPr>
              <a:spcBef>
                <a:spcPts val="0"/>
              </a:spcBef>
              <a:spcAft>
                <a:spcPts val="0"/>
              </a:spcAft>
            </a:pPr>
            <a:endParaRPr sz="2933" dirty="0">
              <a:solidFill>
                <a:srgbClr val="98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415600" y="437033"/>
            <a:ext cx="11360800" cy="8752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Downloading the Finch App</a:t>
            </a:r>
            <a:endParaRPr dirty="0"/>
          </a:p>
        </p:txBody>
      </p:sp>
      <p:sp>
        <p:nvSpPr>
          <p:cNvPr id="96" name="Google Shape;96;p20"/>
          <p:cNvSpPr txBox="1">
            <a:spLocks noGrp="1"/>
          </p:cNvSpPr>
          <p:nvPr>
            <p:ph type="subTitle" idx="1"/>
          </p:nvPr>
        </p:nvSpPr>
        <p:spPr>
          <a:xfrm>
            <a:off x="0" y="1312233"/>
            <a:ext cx="12192000" cy="5545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en" dirty="0"/>
              <a:t>Google “Finch Connection App”</a:t>
            </a:r>
            <a:endParaRPr dirty="0"/>
          </a:p>
          <a:p>
            <a:pPr>
              <a:spcBef>
                <a:spcPts val="0"/>
              </a:spcBef>
              <a:spcAft>
                <a:spcPts val="0"/>
              </a:spcAft>
            </a:pPr>
            <a:endParaRPr dirty="0">
              <a:solidFill>
                <a:srgbClr val="980000"/>
              </a:solidFill>
            </a:endParaRPr>
          </a:p>
          <a:p>
            <a:pPr>
              <a:spcBef>
                <a:spcPts val="0"/>
              </a:spcBef>
              <a:spcAft>
                <a:spcPts val="0"/>
              </a:spcAft>
            </a:pPr>
            <a:endParaRPr dirty="0">
              <a:solidFill>
                <a:srgbClr val="980000"/>
              </a:solidFill>
            </a:endParaRPr>
          </a:p>
        </p:txBody>
      </p:sp>
      <p:pic>
        <p:nvPicPr>
          <p:cNvPr id="97" name="Google Shape;97;p20"/>
          <p:cNvPicPr preferRelativeResize="0"/>
          <p:nvPr/>
        </p:nvPicPr>
        <p:blipFill rotWithShape="1">
          <a:blip r:embed="rId3">
            <a:alphaModFix/>
          </a:blip>
          <a:srcRect t="28973" b="43124"/>
          <a:stretch/>
        </p:blipFill>
        <p:spPr>
          <a:xfrm>
            <a:off x="0" y="2796935"/>
            <a:ext cx="12192000" cy="1913432"/>
          </a:xfrm>
          <a:prstGeom prst="rect">
            <a:avLst/>
          </a:prstGeom>
          <a:noFill/>
          <a:ln>
            <a:noFill/>
          </a:ln>
        </p:spPr>
      </p:pic>
      <p:cxnSp>
        <p:nvCxnSpPr>
          <p:cNvPr id="98" name="Google Shape;98;p20"/>
          <p:cNvCxnSpPr/>
          <p:nvPr/>
        </p:nvCxnSpPr>
        <p:spPr>
          <a:xfrm rot="10800000" flipH="1">
            <a:off x="7687419" y="3753651"/>
            <a:ext cx="2050400" cy="2622400"/>
          </a:xfrm>
          <a:prstGeom prst="straightConnector1">
            <a:avLst/>
          </a:prstGeom>
          <a:noFill/>
          <a:ln w="114300" cap="flat" cmpd="sng">
            <a:solidFill>
              <a:srgbClr val="980000"/>
            </a:solidFill>
            <a:prstDash val="solid"/>
            <a:round/>
            <a:headEnd type="none" w="med" len="med"/>
            <a:tailEnd type="triangle" w="med" len="med"/>
          </a:ln>
        </p:spPr>
      </p:cxnSp>
    </p:spTree>
    <p:extLst>
      <p:ext uri="{BB962C8B-B14F-4D97-AF65-F5344CB8AC3E}">
        <p14:creationId xmlns:p14="http://schemas.microsoft.com/office/powerpoint/2010/main" val="360969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415600" y="0"/>
            <a:ext cx="11360800" cy="12952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Saving Programs</a:t>
            </a:r>
            <a:endParaRPr dirty="0"/>
          </a:p>
        </p:txBody>
      </p:sp>
      <p:pic>
        <p:nvPicPr>
          <p:cNvPr id="112" name="Google Shape;112;p22"/>
          <p:cNvPicPr preferRelativeResize="0"/>
          <p:nvPr/>
        </p:nvPicPr>
        <p:blipFill rotWithShape="1">
          <a:blip r:embed="rId3">
            <a:alphaModFix/>
          </a:blip>
          <a:srcRect t="14000" r="7723" b="22848"/>
          <a:stretch/>
        </p:blipFill>
        <p:spPr>
          <a:xfrm>
            <a:off x="470784" y="1875097"/>
            <a:ext cx="11250432" cy="4118199"/>
          </a:xfrm>
          <a:prstGeom prst="rect">
            <a:avLst/>
          </a:prstGeom>
          <a:noFill/>
          <a:ln>
            <a:noFill/>
          </a:ln>
        </p:spPr>
      </p:pic>
      <p:cxnSp>
        <p:nvCxnSpPr>
          <p:cNvPr id="113" name="Google Shape;113;p22"/>
          <p:cNvCxnSpPr>
            <a:cxnSpLocks/>
          </p:cNvCxnSpPr>
          <p:nvPr/>
        </p:nvCxnSpPr>
        <p:spPr>
          <a:xfrm>
            <a:off x="857633" y="354067"/>
            <a:ext cx="602679" cy="1385281"/>
          </a:xfrm>
          <a:prstGeom prst="straightConnector1">
            <a:avLst/>
          </a:prstGeom>
          <a:noFill/>
          <a:ln w="114300" cap="flat" cmpd="sng">
            <a:solidFill>
              <a:srgbClr val="C00000"/>
            </a:solidFill>
            <a:prstDash val="solid"/>
            <a:round/>
            <a:headEnd type="none" w="med" len="med"/>
            <a:tailEnd type="stealth" w="med" len="med"/>
          </a:ln>
        </p:spPr>
      </p:cxnSp>
    </p:spTree>
    <p:extLst>
      <p:ext uri="{BB962C8B-B14F-4D97-AF65-F5344CB8AC3E}">
        <p14:creationId xmlns:p14="http://schemas.microsoft.com/office/powerpoint/2010/main" val="3812226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11000" y="297067"/>
            <a:ext cx="56572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solidFill>
                  <a:schemeClr val="tx1"/>
                </a:solidFill>
              </a:rPr>
              <a:t>Click the setting cog in the top menu</a:t>
            </a:r>
            <a:endParaRPr dirty="0">
              <a:solidFill>
                <a:schemeClr val="tx1"/>
              </a:solidFill>
            </a:endParaRPr>
          </a:p>
          <a:p>
            <a:pPr algn="l"/>
            <a:endParaRPr dirty="0">
              <a:solidFill>
                <a:schemeClr val="tx1"/>
              </a:solidFill>
            </a:endParaRPr>
          </a:p>
          <a:p>
            <a:pPr algn="l"/>
            <a:r>
              <a:rPr lang="en" dirty="0">
                <a:solidFill>
                  <a:schemeClr val="tx1"/>
                </a:solidFill>
              </a:rPr>
              <a:t>Enable </a:t>
            </a:r>
            <a:r>
              <a:rPr lang="en" dirty="0" err="1">
                <a:solidFill>
                  <a:schemeClr val="tx1"/>
                </a:solidFill>
              </a:rPr>
              <a:t>Javascript</a:t>
            </a:r>
            <a:r>
              <a:rPr lang="en" dirty="0">
                <a:solidFill>
                  <a:schemeClr val="tx1"/>
                </a:solidFill>
              </a:rPr>
              <a:t> extensions &amp; </a:t>
            </a:r>
            <a:endParaRPr dirty="0">
              <a:solidFill>
                <a:schemeClr val="tx1"/>
              </a:solidFill>
            </a:endParaRPr>
          </a:p>
          <a:p>
            <a:pPr algn="l"/>
            <a:r>
              <a:rPr lang="en" dirty="0">
                <a:solidFill>
                  <a:schemeClr val="tx1"/>
                </a:solidFill>
              </a:rPr>
              <a:t>Extension blocks</a:t>
            </a:r>
            <a:endParaRPr dirty="0">
              <a:solidFill>
                <a:schemeClr val="tx1"/>
              </a:solidFill>
            </a:endParaRPr>
          </a:p>
          <a:p>
            <a:pPr algn="l"/>
            <a:endParaRPr dirty="0">
              <a:solidFill>
                <a:srgbClr val="980000"/>
              </a:solidFill>
            </a:endParaRPr>
          </a:p>
          <a:p>
            <a:pPr algn="l"/>
            <a:endParaRPr dirty="0">
              <a:solidFill>
                <a:srgbClr val="980000"/>
              </a:solidFill>
            </a:endParaRPr>
          </a:p>
        </p:txBody>
      </p:sp>
      <p:grpSp>
        <p:nvGrpSpPr>
          <p:cNvPr id="2" name="Group 1">
            <a:extLst>
              <a:ext uri="{FF2B5EF4-FFF2-40B4-BE49-F238E27FC236}">
                <a16:creationId xmlns:a16="http://schemas.microsoft.com/office/drawing/2014/main" id="{BCA7B85C-2B01-D23C-FF90-FD83C110CC9C}"/>
              </a:ext>
            </a:extLst>
          </p:cNvPr>
          <p:cNvGrpSpPr/>
          <p:nvPr/>
        </p:nvGrpSpPr>
        <p:grpSpPr>
          <a:xfrm>
            <a:off x="5198475" y="221857"/>
            <a:ext cx="5827333" cy="6160400"/>
            <a:chOff x="6364667" y="176467"/>
            <a:chExt cx="5827333" cy="6160400"/>
          </a:xfrm>
        </p:grpSpPr>
        <p:pic>
          <p:nvPicPr>
            <p:cNvPr id="119" name="Google Shape;119;p23"/>
            <p:cNvPicPr preferRelativeResize="0"/>
            <p:nvPr/>
          </p:nvPicPr>
          <p:blipFill>
            <a:blip r:embed="rId3">
              <a:alphaModFix/>
            </a:blip>
            <a:stretch>
              <a:fillRect/>
            </a:stretch>
          </p:blipFill>
          <p:spPr>
            <a:xfrm>
              <a:off x="6769987" y="176467"/>
              <a:ext cx="5422013" cy="6160400"/>
            </a:xfrm>
            <a:prstGeom prst="rect">
              <a:avLst/>
            </a:prstGeom>
            <a:noFill/>
            <a:ln>
              <a:noFill/>
            </a:ln>
          </p:spPr>
        </p:pic>
        <p:sp>
          <p:nvSpPr>
            <p:cNvPr id="120" name="Google Shape;120;p23"/>
            <p:cNvSpPr/>
            <p:nvPr/>
          </p:nvSpPr>
          <p:spPr>
            <a:xfrm>
              <a:off x="8324100" y="1744033"/>
              <a:ext cx="2543200" cy="763600"/>
            </a:xfrm>
            <a:prstGeom prst="rect">
              <a:avLst/>
            </a:prstGeom>
            <a:noFill/>
            <a:ln w="76200"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p>
          </p:txBody>
        </p:sp>
        <p:cxnSp>
          <p:nvCxnSpPr>
            <p:cNvPr id="121" name="Google Shape;121;p23"/>
            <p:cNvCxnSpPr>
              <a:endCxn id="120" idx="1"/>
            </p:cNvCxnSpPr>
            <p:nvPr/>
          </p:nvCxnSpPr>
          <p:spPr>
            <a:xfrm rot="10800000" flipH="1">
              <a:off x="6489700" y="2125833"/>
              <a:ext cx="1834400" cy="35200"/>
            </a:xfrm>
            <a:prstGeom prst="straightConnector1">
              <a:avLst/>
            </a:prstGeom>
            <a:noFill/>
            <a:ln w="76200" cap="flat" cmpd="sng">
              <a:solidFill>
                <a:srgbClr val="FF0000"/>
              </a:solidFill>
              <a:prstDash val="solid"/>
              <a:round/>
              <a:headEnd type="none" w="med" len="med"/>
              <a:tailEnd type="triangle" w="med" len="med"/>
            </a:ln>
          </p:spPr>
        </p:cxnSp>
        <p:cxnSp>
          <p:nvCxnSpPr>
            <p:cNvPr id="122" name="Google Shape;122;p23"/>
            <p:cNvCxnSpPr/>
            <p:nvPr/>
          </p:nvCxnSpPr>
          <p:spPr>
            <a:xfrm rot="10800000" flipH="1">
              <a:off x="6364667" y="297067"/>
              <a:ext cx="2162800" cy="71200"/>
            </a:xfrm>
            <a:prstGeom prst="straightConnector1">
              <a:avLst/>
            </a:prstGeom>
            <a:noFill/>
            <a:ln w="76200" cap="flat" cmpd="sng">
              <a:solidFill>
                <a:srgbClr val="FF0000"/>
              </a:solidFill>
              <a:prstDash val="solid"/>
              <a:round/>
              <a:headEnd type="none" w="med" len="med"/>
              <a:tailEnd type="triangle" w="med" len="med"/>
            </a:ln>
          </p:spPr>
        </p:cxnSp>
      </p:grpSp>
    </p:spTree>
    <p:extLst>
      <p:ext uri="{BB962C8B-B14F-4D97-AF65-F5344CB8AC3E}">
        <p14:creationId xmlns:p14="http://schemas.microsoft.com/office/powerpoint/2010/main" val="212183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p:nvPr/>
        </p:nvSpPr>
        <p:spPr>
          <a:xfrm>
            <a:off x="32600" y="130434"/>
            <a:ext cx="12192000" cy="943744"/>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4533" dirty="0">
                <a:solidFill>
                  <a:srgbClr val="2F5597"/>
                </a:solidFill>
              </a:rPr>
              <a:t>Measurement hints</a:t>
            </a:r>
            <a:endParaRPr sz="4533" dirty="0">
              <a:solidFill>
                <a:srgbClr val="2F5597"/>
              </a:solidFill>
            </a:endParaRPr>
          </a:p>
        </p:txBody>
      </p:sp>
      <p:sp>
        <p:nvSpPr>
          <p:cNvPr id="230" name="Google Shape;230;p39"/>
          <p:cNvSpPr txBox="1"/>
          <p:nvPr/>
        </p:nvSpPr>
        <p:spPr>
          <a:xfrm>
            <a:off x="384313" y="5847239"/>
            <a:ext cx="12192000" cy="615513"/>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dirty="0"/>
              <a:t>Tail to tail…..or nose to nose?  Choose one (not both)</a:t>
            </a:r>
            <a:endParaRPr dirty="0"/>
          </a:p>
        </p:txBody>
      </p:sp>
      <p:pic>
        <p:nvPicPr>
          <p:cNvPr id="231" name="Google Shape;231;p39"/>
          <p:cNvPicPr preferRelativeResize="0"/>
          <p:nvPr/>
        </p:nvPicPr>
        <p:blipFill>
          <a:blip r:embed="rId3">
            <a:alphaModFix/>
          </a:blip>
          <a:stretch>
            <a:fillRect/>
          </a:stretch>
        </p:blipFill>
        <p:spPr>
          <a:xfrm rot="-5400000">
            <a:off x="508686" y="1146056"/>
            <a:ext cx="4698997" cy="4703368"/>
          </a:xfrm>
          <a:prstGeom prst="rect">
            <a:avLst/>
          </a:prstGeom>
          <a:noFill/>
          <a:ln>
            <a:noFill/>
          </a:ln>
        </p:spPr>
      </p:pic>
      <p:pic>
        <p:nvPicPr>
          <p:cNvPr id="232" name="Google Shape;232;p39"/>
          <p:cNvPicPr preferRelativeResize="0"/>
          <p:nvPr/>
        </p:nvPicPr>
        <p:blipFill rotWithShape="1">
          <a:blip r:embed="rId4">
            <a:alphaModFix/>
          </a:blip>
          <a:srcRect l="29971"/>
          <a:stretch/>
        </p:blipFill>
        <p:spPr>
          <a:xfrm>
            <a:off x="6879734" y="1148233"/>
            <a:ext cx="4576201" cy="4753331"/>
          </a:xfrm>
          <a:prstGeom prst="rect">
            <a:avLst/>
          </a:prstGeom>
          <a:noFill/>
          <a:ln>
            <a:noFill/>
          </a:ln>
        </p:spPr>
      </p:pic>
    </p:spTree>
    <p:extLst>
      <p:ext uri="{BB962C8B-B14F-4D97-AF65-F5344CB8AC3E}">
        <p14:creationId xmlns:p14="http://schemas.microsoft.com/office/powerpoint/2010/main" val="22639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ctrTitle"/>
          </p:nvPr>
        </p:nvSpPr>
        <p:spPr>
          <a:xfrm>
            <a:off x="109733" y="508000"/>
            <a:ext cx="11904400" cy="1656000"/>
          </a:xfrm>
          <a:prstGeom prst="rect">
            <a:avLst/>
          </a:prstGeom>
        </p:spPr>
        <p:txBody>
          <a:bodyPr spcFirstLastPara="1" vert="horz" wrap="square" lIns="121900" tIns="121900" rIns="121900" bIns="121900" numCol="1" anchor="ctr" anchorCtr="0" compatLnSpc="1">
            <a:prstTxWarp prst="textNoShape">
              <a:avLst/>
            </a:prstTxWarp>
            <a:noAutofit/>
          </a:bodyPr>
          <a:lstStyle/>
          <a:p>
            <a:pPr>
              <a:lnSpc>
                <a:spcPct val="115000"/>
              </a:lnSpc>
              <a:spcBef>
                <a:spcPts val="0"/>
              </a:spcBef>
              <a:spcAft>
                <a:spcPts val="0"/>
              </a:spcAft>
            </a:pPr>
            <a:r>
              <a:rPr lang="en" sz="2933" dirty="0"/>
              <a:t>TIME TO MAKE A GUESS!</a:t>
            </a:r>
            <a:endParaRPr sz="2933" dirty="0"/>
          </a:p>
          <a:p>
            <a:pPr>
              <a:lnSpc>
                <a:spcPct val="115000"/>
              </a:lnSpc>
              <a:spcBef>
                <a:spcPts val="0"/>
              </a:spcBef>
              <a:spcAft>
                <a:spcPts val="0"/>
              </a:spcAft>
            </a:pPr>
            <a:r>
              <a:rPr lang="en" sz="2933" dirty="0">
                <a:solidFill>
                  <a:schemeClr val="tx1"/>
                </a:solidFill>
              </a:rPr>
              <a:t>WITHOUT RUNNING IT, what do you </a:t>
            </a:r>
            <a:r>
              <a:rPr lang="en" sz="2933" b="1" dirty="0">
                <a:solidFill>
                  <a:srgbClr val="0B5394"/>
                </a:solidFill>
              </a:rPr>
              <a:t>predict</a:t>
            </a:r>
            <a:r>
              <a:rPr lang="en" sz="2933" dirty="0">
                <a:solidFill>
                  <a:srgbClr val="980000"/>
                </a:solidFill>
              </a:rPr>
              <a:t> </a:t>
            </a:r>
            <a:r>
              <a:rPr lang="en" sz="2933" dirty="0">
                <a:solidFill>
                  <a:schemeClr val="tx1"/>
                </a:solidFill>
              </a:rPr>
              <a:t>the distance will be for 10 seconds? </a:t>
            </a:r>
            <a:endParaRPr sz="2933" dirty="0">
              <a:solidFill>
                <a:schemeClr val="tx1"/>
              </a:solidFill>
            </a:endParaRPr>
          </a:p>
          <a:p>
            <a:pPr algn="l">
              <a:lnSpc>
                <a:spcPct val="115000"/>
              </a:lnSpc>
              <a:spcBef>
                <a:spcPts val="0"/>
              </a:spcBef>
              <a:spcAft>
                <a:spcPts val="0"/>
              </a:spcAft>
            </a:pPr>
            <a:endParaRPr sz="2400" dirty="0">
              <a:solidFill>
                <a:srgbClr val="980000"/>
              </a:solidFill>
            </a:endParaRPr>
          </a:p>
          <a:p>
            <a:pPr algn="l">
              <a:lnSpc>
                <a:spcPct val="115000"/>
              </a:lnSpc>
              <a:spcBef>
                <a:spcPts val="0"/>
              </a:spcBef>
              <a:spcAft>
                <a:spcPts val="0"/>
              </a:spcAft>
            </a:pPr>
            <a:endParaRPr sz="2400" dirty="0">
              <a:solidFill>
                <a:srgbClr val="980000"/>
              </a:solidFill>
            </a:endParaRPr>
          </a:p>
        </p:txBody>
      </p:sp>
      <p:graphicFrame>
        <p:nvGraphicFramePr>
          <p:cNvPr id="343" name="Google Shape;343;p56"/>
          <p:cNvGraphicFramePr/>
          <p:nvPr>
            <p:extLst>
              <p:ext uri="{D42A27DB-BD31-4B8C-83A1-F6EECF244321}">
                <p14:modId xmlns:p14="http://schemas.microsoft.com/office/powerpoint/2010/main" val="129017432"/>
              </p:ext>
            </p:extLst>
          </p:nvPr>
        </p:nvGraphicFramePr>
        <p:xfrm>
          <a:off x="674100" y="1804333"/>
          <a:ext cx="10775667" cy="3481495"/>
        </p:xfrm>
        <a:graphic>
          <a:graphicData uri="http://schemas.openxmlformats.org/drawingml/2006/table">
            <a:tbl>
              <a:tblPr>
                <a:noFill/>
              </a:tblPr>
              <a:tblGrid>
                <a:gridCol w="2091400">
                  <a:extLst>
                    <a:ext uri="{9D8B030D-6E8A-4147-A177-3AD203B41FA5}">
                      <a16:colId xmlns:a16="http://schemas.microsoft.com/office/drawing/2014/main" val="20000"/>
                    </a:ext>
                  </a:extLst>
                </a:gridCol>
                <a:gridCol w="1803667">
                  <a:extLst>
                    <a:ext uri="{9D8B030D-6E8A-4147-A177-3AD203B41FA5}">
                      <a16:colId xmlns:a16="http://schemas.microsoft.com/office/drawing/2014/main" val="20001"/>
                    </a:ext>
                  </a:extLst>
                </a:gridCol>
                <a:gridCol w="3206500">
                  <a:extLst>
                    <a:ext uri="{9D8B030D-6E8A-4147-A177-3AD203B41FA5}">
                      <a16:colId xmlns:a16="http://schemas.microsoft.com/office/drawing/2014/main" val="20002"/>
                    </a:ext>
                  </a:extLst>
                </a:gridCol>
                <a:gridCol w="3674100">
                  <a:extLst>
                    <a:ext uri="{9D8B030D-6E8A-4147-A177-3AD203B41FA5}">
                      <a16:colId xmlns:a16="http://schemas.microsoft.com/office/drawing/2014/main" val="20003"/>
                    </a:ext>
                  </a:extLst>
                </a:gridCol>
              </a:tblGrid>
              <a:tr h="1510453">
                <a:tc>
                  <a:txBody>
                    <a:bodyPr/>
                    <a:lstStyle/>
                    <a:p>
                      <a:pPr marL="0" lvl="0" indent="0" algn="ctr" rtl="0">
                        <a:spcBef>
                          <a:spcPts val="0"/>
                        </a:spcBef>
                        <a:spcAft>
                          <a:spcPts val="0"/>
                        </a:spcAft>
                        <a:buNone/>
                      </a:pPr>
                      <a:r>
                        <a:rPr lang="en" sz="2900" dirty="0"/>
                        <a:t>Constant: </a:t>
                      </a:r>
                      <a:r>
                        <a:rPr lang="en" sz="2900" dirty="0">
                          <a:solidFill>
                            <a:srgbClr val="2F5597"/>
                          </a:solidFill>
                        </a:rPr>
                        <a:t>Power Left 25</a:t>
                      </a:r>
                      <a:endParaRPr sz="2900" dirty="0">
                        <a:solidFill>
                          <a:srgbClr val="2F5597"/>
                        </a:solidFill>
                      </a:endParaRPr>
                    </a:p>
                  </a:txBody>
                  <a:tcPr marL="84667" marR="84667" marT="84667" marB="84667"/>
                </a:tc>
                <a:tc>
                  <a:txBody>
                    <a:bodyPr/>
                    <a:lstStyle/>
                    <a:p>
                      <a:pPr marL="0" lvl="0" indent="0" algn="ctr" rtl="0">
                        <a:spcBef>
                          <a:spcPts val="0"/>
                        </a:spcBef>
                        <a:spcAft>
                          <a:spcPts val="0"/>
                        </a:spcAft>
                        <a:buNone/>
                      </a:pPr>
                      <a:r>
                        <a:rPr lang="en" sz="2900" dirty="0"/>
                        <a:t>Constant: </a:t>
                      </a:r>
                      <a:r>
                        <a:rPr lang="en" sz="2900" dirty="0">
                          <a:solidFill>
                            <a:srgbClr val="2F5597"/>
                          </a:solidFill>
                        </a:rPr>
                        <a:t>Power Right 25</a:t>
                      </a:r>
                      <a:endParaRPr sz="2900" dirty="0">
                        <a:solidFill>
                          <a:srgbClr val="2F5597"/>
                        </a:solidFill>
                      </a:endParaRPr>
                    </a:p>
                  </a:txBody>
                  <a:tcPr marL="84667" marR="84667" marT="84667" marB="84667"/>
                </a:tc>
                <a:tc>
                  <a:txBody>
                    <a:bodyPr/>
                    <a:lstStyle/>
                    <a:p>
                      <a:pPr marL="0" lvl="0" indent="0" algn="ctr" rtl="0">
                        <a:spcBef>
                          <a:spcPts val="0"/>
                        </a:spcBef>
                        <a:spcAft>
                          <a:spcPts val="0"/>
                        </a:spcAft>
                        <a:buNone/>
                      </a:pPr>
                      <a:r>
                        <a:rPr lang="en" sz="2900" dirty="0"/>
                        <a:t>Independent Variable: </a:t>
                      </a:r>
                      <a:r>
                        <a:rPr lang="en" sz="2900" dirty="0">
                          <a:solidFill>
                            <a:srgbClr val="7030A0"/>
                          </a:solidFill>
                        </a:rPr>
                        <a:t>Time</a:t>
                      </a:r>
                      <a:endParaRPr sz="2900" dirty="0">
                        <a:solidFill>
                          <a:srgbClr val="7030A0"/>
                        </a:solidFill>
                      </a:endParaRPr>
                    </a:p>
                  </a:txBody>
                  <a:tcPr marL="84667" marR="84667" marT="84667" marB="84667"/>
                </a:tc>
                <a:tc>
                  <a:txBody>
                    <a:bodyPr/>
                    <a:lstStyle/>
                    <a:p>
                      <a:pPr marL="0" lvl="0" indent="0" algn="ctr" rtl="0">
                        <a:spcBef>
                          <a:spcPts val="0"/>
                        </a:spcBef>
                        <a:spcAft>
                          <a:spcPts val="0"/>
                        </a:spcAft>
                        <a:buNone/>
                      </a:pPr>
                      <a:r>
                        <a:rPr lang="en" sz="2900"/>
                        <a:t>Dependent Variable </a:t>
                      </a:r>
                      <a:r>
                        <a:rPr lang="en" sz="2900">
                          <a:solidFill>
                            <a:srgbClr val="38761D"/>
                          </a:solidFill>
                        </a:rPr>
                        <a:t>Distance </a:t>
                      </a:r>
                      <a:endParaRPr sz="2900">
                        <a:solidFill>
                          <a:srgbClr val="38761D"/>
                        </a:solidFill>
                      </a:endParaRPr>
                    </a:p>
                  </a:txBody>
                  <a:tcPr marL="84667" marR="84667" marT="84667" marB="84667"/>
                </a:tc>
                <a:extLst>
                  <a:ext uri="{0D108BD9-81ED-4DB2-BD59-A6C34878D82A}">
                    <a16:rowId xmlns:a16="http://schemas.microsoft.com/office/drawing/2014/main" val="10000"/>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r>
                        <a:rPr lang="en" sz="3200"/>
                        <a:t>5</a:t>
                      </a:r>
                      <a:endParaRPr sz="3200"/>
                    </a:p>
                  </a:txBody>
                  <a:tcPr marL="84667" marR="84667" marT="84667" marB="84667"/>
                </a:tc>
                <a:tc>
                  <a:txBody>
                    <a:bodyPr/>
                    <a:lstStyle/>
                    <a:p>
                      <a:pPr marL="0" lvl="0" indent="0" algn="ctr" rtl="0">
                        <a:spcBef>
                          <a:spcPts val="0"/>
                        </a:spcBef>
                        <a:spcAft>
                          <a:spcPts val="0"/>
                        </a:spcAft>
                        <a:buNone/>
                      </a:pPr>
                      <a:endParaRPr sz="3200"/>
                    </a:p>
                  </a:txBody>
                  <a:tcPr marL="84667" marR="84667" marT="84667" marB="84667"/>
                </a:tc>
                <a:extLst>
                  <a:ext uri="{0D108BD9-81ED-4DB2-BD59-A6C34878D82A}">
                    <a16:rowId xmlns:a16="http://schemas.microsoft.com/office/drawing/2014/main" val="10001"/>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r>
                        <a:rPr lang="en" sz="3200"/>
                        <a:t>2</a:t>
                      </a:r>
                      <a:endParaRPr sz="3200"/>
                    </a:p>
                  </a:txBody>
                  <a:tcPr marL="84667" marR="84667" marT="84667" marB="84667"/>
                </a:tc>
                <a:tc>
                  <a:txBody>
                    <a:bodyPr/>
                    <a:lstStyle/>
                    <a:p>
                      <a:pPr marL="0" lvl="0" indent="0" algn="ctr" rtl="0">
                        <a:spcBef>
                          <a:spcPts val="0"/>
                        </a:spcBef>
                        <a:spcAft>
                          <a:spcPts val="0"/>
                        </a:spcAft>
                        <a:buNone/>
                      </a:pPr>
                      <a:endParaRPr sz="3200"/>
                    </a:p>
                  </a:txBody>
                  <a:tcPr marL="84667" marR="84667" marT="84667" marB="84667"/>
                </a:tc>
                <a:extLst>
                  <a:ext uri="{0D108BD9-81ED-4DB2-BD59-A6C34878D82A}">
                    <a16:rowId xmlns:a16="http://schemas.microsoft.com/office/drawing/2014/main" val="10002"/>
                  </a:ext>
                </a:extLst>
              </a:tr>
              <a:tr h="657013">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r>
                        <a:rPr lang="en" sz="3200"/>
                        <a:t>25</a:t>
                      </a:r>
                      <a:endParaRPr sz="3200"/>
                    </a:p>
                  </a:txBody>
                  <a:tcPr marL="84667" marR="84667" marT="84667" marB="84667"/>
                </a:tc>
                <a:tc>
                  <a:txBody>
                    <a:bodyPr/>
                    <a:lstStyle/>
                    <a:p>
                      <a:pPr marL="0" lvl="0" indent="0" algn="ctr" rtl="0">
                        <a:spcBef>
                          <a:spcPts val="0"/>
                        </a:spcBef>
                        <a:spcAft>
                          <a:spcPts val="0"/>
                        </a:spcAft>
                        <a:buNone/>
                      </a:pPr>
                      <a:endParaRPr sz="3200"/>
                    </a:p>
                  </a:txBody>
                  <a:tcPr marL="84667" marR="84667" marT="84667" marB="84667"/>
                </a:tc>
                <a:tc>
                  <a:txBody>
                    <a:bodyPr/>
                    <a:lstStyle/>
                    <a:p>
                      <a:pPr marL="0" lvl="0" indent="0" algn="ctr" rtl="0">
                        <a:spcBef>
                          <a:spcPts val="0"/>
                        </a:spcBef>
                        <a:spcAft>
                          <a:spcPts val="0"/>
                        </a:spcAft>
                        <a:buNone/>
                      </a:pPr>
                      <a:endParaRPr sz="3200" dirty="0"/>
                    </a:p>
                  </a:txBody>
                  <a:tcPr marL="84667" marR="84667" marT="84667" marB="84667"/>
                </a:tc>
                <a:extLst>
                  <a:ext uri="{0D108BD9-81ED-4DB2-BD59-A6C34878D82A}">
                    <a16:rowId xmlns:a16="http://schemas.microsoft.com/office/drawing/2014/main" val="10003"/>
                  </a:ext>
                </a:extLst>
              </a:tr>
            </a:tbl>
          </a:graphicData>
        </a:graphic>
      </p:graphicFrame>
      <p:pic>
        <p:nvPicPr>
          <p:cNvPr id="344" name="Google Shape;344;p56" descr="This timer counts down silently until it reaches 0:00, then a police siren sounds to alert you that time is up." title="7 Minute Timer">
            <a:hlinkClick r:id="rId3"/>
          </p:cNvPr>
          <p:cNvPicPr preferRelativeResize="0"/>
          <p:nvPr/>
        </p:nvPicPr>
        <p:blipFill>
          <a:blip r:embed="rId4">
            <a:alphaModFix/>
          </a:blip>
          <a:stretch>
            <a:fillRect/>
          </a:stretch>
        </p:blipFill>
        <p:spPr>
          <a:xfrm>
            <a:off x="9356266" y="4289128"/>
            <a:ext cx="2657867" cy="199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body" idx="1"/>
          </p:nvPr>
        </p:nvSpPr>
        <p:spPr>
          <a:xfrm>
            <a:off x="2752800" y="2064800"/>
            <a:ext cx="8255200" cy="33968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 sz="3200" dirty="0"/>
              <a:t>In this case, </a:t>
            </a:r>
            <a:endParaRPr sz="3200" dirty="0"/>
          </a:p>
          <a:p>
            <a:pPr marL="0" indent="0">
              <a:spcBef>
                <a:spcPts val="2133"/>
              </a:spcBef>
              <a:buNone/>
            </a:pPr>
            <a:r>
              <a:rPr lang="en" sz="3200" dirty="0">
                <a:solidFill>
                  <a:srgbClr val="980000"/>
                </a:solidFill>
              </a:rPr>
              <a:t>the </a:t>
            </a:r>
            <a:r>
              <a:rPr lang="en" sz="3200" b="1" i="1" dirty="0">
                <a:solidFill>
                  <a:srgbClr val="980000"/>
                </a:solidFill>
              </a:rPr>
              <a:t>constant </a:t>
            </a:r>
            <a:r>
              <a:rPr lang="en" sz="3200" dirty="0">
                <a:solidFill>
                  <a:srgbClr val="980000"/>
                </a:solidFill>
              </a:rPr>
              <a:t>was the power on the left and the right,</a:t>
            </a:r>
            <a:r>
              <a:rPr lang="en" sz="3200" dirty="0"/>
              <a:t> </a:t>
            </a:r>
            <a:endParaRPr sz="3200" dirty="0"/>
          </a:p>
          <a:p>
            <a:pPr marL="0" indent="0">
              <a:spcBef>
                <a:spcPts val="2133"/>
              </a:spcBef>
              <a:buNone/>
            </a:pPr>
            <a:r>
              <a:rPr lang="en" sz="3200" dirty="0">
                <a:solidFill>
                  <a:srgbClr val="7030A0"/>
                </a:solidFill>
              </a:rPr>
              <a:t>the </a:t>
            </a:r>
            <a:r>
              <a:rPr lang="en" sz="3200" b="1" i="1" dirty="0">
                <a:solidFill>
                  <a:srgbClr val="7030A0"/>
                </a:solidFill>
              </a:rPr>
              <a:t>independent variable</a:t>
            </a:r>
            <a:r>
              <a:rPr lang="en" sz="3200" dirty="0">
                <a:solidFill>
                  <a:srgbClr val="7030A0"/>
                </a:solidFill>
              </a:rPr>
              <a:t> was the time in seconds, </a:t>
            </a:r>
            <a:endParaRPr sz="3200" dirty="0">
              <a:solidFill>
                <a:srgbClr val="7030A0"/>
              </a:solidFill>
            </a:endParaRPr>
          </a:p>
          <a:p>
            <a:pPr marL="0" indent="0">
              <a:spcBef>
                <a:spcPts val="2133"/>
              </a:spcBef>
              <a:spcAft>
                <a:spcPts val="2133"/>
              </a:spcAft>
              <a:buNone/>
            </a:pPr>
            <a:r>
              <a:rPr lang="en" sz="3200" dirty="0"/>
              <a:t>and </a:t>
            </a:r>
            <a:r>
              <a:rPr lang="en" sz="3200" dirty="0">
                <a:solidFill>
                  <a:srgbClr val="38761D"/>
                </a:solidFill>
              </a:rPr>
              <a:t>the </a:t>
            </a:r>
            <a:r>
              <a:rPr lang="en" sz="3200" b="1" i="1" dirty="0">
                <a:solidFill>
                  <a:srgbClr val="38761D"/>
                </a:solidFill>
              </a:rPr>
              <a:t>dependent variable</a:t>
            </a:r>
            <a:r>
              <a:rPr lang="en" sz="3200" dirty="0">
                <a:solidFill>
                  <a:srgbClr val="38761D"/>
                </a:solidFill>
              </a:rPr>
              <a:t> was distance.</a:t>
            </a:r>
            <a:r>
              <a:rPr lang="en" sz="3200" dirty="0"/>
              <a:t> </a:t>
            </a:r>
            <a:endParaRPr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dirty="0"/>
              <a:t>Coding Hints</a:t>
            </a:r>
            <a:endParaRPr dirty="0"/>
          </a:p>
        </p:txBody>
      </p:sp>
      <p:sp>
        <p:nvSpPr>
          <p:cNvPr id="355" name="Google Shape;355;p5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endParaRPr sz="2533" dirty="0">
              <a:solidFill>
                <a:srgbClr val="980000"/>
              </a:solidFill>
            </a:endParaRPr>
          </a:p>
          <a:p>
            <a:pPr marL="0" indent="0">
              <a:spcBef>
                <a:spcPts val="2133"/>
              </a:spcBef>
              <a:buNone/>
            </a:pPr>
            <a:r>
              <a:rPr lang="en" sz="2533" dirty="0"/>
              <a:t>Precision</a:t>
            </a:r>
            <a:endParaRPr sz="2533" dirty="0"/>
          </a:p>
          <a:p>
            <a:pPr marL="0" indent="0">
              <a:spcBef>
                <a:spcPts val="2133"/>
              </a:spcBef>
              <a:buNone/>
            </a:pPr>
            <a:endParaRPr sz="2533" dirty="0"/>
          </a:p>
          <a:p>
            <a:pPr marL="0" indent="0">
              <a:spcBef>
                <a:spcPts val="2133"/>
              </a:spcBef>
              <a:buNone/>
            </a:pPr>
            <a:r>
              <a:rPr lang="en" sz="2533" dirty="0"/>
              <a:t>Speak Out Your Code</a:t>
            </a:r>
            <a:endParaRPr sz="2533" dirty="0"/>
          </a:p>
          <a:p>
            <a:pPr marL="0" indent="0">
              <a:spcBef>
                <a:spcPts val="2133"/>
              </a:spcBef>
              <a:buNone/>
            </a:pPr>
            <a:endParaRPr sz="2533" dirty="0"/>
          </a:p>
          <a:p>
            <a:pPr marL="0" indent="0">
              <a:spcBef>
                <a:spcPts val="2133"/>
              </a:spcBef>
              <a:buNone/>
            </a:pPr>
            <a:r>
              <a:rPr lang="en" sz="2533" dirty="0"/>
              <a:t>Work with a Partner If You Have One</a:t>
            </a:r>
            <a:endParaRPr sz="2533" dirty="0"/>
          </a:p>
          <a:p>
            <a:pPr marL="0" indent="0">
              <a:spcBef>
                <a:spcPts val="2133"/>
              </a:spcBef>
              <a:spcAft>
                <a:spcPts val="2133"/>
              </a:spcAft>
              <a:buNone/>
            </a:pPr>
            <a:endParaRPr dirty="0"/>
          </a:p>
        </p:txBody>
      </p:sp>
      <p:sp>
        <p:nvSpPr>
          <p:cNvPr id="356" name="Google Shape;356;p58"/>
          <p:cNvSpPr/>
          <p:nvPr/>
        </p:nvSpPr>
        <p:spPr>
          <a:xfrm>
            <a:off x="6126400" y="1356967"/>
            <a:ext cx="5650000" cy="4253600"/>
          </a:xfrm>
          <a:prstGeom prst="roundRect">
            <a:avLst>
              <a:gd name="adj" fmla="val 16667"/>
            </a:avLst>
          </a:prstGeom>
          <a:solidFill>
            <a:schemeClr val="bg1">
              <a:lumMod val="85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609585" indent="-465655" algn="ctr">
              <a:spcBef>
                <a:spcPts val="0"/>
              </a:spcBef>
              <a:spcAft>
                <a:spcPts val="0"/>
              </a:spcAft>
              <a:buSzPts val="1900"/>
              <a:buAutoNum type="arabicPeriod"/>
            </a:pPr>
            <a:r>
              <a:rPr lang="en" dirty="0"/>
              <a:t>Complete a task card.</a:t>
            </a:r>
            <a:endParaRPr dirty="0"/>
          </a:p>
          <a:p>
            <a:pPr marL="609585" indent="-465655" algn="ctr">
              <a:spcBef>
                <a:spcPts val="0"/>
              </a:spcBef>
              <a:spcAft>
                <a:spcPts val="0"/>
              </a:spcAft>
              <a:buSzPts val="1900"/>
              <a:buAutoNum type="arabicPeriod"/>
            </a:pPr>
            <a:r>
              <a:rPr lang="en" dirty="0"/>
              <a:t>Call an adult over to you BEFORE testing your solution</a:t>
            </a:r>
            <a:endParaRPr dirty="0"/>
          </a:p>
          <a:p>
            <a:pPr marL="609585" indent="-465655" algn="ctr">
              <a:spcBef>
                <a:spcPts val="0"/>
              </a:spcBef>
              <a:spcAft>
                <a:spcPts val="0"/>
              </a:spcAft>
              <a:buSzPts val="1900"/>
              <a:buAutoNum type="arabicPeriod"/>
            </a:pPr>
            <a:r>
              <a:rPr lang="en" dirty="0"/>
              <a:t>Explain your reasoning and test it out!</a:t>
            </a:r>
            <a:endParaRPr dirty="0"/>
          </a:p>
          <a:p>
            <a:pPr marL="609585" indent="-465655" algn="ctr">
              <a:spcBef>
                <a:spcPts val="0"/>
              </a:spcBef>
              <a:spcAft>
                <a:spcPts val="0"/>
              </a:spcAft>
              <a:buSzPts val="1900"/>
              <a:buAutoNum type="arabicPeriod"/>
            </a:pPr>
            <a:r>
              <a:rPr lang="en" dirty="0"/>
              <a:t>Complete the reflection</a:t>
            </a:r>
            <a:endParaRPr dirty="0"/>
          </a:p>
          <a:p>
            <a:pPr marL="609585" indent="-465655" algn="ctr">
              <a:spcBef>
                <a:spcPts val="0"/>
              </a:spcBef>
              <a:spcAft>
                <a:spcPts val="0"/>
              </a:spcAft>
              <a:buSzPts val="1900"/>
              <a:buAutoNum type="arabicPeriod"/>
            </a:pPr>
            <a:r>
              <a:rPr lang="en" dirty="0"/>
              <a:t>Move on to the next task!</a:t>
            </a:r>
            <a:endParaRPr dirty="0"/>
          </a:p>
          <a:p>
            <a:pPr algn="ctr">
              <a:spcBef>
                <a:spcPts val="0"/>
              </a:spcBef>
              <a:spcAft>
                <a:spcPts val="0"/>
              </a:spcAft>
            </a:pPr>
            <a:endParaRPr b="1" dirty="0">
              <a:solidFill>
                <a:srgbClr val="2F5597"/>
              </a:solidFill>
            </a:endParaRPr>
          </a:p>
          <a:p>
            <a:pPr algn="ctr">
              <a:spcBef>
                <a:spcPts val="0"/>
              </a:spcBef>
              <a:spcAft>
                <a:spcPts val="0"/>
              </a:spcAft>
            </a:pPr>
            <a:r>
              <a:rPr lang="en" b="1" dirty="0">
                <a:solidFill>
                  <a:srgbClr val="2F5597"/>
                </a:solidFill>
              </a:rPr>
              <a:t>HOW MANY TASKS CAN YOU COMPLETE?!</a:t>
            </a:r>
            <a:endParaRPr b="1" dirty="0">
              <a:solidFill>
                <a:srgbClr val="2F5597"/>
              </a:solidFill>
            </a:endParaRPr>
          </a:p>
          <a:p>
            <a:pPr algn="ctr">
              <a:spcBef>
                <a:spcPts val="0"/>
              </a:spcBef>
              <a:spcAft>
                <a:spcPts val="0"/>
              </a:spcAft>
            </a:pPr>
            <a:endParaRPr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a:t>Reflect	</a:t>
            </a:r>
            <a:endParaRPr/>
          </a:p>
        </p:txBody>
      </p:sp>
      <p:sp>
        <p:nvSpPr>
          <p:cNvPr id="362" name="Google Shape;362;p5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a:buChar char="-"/>
            </a:pPr>
            <a:r>
              <a:rPr lang="en"/>
              <a:t>What did you learn about today? Summarize what we did and things you noticed in two sentences. </a:t>
            </a:r>
            <a:endParaRPr/>
          </a:p>
        </p:txBody>
      </p:sp>
      <p:pic>
        <p:nvPicPr>
          <p:cNvPr id="363" name="Google Shape;363;p59" descr="This timer counts down silently until it reaches 0:00, then a police siren sounds to alert you that time is up." title="3 Minute Timer">
            <a:hlinkClick r:id="rId3"/>
          </p:cNvPr>
          <p:cNvPicPr preferRelativeResize="0"/>
          <p:nvPr/>
        </p:nvPicPr>
        <p:blipFill>
          <a:blip r:embed="rId4">
            <a:alphaModFix/>
          </a:blip>
          <a:stretch>
            <a:fillRect/>
          </a:stretch>
        </p:blipFill>
        <p:spPr>
          <a:xfrm>
            <a:off x="3771134" y="2733867"/>
            <a:ext cx="4649733" cy="3487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a:t>Reflect	</a:t>
            </a:r>
            <a:endParaRPr/>
          </a:p>
        </p:txBody>
      </p:sp>
      <p:sp>
        <p:nvSpPr>
          <p:cNvPr id="369" name="Google Shape;369;p6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a:buChar char="-"/>
            </a:pPr>
            <a:r>
              <a:rPr lang="en"/>
              <a:t>Work with your partner to summarize what we did and what you learned in 15 words or less!</a:t>
            </a:r>
            <a:endParaRPr/>
          </a:p>
        </p:txBody>
      </p:sp>
      <p:pic>
        <p:nvPicPr>
          <p:cNvPr id="370" name="Google Shape;370;p60" descr="This timer counts down silently until it reaches 0:00, then a police siren sounds to alert you that time is up." title="6 Minute Timer">
            <a:hlinkClick r:id="rId3"/>
          </p:cNvPr>
          <p:cNvPicPr preferRelativeResize="0"/>
          <p:nvPr/>
        </p:nvPicPr>
        <p:blipFill>
          <a:blip r:embed="rId4">
            <a:alphaModFix/>
          </a:blip>
          <a:stretch>
            <a:fillRect/>
          </a:stretch>
        </p:blipFill>
        <p:spPr>
          <a:xfrm>
            <a:off x="4083700" y="3231900"/>
            <a:ext cx="3516101" cy="26370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57DB-F704-50AD-E092-C7A99585341F}"/>
              </a:ext>
            </a:extLst>
          </p:cNvPr>
          <p:cNvSpPr>
            <a:spLocks noGrp="1"/>
          </p:cNvSpPr>
          <p:nvPr>
            <p:ph type="title"/>
          </p:nvPr>
        </p:nvSpPr>
        <p:spPr/>
        <p:txBody>
          <a:bodyPr/>
          <a:lstStyle/>
          <a:p>
            <a:r>
              <a:rPr lang="en-US" dirty="0"/>
              <a:t>Common Core Standards: Mathematics</a:t>
            </a:r>
          </a:p>
        </p:txBody>
      </p:sp>
      <p:sp>
        <p:nvSpPr>
          <p:cNvPr id="3" name="Content Placeholder 2">
            <a:extLst>
              <a:ext uri="{FF2B5EF4-FFF2-40B4-BE49-F238E27FC236}">
                <a16:creationId xmlns:a16="http://schemas.microsoft.com/office/drawing/2014/main" id="{FA525E70-64B3-0233-7002-FCB2C41E5038}"/>
              </a:ext>
            </a:extLst>
          </p:cNvPr>
          <p:cNvSpPr>
            <a:spLocks noGrp="1"/>
          </p:cNvSpPr>
          <p:nvPr>
            <p:ph idx="1"/>
          </p:nvPr>
        </p:nvSpPr>
        <p:spPr/>
        <p:txBody>
          <a:bodyPr/>
          <a:lstStyle/>
          <a:p>
            <a:pPr marL="514350" indent="-514350">
              <a:buFont typeface="+mj-lt"/>
              <a:buAutoNum type="arabicPeriod"/>
            </a:pPr>
            <a:r>
              <a:rPr lang="en-US" sz="2400" dirty="0"/>
              <a:t>Make Sense of Problems and Persevere in Solving Them.</a:t>
            </a:r>
          </a:p>
          <a:p>
            <a:pPr marL="514350" indent="-514350">
              <a:buFont typeface="+mj-lt"/>
              <a:buAutoNum type="arabicPeriod"/>
            </a:pPr>
            <a:r>
              <a:rPr lang="en-US" sz="2400" dirty="0"/>
              <a:t>Reason Abstractly and Quantitatively.</a:t>
            </a:r>
          </a:p>
          <a:p>
            <a:pPr marL="514350" indent="-514350">
              <a:buFont typeface="+mj-lt"/>
              <a:buAutoNum type="arabicPeriod"/>
            </a:pPr>
            <a:r>
              <a:rPr lang="en-US" sz="2400" dirty="0"/>
              <a:t>Construct Viable Arguments and Critique the Reasoning of Others.</a:t>
            </a:r>
          </a:p>
          <a:p>
            <a:pPr marL="514350" indent="-514350">
              <a:buFont typeface="+mj-lt"/>
              <a:buAutoNum type="arabicPeriod"/>
            </a:pPr>
            <a:r>
              <a:rPr lang="en-US" sz="2400" dirty="0"/>
              <a:t>Model with Mathematics.</a:t>
            </a:r>
          </a:p>
          <a:p>
            <a:pPr marL="514350" indent="-514350">
              <a:buFont typeface="+mj-lt"/>
              <a:buAutoNum type="arabicPeriod"/>
            </a:pPr>
            <a:r>
              <a:rPr lang="en-US" sz="2400" dirty="0"/>
              <a:t>Use Appropriate Tools Strategically.</a:t>
            </a:r>
          </a:p>
          <a:p>
            <a:pPr marL="514350" indent="-514350">
              <a:buFont typeface="+mj-lt"/>
              <a:buAutoNum type="arabicPeriod"/>
            </a:pPr>
            <a:r>
              <a:rPr lang="en-US" sz="2400" dirty="0"/>
              <a:t>Attend to Precision.</a:t>
            </a:r>
          </a:p>
          <a:p>
            <a:pPr marL="514350" indent="-514350">
              <a:buFont typeface="+mj-lt"/>
              <a:buAutoNum type="arabicPeriod"/>
            </a:pPr>
            <a:r>
              <a:rPr lang="en-US" sz="2400" dirty="0"/>
              <a:t>Look for and Make Use of Structure.</a:t>
            </a:r>
          </a:p>
          <a:p>
            <a:pPr marL="514350" indent="-514350">
              <a:buFont typeface="+mj-lt"/>
              <a:buAutoNum type="arabicPeriod"/>
            </a:pPr>
            <a:r>
              <a:rPr lang="en-US" sz="2400" dirty="0"/>
              <a:t>Look for and Express Regularity in Repeated Reasoning.</a:t>
            </a:r>
          </a:p>
          <a:p>
            <a:pPr marL="0" indent="0">
              <a:buNone/>
            </a:pPr>
            <a:endParaRPr lang="en-US" sz="2400" dirty="0"/>
          </a:p>
          <a:p>
            <a:pPr marL="0" indent="0" algn="r">
              <a:buNone/>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National Governors Association Center for Best Practices &amp; Council of Chief State School Officers (2010)</a:t>
            </a:r>
            <a:r>
              <a:rPr lang="en-US" sz="1400" dirty="0">
                <a:effectLst/>
              </a:rPr>
              <a:t> </a:t>
            </a:r>
            <a:endParaRPr lang="en-US" sz="2400" dirty="0"/>
          </a:p>
        </p:txBody>
      </p:sp>
    </p:spTree>
    <p:extLst>
      <p:ext uri="{BB962C8B-B14F-4D97-AF65-F5344CB8AC3E}">
        <p14:creationId xmlns:p14="http://schemas.microsoft.com/office/powerpoint/2010/main" val="367049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Autofit/>
          </a:bodyPr>
          <a:lstStyle/>
          <a:p>
            <a:endParaRPr/>
          </a:p>
        </p:txBody>
      </p:sp>
      <p:pic>
        <p:nvPicPr>
          <p:cNvPr id="78" name="Google Shape;78;p17" title="Robots-Keith">
            <a:hlinkClick r:id="rId3"/>
          </p:cNvPr>
          <p:cNvPicPr preferRelativeResize="0"/>
          <p:nvPr/>
        </p:nvPicPr>
        <p:blipFill>
          <a:blip r:embed="rId4">
            <a:alphaModFix/>
          </a:blip>
          <a:stretch>
            <a:fillRect/>
          </a:stretch>
        </p:blipFill>
        <p:spPr>
          <a:xfrm>
            <a:off x="415600" y="566530"/>
            <a:ext cx="10984583" cy="575475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0E5B-A391-18E0-DF59-AED5F04B4EB9}"/>
              </a:ext>
            </a:extLst>
          </p:cNvPr>
          <p:cNvSpPr>
            <a:spLocks noGrp="1"/>
          </p:cNvSpPr>
          <p:nvPr>
            <p:ph type="title"/>
          </p:nvPr>
        </p:nvSpPr>
        <p:spPr/>
        <p:txBody>
          <a:bodyPr/>
          <a:lstStyle/>
          <a:p>
            <a:pPr algn="l"/>
            <a:r>
              <a:rPr lang="en-US" dirty="0"/>
              <a:t>Sources</a:t>
            </a:r>
          </a:p>
        </p:txBody>
      </p:sp>
      <p:sp>
        <p:nvSpPr>
          <p:cNvPr id="3" name="Text Placeholder 2">
            <a:extLst>
              <a:ext uri="{FF2B5EF4-FFF2-40B4-BE49-F238E27FC236}">
                <a16:creationId xmlns:a16="http://schemas.microsoft.com/office/drawing/2014/main" id="{011DE843-98BF-A696-110B-2F35AD4BE8A5}"/>
              </a:ext>
            </a:extLst>
          </p:cNvPr>
          <p:cNvSpPr>
            <a:spLocks noGrp="1"/>
          </p:cNvSpPr>
          <p:nvPr>
            <p:ph type="body" idx="1"/>
          </p:nvPr>
        </p:nvSpPr>
        <p:spPr/>
        <p:txBody>
          <a:bodyPr/>
          <a:lstStyle/>
          <a:p>
            <a:pPr marL="460375" indent="-309563">
              <a:buNone/>
            </a:pPr>
            <a:r>
              <a:rPr lang="en-US" sz="1800" dirty="0" err="1">
                <a:latin typeface="Roboto" panose="02000000000000000000" pitchFamily="2" charset="0"/>
                <a:ea typeface="Calibri" panose="020F0502020204030204" pitchFamily="34" charset="0"/>
                <a:cs typeface="Times New Roman" panose="02020603050405020304" pitchFamily="18" charset="0"/>
              </a:rPr>
              <a:t>Eschborn</a:t>
            </a:r>
            <a:r>
              <a:rPr lang="en-US" sz="1800" dirty="0">
                <a:latin typeface="Roboto" panose="02000000000000000000" pitchFamily="2" charset="0"/>
                <a:ea typeface="Calibri" panose="020F0502020204030204" pitchFamily="34" charset="0"/>
                <a:cs typeface="Times New Roman" panose="02020603050405020304" pitchFamily="18" charset="0"/>
              </a:rPr>
              <a:t>, A. (2015, September 7). </a:t>
            </a:r>
            <a:r>
              <a:rPr lang="en-US" sz="1800" i="1" dirty="0">
                <a:latin typeface="Roboto" panose="02000000000000000000" pitchFamily="2" charset="0"/>
                <a:ea typeface="Calibri" panose="020F0502020204030204" pitchFamily="34" charset="0"/>
                <a:cs typeface="Times New Roman" panose="02020603050405020304" pitchFamily="18" charset="0"/>
              </a:rPr>
              <a:t>5 minute timer </a:t>
            </a:r>
            <a:r>
              <a:rPr lang="en-US" sz="1800" dirty="0">
                <a:latin typeface="Roboto" panose="02000000000000000000" pitchFamily="2" charset="0"/>
                <a:ea typeface="Calibri" panose="020F0502020204030204" pitchFamily="34" charset="0"/>
                <a:cs typeface="Times New Roman" panose="02020603050405020304" pitchFamily="18" charset="0"/>
              </a:rPr>
              <a:t>[Video]. YouTube. </a:t>
            </a:r>
            <a:r>
              <a:rPr lang="en-US" sz="1800" dirty="0">
                <a:latin typeface="Roboto" panose="02000000000000000000" pitchFamily="2" charset="0"/>
                <a:ea typeface="Calibri" panose="020F0502020204030204" pitchFamily="34" charset="0"/>
                <a:cs typeface="Times New Roman" panose="02020603050405020304" pitchFamily="18" charset="0"/>
                <a:hlinkClick r:id="rId2"/>
              </a:rPr>
              <a:t>https://www.youtube.com/watch?v=_W0bSen8Qjg</a:t>
            </a:r>
            <a:endParaRPr lang="en-US" sz="1800" dirty="0">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err="1">
                <a:latin typeface="Roboto" panose="02000000000000000000" pitchFamily="2" charset="0"/>
                <a:ea typeface="Calibri" panose="020F0502020204030204" pitchFamily="34" charset="0"/>
                <a:cs typeface="Times New Roman" panose="02020603050405020304" pitchFamily="18" charset="0"/>
              </a:rPr>
              <a:t>Eschborn</a:t>
            </a:r>
            <a:r>
              <a:rPr lang="en-US" sz="1800" dirty="0">
                <a:latin typeface="Roboto" panose="02000000000000000000" pitchFamily="2" charset="0"/>
                <a:ea typeface="Calibri" panose="020F0502020204030204" pitchFamily="34" charset="0"/>
                <a:cs typeface="Times New Roman" panose="02020603050405020304" pitchFamily="18" charset="0"/>
              </a:rPr>
              <a:t>, A. (2015, September 7). </a:t>
            </a:r>
            <a:r>
              <a:rPr lang="en-US" sz="1800" i="1" dirty="0">
                <a:latin typeface="Roboto" panose="02000000000000000000" pitchFamily="2" charset="0"/>
                <a:ea typeface="Calibri" panose="020F0502020204030204" pitchFamily="34" charset="0"/>
                <a:cs typeface="Times New Roman" panose="02020603050405020304" pitchFamily="18" charset="0"/>
              </a:rPr>
              <a:t>7 minute timer </a:t>
            </a:r>
            <a:r>
              <a:rPr lang="en-US" sz="1800" dirty="0">
                <a:latin typeface="Roboto" panose="02000000000000000000" pitchFamily="2" charset="0"/>
                <a:ea typeface="Calibri" panose="020F0502020204030204" pitchFamily="34" charset="0"/>
                <a:cs typeface="Times New Roman" panose="02020603050405020304" pitchFamily="18" charset="0"/>
              </a:rPr>
              <a:t>[Video]. YouTube. </a:t>
            </a:r>
            <a:r>
              <a:rPr lang="en-US" sz="1800" dirty="0">
                <a:latin typeface="Roboto" panose="02000000000000000000" pitchFamily="2" charset="0"/>
                <a:ea typeface="Calibri" panose="020F0502020204030204" pitchFamily="34" charset="0"/>
                <a:cs typeface="Times New Roman" panose="02020603050405020304" pitchFamily="18" charset="0"/>
                <a:hlinkClick r:id="rId3"/>
              </a:rPr>
              <a:t>https://www.youtube.com/watch?v=W9kVd-OKMzs</a:t>
            </a:r>
            <a:endParaRPr lang="en-US" sz="1800" dirty="0">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err="1">
                <a:latin typeface="Roboto" panose="02000000000000000000" pitchFamily="2" charset="0"/>
                <a:ea typeface="Calibri" panose="020F0502020204030204" pitchFamily="34" charset="0"/>
                <a:cs typeface="Times New Roman" panose="02020603050405020304" pitchFamily="18" charset="0"/>
              </a:rPr>
              <a:t>Eschborn</a:t>
            </a:r>
            <a:r>
              <a:rPr lang="en-US" sz="1800" dirty="0">
                <a:latin typeface="Roboto" panose="02000000000000000000" pitchFamily="2" charset="0"/>
                <a:ea typeface="Calibri" panose="020F0502020204030204" pitchFamily="34" charset="0"/>
                <a:cs typeface="Times New Roman" panose="02020603050405020304" pitchFamily="18" charset="0"/>
              </a:rPr>
              <a:t>, A. (2015, September 7). </a:t>
            </a:r>
            <a:r>
              <a:rPr lang="en-US" sz="1800" i="1" dirty="0">
                <a:latin typeface="Roboto" panose="02000000000000000000" pitchFamily="2" charset="0"/>
                <a:ea typeface="Calibri" panose="020F0502020204030204" pitchFamily="34" charset="0"/>
                <a:cs typeface="Times New Roman" panose="02020603050405020304" pitchFamily="18" charset="0"/>
              </a:rPr>
              <a:t>3 minute timer</a:t>
            </a:r>
            <a:r>
              <a:rPr lang="en-US" sz="1800" dirty="0">
                <a:latin typeface="Roboto" panose="02000000000000000000" pitchFamily="2" charset="0"/>
                <a:ea typeface="Calibri" panose="020F0502020204030204" pitchFamily="34" charset="0"/>
                <a:cs typeface="Times New Roman" panose="02020603050405020304" pitchFamily="18" charset="0"/>
              </a:rPr>
              <a:t> [Video]. YouTube. </a:t>
            </a:r>
            <a:r>
              <a:rPr lang="en-US" sz="1800" dirty="0">
                <a:latin typeface="Roboto" panose="02000000000000000000" pitchFamily="2" charset="0"/>
                <a:ea typeface="Calibri" panose="020F0502020204030204" pitchFamily="34" charset="0"/>
                <a:cs typeface="Times New Roman" panose="02020603050405020304" pitchFamily="18" charset="0"/>
                <a:hlinkClick r:id="rId4"/>
              </a:rPr>
              <a:t>https://www.youtube.com/watch?v=iHdviZkM7S4</a:t>
            </a:r>
            <a:endParaRPr lang="en-US" sz="1800" dirty="0">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err="1">
                <a:latin typeface="Roboto" panose="02000000000000000000" pitchFamily="2" charset="0"/>
                <a:ea typeface="Calibri" panose="020F0502020204030204" pitchFamily="34" charset="0"/>
                <a:cs typeface="Times New Roman" panose="02020603050405020304" pitchFamily="18" charset="0"/>
              </a:rPr>
              <a:t>Eschborn</a:t>
            </a:r>
            <a:r>
              <a:rPr lang="en-US" sz="1800" dirty="0">
                <a:latin typeface="Roboto" panose="02000000000000000000" pitchFamily="2" charset="0"/>
                <a:ea typeface="Calibri" panose="020F0502020204030204" pitchFamily="34" charset="0"/>
                <a:cs typeface="Times New Roman" panose="02020603050405020304" pitchFamily="18" charset="0"/>
              </a:rPr>
              <a:t>, A. (2015, September 7). </a:t>
            </a:r>
            <a:r>
              <a:rPr lang="en-US" sz="1800" i="1" dirty="0">
                <a:latin typeface="Roboto" panose="02000000000000000000" pitchFamily="2" charset="0"/>
                <a:ea typeface="Calibri" panose="020F0502020204030204" pitchFamily="34" charset="0"/>
                <a:cs typeface="Times New Roman" panose="02020603050405020304" pitchFamily="18" charset="0"/>
              </a:rPr>
              <a:t>6 minute timer </a:t>
            </a:r>
            <a:r>
              <a:rPr lang="en-US" sz="1800" dirty="0">
                <a:latin typeface="Roboto" panose="02000000000000000000" pitchFamily="2" charset="0"/>
                <a:ea typeface="Calibri" panose="020F0502020204030204" pitchFamily="34" charset="0"/>
                <a:cs typeface="Times New Roman" panose="02020603050405020304" pitchFamily="18" charset="0"/>
              </a:rPr>
              <a:t>[Video]. </a:t>
            </a:r>
            <a:r>
              <a:rPr lang="en-US" sz="1800" dirty="0" err="1">
                <a:latin typeface="Roboto" panose="02000000000000000000" pitchFamily="2" charset="0"/>
                <a:ea typeface="Calibri" panose="020F0502020204030204" pitchFamily="34" charset="0"/>
                <a:cs typeface="Times New Roman" panose="02020603050405020304" pitchFamily="18" charset="0"/>
              </a:rPr>
              <a:t>Youtube</a:t>
            </a:r>
            <a:r>
              <a:rPr lang="en-US" sz="1800" dirty="0">
                <a:latin typeface="Roboto" panose="02000000000000000000" pitchFamily="2" charset="0"/>
                <a:ea typeface="Calibri" panose="020F0502020204030204" pitchFamily="34" charset="0"/>
                <a:cs typeface="Times New Roman" panose="02020603050405020304" pitchFamily="18" charset="0"/>
              </a:rPr>
              <a:t>. </a:t>
            </a:r>
            <a:r>
              <a:rPr lang="en-US" sz="1800" dirty="0">
                <a:latin typeface="Roboto" panose="02000000000000000000" pitchFamily="2" charset="0"/>
                <a:ea typeface="Calibri" panose="020F0502020204030204" pitchFamily="34" charset="0"/>
                <a:cs typeface="Times New Roman" panose="02020603050405020304" pitchFamily="18" charset="0"/>
                <a:hlinkClick r:id="rId5"/>
              </a:rPr>
              <a:t>https://www.youtube.com/watch?v=2Zdyu2lE-dM</a:t>
            </a:r>
            <a:endParaRPr lang="en-US" sz="1800" dirty="0">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Johnson, B .T. (2016. February 10). </a:t>
            </a:r>
            <a:r>
              <a:rPr lang="en-US" sz="1800" i="1"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Factrory</a:t>
            </a:r>
            <a:r>
              <a:rPr lang="en-US" sz="18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robots in Northwest Arkansas </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[Video]. YouTube.  </a:t>
            </a:r>
            <a:r>
              <a:rPr lang="en-US" sz="1800" dirty="0">
                <a:solidFill>
                  <a:srgbClr val="1155CC"/>
                </a:solidFill>
                <a:effectLst/>
                <a:latin typeface="Roboto" panose="02000000000000000000" pitchFamily="2" charset="0"/>
                <a:ea typeface="Calibri" panose="020F0502020204030204" pitchFamily="34" charset="0"/>
                <a:cs typeface="Times New Roman" panose="02020603050405020304" pitchFamily="18" charset="0"/>
                <a:hlinkClick r:id="rId6"/>
              </a:rPr>
              <a:t>https://youtu.be/54bgHri7hDI</a:t>
            </a:r>
            <a:endParaRPr lang="en-US" sz="1800" dirty="0">
              <a:solidFill>
                <a:srgbClr val="1155CC"/>
              </a:solidFill>
              <a:effectLst/>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National Governors Association Center for Best Practices &amp; Council of Chief State School Officers. (2010). </a:t>
            </a:r>
            <a:r>
              <a:rPr lang="en-US" sz="18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Common core state standards for mathematics.</a:t>
            </a:r>
            <a:r>
              <a:rPr lang="en-US"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Retrieved January 8, 2024 from </a:t>
            </a:r>
            <a:r>
              <a:rPr lang="en-US" sz="1800"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7"/>
              </a:rPr>
              <a:t>https://corestandards.org/mathematics-standards/</a:t>
            </a:r>
            <a:endParaRPr lang="en-US" sz="1800" dirty="0">
              <a:solidFill>
                <a:srgbClr val="1155CC"/>
              </a:solidFill>
              <a:effectLst/>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r>
              <a:rPr lang="en-US" sz="1800" dirty="0" err="1">
                <a:effectLst/>
                <a:latin typeface="Roboto" panose="02000000000000000000" pitchFamily="2" charset="0"/>
                <a:ea typeface="Calibri" panose="020F0502020204030204" pitchFamily="34" charset="0"/>
                <a:cs typeface="Times New Roman" panose="02020603050405020304" pitchFamily="18" charset="0"/>
              </a:rPr>
              <a:t>Open</a:t>
            </a:r>
            <a:r>
              <a:rPr lang="en-US" sz="1800" dirty="0" err="1">
                <a:latin typeface="Roboto" panose="02000000000000000000" pitchFamily="2" charset="0"/>
                <a:ea typeface="Calibri" panose="020F0502020204030204" pitchFamily="34" charset="0"/>
                <a:cs typeface="Times New Roman" panose="02020603050405020304" pitchFamily="18" charset="0"/>
              </a:rPr>
              <a:t>Clipart</a:t>
            </a:r>
            <a:r>
              <a:rPr lang="en-US" sz="1800" dirty="0">
                <a:latin typeface="Roboto" panose="02000000000000000000" pitchFamily="2" charset="0"/>
                <a:ea typeface="Calibri" panose="020F0502020204030204" pitchFamily="34" charset="0"/>
                <a:cs typeface="Times New Roman" panose="02020603050405020304" pitchFamily="18" charset="0"/>
              </a:rPr>
              <a:t>-Vectors. (n.d.). Hamburger. Retrieved January 16, 2024 from</a:t>
            </a:r>
            <a:r>
              <a:rPr lang="en-US" sz="1800" dirty="0">
                <a:solidFill>
                  <a:srgbClr val="1155CC"/>
                </a:solidFill>
                <a:latin typeface="Roboto" panose="02000000000000000000" pitchFamily="2" charset="0"/>
                <a:ea typeface="Calibri" panose="020F0502020204030204" pitchFamily="34" charset="0"/>
                <a:cs typeface="Times New Roman" panose="02020603050405020304" pitchFamily="18" charset="0"/>
              </a:rPr>
              <a:t> </a:t>
            </a:r>
            <a:r>
              <a:rPr lang="en-US" sz="1800" dirty="0">
                <a:solidFill>
                  <a:srgbClr val="1155CC"/>
                </a:solidFill>
                <a:latin typeface="Roboto" panose="02000000000000000000" pitchFamily="2" charset="0"/>
                <a:ea typeface="Calibri" panose="020F0502020204030204" pitchFamily="34" charset="0"/>
                <a:cs typeface="Times New Roman" panose="02020603050405020304" pitchFamily="18" charset="0"/>
                <a:hlinkClick r:id="rId8"/>
              </a:rPr>
              <a:t>https://pixabay.com/vectors/hamburger-cheeseburger-burger-lunch-576419/</a:t>
            </a:r>
            <a:endParaRPr lang="en-US" sz="1800" dirty="0">
              <a:solidFill>
                <a:srgbClr val="1155CC"/>
              </a:solidFill>
              <a:latin typeface="Roboto" panose="02000000000000000000" pitchFamily="2" charset="0"/>
              <a:ea typeface="Calibri" panose="020F0502020204030204" pitchFamily="34" charset="0"/>
              <a:cs typeface="Times New Roman" panose="02020603050405020304" pitchFamily="18" charset="0"/>
            </a:endParaRPr>
          </a:p>
          <a:p>
            <a:pPr marL="460375" indent="-309563">
              <a:buNone/>
            </a:pPr>
            <a:endParaRPr lang="en-US" sz="1800" dirty="0">
              <a:effectLst/>
              <a:latin typeface="Roboto" panose="02000000000000000000" pitchFamily="2" charset="0"/>
              <a:ea typeface="Calibri" panose="020F0502020204030204" pitchFamily="34" charset="0"/>
              <a:cs typeface="Times New Roman" panose="02020603050405020304" pitchFamily="18" charset="0"/>
            </a:endParaRPr>
          </a:p>
          <a:p>
            <a:endParaRPr lang="en-US" sz="1800" dirty="0">
              <a:latin typeface="Roboto" panose="02000000000000000000" pitchFamily="2" charset="0"/>
              <a:ea typeface="Calibri" panose="020F0502020204030204" pitchFamily="34" charset="0"/>
              <a:cs typeface="Times New Roman" panose="02020603050405020304" pitchFamily="18" charset="0"/>
            </a:endParaRPr>
          </a:p>
          <a:p>
            <a:endParaRPr lang="en-US" sz="1800" dirty="0">
              <a:latin typeface="Roboto" panose="02000000000000000000" pitchFamily="2" charset="0"/>
              <a:ea typeface="Calibri" panose="020F0502020204030204" pitchFamily="34" charset="0"/>
              <a:cs typeface="Times New Roman" panose="02020603050405020304" pitchFamily="18" charset="0"/>
            </a:endParaRPr>
          </a:p>
          <a:p>
            <a:endParaRPr lang="en-US" sz="1800" dirty="0">
              <a:latin typeface="Roboto" panose="02000000000000000000" pitchFamily="2" charset="0"/>
              <a:ea typeface="Calibri" panose="020F0502020204030204" pitchFamily="34" charset="0"/>
              <a:cs typeface="Times New Roman" panose="02020603050405020304" pitchFamily="18" charset="0"/>
            </a:endParaRPr>
          </a:p>
          <a:p>
            <a:endParaRPr lang="en-US" sz="1800" dirty="0">
              <a:effectLst/>
              <a:latin typeface="Roboto" panose="0200000000000000000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875BA76-2663-1FC2-30CA-2E89CA4428E7}"/>
              </a:ext>
            </a:extLst>
          </p:cNvPr>
          <p:cNvSpPr>
            <a:spLocks noGrp="1"/>
          </p:cNvSpPr>
          <p:nvPr>
            <p:ph type="sldNum" idx="12"/>
          </p:nvPr>
        </p:nvSpPr>
        <p:spPr/>
        <p:txBody>
          <a:bodyPr/>
          <a:lstStyle/>
          <a:p>
            <a:pPr algn="r">
              <a:spcBef>
                <a:spcPts val="0"/>
              </a:spcBef>
              <a:spcAft>
                <a:spcPts val="0"/>
              </a:spcAft>
            </a:pPr>
            <a:fld id="{00000000-1234-1234-1234-123412341234}" type="slidenum">
              <a:rPr lang="en" smtClean="0"/>
              <a:pPr algn="r">
                <a:spcBef>
                  <a:spcPts val="0"/>
                </a:spcBef>
                <a:spcAft>
                  <a:spcPts val="0"/>
                </a:spcAft>
              </a:pPr>
              <a:t>50</a:t>
            </a:fld>
            <a:endParaRPr lang="en"/>
          </a:p>
        </p:txBody>
      </p:sp>
    </p:spTree>
    <p:extLst>
      <p:ext uri="{BB962C8B-B14F-4D97-AF65-F5344CB8AC3E}">
        <p14:creationId xmlns:p14="http://schemas.microsoft.com/office/powerpoint/2010/main" val="210134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53667" y="600200"/>
            <a:ext cx="10987600" cy="5454400"/>
          </a:xfrm>
          <a:prstGeom prst="rect">
            <a:avLst/>
          </a:prstGeom>
        </p:spPr>
        <p:txBody>
          <a:bodyPr spcFirstLastPara="1" vert="horz" wrap="square" lIns="121900" tIns="121900" rIns="121900" bIns="121900" numCol="1" anchor="ctr" anchorCtr="0" compatLnSpc="1">
            <a:prstTxWarp prst="textNoShape">
              <a:avLst/>
            </a:prstTxWarp>
            <a:noAutofit/>
          </a:bodyPr>
          <a:lstStyle/>
          <a:p>
            <a:pPr algn="l"/>
            <a:r>
              <a:rPr lang="en" dirty="0"/>
              <a:t>I can </a:t>
            </a:r>
            <a:r>
              <a:rPr lang="en" dirty="0">
                <a:solidFill>
                  <a:srgbClr val="0B5394"/>
                </a:solidFill>
              </a:rPr>
              <a:t>use coding</a:t>
            </a:r>
            <a:r>
              <a:rPr lang="en" dirty="0"/>
              <a:t> to </a:t>
            </a:r>
            <a:r>
              <a:rPr lang="en" dirty="0">
                <a:solidFill>
                  <a:srgbClr val="0B5394"/>
                </a:solidFill>
              </a:rPr>
              <a:t>make predictions</a:t>
            </a:r>
            <a:r>
              <a:rPr lang="en" dirty="0"/>
              <a:t> about </a:t>
            </a:r>
            <a:r>
              <a:rPr lang="en" dirty="0">
                <a:solidFill>
                  <a:schemeClr val="tx1"/>
                </a:solidFill>
              </a:rPr>
              <a:t>how a Finch will move</a:t>
            </a:r>
            <a:r>
              <a:rPr lang="en" dirty="0"/>
              <a:t> and </a:t>
            </a:r>
            <a:r>
              <a:rPr lang="en" dirty="0">
                <a:solidFill>
                  <a:srgbClr val="0B5394"/>
                </a:solidFill>
              </a:rPr>
              <a:t>explain the process</a:t>
            </a:r>
            <a:r>
              <a:rPr lang="en" dirty="0"/>
              <a:t> in </a:t>
            </a:r>
            <a:r>
              <a:rPr lang="en" dirty="0">
                <a:solidFill>
                  <a:schemeClr val="tx1"/>
                </a:solidFill>
              </a:rPr>
              <a:t>relation to the 8 Mathematical Practices.</a:t>
            </a:r>
            <a:r>
              <a:rPr lang="en"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ctrTitle"/>
          </p:nvPr>
        </p:nvSpPr>
        <p:spPr>
          <a:xfrm>
            <a:off x="415600" y="992767"/>
            <a:ext cx="11360800" cy="915546"/>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Set Up</a:t>
            </a:r>
            <a:endParaRPr dirty="0"/>
          </a:p>
        </p:txBody>
      </p:sp>
      <p:sp>
        <p:nvSpPr>
          <p:cNvPr id="89" name="Google Shape;89;p19"/>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endParaRPr/>
          </a:p>
        </p:txBody>
      </p:sp>
      <p:pic>
        <p:nvPicPr>
          <p:cNvPr id="90" name="Google Shape;90;p19"/>
          <p:cNvPicPr preferRelativeResize="0"/>
          <p:nvPr/>
        </p:nvPicPr>
        <p:blipFill>
          <a:blip r:embed="rId3">
            <a:alphaModFix/>
          </a:blip>
          <a:stretch>
            <a:fillRect/>
          </a:stretch>
        </p:blipFill>
        <p:spPr>
          <a:xfrm>
            <a:off x="3524250" y="1908313"/>
            <a:ext cx="5143500" cy="41883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415600" y="437033"/>
            <a:ext cx="11360800" cy="875200"/>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Downloading the Finch App</a:t>
            </a:r>
            <a:endParaRPr dirty="0"/>
          </a:p>
        </p:txBody>
      </p:sp>
      <p:sp>
        <p:nvSpPr>
          <p:cNvPr id="96" name="Google Shape;96;p20"/>
          <p:cNvSpPr txBox="1">
            <a:spLocks noGrp="1"/>
          </p:cNvSpPr>
          <p:nvPr>
            <p:ph type="subTitle" idx="1"/>
          </p:nvPr>
        </p:nvSpPr>
        <p:spPr>
          <a:xfrm>
            <a:off x="0" y="1312233"/>
            <a:ext cx="12192000" cy="55456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r>
              <a:rPr lang="en" dirty="0"/>
              <a:t>Google “Finch Connection App”</a:t>
            </a:r>
            <a:endParaRPr dirty="0"/>
          </a:p>
          <a:p>
            <a:pPr>
              <a:spcBef>
                <a:spcPts val="0"/>
              </a:spcBef>
              <a:spcAft>
                <a:spcPts val="0"/>
              </a:spcAft>
            </a:pPr>
            <a:endParaRPr dirty="0">
              <a:solidFill>
                <a:srgbClr val="980000"/>
              </a:solidFill>
            </a:endParaRPr>
          </a:p>
          <a:p>
            <a:pPr>
              <a:spcBef>
                <a:spcPts val="0"/>
              </a:spcBef>
              <a:spcAft>
                <a:spcPts val="0"/>
              </a:spcAft>
            </a:pPr>
            <a:endParaRPr dirty="0">
              <a:solidFill>
                <a:srgbClr val="980000"/>
              </a:solidFill>
            </a:endParaRPr>
          </a:p>
        </p:txBody>
      </p:sp>
      <p:pic>
        <p:nvPicPr>
          <p:cNvPr id="97" name="Google Shape;97;p20"/>
          <p:cNvPicPr preferRelativeResize="0"/>
          <p:nvPr/>
        </p:nvPicPr>
        <p:blipFill rotWithShape="1">
          <a:blip r:embed="rId3">
            <a:alphaModFix/>
          </a:blip>
          <a:srcRect t="28973" b="43124"/>
          <a:stretch/>
        </p:blipFill>
        <p:spPr>
          <a:xfrm>
            <a:off x="0" y="2796935"/>
            <a:ext cx="12192000" cy="1913432"/>
          </a:xfrm>
          <a:prstGeom prst="rect">
            <a:avLst/>
          </a:prstGeom>
          <a:noFill/>
          <a:ln>
            <a:noFill/>
          </a:ln>
        </p:spPr>
      </p:pic>
      <p:cxnSp>
        <p:nvCxnSpPr>
          <p:cNvPr id="98" name="Google Shape;98;p20"/>
          <p:cNvCxnSpPr/>
          <p:nvPr/>
        </p:nvCxnSpPr>
        <p:spPr>
          <a:xfrm rot="10800000" flipH="1">
            <a:off x="7687419" y="3753651"/>
            <a:ext cx="2050400" cy="2622400"/>
          </a:xfrm>
          <a:prstGeom prst="straightConnector1">
            <a:avLst/>
          </a:prstGeom>
          <a:noFill/>
          <a:ln w="114300" cap="flat" cmpd="sng">
            <a:solidFill>
              <a:srgbClr val="98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415600" y="431932"/>
            <a:ext cx="11360800" cy="860155"/>
          </a:xfrm>
          <a:prstGeom prst="rect">
            <a:avLst/>
          </a:prstGeom>
        </p:spPr>
        <p:txBody>
          <a:bodyPr spcFirstLastPara="1" vert="horz" wrap="square" lIns="121900" tIns="121900" rIns="121900" bIns="121900" numCol="1" anchor="b" anchorCtr="0" compatLnSpc="1">
            <a:prstTxWarp prst="textNoShape">
              <a:avLst/>
            </a:prstTxWarp>
            <a:noAutofit/>
          </a:bodyPr>
          <a:lstStyle/>
          <a:p>
            <a:pPr>
              <a:spcBef>
                <a:spcPts val="0"/>
              </a:spcBef>
              <a:spcAft>
                <a:spcPts val="0"/>
              </a:spcAft>
            </a:pPr>
            <a:r>
              <a:rPr lang="en" dirty="0"/>
              <a:t>Set Up a Finch Account</a:t>
            </a:r>
            <a:endParaRPr dirty="0"/>
          </a:p>
        </p:txBody>
      </p:sp>
      <p:sp>
        <p:nvSpPr>
          <p:cNvPr id="104" name="Google Shape;104;p21"/>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numCol="1" anchor="t" anchorCtr="0" compatLnSpc="1">
            <a:prstTxWarp prst="textNoShape">
              <a:avLst/>
            </a:prstTxWarp>
            <a:noAutofit/>
          </a:bodyPr>
          <a:lstStyle/>
          <a:p>
            <a:pPr>
              <a:spcBef>
                <a:spcPts val="0"/>
              </a:spcBef>
              <a:spcAft>
                <a:spcPts val="0"/>
              </a:spcAft>
            </a:pPr>
            <a:endParaRPr/>
          </a:p>
        </p:txBody>
      </p:sp>
      <p:pic>
        <p:nvPicPr>
          <p:cNvPr id="105" name="Google Shape;105;p21"/>
          <p:cNvPicPr preferRelativeResize="0"/>
          <p:nvPr/>
        </p:nvPicPr>
        <p:blipFill rotWithShape="1">
          <a:blip r:embed="rId3">
            <a:alphaModFix/>
          </a:blip>
          <a:srcRect r="36503"/>
          <a:stretch/>
        </p:blipFill>
        <p:spPr>
          <a:xfrm>
            <a:off x="415600" y="1199700"/>
            <a:ext cx="11435000" cy="5109833"/>
          </a:xfrm>
          <a:prstGeom prst="rect">
            <a:avLst/>
          </a:prstGeom>
          <a:noFill/>
          <a:ln>
            <a:noFill/>
          </a:ln>
        </p:spPr>
      </p:pic>
      <p:cxnSp>
        <p:nvCxnSpPr>
          <p:cNvPr id="106" name="Google Shape;106;p21"/>
          <p:cNvCxnSpPr/>
          <p:nvPr/>
        </p:nvCxnSpPr>
        <p:spPr>
          <a:xfrm rot="10800000">
            <a:off x="3328633" y="1905832"/>
            <a:ext cx="2487600" cy="2722800"/>
          </a:xfrm>
          <a:prstGeom prst="straightConnector1">
            <a:avLst/>
          </a:prstGeom>
          <a:noFill/>
          <a:ln w="114300" cap="flat" cmpd="sng">
            <a:solidFill>
              <a:srgbClr val="FF0000"/>
            </a:solidFill>
            <a:prstDash val="solid"/>
            <a:round/>
            <a:headEnd type="none" w="med" len="med"/>
            <a:tailEnd type="stealth" w="med" len="med"/>
          </a:ln>
        </p:spPr>
      </p:cxn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Design</Template>
  <TotalTime>61</TotalTime>
  <Words>2125</Words>
  <Application>Microsoft Office PowerPoint</Application>
  <PresentationFormat>Widescreen</PresentationFormat>
  <Paragraphs>311</Paragraphs>
  <Slides>50</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Comic Sans MS</vt:lpstr>
      <vt:lpstr>Montserrat</vt:lpstr>
      <vt:lpstr>Roboto</vt:lpstr>
      <vt:lpstr>Roboto Black</vt:lpstr>
      <vt:lpstr>Times New Roman</vt:lpstr>
      <vt:lpstr>Verdana</vt:lpstr>
      <vt:lpstr>Default Design</vt:lpstr>
      <vt:lpstr>Fortune-Telling Finches Presentation</vt:lpstr>
      <vt:lpstr>     Content Objectives:       The Students will:       What?      AR.Math.Content.8.F.B.4       Construct a function to model a linear relationship between two quantities * Determine the rate of change and initial value of the function from: a verbal description of a relationship,  two (x, y) values, a table, or a graph        Use the relationship between power, time and speed to predict an outcome      Identify independent and dependent variables and constants in linear equations      Program robots in Snapcode to test predictions         How?  Model appropriate care of robots        Why? Demonstrate problem solving/computational thinking skills Prepare for High School and 21st Century Careers Language Objective:  TSW (The Student will)  Discuss/problem solve with words to program robots collaboratively in groups</vt:lpstr>
      <vt:lpstr>I can... Use the relationship between power, time and speed to predict an outcome Identify independent and dependent variables and constants in linear equations Program robots in Snapcode to test predictions </vt:lpstr>
      <vt:lpstr> Engage-Robots in action video -Explore: 1st challenge “get robot to move in various directions” - Explain: Students realize a connection between the left/right power, time, and distance as well as the association with forward or backward movement and direction Elaborate: Students use variable change tracked in a table to make a prediction about a given input or output Evaluate: Students test their prediction and reflect on their function.  </vt:lpstr>
      <vt:lpstr>PowerPoint Presentation</vt:lpstr>
      <vt:lpstr>I can use coding to make predictions about how a Finch will move and explain the process in relation to the 8 Mathematical Practices. </vt:lpstr>
      <vt:lpstr>Set Up</vt:lpstr>
      <vt:lpstr>Downloading the Finch App</vt:lpstr>
      <vt:lpstr>Set Up a Finch Account</vt:lpstr>
      <vt:lpstr>Saving Programs</vt:lpstr>
      <vt:lpstr>Click the setting cog in the top menu  Enable Javascript extensions &amp;  Extension blocks  </vt:lpstr>
      <vt:lpstr>Opening Code</vt:lpstr>
      <vt:lpstr>Opening Challenge</vt:lpstr>
      <vt:lpstr>PowerPoint Presentation</vt:lpstr>
      <vt:lpstr>Common Core Standards: Mathematics</vt:lpstr>
      <vt:lpstr>Independent Variable   </vt:lpstr>
      <vt:lpstr>Constant - the part that isn’t going to change throughout the trials Independent Variable - the part that you’re going to change in order to test out how it affects the dependent variable Dependent Variable - the part that you are going to measure and hypothesize about </vt:lpstr>
      <vt:lpstr>PowerPoint Presentation</vt:lpstr>
      <vt:lpstr>PowerPoint Presentation</vt:lpstr>
      <vt:lpstr>PowerPoint Presentation</vt:lpstr>
      <vt:lpstr>Common Core Standards: Mathematics</vt:lpstr>
      <vt:lpstr>Set Up Reminders</vt:lpstr>
      <vt:lpstr>Saving Programs</vt:lpstr>
      <vt:lpstr>Click the setting cog in the top menu  Enable Javascript extensions &amp;  Extension blocks  </vt:lpstr>
      <vt:lpstr>Opening Code</vt:lpstr>
      <vt:lpstr>PowerPoint Presentation</vt:lpstr>
      <vt:lpstr>PowerPoint Presentation</vt:lpstr>
      <vt:lpstr>  </vt:lpstr>
      <vt:lpstr>PowerPoint Presentation</vt:lpstr>
      <vt:lpstr>PowerPoint Presentation</vt:lpstr>
      <vt:lpstr>PowerPoint Presentation</vt:lpstr>
      <vt:lpstr>Clean up and Debrief!</vt:lpstr>
      <vt:lpstr>What did you notice?  When did you use the 8 MP?</vt:lpstr>
      <vt:lpstr>I can use coding to make predictions about how a Finch will move and explain the process in relation to the 8 Mathematical Practices. </vt:lpstr>
      <vt:lpstr>On Thursday during PrimeTime: A competition with more challenges  The partners/group that work through the most gets free Whataburger vouchers. </vt:lpstr>
      <vt:lpstr>On Tuesday  during PrimeTime: A competition with more challenges  The partners/group that work through the most gets 30 free Whataburger vouchers. </vt:lpstr>
      <vt:lpstr>Finch Linear Equations Extension “Burger Time”</vt:lpstr>
      <vt:lpstr>On Thursday during PrimeTime: A competition with more challenges  The partners/group that work through the most gets 10 free Whataburger vouchers. </vt:lpstr>
      <vt:lpstr>Warm Up/Reminders</vt:lpstr>
      <vt:lpstr>Downloading the Finch App</vt:lpstr>
      <vt:lpstr>Saving Programs</vt:lpstr>
      <vt:lpstr>Click the setting cog in the top menu  Enable Javascript extensions &amp;  Extension blocks  </vt:lpstr>
      <vt:lpstr>PowerPoint Presentation</vt:lpstr>
      <vt:lpstr>TIME TO MAKE A GUESS! WITHOUT RUNNING IT, what do you predict the distance will be for 10 seconds?   </vt:lpstr>
      <vt:lpstr>PowerPoint Presentation</vt:lpstr>
      <vt:lpstr>Coding Hints</vt:lpstr>
      <vt:lpstr>Reflect </vt:lpstr>
      <vt:lpstr>Reflect </vt:lpstr>
      <vt:lpstr>Common Core Standards: Mathematics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Fortune-Telling Finches Presentation</dc:title>
  <dc:subject>Integrating Instructional Software into Teaching and Learning</dc:subject>
  <dc:creator>Craig Erschel Shepherd (cshphrd2)</dc:creator>
  <cp:lastModifiedBy>Craig Shepherd</cp:lastModifiedBy>
  <cp:revision>16</cp:revision>
  <dcterms:created xsi:type="dcterms:W3CDTF">2024-01-16T12:34:49Z</dcterms:created>
  <dcterms:modified xsi:type="dcterms:W3CDTF">2024-01-19T21:39:31Z</dcterms:modified>
</cp:coreProperties>
</file>