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Roboto" panose="02000000000000000000" pitchFamily="2"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es Alvarado-Albertorio" initials="" lastIdx="1" clrIdx="0"/>
  <p:cmAuthor id="1" name="Chris Smith"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EB5086-0593-48B0-8A8E-E6DE12A9D295}">
  <a:tblStyle styleId="{8AEB5086-0593-48B0-8A8E-E6DE12A9D29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70" autoAdjust="0"/>
  </p:normalViewPr>
  <p:slideViewPr>
    <p:cSldViewPr snapToGrid="0" showGuides="1">
      <p:cViewPr varScale="1">
        <p:scale>
          <a:sx n="71" d="100"/>
          <a:sy n="71" d="100"/>
        </p:scale>
        <p:origin x="1164" y="2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5-15T15:14:20.504" idx="1">
    <p:pos x="528" y="374"/>
    <p:text>Please add the image credit (creative commons or if you have permission to use the image from the creator or the website)</p:text>
  </p:cm>
  <p:cm authorId="1" dt="2023-05-15T15:14:20.504" idx="1">
    <p:pos x="528" y="374"/>
    <p:text>Citation added in the notes for the slide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splash.com/it/@yassine_khalfalli?utm_source=unsplash&amp;utm_medium=referral&amp;utm_content=creditCopyTex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unsplash.com/photos/e8nk93hHgfg?utm_source=unsplash&amp;utm_medium=referral&amp;utm_content=creditCopyTex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blue text on a blue textured background do not provide enough color contrast. The side design could be revised to include a less distracting background.</a:t>
            </a: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Image source- </a:t>
            </a:r>
            <a:r>
              <a:rPr lang="en-US" sz="1000" dirty="0">
                <a:solidFill>
                  <a:srgbClr val="111111"/>
                </a:solidFill>
                <a:highlight>
                  <a:srgbClr val="F5F5F5"/>
                </a:highlight>
                <a:latin typeface="Roboto"/>
                <a:ea typeface="Roboto"/>
                <a:cs typeface="Roboto"/>
                <a:sym typeface="Roboto"/>
              </a:rPr>
              <a:t>Photo by </a:t>
            </a:r>
            <a:r>
              <a:rPr lang="en-US" sz="1000" u="sng" dirty="0">
                <a:solidFill>
                  <a:srgbClr val="767676"/>
                </a:solidFill>
                <a:highlight>
                  <a:srgbClr val="F5F5F5"/>
                </a:highlight>
                <a:latin typeface="Roboto"/>
                <a:ea typeface="Roboto"/>
                <a:cs typeface="Roboto"/>
                <a:sym typeface="Roboto"/>
                <a:hlinkClick r:id="rId3">
                  <a:extLst>
                    <a:ext uri="{A12FA001-AC4F-418D-AE19-62706E023703}">
                      <ahyp:hlinkClr xmlns:ahyp="http://schemas.microsoft.com/office/drawing/2018/hyperlinkcolor" val="tx"/>
                    </a:ext>
                  </a:extLst>
                </a:hlinkClick>
              </a:rPr>
              <a:t>Yassine </a:t>
            </a:r>
            <a:r>
              <a:rPr lang="en-US" sz="1000" u="sng" dirty="0" err="1">
                <a:solidFill>
                  <a:srgbClr val="767676"/>
                </a:solidFill>
                <a:highlight>
                  <a:srgbClr val="F5F5F5"/>
                </a:highlight>
                <a:latin typeface="Roboto"/>
                <a:ea typeface="Roboto"/>
                <a:cs typeface="Roboto"/>
                <a:sym typeface="Roboto"/>
                <a:hlinkClick r:id="rId3">
                  <a:extLst>
                    <a:ext uri="{A12FA001-AC4F-418D-AE19-62706E023703}">
                      <ahyp:hlinkClr xmlns:ahyp="http://schemas.microsoft.com/office/drawing/2018/hyperlinkcolor" val="tx"/>
                    </a:ext>
                  </a:extLst>
                </a:hlinkClick>
              </a:rPr>
              <a:t>Khalfalli</a:t>
            </a:r>
            <a:r>
              <a:rPr lang="en-US" sz="1000" dirty="0">
                <a:solidFill>
                  <a:srgbClr val="111111"/>
                </a:solidFill>
                <a:highlight>
                  <a:srgbClr val="F5F5F5"/>
                </a:highlight>
                <a:latin typeface="Roboto"/>
                <a:ea typeface="Roboto"/>
                <a:cs typeface="Roboto"/>
                <a:sym typeface="Roboto"/>
              </a:rPr>
              <a:t> on </a:t>
            </a:r>
            <a:r>
              <a:rPr lang="en-US" sz="1000" u="sng" dirty="0" err="1">
                <a:solidFill>
                  <a:srgbClr val="767676"/>
                </a:solidFill>
                <a:highlight>
                  <a:srgbClr val="F5F5F5"/>
                </a:highlight>
                <a:latin typeface="Roboto"/>
                <a:ea typeface="Roboto"/>
                <a:cs typeface="Roboto"/>
                <a:sym typeface="Roboto"/>
                <a:hlinkClick r:id="rId4">
                  <a:extLst>
                    <a:ext uri="{A12FA001-AC4F-418D-AE19-62706E023703}">
                      <ahyp:hlinkClr xmlns:ahyp="http://schemas.microsoft.com/office/drawing/2018/hyperlinkcolor" val="tx"/>
                    </a:ext>
                  </a:extLst>
                </a:hlinkClick>
              </a:rPr>
              <a:t>Unsplash</a:t>
            </a:r>
            <a:endParaRPr lang="en-US" sz="1000" u="sng" dirty="0">
              <a:solidFill>
                <a:srgbClr val="767676"/>
              </a:solidFill>
              <a:highlight>
                <a:srgbClr val="F5F5F5"/>
              </a:highlight>
              <a:latin typeface="Roboto"/>
              <a:ea typeface="Roboto"/>
              <a:cs typeface="Roboto"/>
              <a:sym typeface="Roboto"/>
            </a:endParaRPr>
          </a:p>
          <a:p>
            <a:pPr marL="0" lvl="0" indent="0" algn="l" rtl="0">
              <a:spcBef>
                <a:spcPts val="0"/>
              </a:spcBef>
              <a:spcAft>
                <a:spcPts val="0"/>
              </a:spcAft>
              <a:buNone/>
            </a:pPr>
            <a:endParaRPr lang="en-US" sz="1000" u="sng" dirty="0">
              <a:solidFill>
                <a:srgbClr val="767676"/>
              </a:solidFill>
              <a:highlight>
                <a:srgbClr val="F5F5F5"/>
              </a:highlight>
              <a:latin typeface="Roboto"/>
              <a:ea typeface="Roboto"/>
              <a:sym typeface="Roboto"/>
            </a:endParaRPr>
          </a:p>
          <a:p>
            <a:pPr marL="0" lvl="0" indent="0" algn="l" rtl="0">
              <a:spcBef>
                <a:spcPts val="0"/>
              </a:spcBef>
              <a:spcAft>
                <a:spcPts val="0"/>
              </a:spcAft>
              <a:buNone/>
            </a:pPr>
            <a:r>
              <a:rPr lang="en-US" dirty="0"/>
              <a:t>Only the body text was included on the slide. The slide was not given a unique title and the dark text overlaid on the background image with darker lighting makes it nearly impossible to</a:t>
            </a:r>
          </a:p>
          <a:p>
            <a:pPr marL="0" lvl="0" indent="0" algn="l" rtl="0">
              <a:spcBef>
                <a:spcPts val="0"/>
              </a:spcBef>
              <a:spcAft>
                <a:spcPts val="0"/>
              </a:spcAft>
              <a:buNone/>
            </a:pPr>
            <a:r>
              <a:rPr lang="en-US" dirty="0"/>
              <a:t>read the content. The size of the background image could be reduced to fit under the body text.</a:t>
            </a: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 true accessibility issues other than the content could possibly be presented in a way that it is broken up or organized a little better.</a:t>
            </a:r>
            <a:endParaRPr dirty="0"/>
          </a:p>
        </p:txBody>
      </p:sp>
      <p:sp>
        <p:nvSpPr>
          <p:cNvPr id="93" name="Google Shape;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same slide title was used as the previous slide. Each slide should have its own unique slide title.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graphic organizer was added as an image and no long description or alternative text was provided.	</a:t>
            </a:r>
            <a:endParaRPr dirty="0"/>
          </a:p>
        </p:txBody>
      </p:sp>
      <p:sp>
        <p:nvSpPr>
          <p:cNvPr id="99" name="Google Shape;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Too much text was added to a single slide. The text was added in paragraph form rather than as ordered and unordered lists with summarized statements for each item. The content</a:t>
            </a:r>
          </a:p>
          <a:p>
            <a:pPr marL="0" lvl="0" indent="0" algn="l" rtl="0">
              <a:spcBef>
                <a:spcPts val="0"/>
              </a:spcBef>
              <a:spcAft>
                <a:spcPts val="0"/>
              </a:spcAft>
              <a:buNone/>
            </a:pPr>
            <a:r>
              <a:rPr lang="en-US" dirty="0"/>
              <a:t>needs to be summarized better and might need to be broken up across multiple slides.</a:t>
            </a:r>
            <a:endParaRPr dirty="0"/>
          </a:p>
        </p:txBody>
      </p:sp>
      <p:sp>
        <p:nvSpPr>
          <p:cNvPr id="105" name="Google Shape;1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Captions were provided below each image, however, the reading order for the two images and the two captions is completely out of order. If you start with the title and use the tab key to</a:t>
            </a:r>
          </a:p>
          <a:p>
            <a:pPr marL="0" lvl="0" indent="0" algn="l" rtl="0">
              <a:spcBef>
                <a:spcPts val="0"/>
              </a:spcBef>
              <a:spcAft>
                <a:spcPts val="0"/>
              </a:spcAft>
              <a:buNone/>
            </a:pPr>
            <a:r>
              <a:rPr lang="en-US" dirty="0"/>
              <a:t>test the reading order, you will find that it jumps from the title to the blue rectangle behind the to pictures, to the caption below the image on the right, to the caption below the image on the left,</a:t>
            </a:r>
          </a:p>
          <a:p>
            <a:pPr marL="0" lvl="0" indent="0" algn="l" rtl="0">
              <a:spcBef>
                <a:spcPts val="0"/>
              </a:spcBef>
              <a:spcAft>
                <a:spcPts val="0"/>
              </a:spcAft>
              <a:buNone/>
            </a:pPr>
            <a:r>
              <a:rPr lang="en-US" dirty="0"/>
              <a:t>up to the image on the left, over to the image on the right, and then down to the citation at the bottom of the slide. The order for the items on this slide should be set so that everything is read</a:t>
            </a:r>
          </a:p>
          <a:p>
            <a:pPr marL="0" lvl="0" indent="0" algn="l" rtl="0">
              <a:spcBef>
                <a:spcPts val="0"/>
              </a:spcBef>
              <a:spcAft>
                <a:spcPts val="0"/>
              </a:spcAft>
              <a:buNone/>
            </a:pPr>
            <a:r>
              <a:rPr lang="en-US" dirty="0"/>
              <a:t>from top to bottom and left to right.</a:t>
            </a:r>
            <a:endParaRPr dirty="0"/>
          </a:p>
        </p:txBody>
      </p:sp>
      <p:sp>
        <p:nvSpPr>
          <p:cNvPr id="111" name="Google Shape;11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commons.wikimedia.org/wiki/File:Voters_wait_in_line_to_cast_their_ballots_in_the_US_presidential_election_in_Philadelphia_14200A.jpg" TargetMode="External"/><Relationship Id="rId5" Type="http://schemas.openxmlformats.org/officeDocument/2006/relationships/hyperlink" Target="https://commons.wikimedia.org/wiki/File:Voters_in_line_Gainesville_Florida_November_1_2008.jpg" TargetMode="Externa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B3C6E7"/>
              </a:buClr>
              <a:buSzPts val="6000"/>
              <a:buFont typeface="Calibri"/>
              <a:buNone/>
            </a:pPr>
            <a:r>
              <a:rPr lang="en-US">
                <a:solidFill>
                  <a:srgbClr val="B3C6E7"/>
                </a:solidFill>
              </a:rPr>
              <a:t>What is Government?</a:t>
            </a:r>
            <a:endParaRPr/>
          </a:p>
        </p:txBody>
      </p:sp>
      <p:sp>
        <p:nvSpPr>
          <p:cNvPr id="85" name="Google Shape;85;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B3C6E7"/>
              </a:buClr>
              <a:buSzPts val="2400"/>
              <a:buNone/>
            </a:pPr>
            <a:r>
              <a:rPr lang="en-US">
                <a:solidFill>
                  <a:srgbClr val="B3C6E7"/>
                </a:solidFill>
              </a:rPr>
              <a:t>American Government: Defining Government</a:t>
            </a:r>
            <a:endParaRPr/>
          </a:p>
        </p:txBody>
      </p:sp>
      <p:sp>
        <p:nvSpPr>
          <p:cNvPr id="2" name="TextBox 1">
            <a:extLst>
              <a:ext uri="{FF2B5EF4-FFF2-40B4-BE49-F238E27FC236}">
                <a16:creationId xmlns:a16="http://schemas.microsoft.com/office/drawing/2014/main" id="{7FAF7509-FB92-55DA-51DE-30A7A3E85464}"/>
              </a:ext>
            </a:extLst>
          </p:cNvPr>
          <p:cNvSpPr txBox="1"/>
          <p:nvPr/>
        </p:nvSpPr>
        <p:spPr>
          <a:xfrm>
            <a:off x="3980329" y="5057745"/>
            <a:ext cx="4503156" cy="400110"/>
          </a:xfrm>
          <a:prstGeom prst="rect">
            <a:avLst/>
          </a:prstGeom>
          <a:solidFill>
            <a:schemeClr val="bg1"/>
          </a:solidFill>
        </p:spPr>
        <p:txBody>
          <a:bodyPr wrap="none" rtlCol="0">
            <a:spAutoFit/>
          </a:bodyPr>
          <a:lstStyle/>
          <a:p>
            <a:r>
              <a:rPr lang="en-US" sz="2000" dirty="0"/>
              <a:t>View notes for guidance on each slide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838200" y="593725"/>
            <a:ext cx="10515600" cy="1587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Emergency medical services, fire departments, and police departments are all paid for by government through the tax base.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Types of Goods</a:t>
            </a:r>
            <a:endParaRPr dirty="0"/>
          </a:p>
        </p:txBody>
      </p:sp>
      <p:sp>
        <p:nvSpPr>
          <p:cNvPr id="96" name="Google Shape;9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Government also performs the important job of protecting </a:t>
            </a:r>
            <a:r>
              <a:rPr lang="en-US" b="1" dirty="0"/>
              <a:t>common goods</a:t>
            </a:r>
            <a:r>
              <a:rPr lang="en-US" dirty="0"/>
              <a:t>: goods that all people may use free of charge but that are of limited supply, such as fish in the sea or clean drinking water. Because everyone can use these goods, they must be protected so a few people do not take everything that is available and leave others with nothing. Some examples of common goods, private goods, public goods, and toll goods are listed on the next slide.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7780638" y="2766217"/>
            <a:ext cx="388208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Types of Goods</a:t>
            </a:r>
            <a:endParaRPr/>
          </a:p>
        </p:txBody>
      </p:sp>
      <p:pic>
        <p:nvPicPr>
          <p:cNvPr id="102" name="Google Shape;102;p16"/>
          <p:cNvPicPr preferRelativeResize="0"/>
          <p:nvPr/>
        </p:nvPicPr>
        <p:blipFill rotWithShape="1">
          <a:blip r:embed="rId3">
            <a:alphaModFix/>
          </a:blip>
          <a:srcRect/>
          <a:stretch/>
        </p:blipFill>
        <p:spPr>
          <a:xfrm>
            <a:off x="529281" y="447989"/>
            <a:ext cx="6373684" cy="59620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17"/>
          <p:cNvSpPr txBox="1">
            <a:spLocks noGrp="1"/>
          </p:cNvSpPr>
          <p:nvPr>
            <p:ph type="body" idx="1"/>
          </p:nvPr>
        </p:nvSpPr>
        <p:spPr>
          <a:xfrm>
            <a:off x="86497" y="1408670"/>
            <a:ext cx="11961341" cy="5288691"/>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r>
              <a:rPr lang="en-US" b="1" dirty="0"/>
              <a:t>Voting</a:t>
            </a:r>
            <a:endParaRPr dirty="0"/>
          </a:p>
          <a:p>
            <a:pPr marL="0" lvl="0" indent="0" algn="l" rtl="0">
              <a:lnSpc>
                <a:spcPct val="90000"/>
              </a:lnSpc>
              <a:spcBef>
                <a:spcPts val="1000"/>
              </a:spcBef>
              <a:spcAft>
                <a:spcPts val="0"/>
              </a:spcAft>
              <a:buClr>
                <a:schemeClr val="dk1"/>
              </a:buClr>
              <a:buSzPct val="100000"/>
              <a:buNone/>
            </a:pPr>
            <a:endParaRPr b="1" dirty="0"/>
          </a:p>
          <a:p>
            <a:pPr marL="0" lvl="0" indent="0" algn="l" rtl="0">
              <a:lnSpc>
                <a:spcPct val="90000"/>
              </a:lnSpc>
              <a:spcBef>
                <a:spcPts val="1000"/>
              </a:spcBef>
              <a:spcAft>
                <a:spcPts val="0"/>
              </a:spcAft>
              <a:buClr>
                <a:schemeClr val="dk1"/>
              </a:buClr>
              <a:buSzPct val="100000"/>
              <a:buNone/>
            </a:pPr>
            <a:r>
              <a:rPr lang="en-US" dirty="0"/>
              <a:t>Voting, however, is not the only form of political engagement in which people may participate. Individuals can engage by attending political rallies, donating money to campaigns, and signing petitions. Starting a petition of one’s own is relatively easy, and some websites that encourage people to become involved in political activism provide petitions that can be circulated through email. Taking part in a poll or survey is another simple way to make your voice heard.</a:t>
            </a:r>
            <a:endParaRPr b="1" dirty="0"/>
          </a:p>
          <a:p>
            <a:pPr marL="0" lvl="0" indent="0" algn="l" rtl="0">
              <a:lnSpc>
                <a:spcPct val="90000"/>
              </a:lnSpc>
              <a:spcBef>
                <a:spcPts val="1000"/>
              </a:spcBef>
              <a:spcAft>
                <a:spcPts val="0"/>
              </a:spcAft>
              <a:buClr>
                <a:schemeClr val="dk1"/>
              </a:buClr>
              <a:buSzPct val="100000"/>
              <a:buNone/>
            </a:pPr>
            <a:endParaRPr b="1" dirty="0"/>
          </a:p>
          <a:p>
            <a:pPr marL="0" lvl="0" indent="0" algn="l" rtl="0">
              <a:lnSpc>
                <a:spcPct val="90000"/>
              </a:lnSpc>
              <a:spcBef>
                <a:spcPts val="1000"/>
              </a:spcBef>
              <a:spcAft>
                <a:spcPts val="0"/>
              </a:spcAft>
              <a:buClr>
                <a:schemeClr val="dk1"/>
              </a:buClr>
              <a:buSzPct val="100000"/>
              <a:buNone/>
            </a:pPr>
            <a:r>
              <a:rPr lang="en-US" b="1" dirty="0"/>
              <a:t>Votes for Eighteen-Year-Olds</a:t>
            </a:r>
            <a:endParaRPr dirty="0"/>
          </a:p>
          <a:p>
            <a:pPr marL="0" lvl="0" indent="0" algn="l" rtl="0">
              <a:lnSpc>
                <a:spcPct val="90000"/>
              </a:lnSpc>
              <a:spcBef>
                <a:spcPts val="1000"/>
              </a:spcBef>
              <a:spcAft>
                <a:spcPts val="0"/>
              </a:spcAft>
              <a:buClr>
                <a:schemeClr val="dk1"/>
              </a:buClr>
              <a:buSzPct val="100000"/>
              <a:buNone/>
            </a:pPr>
            <a:r>
              <a:rPr lang="en-US" dirty="0"/>
              <a:t>Young Americans are often reluctant to become involved in traditional forms of political activity. They may believe politicians are not interested in what they have to say, or they may feel their votes do not matter. However, this attitude has not always prevailed. Indeed, today’s college students can vote because of the activism of college students in the 1960s. Most states at that time required citizens to be twenty-one years of age before they could vote in national elections. This angered many young people, especially young men who could be drafted to fight the war in Vietnam. They argued that it was unfair to deny eighteen-year-olds the right to vote for the people who had the power to send them to war. As a result, the Twenty-Sixth Amendment, which lowered the voting age in national elections to eighteen, was ratified by the states and went into effect in 1971.</a:t>
            </a:r>
            <a:endParaRPr dirty="0"/>
          </a:p>
          <a:p>
            <a:pPr marL="0" lvl="0" indent="0" algn="l" rtl="0">
              <a:lnSpc>
                <a:spcPct val="90000"/>
              </a:lnSpc>
              <a:spcBef>
                <a:spcPts val="1000"/>
              </a:spcBef>
              <a:spcAft>
                <a:spcPts val="0"/>
              </a:spcAft>
              <a:buClr>
                <a:schemeClr val="dk1"/>
              </a:buClr>
              <a:buSzPct val="100000"/>
              <a:buNone/>
            </a:pPr>
            <a:r>
              <a:rPr lang="en-US" i="1" dirty="0"/>
              <a:t>Are you engaged in or at least informed about actions of the federal or local government? Are you registered to vote? How would you feel if you were not allowed to vote until age twenty-one?</a:t>
            </a:r>
            <a:endParaRPr dirty="0"/>
          </a:p>
          <a:p>
            <a:pPr marL="0" lvl="0" indent="0" algn="l" rtl="0">
              <a:lnSpc>
                <a:spcPct val="90000"/>
              </a:lnSpc>
              <a:spcBef>
                <a:spcPts val="1000"/>
              </a:spcBef>
              <a:spcAft>
                <a:spcPts val="0"/>
              </a:spcAft>
              <a:buClr>
                <a:schemeClr val="dk1"/>
              </a:buClr>
              <a:buSzPct val="100000"/>
              <a:buNone/>
            </a:pPr>
            <a:endParaRPr dirty="0"/>
          </a:p>
        </p:txBody>
      </p:sp>
      <p:sp>
        <p:nvSpPr>
          <p:cNvPr id="108" name="Google Shape;108;p17"/>
          <p:cNvSpPr txBox="1">
            <a:spLocks noGrp="1"/>
          </p:cNvSpPr>
          <p:nvPr>
            <p:ph type="title"/>
          </p:nvPr>
        </p:nvSpPr>
        <p:spPr>
          <a:xfrm>
            <a:off x="4682180" y="160639"/>
            <a:ext cx="276997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Milestones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Voting</a:t>
            </a:r>
            <a:endParaRPr/>
          </a:p>
        </p:txBody>
      </p:sp>
      <p:graphicFrame>
        <p:nvGraphicFramePr>
          <p:cNvPr id="114" name="Google Shape;114;p18"/>
          <p:cNvGraphicFramePr/>
          <p:nvPr/>
        </p:nvGraphicFramePr>
        <p:xfrm>
          <a:off x="838200" y="1825625"/>
          <a:ext cx="10515600" cy="2834650"/>
        </p:xfrm>
        <a:graphic>
          <a:graphicData uri="http://schemas.openxmlformats.org/drawingml/2006/table">
            <a:tbl>
              <a:tblPr firstRow="1" bandRow="1">
                <a:noFill/>
                <a:tableStyleId>{8AEB5086-0593-48B0-8A8E-E6DE12A9D295}</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15" name="Google Shape;115;p18"/>
          <p:cNvSpPr txBox="1"/>
          <p:nvPr/>
        </p:nvSpPr>
        <p:spPr>
          <a:xfrm>
            <a:off x="6919747" y="5020066"/>
            <a:ext cx="37689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Despite the challenges of the COVID-19 pandemic, </a:t>
            </a:r>
            <a:r>
              <a:rPr lang="en-US" sz="1800">
                <a:solidFill>
                  <a:srgbClr val="000000"/>
                </a:solidFill>
                <a:latin typeface="Calibri"/>
                <a:ea typeface="Calibri"/>
                <a:cs typeface="Calibri"/>
                <a:sym typeface="Calibri"/>
              </a:rPr>
              <a:t>people from Philadelphia</a:t>
            </a:r>
            <a:r>
              <a:rPr lang="en-US" sz="1800" b="0" i="0" u="none" strike="noStrike" cap="none">
                <a:solidFill>
                  <a:srgbClr val="000000"/>
                </a:solidFill>
                <a:latin typeface="Calibri"/>
                <a:ea typeface="Calibri"/>
                <a:cs typeface="Calibri"/>
                <a:sym typeface="Calibri"/>
              </a:rPr>
              <a:t> lined up to participate in early voting for the 2020 presidential election</a:t>
            </a:r>
            <a:endParaRPr/>
          </a:p>
        </p:txBody>
      </p:sp>
      <p:sp>
        <p:nvSpPr>
          <p:cNvPr id="116" name="Google Shape;116;p18"/>
          <p:cNvSpPr txBox="1"/>
          <p:nvPr/>
        </p:nvSpPr>
        <p:spPr>
          <a:xfrm>
            <a:off x="1503405" y="4960868"/>
            <a:ext cx="37689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Voters line up to vote early outside a </a:t>
            </a:r>
            <a:r>
              <a:rPr lang="en-US" sz="1800">
                <a:solidFill>
                  <a:srgbClr val="000000"/>
                </a:solidFill>
                <a:latin typeface="Calibri"/>
                <a:ea typeface="Calibri"/>
                <a:cs typeface="Calibri"/>
                <a:sym typeface="Calibri"/>
              </a:rPr>
              <a:t>Florida</a:t>
            </a:r>
            <a:r>
              <a:rPr lang="en-US" sz="1800" b="0" i="0" u="none" strike="noStrike" cap="none">
                <a:solidFill>
                  <a:srgbClr val="000000"/>
                </a:solidFill>
                <a:latin typeface="Calibri"/>
                <a:ea typeface="Calibri"/>
                <a:cs typeface="Calibri"/>
                <a:sym typeface="Calibri"/>
              </a:rPr>
              <a:t> polling station in 2008. Many who had never voted before did so because of the presidential candidacy of then-senator Barack Obama</a:t>
            </a:r>
            <a:endParaRPr/>
          </a:p>
        </p:txBody>
      </p:sp>
      <p:pic>
        <p:nvPicPr>
          <p:cNvPr id="117" name="Google Shape;117;p18"/>
          <p:cNvPicPr preferRelativeResize="0"/>
          <p:nvPr/>
        </p:nvPicPr>
        <p:blipFill>
          <a:blip r:embed="rId3">
            <a:alphaModFix/>
          </a:blip>
          <a:stretch>
            <a:fillRect/>
          </a:stretch>
        </p:blipFill>
        <p:spPr>
          <a:xfrm>
            <a:off x="1825112" y="2070900"/>
            <a:ext cx="3125467" cy="2344100"/>
          </a:xfrm>
          <a:prstGeom prst="rect">
            <a:avLst/>
          </a:prstGeom>
          <a:noFill/>
          <a:ln>
            <a:noFill/>
          </a:ln>
        </p:spPr>
      </p:pic>
      <p:pic>
        <p:nvPicPr>
          <p:cNvPr id="118" name="Google Shape;118;p18"/>
          <p:cNvPicPr preferRelativeResize="0"/>
          <p:nvPr/>
        </p:nvPicPr>
        <p:blipFill>
          <a:blip r:embed="rId4">
            <a:alphaModFix/>
          </a:blip>
          <a:stretch>
            <a:fillRect/>
          </a:stretch>
        </p:blipFill>
        <p:spPr>
          <a:xfrm>
            <a:off x="7046119" y="2070900"/>
            <a:ext cx="3516133" cy="2344099"/>
          </a:xfrm>
          <a:prstGeom prst="rect">
            <a:avLst/>
          </a:prstGeom>
          <a:noFill/>
          <a:ln>
            <a:noFill/>
          </a:ln>
        </p:spPr>
      </p:pic>
      <p:sp>
        <p:nvSpPr>
          <p:cNvPr id="119" name="Google Shape;119;p18"/>
          <p:cNvSpPr txBox="1"/>
          <p:nvPr/>
        </p:nvSpPr>
        <p:spPr>
          <a:xfrm>
            <a:off x="2989375" y="6518450"/>
            <a:ext cx="666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The </a:t>
            </a:r>
            <a:r>
              <a:rPr lang="en-US" u="sng">
                <a:solidFill>
                  <a:schemeClr val="hlink"/>
                </a:solidFill>
                <a:latin typeface="Calibri"/>
                <a:ea typeface="Calibri"/>
                <a:cs typeface="Calibri"/>
                <a:sym typeface="Calibri"/>
                <a:hlinkClick r:id="rId5"/>
              </a:rPr>
              <a:t>Florida Voting</a:t>
            </a:r>
            <a:r>
              <a:rPr lang="en-US">
                <a:latin typeface="Calibri"/>
                <a:ea typeface="Calibri"/>
                <a:cs typeface="Calibri"/>
                <a:sym typeface="Calibri"/>
              </a:rPr>
              <a:t> and </a:t>
            </a:r>
            <a:r>
              <a:rPr lang="en-US" u="sng">
                <a:solidFill>
                  <a:schemeClr val="hlink"/>
                </a:solidFill>
                <a:latin typeface="Calibri"/>
                <a:ea typeface="Calibri"/>
                <a:cs typeface="Calibri"/>
                <a:sym typeface="Calibri"/>
                <a:hlinkClick r:id="rId6"/>
              </a:rPr>
              <a:t>Philadelphia</a:t>
            </a:r>
            <a:r>
              <a:rPr lang="en-US" u="sng">
                <a:solidFill>
                  <a:schemeClr val="hlink"/>
                </a:solidFill>
                <a:latin typeface="Calibri"/>
                <a:ea typeface="Calibri"/>
                <a:cs typeface="Calibri"/>
                <a:sym typeface="Calibri"/>
                <a:hlinkClick r:id="rId6"/>
              </a:rPr>
              <a:t> </a:t>
            </a:r>
            <a:r>
              <a:rPr lang="en-US" u="sng">
                <a:solidFill>
                  <a:schemeClr val="hlink"/>
                </a:solidFill>
                <a:latin typeface="Calibri"/>
                <a:ea typeface="Calibri"/>
                <a:cs typeface="Calibri"/>
                <a:sym typeface="Calibri"/>
                <a:hlinkClick r:id="rId6"/>
              </a:rPr>
              <a:t>Voting</a:t>
            </a:r>
            <a:r>
              <a:rPr lang="en-US">
                <a:latin typeface="Calibri"/>
                <a:ea typeface="Calibri"/>
                <a:cs typeface="Calibri"/>
                <a:sym typeface="Calibri"/>
              </a:rPr>
              <a:t> images are both licensed in the Public Domain</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831</Words>
  <Application>Microsoft Office PowerPoint</Application>
  <PresentationFormat>Widescreen</PresentationFormat>
  <Paragraphs>42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Roboto</vt:lpstr>
      <vt:lpstr>Arial</vt:lpstr>
      <vt:lpstr>Office Theme</vt:lpstr>
      <vt:lpstr>What is Government?</vt:lpstr>
      <vt:lpstr>Emergency medical services, fire departments, and police departments are all paid for by government through the tax base. </vt:lpstr>
      <vt:lpstr>Types of Goods</vt:lpstr>
      <vt:lpstr>Types of Goods</vt:lpstr>
      <vt:lpstr>Milestones</vt:lpstr>
      <vt:lpstr>Voting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Government?</dc:title>
  <cp:lastModifiedBy>Craig Erschel Shepherd (cshphrd2)</cp:lastModifiedBy>
  <cp:revision>3</cp:revision>
  <dcterms:modified xsi:type="dcterms:W3CDTF">2023-06-10T14:14:19Z</dcterms:modified>
</cp:coreProperties>
</file>