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6858000" cx="12192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Frances Alvarado-Albertorio"/>
  <p:cmAuthor clrIdx="1" id="1" initials="" lastIdx="1" name="Chris Smit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EB5086-0593-48B0-8A8E-E6DE12A9D295}">
  <a:tblStyle styleId="{8AEB5086-0593-48B0-8A8E-E6DE12A9D29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regular.fntdata"/><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5-15T15:14:20.504">
    <p:pos x="528" y="374"/>
    <p:text>Please add the image credit (creative commons or if you have permission to use the image from the creator or the website)</p:text>
  </p:cm>
  <p:cm authorId="1" idx="1" dt="2023-05-15T15:14:20.504">
    <p:pos x="528" y="374"/>
    <p:text>Citation added in the notes for the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splash.com/it/@yassine_khalfalli?utm_source=unsplash&amp;utm_medium=referral&amp;utm_content=creditCopyText" TargetMode="External"/><Relationship Id="rId3" Type="http://schemas.openxmlformats.org/officeDocument/2006/relationships/hyperlink" Target="https://unsplash.com/photos/e8nk93hHgfg?utm_source=unsplash&amp;utm_medium=referral&amp;utm_content=creditCopyTex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Image</a:t>
            </a:r>
            <a:r>
              <a:rPr lang="en-US"/>
              <a:t> source- </a:t>
            </a:r>
            <a:r>
              <a:rPr lang="en-US" sz="1000">
                <a:solidFill>
                  <a:srgbClr val="111111"/>
                </a:solidFill>
                <a:highlight>
                  <a:srgbClr val="F5F5F5"/>
                </a:highlight>
                <a:latin typeface="Roboto"/>
                <a:ea typeface="Roboto"/>
                <a:cs typeface="Roboto"/>
                <a:sym typeface="Roboto"/>
              </a:rPr>
              <a:t>Photo by </a:t>
            </a:r>
            <a:r>
              <a:rPr lang="en-US" sz="1000" u="sng">
                <a:solidFill>
                  <a:srgbClr val="767676"/>
                </a:solidFill>
                <a:highlight>
                  <a:srgbClr val="F5F5F5"/>
                </a:highlight>
                <a:latin typeface="Roboto"/>
                <a:ea typeface="Roboto"/>
                <a:cs typeface="Roboto"/>
                <a:sym typeface="Roboto"/>
                <a:hlinkClick r:id="rId2">
                  <a:extLst>
                    <a:ext uri="{A12FA001-AC4F-418D-AE19-62706E023703}">
                      <ahyp:hlinkClr val="tx"/>
                    </a:ext>
                  </a:extLst>
                </a:hlinkClick>
              </a:rPr>
              <a:t>Yassine Khalfalli</a:t>
            </a:r>
            <a:r>
              <a:rPr lang="en-US" sz="1000">
                <a:solidFill>
                  <a:srgbClr val="111111"/>
                </a:solidFill>
                <a:highlight>
                  <a:srgbClr val="F5F5F5"/>
                </a:highlight>
                <a:latin typeface="Roboto"/>
                <a:ea typeface="Roboto"/>
                <a:cs typeface="Roboto"/>
                <a:sym typeface="Roboto"/>
              </a:rPr>
              <a:t> on </a:t>
            </a:r>
            <a:r>
              <a:rPr lang="en-US" sz="1000" u="sng">
                <a:solidFill>
                  <a:srgbClr val="767676"/>
                </a:solidFill>
                <a:highlight>
                  <a:srgbClr val="F5F5F5"/>
                </a:highlight>
                <a:latin typeface="Roboto"/>
                <a:ea typeface="Roboto"/>
                <a:cs typeface="Roboto"/>
                <a:sym typeface="Roboto"/>
                <a:hlinkClick r:id="rId3">
                  <a:extLst>
                    <a:ext uri="{A12FA001-AC4F-418D-AE19-62706E023703}">
                      <ahyp:hlinkClr val="tx"/>
                    </a:ext>
                  </a:extLst>
                </a:hlinkClick>
              </a:rPr>
              <a:t>Unsplash</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hyperlink" Target="https://commons.wikimedia.org/wiki/File:Voters_in_line_Gainesville_Florida_November_1_2008.jpg" TargetMode="External"/><Relationship Id="rId6" Type="http://schemas.openxmlformats.org/officeDocument/2006/relationships/hyperlink" Target="https://commons.wikimedia.org/wiki/File:Voters_wait_in_line_to_cast_their_ballots_in_the_US_presidential_election_in_Philadelphia_14200A.jpg" TargetMode="External"/><Relationship Id="rId7" Type="http://schemas.openxmlformats.org/officeDocument/2006/relationships/hyperlink" Target="https://commons.wikimedia.org/wiki/File:Voters_wait_in_line_to_cast_their_ballots_in_the_US_presidential_election_in_Philadelphia_14200A.jpg" TargetMode="External"/><Relationship Id="rId8" Type="http://schemas.openxmlformats.org/officeDocument/2006/relationships/hyperlink" Target="https://commons.wikimedia.org/wiki/File:Voters_wait_in_line_to_cast_their_ballots_in_the_US_presidential_election_in_Philadelphia_14200A.jp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B3C6E7"/>
              </a:buClr>
              <a:buSzPts val="6000"/>
              <a:buFont typeface="Calibri"/>
              <a:buNone/>
            </a:pPr>
            <a:r>
              <a:rPr lang="en-US">
                <a:solidFill>
                  <a:srgbClr val="B3C6E7"/>
                </a:solidFill>
              </a:rPr>
              <a:t>What is Government?</a:t>
            </a:r>
            <a:endParaRPr/>
          </a:p>
        </p:txBody>
      </p:sp>
      <p:sp>
        <p:nvSpPr>
          <p:cNvPr id="85" name="Google Shape;8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B3C6E7"/>
              </a:buClr>
              <a:buSzPts val="2400"/>
              <a:buNone/>
            </a:pPr>
            <a:r>
              <a:rPr lang="en-US">
                <a:solidFill>
                  <a:srgbClr val="B3C6E7"/>
                </a:solidFill>
              </a:rPr>
              <a:t>American Government: Defining Government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89" name="Shape 89"/>
        <p:cNvGrpSpPr/>
        <p:nvPr/>
      </p:nvGrpSpPr>
      <p:grpSpPr>
        <a:xfrm>
          <a:off x="0" y="0"/>
          <a:ext cx="0" cy="0"/>
          <a:chOff x="0" y="0"/>
          <a:chExt cx="0" cy="0"/>
        </a:xfrm>
      </p:grpSpPr>
      <p:sp>
        <p:nvSpPr>
          <p:cNvPr id="90" name="Google Shape;90;p14"/>
          <p:cNvSpPr txBox="1"/>
          <p:nvPr>
            <p:ph type="title"/>
          </p:nvPr>
        </p:nvSpPr>
        <p:spPr>
          <a:xfrm>
            <a:off x="838200" y="593725"/>
            <a:ext cx="10515600" cy="1587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Emergency medical services, fire departments, and police departments are all paid for by government through the tax base.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Types of Goods</a:t>
            </a:r>
            <a:endParaRPr/>
          </a:p>
        </p:txBody>
      </p:sp>
      <p:sp>
        <p:nvSpPr>
          <p:cNvPr id="96" name="Google Shape;96;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Government also performs the important job of protecting </a:t>
            </a:r>
            <a:r>
              <a:rPr b="1" lang="en-US"/>
              <a:t>common goods</a:t>
            </a:r>
            <a:r>
              <a:rPr lang="en-US"/>
              <a:t>: goods that all people may use free of charge but that are of limited supply, such as fish in the sea or clean drinking water. Because everyone can use these goods, they must be protected so a few people do not take everything that is available and leave others with nothing. Some examples of common goods, private goods, public goods, and toll goods are listed on the next slide.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16"/>
          <p:cNvSpPr txBox="1"/>
          <p:nvPr>
            <p:ph type="title"/>
          </p:nvPr>
        </p:nvSpPr>
        <p:spPr>
          <a:xfrm>
            <a:off x="7780638" y="2766217"/>
            <a:ext cx="388208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Types of Goods</a:t>
            </a:r>
            <a:endParaRPr/>
          </a:p>
        </p:txBody>
      </p:sp>
      <p:pic>
        <p:nvPicPr>
          <p:cNvPr id="102" name="Google Shape;102;p16"/>
          <p:cNvPicPr preferRelativeResize="0"/>
          <p:nvPr/>
        </p:nvPicPr>
        <p:blipFill rotWithShape="1">
          <a:blip r:embed="rId3">
            <a:alphaModFix/>
          </a:blip>
          <a:srcRect b="0" l="0" r="0" t="0"/>
          <a:stretch/>
        </p:blipFill>
        <p:spPr>
          <a:xfrm>
            <a:off x="529281" y="447989"/>
            <a:ext cx="6373684" cy="59620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7"/>
          <p:cNvSpPr txBox="1"/>
          <p:nvPr>
            <p:ph idx="1" type="body"/>
          </p:nvPr>
        </p:nvSpPr>
        <p:spPr>
          <a:xfrm>
            <a:off x="86497" y="1408670"/>
            <a:ext cx="11961341" cy="5288691"/>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lang="en-US"/>
              <a:t>Voting</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rPr lang="en-US"/>
              <a:t>Voting, however, is not the only form of political engagement in which people may participate. Individuals can engage by attending political rallies, donating money to campaigns, and signing petitions. Starting a petition of one’s own is relatively easy, and some websites that encourage people to become involved in political activism provide petitions that can be circulated through email. Taking part in a poll or survey is another simple way to make your voice heard.</a:t>
            </a:r>
            <a:endParaRPr b="1"/>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rPr b="1" lang="en-US"/>
              <a:t>Votes for Eighteen-Year-Olds</a:t>
            </a:r>
            <a:endParaRPr/>
          </a:p>
          <a:p>
            <a:pPr indent="0" lvl="0" marL="0" rtl="0" algn="l">
              <a:lnSpc>
                <a:spcPct val="90000"/>
              </a:lnSpc>
              <a:spcBef>
                <a:spcPts val="1000"/>
              </a:spcBef>
              <a:spcAft>
                <a:spcPts val="0"/>
              </a:spcAft>
              <a:buClr>
                <a:schemeClr val="dk1"/>
              </a:buClr>
              <a:buSzPct val="100000"/>
              <a:buNone/>
            </a:pPr>
            <a:r>
              <a:rPr lang="en-US"/>
              <a:t>Young Americans are often reluctant to become involved in traditional forms of political activity. They may believe politicians are not interested in what they have to say, or they may feel their votes do not matter. However, this attitude has not always prevailed. Indeed, today’s college students can vote because of the activism of college students in the 1960s. Most states at that time required citizens to be twenty-one years of age before they could vote in national elections. This angered many young people, especially young men who could be drafted to fight the war in Vietnam. They argued that it was unfair to deny eighteen-year-olds the right to vote for the people who had the power to send them to war. As a result, the Twenty-Sixth Amendment, which lowered the voting age in national elections to eighteen, was ratified by the states and went into effect in 1971.</a:t>
            </a:r>
            <a:endParaRPr/>
          </a:p>
          <a:p>
            <a:pPr indent="0" lvl="0" marL="0" rtl="0" algn="l">
              <a:lnSpc>
                <a:spcPct val="90000"/>
              </a:lnSpc>
              <a:spcBef>
                <a:spcPts val="1000"/>
              </a:spcBef>
              <a:spcAft>
                <a:spcPts val="0"/>
              </a:spcAft>
              <a:buClr>
                <a:schemeClr val="dk1"/>
              </a:buClr>
              <a:buSzPct val="100000"/>
              <a:buNone/>
            </a:pPr>
            <a:r>
              <a:rPr i="1" lang="en-US"/>
              <a:t>Are you engaged in or at least informed about actions of the federal or local government? Are you registered to vote? How would you feel if you were not allowed to vote until age twenty-one?</a:t>
            </a:r>
            <a:endParaRPr/>
          </a:p>
          <a:p>
            <a:pPr indent="0" lvl="0" marL="0" rtl="0" algn="l">
              <a:lnSpc>
                <a:spcPct val="90000"/>
              </a:lnSpc>
              <a:spcBef>
                <a:spcPts val="1000"/>
              </a:spcBef>
              <a:spcAft>
                <a:spcPts val="0"/>
              </a:spcAft>
              <a:buClr>
                <a:schemeClr val="dk1"/>
              </a:buClr>
              <a:buSzPct val="100000"/>
              <a:buNone/>
            </a:pPr>
            <a:r>
              <a:t/>
            </a:r>
            <a:endParaRPr/>
          </a:p>
        </p:txBody>
      </p:sp>
      <p:sp>
        <p:nvSpPr>
          <p:cNvPr id="108" name="Google Shape;108;p17"/>
          <p:cNvSpPr txBox="1"/>
          <p:nvPr>
            <p:ph type="title"/>
          </p:nvPr>
        </p:nvSpPr>
        <p:spPr>
          <a:xfrm>
            <a:off x="4682180" y="160639"/>
            <a:ext cx="276997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Milestones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Voting</a:t>
            </a:r>
            <a:endParaRPr/>
          </a:p>
        </p:txBody>
      </p:sp>
      <p:graphicFrame>
        <p:nvGraphicFramePr>
          <p:cNvPr id="114" name="Google Shape;114;p18"/>
          <p:cNvGraphicFramePr/>
          <p:nvPr/>
        </p:nvGraphicFramePr>
        <p:xfrm>
          <a:off x="838200" y="1825625"/>
          <a:ext cx="3000000" cy="3000000"/>
        </p:xfrm>
        <a:graphic>
          <a:graphicData uri="http://schemas.openxmlformats.org/drawingml/2006/table">
            <a:tbl>
              <a:tblPr bandRow="1" firstRow="1">
                <a:noFill/>
                <a:tableStyleId>{8AEB5086-0593-48B0-8A8E-E6DE12A9D295}</a:tableStyleId>
              </a:tblPr>
              <a:tblGrid>
                <a:gridCol w="5257800"/>
                <a:gridCol w="5257800"/>
              </a:tblGrid>
              <a:tr h="370850">
                <a:tc>
                  <a:txBody>
                    <a:bodyPr/>
                    <a:lstStyle/>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p>
                      <a:pPr indent="0" lvl="0" marL="0" marR="0" rtl="0" algn="ctr">
                        <a:spcBef>
                          <a:spcPts val="0"/>
                        </a:spcBef>
                        <a:spcAft>
                          <a:spcPts val="0"/>
                        </a:spcAft>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t/>
                      </a:r>
                      <a:endParaRPr sz="18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15" name="Google Shape;115;p18"/>
          <p:cNvSpPr txBox="1"/>
          <p:nvPr/>
        </p:nvSpPr>
        <p:spPr>
          <a:xfrm>
            <a:off x="6919747" y="5020066"/>
            <a:ext cx="3768900" cy="1477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000000"/>
                </a:solidFill>
                <a:latin typeface="Calibri"/>
                <a:ea typeface="Calibri"/>
                <a:cs typeface="Calibri"/>
                <a:sym typeface="Calibri"/>
              </a:rPr>
              <a:t>Despite the challenges of the COVID-19 pandemic, </a:t>
            </a:r>
            <a:r>
              <a:rPr lang="en-US" sz="1800">
                <a:solidFill>
                  <a:srgbClr val="000000"/>
                </a:solidFill>
                <a:latin typeface="Calibri"/>
                <a:ea typeface="Calibri"/>
                <a:cs typeface="Calibri"/>
                <a:sym typeface="Calibri"/>
              </a:rPr>
              <a:t>people from Philadelphia</a:t>
            </a:r>
            <a:r>
              <a:rPr b="0" i="0" lang="en-US" sz="1800" u="none" cap="none" strike="noStrike">
                <a:solidFill>
                  <a:srgbClr val="000000"/>
                </a:solidFill>
                <a:latin typeface="Calibri"/>
                <a:ea typeface="Calibri"/>
                <a:cs typeface="Calibri"/>
                <a:sym typeface="Calibri"/>
              </a:rPr>
              <a:t> lined up to participate in early voting for the 2020 presidential election</a:t>
            </a:r>
            <a:endParaRPr/>
          </a:p>
        </p:txBody>
      </p:sp>
      <p:sp>
        <p:nvSpPr>
          <p:cNvPr id="116" name="Google Shape;116;p18"/>
          <p:cNvSpPr txBox="1"/>
          <p:nvPr/>
        </p:nvSpPr>
        <p:spPr>
          <a:xfrm>
            <a:off x="1503405" y="4960868"/>
            <a:ext cx="3768900" cy="1477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rgbClr val="000000"/>
                </a:solidFill>
                <a:latin typeface="Calibri"/>
                <a:ea typeface="Calibri"/>
                <a:cs typeface="Calibri"/>
                <a:sym typeface="Calibri"/>
              </a:rPr>
              <a:t>Voters line up to vote early outside a </a:t>
            </a:r>
            <a:r>
              <a:rPr lang="en-US" sz="1800">
                <a:solidFill>
                  <a:srgbClr val="000000"/>
                </a:solidFill>
                <a:latin typeface="Calibri"/>
                <a:ea typeface="Calibri"/>
                <a:cs typeface="Calibri"/>
                <a:sym typeface="Calibri"/>
              </a:rPr>
              <a:t>Florida</a:t>
            </a:r>
            <a:r>
              <a:rPr b="0" i="0" lang="en-US" sz="1800" u="none" cap="none" strike="noStrike">
                <a:solidFill>
                  <a:srgbClr val="000000"/>
                </a:solidFill>
                <a:latin typeface="Calibri"/>
                <a:ea typeface="Calibri"/>
                <a:cs typeface="Calibri"/>
                <a:sym typeface="Calibri"/>
              </a:rPr>
              <a:t> polling station in 2008. Many who had never voted before did so because of the presidential candidacy of then-senator Barack Obama</a:t>
            </a:r>
            <a:endParaRPr/>
          </a:p>
        </p:txBody>
      </p:sp>
      <p:pic>
        <p:nvPicPr>
          <p:cNvPr id="117" name="Google Shape;117;p18"/>
          <p:cNvPicPr preferRelativeResize="0"/>
          <p:nvPr/>
        </p:nvPicPr>
        <p:blipFill>
          <a:blip r:embed="rId3">
            <a:alphaModFix/>
          </a:blip>
          <a:stretch>
            <a:fillRect/>
          </a:stretch>
        </p:blipFill>
        <p:spPr>
          <a:xfrm>
            <a:off x="1825112" y="2070900"/>
            <a:ext cx="3125467" cy="2344100"/>
          </a:xfrm>
          <a:prstGeom prst="rect">
            <a:avLst/>
          </a:prstGeom>
          <a:noFill/>
          <a:ln>
            <a:noFill/>
          </a:ln>
        </p:spPr>
      </p:pic>
      <p:pic>
        <p:nvPicPr>
          <p:cNvPr id="118" name="Google Shape;118;p18"/>
          <p:cNvPicPr preferRelativeResize="0"/>
          <p:nvPr/>
        </p:nvPicPr>
        <p:blipFill>
          <a:blip r:embed="rId4">
            <a:alphaModFix/>
          </a:blip>
          <a:stretch>
            <a:fillRect/>
          </a:stretch>
        </p:blipFill>
        <p:spPr>
          <a:xfrm>
            <a:off x="7046119" y="2070900"/>
            <a:ext cx="3516133" cy="2344099"/>
          </a:xfrm>
          <a:prstGeom prst="rect">
            <a:avLst/>
          </a:prstGeom>
          <a:noFill/>
          <a:ln>
            <a:noFill/>
          </a:ln>
        </p:spPr>
      </p:pic>
      <p:sp>
        <p:nvSpPr>
          <p:cNvPr id="119" name="Google Shape;119;p18"/>
          <p:cNvSpPr txBox="1"/>
          <p:nvPr/>
        </p:nvSpPr>
        <p:spPr>
          <a:xfrm>
            <a:off x="2989375" y="6518450"/>
            <a:ext cx="666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The </a:t>
            </a:r>
            <a:r>
              <a:rPr lang="en-US" u="sng">
                <a:solidFill>
                  <a:schemeClr val="hlink"/>
                </a:solidFill>
                <a:latin typeface="Calibri"/>
                <a:ea typeface="Calibri"/>
                <a:cs typeface="Calibri"/>
                <a:sym typeface="Calibri"/>
                <a:hlinkClick r:id="rId5"/>
              </a:rPr>
              <a:t>Florida Voting</a:t>
            </a:r>
            <a:r>
              <a:rPr lang="en-US">
                <a:latin typeface="Calibri"/>
                <a:ea typeface="Calibri"/>
                <a:cs typeface="Calibri"/>
                <a:sym typeface="Calibri"/>
              </a:rPr>
              <a:t> and </a:t>
            </a:r>
            <a:r>
              <a:rPr lang="en-US" u="sng">
                <a:solidFill>
                  <a:schemeClr val="hlink"/>
                </a:solidFill>
                <a:latin typeface="Calibri"/>
                <a:ea typeface="Calibri"/>
                <a:cs typeface="Calibri"/>
                <a:sym typeface="Calibri"/>
                <a:hlinkClick r:id="rId6"/>
              </a:rPr>
              <a:t>Philadelphia</a:t>
            </a:r>
            <a:r>
              <a:rPr lang="en-US" u="sng">
                <a:solidFill>
                  <a:schemeClr val="hlink"/>
                </a:solidFill>
                <a:latin typeface="Calibri"/>
                <a:ea typeface="Calibri"/>
                <a:cs typeface="Calibri"/>
                <a:sym typeface="Calibri"/>
                <a:hlinkClick r:id="rId7"/>
              </a:rPr>
              <a:t> </a:t>
            </a:r>
            <a:r>
              <a:rPr lang="en-US" u="sng">
                <a:solidFill>
                  <a:schemeClr val="hlink"/>
                </a:solidFill>
                <a:latin typeface="Calibri"/>
                <a:ea typeface="Calibri"/>
                <a:cs typeface="Calibri"/>
                <a:sym typeface="Calibri"/>
                <a:hlinkClick r:id="rId8"/>
              </a:rPr>
              <a:t>Voting</a:t>
            </a:r>
            <a:r>
              <a:rPr lang="en-US">
                <a:latin typeface="Calibri"/>
                <a:ea typeface="Calibri"/>
                <a:cs typeface="Calibri"/>
                <a:sym typeface="Calibri"/>
              </a:rPr>
              <a:t> images are both licensed in the Public Domain</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