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91318" autoAdjust="0"/>
  </p:normalViewPr>
  <p:slideViewPr>
    <p:cSldViewPr snapToGrid="0" showGuides="1">
      <p:cViewPr>
        <p:scale>
          <a:sx n="90" d="100"/>
          <a:sy n="90" d="100"/>
        </p:scale>
        <p:origin x="381" y="60"/>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EqqiqTkThi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em.cast.org/nimas-nimac/nimas-purchase-orders-contrac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em.cast.org/binaries/content/assets/common/publications/aem/cast_aem-form_n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em.cast.org/use/personalizing-readin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aem.cast.org/use/teaching-accessible-math" TargetMode="External"/><Relationship Id="rId4" Type="http://schemas.openxmlformats.org/officeDocument/2006/relationships/hyperlink" Target="https://aem.cast.org/use/personalizing-writ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3.org/WAI/fundamentals/accessibility-principles/#standards" TargetMode="External"/><Relationship Id="rId7" Type="http://schemas.openxmlformats.org/officeDocument/2006/relationships/hyperlink" Target="https://clusive.cast.o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aem.cast.org/create/understandable" TargetMode="External"/><Relationship Id="rId5" Type="http://schemas.openxmlformats.org/officeDocument/2006/relationships/hyperlink" Target="https://aem.cast.org/create/operable" TargetMode="External"/><Relationship Id="rId4" Type="http://schemas.openxmlformats.org/officeDocument/2006/relationships/hyperlink" Target="https://aem.cast.org/create/perceivab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BWmPQ7mcKr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0a0868e6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d0a0868e6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Let’s watch this video about Desmos. Desmos is a free online scientific graphing calculator that can be used to replace the traditional TI-85 calculators. Desmos has been specifically designed to integrate in various ways with multiple screen reading technologies. Participants were shown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Accessibility Features in the Desmos Graphing Calculator</a:t>
            </a:r>
            <a:r>
              <a:rPr lang="en" sz="1400" dirty="0">
                <a:solidFill>
                  <a:schemeClr val="dk1"/>
                </a:solidFill>
              </a:rPr>
              <a:t> for a more detailed explanation of the accessibility features that are available through the tool. While talking TI-85 calculators were the traditional go to for braille and screen readers completing higher level math courses the Desmos offers the same features with ease of use and learning only one program at a time. Desmos is the built-in calculator for the NC online test that are deemed calculator active.</a:t>
            </a:r>
            <a:endParaRPr sz="19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d0a0868e69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d0a0868e69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Since Desmos is a free web-based application that does not have to be installed, we are going to give you about 10 minutes to experiment with different aspects of the tool. We would like for those of you who have a background in mathematics to partner with other teachers who do not share a similar background. We will be moving around the room to observe and answer questions as you explore Desmos.</a:t>
            </a:r>
            <a:endParaRPr sz="27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d0a0868e69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d0a0868e69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There are different ways to access or acquire accessible formats. While larger curriculum programs and products are commercially available through the procurement process, educational materials are not always accessible. As previously mentioned, teacher made materials are not always available in accessible formats for students who require them. In this session we explored best practices to acquire materials in accessible formats for students.</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For larger programs and large curriculum purchases best practice for decision makers to be knowledgeable about accessible materials. When this language is written into purchase agreements and procurements, for both print and digital based materials student accessibility is greater from the start. Language in these agreements should include clauses to provide accessible materials to the NIMAC, the National Instructional Materials Access Center. IDEA 2004 established the NIMAC to be an online file repository for instructional/ educational materials that can be converted by Accessible Media Producers (AMPs) for student use and acquisition. When files are readily available in the NIMAC local or national conversion by AMPs is expedited to ensure a timely manner of acquiring materials for the students.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400" dirty="0">
                <a:solidFill>
                  <a:schemeClr val="dk1"/>
                </a:solidFill>
              </a:rPr>
              <a:t>Starting with the procurement process, sample language is available from the AEM Center to share with those in education agencies making purchasing decisions. Let’s review where to find and share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sample contract language</a:t>
            </a:r>
            <a:r>
              <a:rPr lang="en" sz="1400" dirty="0">
                <a:solidFill>
                  <a:schemeClr val="dk1"/>
                </a:solidFill>
              </a:rPr>
              <a:t>.</a:t>
            </a:r>
            <a:endParaRPr sz="14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0a0868e6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0a0868e6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The final resource we will explore is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NC’s AEM planning tool</a:t>
            </a:r>
            <a:r>
              <a:rPr lang="en" sz="1400" dirty="0">
                <a:solidFill>
                  <a:schemeClr val="dk1"/>
                </a:solidFill>
              </a:rPr>
              <a:t>. This planning tool is good to share with all the teachers on a students team to ensure all accessible formats that are required are being requested in a timely manner. Depending on the AMP it could take days or even 6+ months to secure the needed format, so pre planning is essential. The planning tool can be shared electronically with all teachers on a student’s schedule at any time but it is recommended to share 3-6 months prior to a new semester starting. This tool can assist teams with ensuring that all teachers have input in securing accessible formats for the content they are charged with teaching.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d0a0868e69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d0a0868e69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At this point in the Summer Institute, a lot of information had been shared, so we are going to conclude the final session by giving you the opportunity to explore some additional resources on personalizing experience in reading, writing, and math on your own. You can choose to pair up, work in small groups, or work independently to explore the following resources on your own: </a:t>
            </a:r>
            <a:endParaRPr sz="1400" dirty="0">
              <a:solidFill>
                <a:schemeClr val="dk1"/>
              </a:solidFill>
            </a:endParaRPr>
          </a:p>
          <a:p>
            <a:pPr marL="457200" lvl="0" indent="-317500" algn="l" rtl="0">
              <a:lnSpc>
                <a:spcPct val="115000"/>
              </a:lnSpc>
              <a:spcBef>
                <a:spcPts val="500"/>
              </a:spcBef>
              <a:spcAft>
                <a:spcPts val="0"/>
              </a:spcAft>
              <a:buSzPts val="1400"/>
              <a:buFont typeface="Roboto"/>
              <a:buChar char="●"/>
            </a:pPr>
            <a:r>
              <a:rPr lang="en" sz="1400"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Personalizing the Reading Experience</a:t>
            </a:r>
            <a:endParaRPr dirty="0"/>
          </a:p>
          <a:p>
            <a:pPr marL="457200" lvl="0" indent="-317500" algn="l" rtl="0">
              <a:lnSpc>
                <a:spcPct val="115000"/>
              </a:lnSpc>
              <a:spcBef>
                <a:spcPts val="0"/>
              </a:spcBef>
              <a:spcAft>
                <a:spcPts val="0"/>
              </a:spcAft>
              <a:buSzPts val="1400"/>
              <a:buFont typeface="Roboto"/>
              <a:buChar char="●"/>
            </a:pPr>
            <a:r>
              <a:rPr lang="en" sz="1400" u="sng"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Personalizing the Writing Experience</a:t>
            </a:r>
            <a:endParaRPr dirty="0"/>
          </a:p>
          <a:p>
            <a:pPr marL="457200" lvl="0" indent="-317500" algn="l" rtl="0">
              <a:lnSpc>
                <a:spcPct val="115000"/>
              </a:lnSpc>
              <a:spcBef>
                <a:spcPts val="0"/>
              </a:spcBef>
              <a:spcAft>
                <a:spcPts val="0"/>
              </a:spcAft>
              <a:buSzPts val="1400"/>
              <a:buFont typeface="Roboto"/>
              <a:buChar char="●"/>
            </a:pPr>
            <a:r>
              <a:rPr lang="en" sz="1400" u="sng"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Teaching with Accessible Math</a:t>
            </a:r>
            <a:endParaRPr sz="1400" u="sng" dirty="0">
              <a:solidFill>
                <a:srgbClr val="1155CC"/>
              </a:solidFill>
              <a:latin typeface="Roboto"/>
              <a:ea typeface="Roboto"/>
              <a:cs typeface="Roboto"/>
              <a:sym typeface="Roboto"/>
            </a:endParaRPr>
          </a:p>
          <a:p>
            <a:pPr marL="0" lvl="0" indent="0" algn="l" rtl="0">
              <a:lnSpc>
                <a:spcPct val="115000"/>
              </a:lnSpc>
              <a:spcBef>
                <a:spcPts val="1000"/>
              </a:spcBef>
              <a:spcAft>
                <a:spcPts val="800"/>
              </a:spcAft>
              <a:buNone/>
            </a:pPr>
            <a:r>
              <a:rPr lang="en" sz="1400" dirty="0">
                <a:solidFill>
                  <a:schemeClr val="dk1"/>
                </a:solidFill>
              </a:rPr>
              <a:t>During this activity, identify any additional wonders (questions) or wows (a ha moments) that might not have been covered over the course of the past two days. We will come back together at the conclusion of the exploration time to conclude today’s session.</a:t>
            </a:r>
            <a:endParaRPr sz="14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d0a0868e69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d0a0868e69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Congratulations! We have officially made it to the end of Day Two. We have shared a lot of information with you over the past two days including establishing common understanding, defining the terminology, recognizing various abilities and needs, digital accessibility considerations, introducing the AEM Quality Indicators, </a:t>
            </a:r>
            <a:r>
              <a:rPr lang="en" sz="1400" dirty="0">
                <a:solidFill>
                  <a:schemeClr val="dk1"/>
                </a:solidFill>
                <a:highlight>
                  <a:schemeClr val="lt1"/>
                </a:highlight>
                <a:latin typeface="Roboto"/>
                <a:ea typeface="Roboto"/>
                <a:cs typeface="Roboto"/>
                <a:sym typeface="Roboto"/>
              </a:rPr>
              <a:t>determining students needs, exploring needs assessment resources, acquiring accessible formats, and personalizing the learning experience</a:t>
            </a:r>
            <a:r>
              <a:rPr lang="en" sz="1400" dirty="0">
                <a:solidFill>
                  <a:schemeClr val="dk1"/>
                </a:solidFill>
              </a:rPr>
              <a:t>. You were introduced to Micah, Jeremy, Courtney, and Gabrielle and unique content design considerations that come about with diverse student populations.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We appreciate that you all chose to join us over the past two days and would love for the conversation to continue beyond this Summer Institute. The session materials will be available in the Participant Resources folder for you to review and use beyond this Summer Institute. If you have questions after we leave, please feel free to reach out to us Chris Smith (chris.smith@ncpublicschools.gov), Crystal Patrick (crystal.patrick@dpi.nc.gov), or Donna Murray (donna.murray@dpi.nc.gov) with any questions that you may have.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For those of you who are returning tomorrow, we will spend some time digging deeper into determining students needs, exploring needs assessment resources, acquiring accessible formats, and personalizing the learning experience. If you are not able to join us tomorrow, you will still have access to all the presentation materials for Day Two through the Participant Resources folder. Please feel free to review those materials and reach out to us Chris Smith (chris.smith@ncpublicschools.gov), Crystal Patrick (crystal.patrick@dpi.nc.gov), or Donna Murray (donna.murray@dpi.nc.gov) with any questions that you may have.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Conclusion image obtained from the NC Virtual Shutterstock Subscription  </a:t>
            </a:r>
            <a:r>
              <a:rPr lang="en" sz="1400" dirty="0">
                <a:solidFill>
                  <a:schemeClr val="dk1"/>
                </a:solidFill>
                <a:highlight>
                  <a:srgbClr val="FFFFFF"/>
                </a:highlight>
                <a:latin typeface="Roboto"/>
                <a:ea typeface="Roboto"/>
                <a:cs typeface="Roboto"/>
                <a:sym typeface="Roboto"/>
              </a:rPr>
              <a:t>Stock Photo ID: 760108510</a:t>
            </a:r>
            <a:endParaRPr sz="1400" dirty="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4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d0a0868e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d0a0868e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Welcome to the final session of the Summer Institute. So far, over the past day and a half, we defined accessibility, investigated individual needs and how to assess them, identified strategies for building accessible content, and explored options for creating more accessible reading opportunities. This afternoon, we will focus on creating more accessible math opportunities and discussion considerations for addressing accessibility during the procurement process.</a:t>
            </a:r>
            <a:endParaRPr sz="14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d0a0868e6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d0a0868e6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The POUR Principles were developed as part of the World Wide Web Consortium's (W3C) Web Accessibility Initiative (W3C Web Accessibility Initiative, 2019).</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POUR</a:t>
            </a:r>
            <a:r>
              <a:rPr lang="en" sz="1400" dirty="0">
                <a:solidFill>
                  <a:schemeClr val="dk1"/>
                </a:solidFill>
              </a:rPr>
              <a:t> stands for Perceivable, Operable, Understandable, and Robust. When individual teachers are designing materials they should always remember to apply the </a:t>
            </a:r>
            <a:r>
              <a:rPr lang="en" sz="1400" b="1" dirty="0">
                <a:solidFill>
                  <a:schemeClr val="dk1"/>
                </a:solidFill>
              </a:rPr>
              <a:t>POUR</a:t>
            </a:r>
            <a:r>
              <a:rPr lang="en" sz="1400" dirty="0">
                <a:solidFill>
                  <a:schemeClr val="dk1"/>
                </a:solidFill>
              </a:rPr>
              <a:t> principles. The National AEM Center’s Designing for Accessibility with POUR video (3:04) was shown to provide participants a more in-depth introduction to the principles. As they watched the videos, learners were asked to reflect specifically on how the POUR principles could be integrated into designing accessible math content. Following the video, we went into a deeper discussion of the POUR Principles by introducing the following steps: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SzPts val="1400"/>
              <a:buChar char="●"/>
            </a:pPr>
            <a:r>
              <a:rPr lang="en" sz="1400" dirty="0">
                <a:solidFill>
                  <a:schemeClr val="dk1"/>
                </a:solidFill>
              </a:rPr>
              <a:t>Think about how to</a:t>
            </a:r>
            <a:r>
              <a:rPr lang="en" sz="14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400" u="sng" dirty="0">
                <a:solidFill>
                  <a:srgbClr val="1155CC"/>
                </a:solidFill>
                <a:hlinkClick r:id="rId4">
                  <a:extLst>
                    <a:ext uri="{A12FA001-AC4F-418D-AE19-62706E023703}">
                      <ahyp:hlinkClr xmlns:ahyp="http://schemas.microsoft.com/office/drawing/2018/hyperlinkcolor" val="tx"/>
                    </a:ext>
                  </a:extLst>
                </a:hlinkClick>
              </a:rPr>
              <a:t>make content and materials perceivable</a:t>
            </a:r>
            <a:r>
              <a:rPr lang="en" sz="1400" dirty="0">
                <a:solidFill>
                  <a:schemeClr val="dk1"/>
                </a:solidFill>
              </a:rPr>
              <a:t> to all students based on their individual needs from the data collected. </a:t>
            </a:r>
            <a:endParaRPr sz="1400" dirty="0">
              <a:solidFill>
                <a:schemeClr val="dk1"/>
              </a:solidFill>
            </a:endParaRPr>
          </a:p>
          <a:p>
            <a:pPr marL="457200" lvl="0" indent="-317500" algn="l" rtl="0">
              <a:lnSpc>
                <a:spcPct val="115000"/>
              </a:lnSpc>
              <a:spcBef>
                <a:spcPts val="0"/>
              </a:spcBef>
              <a:spcAft>
                <a:spcPts val="0"/>
              </a:spcAft>
              <a:buSzPts val="1400"/>
              <a:buChar char="●"/>
            </a:pPr>
            <a:r>
              <a:rPr lang="en" sz="1400" dirty="0">
                <a:solidFill>
                  <a:schemeClr val="dk1"/>
                </a:solidFill>
              </a:rPr>
              <a:t>Identify strategies for </a:t>
            </a:r>
            <a:r>
              <a:rPr lang="en" sz="1400" dirty="0">
                <a:solidFill>
                  <a:schemeClr val="dk1"/>
                </a:solidFill>
                <a:uFill>
                  <a:noFill/>
                </a:uFill>
                <a:hlinkClick r:id="rId5">
                  <a:extLst>
                    <a:ext uri="{A12FA001-AC4F-418D-AE19-62706E023703}">
                      <ahyp:hlinkClr xmlns:ahyp="http://schemas.microsoft.com/office/drawing/2018/hyperlinkcolor" val="tx"/>
                    </a:ext>
                  </a:extLst>
                </a:hlinkClick>
              </a:rPr>
              <a:t> </a:t>
            </a:r>
            <a:r>
              <a:rPr lang="en" sz="1400" u="sng" dirty="0">
                <a:solidFill>
                  <a:srgbClr val="1155CC"/>
                </a:solidFill>
                <a:hlinkClick r:id="rId5">
                  <a:extLst>
                    <a:ext uri="{A12FA001-AC4F-418D-AE19-62706E023703}">
                      <ahyp:hlinkClr xmlns:ahyp="http://schemas.microsoft.com/office/drawing/2018/hyperlinkcolor" val="tx"/>
                    </a:ext>
                  </a:extLst>
                </a:hlinkClick>
              </a:rPr>
              <a:t>making content operable</a:t>
            </a:r>
            <a:r>
              <a:rPr lang="en" sz="1400" dirty="0">
                <a:solidFill>
                  <a:schemeClr val="dk1"/>
                </a:solidFill>
              </a:rPr>
              <a:t> to ensure effective navigation of content, not all students can use a mouse to navigate. In this section understanding the importance of key commands will surface. </a:t>
            </a:r>
            <a:endParaRPr sz="1400" dirty="0">
              <a:solidFill>
                <a:schemeClr val="dk1"/>
              </a:solidFill>
            </a:endParaRPr>
          </a:p>
          <a:p>
            <a:pPr marL="457200" lvl="0" indent="-317500" algn="l" rtl="0">
              <a:lnSpc>
                <a:spcPct val="115000"/>
              </a:lnSpc>
              <a:spcBef>
                <a:spcPts val="0"/>
              </a:spcBef>
              <a:spcAft>
                <a:spcPts val="0"/>
              </a:spcAft>
              <a:buSzPts val="1400"/>
              <a:buChar char="●"/>
            </a:pPr>
            <a:r>
              <a:rPr lang="en" sz="1400" dirty="0">
                <a:solidFill>
                  <a:schemeClr val="dk1"/>
                </a:solidFill>
              </a:rPr>
              <a:t>Creating</a:t>
            </a:r>
            <a:r>
              <a:rPr lang="en" sz="1400" dirty="0">
                <a:solidFill>
                  <a:schemeClr val="dk1"/>
                </a:solidFill>
                <a:uFill>
                  <a:noFill/>
                </a:uFill>
                <a:hlinkClick r:id="rId6">
                  <a:extLst>
                    <a:ext uri="{A12FA001-AC4F-418D-AE19-62706E023703}">
                      <ahyp:hlinkClr xmlns:ahyp="http://schemas.microsoft.com/office/drawing/2018/hyperlinkcolor" val="tx"/>
                    </a:ext>
                  </a:extLst>
                </a:hlinkClick>
              </a:rPr>
              <a:t> </a:t>
            </a:r>
            <a:r>
              <a:rPr lang="en" sz="1400" u="sng" dirty="0">
                <a:solidFill>
                  <a:srgbClr val="1155CC"/>
                </a:solidFill>
                <a:hlinkClick r:id="rId6">
                  <a:extLst>
                    <a:ext uri="{A12FA001-AC4F-418D-AE19-62706E023703}">
                      <ahyp:hlinkClr xmlns:ahyp="http://schemas.microsoft.com/office/drawing/2018/hyperlinkcolor" val="tx"/>
                    </a:ext>
                  </a:extLst>
                </a:hlinkClick>
              </a:rPr>
              <a:t>understandable content</a:t>
            </a:r>
            <a:r>
              <a:rPr lang="en" sz="1400" u="sng" dirty="0">
                <a:solidFill>
                  <a:srgbClr val="1155CC"/>
                </a:solidFill>
              </a:rPr>
              <a:t> </a:t>
            </a:r>
            <a:r>
              <a:rPr lang="en" sz="1400" dirty="0">
                <a:solidFill>
                  <a:schemeClr val="dk1"/>
                </a:solidFill>
              </a:rPr>
              <a:t>is essential based on student needs. There are a lot of common accessibility features now built into platforms and software to help assist with making content more understandable. At this time introduce</a:t>
            </a:r>
            <a:r>
              <a:rPr lang="en" sz="1400" dirty="0">
                <a:solidFill>
                  <a:schemeClr val="dk1"/>
                </a:solidFill>
                <a:uFill>
                  <a:noFill/>
                </a:uFill>
                <a:hlinkClick r:id="rId7">
                  <a:extLst>
                    <a:ext uri="{A12FA001-AC4F-418D-AE19-62706E023703}">
                      <ahyp:hlinkClr xmlns:ahyp="http://schemas.microsoft.com/office/drawing/2018/hyperlinkcolor" val="tx"/>
                    </a:ext>
                  </a:extLst>
                </a:hlinkClick>
              </a:rPr>
              <a:t> </a:t>
            </a:r>
            <a:r>
              <a:rPr lang="en" sz="1400" u="sng" dirty="0">
                <a:solidFill>
                  <a:srgbClr val="1155CC"/>
                </a:solidFill>
                <a:hlinkClick r:id="rId7">
                  <a:extLst>
                    <a:ext uri="{A12FA001-AC4F-418D-AE19-62706E023703}">
                      <ahyp:hlinkClr xmlns:ahyp="http://schemas.microsoft.com/office/drawing/2018/hyperlinkcolor" val="tx"/>
                    </a:ext>
                  </a:extLst>
                </a:hlinkClick>
              </a:rPr>
              <a:t>Clusive</a:t>
            </a:r>
            <a:r>
              <a:rPr lang="en" sz="1400" dirty="0">
                <a:solidFill>
                  <a:schemeClr val="dk1"/>
                </a:solidFill>
              </a:rPr>
              <a:t> as a potential resource for making content more understandable, as well. </a:t>
            </a:r>
            <a:endParaRPr sz="1400" dirty="0">
              <a:solidFill>
                <a:schemeClr val="dk1"/>
              </a:solidFill>
            </a:endParaRPr>
          </a:p>
          <a:p>
            <a:pPr marL="457200" lvl="0" indent="-317500" algn="l" rtl="0">
              <a:lnSpc>
                <a:spcPct val="115000"/>
              </a:lnSpc>
              <a:spcBef>
                <a:spcPts val="0"/>
              </a:spcBef>
              <a:spcAft>
                <a:spcPts val="0"/>
              </a:spcAft>
              <a:buSzPts val="1400"/>
              <a:buChar char="●"/>
            </a:pPr>
            <a:r>
              <a:rPr lang="en" sz="1400" u="sng" dirty="0">
                <a:solidFill>
                  <a:srgbClr val="1155CC"/>
                </a:solidFill>
                <a:hlinkClick r:id="rId7">
                  <a:extLst>
                    <a:ext uri="{A12FA001-AC4F-418D-AE19-62706E023703}">
                      <ahyp:hlinkClr xmlns:ahyp="http://schemas.microsoft.com/office/drawing/2018/hyperlinkcolor" val="tx"/>
                    </a:ext>
                  </a:extLst>
                </a:hlinkClick>
              </a:rPr>
              <a:t>Robust accessibility</a:t>
            </a:r>
            <a:r>
              <a:rPr lang="en" sz="1400" dirty="0">
                <a:solidFill>
                  <a:schemeClr val="dk1"/>
                </a:solidFill>
              </a:rPr>
              <a:t> will help to ensure there is more compatibility with other devices and content.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000" dirty="0">
                <a:solidFill>
                  <a:schemeClr val="dk1"/>
                </a:solidFill>
              </a:rPr>
              <a:t> </a:t>
            </a:r>
            <a:endParaRPr sz="1000" dirty="0">
              <a:solidFill>
                <a:schemeClr val="dk1"/>
              </a:solidFill>
            </a:endParaRPr>
          </a:p>
          <a:p>
            <a:pPr marL="0" lvl="0" indent="0" algn="l" rtl="0">
              <a:spcBef>
                <a:spcPts val="0"/>
              </a:spcBef>
              <a:spcAft>
                <a:spcPts val="0"/>
              </a:spcAft>
              <a:buNone/>
            </a:pPr>
            <a:endParaRPr sz="1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0a0868e69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0a0868e6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Presenting mathematical content and other complex scientific notations such as chemical formulas is not something that basic Internet protocols were designed to support (Hayes, 2009). As a result, mathematical content often renders differently from one web-browser to another.</a:t>
            </a:r>
            <a:endParaRPr sz="15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0a0868e6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0a0868e6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Originally, mathematical and other complex scientific notation was added to digital content as images with embedded text, because the standard World Wide Web protocols did not support entering and displaying the content correctly. After some time, the LaTeX markup language was developed to address some of the issues with inserting mathematical and scientific notation as images. However, the LaTeX language brought about additional accessibility and design. So, the MathML markup language was eventually created. We will talk about each of these three stages on the next few slides. </a:t>
            </a:r>
            <a:endParaRPr sz="15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0a0868e69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0a0868e6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One strategy that has been used to address the differences in rendering math on the web has been to insert the expressions, equations, and/or functions as images, However, this strategy brings about additional concerns. When we talk about images and accessibility, we have already identified the fact that all instructional images with embedded text require alternative text. Adding alt text for an image has become pretty seamless with most modern technologies. You would add alternative text to a mathematical expression the same way you would add alt text to any other image. So, if you added f(x)=12-x</a:t>
            </a:r>
            <a:r>
              <a:rPr lang="en" sz="1400" baseline="30000" dirty="0">
                <a:solidFill>
                  <a:schemeClr val="dk1"/>
                </a:solidFill>
              </a:rPr>
              <a:t>2</a:t>
            </a:r>
            <a:r>
              <a:rPr lang="en" sz="1400" dirty="0">
                <a:solidFill>
                  <a:schemeClr val="dk1"/>
                </a:solidFill>
              </a:rPr>
              <a:t> as an image, you would add alternative text for the image the same way you would read the function aloud as an IEP accommodation, which would be, “f of x equals twelve minus x squared.” While that process sounds simple enough, visual impairments occur on a spectrum from low vision all the way to no vision. Low vision individuals can generally access and view text content with the help of assistive technologies like screen magnifiers, built-in zooming features, etc. However, the embedded text on the images becomes distorted as the content is magnified. Therefore, inserting math into digital content as images is not the most efficient, effective, or accessible option. </a:t>
            </a:r>
            <a:endParaRPr sz="1400"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None/>
            </a:pPr>
            <a:r>
              <a:rPr lang="en" sz="1400" dirty="0">
                <a:solidFill>
                  <a:schemeClr val="dk1"/>
                </a:solidFill>
              </a:rPr>
              <a:t>Let’s take a look at what happens as we try to increase the size of the function that is displayed in the image on this slide. The image has already been enlarged a little bit. Notice how the text inside the image is already slightly blurry. Watch what happens as we expand the image to take up most of the empty space on the bottom of the slide. The more the image is enlarged, the blurrier it will continue to get. </a:t>
            </a:r>
            <a:endParaRPr sz="14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0a0868e6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d0a0868e69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Donal Knuth who was a professor at Stanford University became so concerned with the deteriorating quality of how mathematical content was represented in the digital world that he developed TeX, which was a formatting language for entire documents including mathematics. Leslie Lamport from Microsoft Research later came along and added to Knuth’s work to form the LaTeX markup language (Hayes, 2009). While the LaTeX language did fix the rendering issue across multiple browsers, it brought about a new accessibility issue. LaTeX basically presents mathematical content as an image with text that can be magnified without distortion. So, it fixes the assistive technology issue we previously identified, but the problem with LaTeX is that it cannot be read by screen readers. As a result, additional work was needed to further improve the accessibility of digital math content on the web.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Now, if we were to try to resize the image on the left with the visually correct version of the expression in this example, the text would get blurrier just like it did with the image on the previous slide, but that is due to the way I had to capture the expression to add it to the slide. If the expression were added directly using the LaTeX language, the text could be resized without any distortion.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The example of the LaTeX markup language version on the right side of the slide came from using the built in equation editor in the Canvas learning management system. There are a number of modern applications that come with some sort of built-in equation editor. You will want to explore and research the technology you are using to determine which language is being used to render the final math expression. </a:t>
            </a:r>
            <a:endParaRPr sz="14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d0a0868e69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d0a0868e6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MathML, which was endorsed by the World Wide Web Consortium (W3C) in 1998, is the most recent and accessible version of a mathematical markup language that is currently available (Hayes, 2009). Unlike LaTeX, MathML does not convert the math into an image. Instead, it relies on the eXtensible Markup Language (XML) which is a standard specifically designed to structure documents on the World Wide Web (Achard et al., 2001). Both the NIMAC and Bookshare offer math content in XML files. MathML addresses all of the barriers that we have previously identified related to accessibility issues with math, however, it relies on MathJax which is code that is inserted into the headers of websites and learning management systems causing both MathML and TeX mathematical content to be rendered in MathML for the browsers that support it and HTML and CSS for the browsers where MathML is not supported (Cervone, 2009). As an example, MathML renders properly in the Mozilla Firefox web browser, but Google Chrome does not recognize MathML for security purposes.</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Most modern learning management systems like Instructure’s Canvas, have integrated equation editors into their rich content editors to assist educators with creating correctly rendered mathematical content. However, equation editors like those found in Canvas render the math in LaTeX rather than MathML. In recent years, Canvas has configured a way to allow LMS administrators to enable MathJax at the site level to address this issue. We will not spend much time going into detail about that process because we want to focus more on more simplistic strategies that can be implemented to create accessible math experiences. </a:t>
            </a:r>
            <a:endParaRPr sz="18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0a0868e69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0a0868e6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Let’s watch this video about Equatio. We began by having participants watch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Introducing EquatIO</a:t>
            </a:r>
            <a:r>
              <a:rPr lang="en" sz="1400" dirty="0">
                <a:solidFill>
                  <a:schemeClr val="dk1"/>
                </a:solidFill>
              </a:rPr>
              <a:t> Texthelp video to get a better understanding of what the tool is and how it works. Basically, Equatio allows users to take a screenshot of mathematical expressions, even in paused videos like those found on Khan Academy, and the tool renders the text in MathML format and reads it aloud properly.</a:t>
            </a:r>
            <a:endParaRPr sz="2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37404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76338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journals.uwyo.edu/index.php/jtilt/index"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creativecommons.org/licenses/by-nc-sa/4.0/"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1(1).</a:t>
            </a:r>
          </a:p>
        </p:txBody>
      </p:sp>
      <p:pic>
        <p:nvPicPr>
          <p:cNvPr id="7" name="Picture 6">
            <a:hlinkClick r:id="rId17"/>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19"/>
            <a:extLst>
              <a:ext uri="{FF2B5EF4-FFF2-40B4-BE49-F238E27FC236}">
                <a16:creationId xmlns:a16="http://schemas.microsoft.com/office/drawing/2014/main" id="{B1D746F0-1DEE-FF75-477C-ADEF8F836C9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EqqiqTkThi8"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s://www.youtube.com/watch?v=EqqiqTkThi8"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em.cast.org/acquire/acquiring-accessible-formats"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hyperlink" Target="https://pixabay.com/?utm_source=link-attribution&amp;utm_medium=referral&amp;utm_campaign=image&amp;utm_content=4275963" TargetMode="External"/><Relationship Id="rId4" Type="http://schemas.openxmlformats.org/officeDocument/2006/relationships/hyperlink" Target="https://pixabay.com/users/tumisu-148124/?utm_source=link-attribution&amp;utm_medium=referral&amp;utm_campaign=image&amp;utm_content=427596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em.cast.org/binaries/content/assets/common/publications/aem/cast_aem-form_nc.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aem.cast.org/use/personalizing-readin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aem.cast.org/use/teaching-accessible-math" TargetMode="External"/><Relationship Id="rId4" Type="http://schemas.openxmlformats.org/officeDocument/2006/relationships/hyperlink" Target="https://aem.cast.org/use/personalizing-writ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unsplash.com/photos/6wAGwpsXHE0?utm_source=unsplash&amp;utm_medium=referral&amp;utm_content=creditCopyText" TargetMode="External"/><Relationship Id="rId4" Type="http://schemas.openxmlformats.org/officeDocument/2006/relationships/hyperlink" Target="https://unsplash.com/@bel2000a?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dzzlJQXmJIw"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youtu.be/0vauZJBWhX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WmPQ7mcKr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www.youtube.com/watch?v=BWmPQ7mcKrM"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dirty="0"/>
              <a:t>#A11Y: EC Summer Institute on Accessibility</a:t>
            </a:r>
            <a:endParaRPr dirty="0"/>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dirty="0"/>
              <a:t>Day Two Afternoon Session Presentation</a:t>
            </a:r>
            <a:endParaRPr dirty="0"/>
          </a:p>
        </p:txBody>
      </p:sp>
      <p:sp>
        <p:nvSpPr>
          <p:cNvPr id="4" name="Google Shape;64;p15">
            <a:extLst>
              <a:ext uri="{FF2B5EF4-FFF2-40B4-BE49-F238E27FC236}">
                <a16:creationId xmlns:a16="http://schemas.microsoft.com/office/drawing/2014/main" id="{52D81F26-501C-1749-345F-BAD863AF0669}"/>
              </a:ext>
            </a:extLst>
          </p:cNvPr>
          <p:cNvSpPr txBox="1">
            <a:spLocks/>
          </p:cNvSpPr>
          <p:nvPr/>
        </p:nvSpPr>
        <p:spPr bwMode="auto">
          <a:xfrm>
            <a:off x="415600" y="4835633"/>
            <a:ext cx="11360800" cy="10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rmAutofit/>
          </a:bodyPr>
          <a:lstStyle>
            <a:lvl1pPr marL="0" indent="0" algn="ctr" rtl="0" eaLnBrk="1" fontAlgn="base" hangingPunct="1">
              <a:spcBef>
                <a:spcPct val="20000"/>
              </a:spcBef>
              <a:spcAft>
                <a:spcPct val="0"/>
              </a:spcAft>
              <a:buNone/>
              <a:defRPr sz="3200">
                <a:solidFill>
                  <a:schemeClr val="tx1"/>
                </a:solidFill>
                <a:latin typeface="+mn-lt"/>
                <a:ea typeface="MS PGothic" panose="020B0600070205080204" pitchFamily="34" charset="-128"/>
                <a:cs typeface="ＭＳ Ｐゴシック" pitchFamily="-112" charset="-128"/>
              </a:defRPr>
            </a:lvl1pPr>
            <a:lvl2pPr marL="457200" indent="0" algn="ctr" rtl="0" eaLnBrk="1" fontAlgn="base" hangingPunct="1">
              <a:spcBef>
                <a:spcPct val="20000"/>
              </a:spcBef>
              <a:spcAft>
                <a:spcPct val="0"/>
              </a:spcAft>
              <a:buNone/>
              <a:defRPr sz="2800">
                <a:solidFill>
                  <a:schemeClr val="tx1"/>
                </a:solidFill>
                <a:latin typeface="+mn-lt"/>
                <a:ea typeface="MS PGothic" panose="020B0600070205080204" pitchFamily="34" charset="-128"/>
              </a:defRPr>
            </a:lvl2pPr>
            <a:lvl3pPr marL="914400" indent="0" algn="ctr" rtl="0" eaLnBrk="1" fontAlgn="base" hangingPunct="1">
              <a:spcBef>
                <a:spcPct val="20000"/>
              </a:spcBef>
              <a:spcAft>
                <a:spcPct val="0"/>
              </a:spcAft>
              <a:buNone/>
              <a:defRPr sz="2400">
                <a:solidFill>
                  <a:schemeClr val="tx1"/>
                </a:solidFill>
                <a:latin typeface="+mn-lt"/>
                <a:ea typeface="MS PGothic" panose="020B0600070205080204" pitchFamily="34" charset="-128"/>
              </a:defRPr>
            </a:lvl3pPr>
            <a:lvl4pPr marL="13716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4pPr>
            <a:lvl5pPr marL="18288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By Chris Smith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Crystal Patrick</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Donna Murray</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Ginger Starling</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and Meghan McGrath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b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 </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North Carolina Virtual School, </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North Carolina Department of Public Instruction </a:t>
            </a:r>
            <a:endParaRPr lang="en-US"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15600" y="1444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Desmos</a:t>
            </a:r>
            <a:endParaRPr b="1" dirty="0"/>
          </a:p>
        </p:txBody>
      </p:sp>
      <p:pic>
        <p:nvPicPr>
          <p:cNvPr id="109" name="Google Shape;109;p21" descr="At Desmos, our mission is to help every student learn math and love learning math. With that in mind, we've introduced improvements to our free online graphing calculator to ensure that students who are blind or visually impaired have the same opportunities as their peers to discover the joy of learning math." title="Accessibility Features in the Desmos Graphing Calculator">
            <a:hlinkClick r:id="rId3"/>
          </p:cNvPr>
          <p:cNvPicPr preferRelativeResize="0"/>
          <p:nvPr/>
        </p:nvPicPr>
        <p:blipFill>
          <a:blip r:embed="rId4">
            <a:alphaModFix/>
          </a:blip>
          <a:stretch>
            <a:fillRect/>
          </a:stretch>
        </p:blipFill>
        <p:spPr>
          <a:xfrm>
            <a:off x="2362134" y="1012300"/>
            <a:ext cx="7110113" cy="4599147"/>
          </a:xfrm>
          <a:prstGeom prst="rect">
            <a:avLst/>
          </a:prstGeom>
          <a:noFill/>
          <a:ln>
            <a:noFill/>
          </a:ln>
        </p:spPr>
      </p:pic>
      <p:sp>
        <p:nvSpPr>
          <p:cNvPr id="2" name="TextBox 1">
            <a:extLst>
              <a:ext uri="{FF2B5EF4-FFF2-40B4-BE49-F238E27FC236}">
                <a16:creationId xmlns:a16="http://schemas.microsoft.com/office/drawing/2014/main" id="{A2C23B01-7FE5-7E94-8364-2FDDB1959415}"/>
              </a:ext>
            </a:extLst>
          </p:cNvPr>
          <p:cNvSpPr txBox="1"/>
          <p:nvPr/>
        </p:nvSpPr>
        <p:spPr>
          <a:xfrm>
            <a:off x="2313214" y="5661034"/>
            <a:ext cx="11360800" cy="369332"/>
          </a:xfrm>
          <a:prstGeom prst="rect">
            <a:avLst/>
          </a:prstGeom>
          <a:noFill/>
        </p:spPr>
        <p:txBody>
          <a:bodyPr wrap="square">
            <a:spAutoFit/>
          </a:bodyPr>
          <a:lstStyle/>
          <a:p>
            <a:r>
              <a:rPr lang="en-US" sz="1800" u="sng" dirty="0">
                <a:solidFill>
                  <a:srgbClr val="000000"/>
                </a:solidFill>
                <a:latin typeface="Roboto" panose="02000000000000000000" pitchFamily="2" charset="0"/>
                <a:ea typeface="Calibri" panose="020F0502020204030204" pitchFamily="34" charset="0"/>
                <a:cs typeface="Arial" panose="020B0604020202020204" pitchFamily="34" charset="0"/>
                <a:hlinkClick r:id="rId5"/>
              </a:rPr>
              <a:t>https://www.youtube.com/watch?v=EqqiqTkThi8</a:t>
            </a:r>
            <a:r>
              <a:rPr lang="en-US" sz="1800" dirty="0"/>
              <a:t>  </a:t>
            </a:r>
            <a:r>
              <a:rPr lang="en-US" sz="1800" dirty="0">
                <a:solidFill>
                  <a:srgbClr val="000000"/>
                </a:solidFill>
                <a:latin typeface="Roboto" panose="02000000000000000000" pitchFamily="2" charset="0"/>
                <a:ea typeface="Calibri" panose="020F0502020204030204" pitchFamily="34" charset="0"/>
                <a:cs typeface="Arial" panose="020B0604020202020204" pitchFamily="34" charset="0"/>
              </a:rPr>
              <a:t>(Desmos, </a:t>
            </a:r>
            <a:r>
              <a:rPr lang="en-US" sz="1800" dirty="0">
                <a:latin typeface="Roboto" panose="02000000000000000000" pitchFamily="2" charset="0"/>
                <a:ea typeface="Calibri" panose="020F0502020204030204" pitchFamily="34" charset="0"/>
                <a:cs typeface="Arial" panose="020B0604020202020204" pitchFamily="34" charset="0"/>
              </a:rPr>
              <a:t>2017)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15600" y="1444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Experimenting with Desmos Activity</a:t>
            </a:r>
            <a:endParaRPr b="1" dirty="0"/>
          </a:p>
        </p:txBody>
      </p:sp>
      <p:pic>
        <p:nvPicPr>
          <p:cNvPr id="121" name="Google Shape;121;p23" descr="Screenshot of the function and the graph for f of x equals twelve minus x squared in Desmos. The graph forms and upside down U with the  left side going through point (-3.464, 0), the top going through point (0, 12), and the right going through point (3.464, 0)"/>
          <p:cNvPicPr preferRelativeResize="0"/>
          <p:nvPr/>
        </p:nvPicPr>
        <p:blipFill>
          <a:blip r:embed="rId3">
            <a:alphaModFix/>
          </a:blip>
          <a:stretch>
            <a:fillRect/>
          </a:stretch>
        </p:blipFill>
        <p:spPr>
          <a:xfrm>
            <a:off x="1236090" y="788324"/>
            <a:ext cx="9556528" cy="55435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4"/>
          <p:cNvSpPr txBox="1"/>
          <p:nvPr/>
        </p:nvSpPr>
        <p:spPr>
          <a:xfrm>
            <a:off x="1369414" y="5692523"/>
            <a:ext cx="9964800" cy="73862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3200" b="1" u="sng" dirty="0">
                <a:solidFill>
                  <a:srgbClr val="1155CC"/>
                </a:solidFill>
                <a:hlinkClick r:id="rId3">
                  <a:extLst>
                    <a:ext uri="{A12FA001-AC4F-418D-AE19-62706E023703}">
                      <ahyp:hlinkClr xmlns:ahyp="http://schemas.microsoft.com/office/drawing/2018/hyperlinkcolor" val="tx"/>
                    </a:ext>
                  </a:extLst>
                </a:hlinkClick>
              </a:rPr>
              <a:t>Acquiring Accessible Formats: The AEM Center</a:t>
            </a:r>
            <a:endParaRPr sz="3200" b="1" dirty="0">
              <a:solidFill>
                <a:srgbClr val="1155CC"/>
              </a:solidFill>
            </a:endParaRPr>
          </a:p>
        </p:txBody>
      </p:sp>
      <p:sp>
        <p:nvSpPr>
          <p:cNvPr id="129" name="Google Shape;129;p24"/>
          <p:cNvSpPr txBox="1"/>
          <p:nvPr/>
        </p:nvSpPr>
        <p:spPr>
          <a:xfrm>
            <a:off x="4693600" y="5348668"/>
            <a:ext cx="3447947"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rPr>
              <a:t>Image by </a:t>
            </a:r>
            <a:r>
              <a:rPr lang="en" sz="1200" u="sng" dirty="0">
                <a:solidFill>
                  <a:srgbClr val="191B26"/>
                </a:solidFill>
                <a:highlight>
                  <a:srgbClr val="FFFFFF"/>
                </a:highlight>
                <a:hlinkClick r:id="rId4">
                  <a:extLst>
                    <a:ext uri="{A12FA001-AC4F-418D-AE19-62706E023703}">
                      <ahyp:hlinkClr xmlns:ahyp="http://schemas.microsoft.com/office/drawing/2018/hyperlinkcolor" val="tx"/>
                    </a:ext>
                  </a:extLst>
                </a:hlinkClick>
              </a:rPr>
              <a:t>Tumisu</a:t>
            </a:r>
            <a:r>
              <a:rPr lang="en" sz="1200" dirty="0">
                <a:solidFill>
                  <a:srgbClr val="191B26"/>
                </a:solidFill>
                <a:highlight>
                  <a:srgbClr val="FFFFFF"/>
                </a:highlight>
              </a:rPr>
              <a:t> from </a:t>
            </a:r>
            <a:r>
              <a:rPr lang="en" sz="1200" u="sng" dirty="0">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endParaRPr sz="1200" dirty="0"/>
          </a:p>
        </p:txBody>
      </p:sp>
      <p:pic>
        <p:nvPicPr>
          <p:cNvPr id="128" name="Google Shape;128;p24" descr="Add to Cart Image"/>
          <p:cNvPicPr preferRelativeResize="0"/>
          <p:nvPr/>
        </p:nvPicPr>
        <p:blipFill>
          <a:blip r:embed="rId6">
            <a:alphaModFix/>
          </a:blip>
          <a:stretch>
            <a:fillRect/>
          </a:stretch>
        </p:blipFill>
        <p:spPr>
          <a:xfrm>
            <a:off x="1578434" y="713167"/>
            <a:ext cx="9271001" cy="4635501"/>
          </a:xfrm>
          <a:prstGeom prst="rect">
            <a:avLst/>
          </a:prstGeom>
          <a:noFill/>
          <a:ln>
            <a:noFill/>
          </a:ln>
        </p:spPr>
      </p:pic>
      <p:sp>
        <p:nvSpPr>
          <p:cNvPr id="126" name="Google Shape;126;p24"/>
          <p:cNvSpPr txBox="1">
            <a:spLocks noGrp="1"/>
          </p:cNvSpPr>
          <p:nvPr>
            <p:ph type="title"/>
          </p:nvPr>
        </p:nvSpPr>
        <p:spPr>
          <a:xfrm>
            <a:off x="415600" y="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Accessibility and the Procurement Process</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415600" y="1661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North Carolina’s AEM Planning Tool</a:t>
            </a:r>
            <a:endParaRPr b="1" dirty="0"/>
          </a:p>
        </p:txBody>
      </p:sp>
      <p:sp>
        <p:nvSpPr>
          <p:cNvPr id="135" name="Google Shape;135;p25"/>
          <p:cNvSpPr txBox="1">
            <a:spLocks noGrp="1"/>
          </p:cNvSpPr>
          <p:nvPr>
            <p:ph type="body" idx="1"/>
          </p:nvPr>
        </p:nvSpPr>
        <p:spPr>
          <a:xfrm>
            <a:off x="415600" y="1074100"/>
            <a:ext cx="11360800" cy="30856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Clr>
                <a:srgbClr val="000000"/>
              </a:buClr>
              <a:buSzPts val="1100"/>
              <a:buNone/>
            </a:pPr>
            <a:r>
              <a:rPr lang="en" sz="3467" dirty="0">
                <a:solidFill>
                  <a:schemeClr val="dk1"/>
                </a:solidFill>
              </a:rPr>
              <a:t>North Carolina has developed their own </a:t>
            </a:r>
            <a:r>
              <a:rPr lang="en" sz="3467" b="1" u="sng" dirty="0">
                <a:solidFill>
                  <a:srgbClr val="1155CC"/>
                </a:solidFill>
                <a:hlinkClick r:id="rId3">
                  <a:extLst>
                    <a:ext uri="{A12FA001-AC4F-418D-AE19-62706E023703}">
                      <ahyp:hlinkClr xmlns:ahyp="http://schemas.microsoft.com/office/drawing/2018/hyperlinkcolor" val="tx"/>
                    </a:ext>
                  </a:extLst>
                </a:hlinkClick>
              </a:rPr>
              <a:t>Accessible Educational Materials planning tool</a:t>
            </a:r>
            <a:r>
              <a:rPr lang="en" sz="3467" dirty="0">
                <a:solidFill>
                  <a:schemeClr val="dk1"/>
                </a:solidFill>
              </a:rPr>
              <a:t>. This tool is good to share with all the teachers on a student’s team to ensure all accessible formats that are required are being requested in a timely manner. </a:t>
            </a:r>
            <a:endParaRPr sz="3467" dirty="0">
              <a:solidFill>
                <a:schemeClr val="dk1"/>
              </a:solidFill>
            </a:endParaRPr>
          </a:p>
          <a:p>
            <a:pPr marL="0" indent="0">
              <a:lnSpc>
                <a:spcPct val="95000"/>
              </a:lnSpc>
              <a:spcAft>
                <a:spcPts val="1600"/>
              </a:spcAft>
              <a:buNone/>
            </a:pPr>
            <a:endParaRPr dirty="0"/>
          </a:p>
        </p:txBody>
      </p:sp>
      <p:pic>
        <p:nvPicPr>
          <p:cNvPr id="136" name="Google Shape;136;p25" descr="North Carolina Accessible Educational Materials Team Logo"/>
          <p:cNvPicPr preferRelativeResize="0"/>
          <p:nvPr/>
        </p:nvPicPr>
        <p:blipFill>
          <a:blip r:embed="rId4">
            <a:alphaModFix/>
          </a:blip>
          <a:stretch>
            <a:fillRect/>
          </a:stretch>
        </p:blipFill>
        <p:spPr>
          <a:xfrm>
            <a:off x="3198195" y="4045401"/>
            <a:ext cx="5795609" cy="229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Final Activity- Self-Exploration of Accessibility</a:t>
            </a:r>
            <a:endParaRPr b="1" dirty="0"/>
          </a:p>
        </p:txBody>
      </p:sp>
      <p:sp>
        <p:nvSpPr>
          <p:cNvPr id="142" name="Google Shape;142;p26"/>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3733" dirty="0">
                <a:solidFill>
                  <a:schemeClr val="dk1"/>
                </a:solidFill>
              </a:rPr>
              <a:t>We have presented and explored a variety of content and resources over the past two days. Now it is your turn to explore the topic in more depth on your own:</a:t>
            </a:r>
            <a:endParaRPr sz="3733" dirty="0">
              <a:solidFill>
                <a:schemeClr val="dk1"/>
              </a:solidFill>
            </a:endParaRPr>
          </a:p>
          <a:p>
            <a:pPr marL="0" indent="0">
              <a:buNone/>
            </a:pPr>
            <a:endParaRPr sz="3733" dirty="0">
              <a:solidFill>
                <a:schemeClr val="dk1"/>
              </a:solidFill>
            </a:endParaRPr>
          </a:p>
          <a:p>
            <a:pPr indent="-541853">
              <a:lnSpc>
                <a:spcPct val="150000"/>
              </a:lnSpc>
              <a:buClr>
                <a:srgbClr val="1155CC"/>
              </a:buClr>
              <a:buSzPts val="2800"/>
            </a:pPr>
            <a:r>
              <a:rPr lang="en" sz="3600" b="1" u="sng" dirty="0">
                <a:solidFill>
                  <a:srgbClr val="1155CC"/>
                </a:solidFill>
                <a:hlinkClick r:id="rId3">
                  <a:extLst>
                    <a:ext uri="{A12FA001-AC4F-418D-AE19-62706E023703}">
                      <ahyp:hlinkClr xmlns:ahyp="http://schemas.microsoft.com/office/drawing/2018/hyperlinkcolor" val="tx"/>
                    </a:ext>
                  </a:extLst>
                </a:hlinkClick>
              </a:rPr>
              <a:t>Personalizing the Reading Experience</a:t>
            </a:r>
            <a:endParaRPr sz="3600" b="1" dirty="0">
              <a:solidFill>
                <a:srgbClr val="1155CC"/>
              </a:solidFill>
            </a:endParaRPr>
          </a:p>
          <a:p>
            <a:pPr indent="-541853">
              <a:lnSpc>
                <a:spcPct val="150000"/>
              </a:lnSpc>
              <a:buClr>
                <a:srgbClr val="1155CC"/>
              </a:buClr>
              <a:buSzPts val="2800"/>
            </a:pPr>
            <a:r>
              <a:rPr lang="en" sz="3600" b="1" u="sng" dirty="0">
                <a:solidFill>
                  <a:srgbClr val="1155CC"/>
                </a:solidFill>
                <a:hlinkClick r:id="rId4">
                  <a:extLst>
                    <a:ext uri="{A12FA001-AC4F-418D-AE19-62706E023703}">
                      <ahyp:hlinkClr xmlns:ahyp="http://schemas.microsoft.com/office/drawing/2018/hyperlinkcolor" val="tx"/>
                    </a:ext>
                  </a:extLst>
                </a:hlinkClick>
              </a:rPr>
              <a:t>Personalizing the Writing Experience</a:t>
            </a:r>
            <a:endParaRPr sz="3600" b="1" dirty="0">
              <a:solidFill>
                <a:srgbClr val="1155CC"/>
              </a:solidFill>
            </a:endParaRPr>
          </a:p>
          <a:p>
            <a:pPr indent="-541853">
              <a:lnSpc>
                <a:spcPct val="150000"/>
              </a:lnSpc>
              <a:buClr>
                <a:srgbClr val="1155CC"/>
              </a:buClr>
              <a:buSzPts val="2800"/>
            </a:pPr>
            <a:r>
              <a:rPr lang="en" sz="3600" b="1" u="sng" dirty="0">
                <a:solidFill>
                  <a:srgbClr val="1155CC"/>
                </a:solidFill>
                <a:hlinkClick r:id="rId5">
                  <a:extLst>
                    <a:ext uri="{A12FA001-AC4F-418D-AE19-62706E023703}">
                      <ahyp:hlinkClr xmlns:ahyp="http://schemas.microsoft.com/office/drawing/2018/hyperlinkcolor" val="tx"/>
                    </a:ext>
                  </a:extLst>
                </a:hlinkClick>
              </a:rPr>
              <a:t>Teaching with Accessible Math</a:t>
            </a:r>
            <a:endParaRPr sz="3600" b="1" dirty="0">
              <a:solidFill>
                <a:srgbClr val="1155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Day Two Final Thoughts</a:t>
            </a:r>
            <a:endParaRPr b="1" dirty="0"/>
          </a:p>
        </p:txBody>
      </p:sp>
      <p:pic>
        <p:nvPicPr>
          <p:cNvPr id="148" name="Google Shape;148;p27" descr="A standard computer keyboard with black and white keys. One key is labeled final thoughts."/>
          <p:cNvPicPr preferRelativeResize="0"/>
          <p:nvPr/>
        </p:nvPicPr>
        <p:blipFill rotWithShape="1">
          <a:blip r:embed="rId3">
            <a:alphaModFix/>
          </a:blip>
          <a:srcRect t="69" b="79"/>
          <a:stretch/>
        </p:blipFill>
        <p:spPr>
          <a:xfrm>
            <a:off x="2362200" y="929933"/>
            <a:ext cx="7876055" cy="51207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14710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Day Two Afternoon Welcome Back!</a:t>
            </a:r>
            <a:endParaRPr b="1" dirty="0"/>
          </a:p>
        </p:txBody>
      </p:sp>
      <p:pic>
        <p:nvPicPr>
          <p:cNvPr id="61" name="Google Shape;61;p14" descr="Welcome image"/>
          <p:cNvPicPr preferRelativeResize="0"/>
          <p:nvPr/>
        </p:nvPicPr>
        <p:blipFill>
          <a:blip r:embed="rId3">
            <a:alphaModFix/>
          </a:blip>
          <a:stretch>
            <a:fillRect/>
          </a:stretch>
        </p:blipFill>
        <p:spPr>
          <a:xfrm>
            <a:off x="1428089" y="870242"/>
            <a:ext cx="9335821" cy="5251400"/>
          </a:xfrm>
          <a:prstGeom prst="rect">
            <a:avLst/>
          </a:prstGeom>
          <a:noFill/>
          <a:ln>
            <a:noFill/>
          </a:ln>
        </p:spPr>
      </p:pic>
      <p:sp>
        <p:nvSpPr>
          <p:cNvPr id="62" name="Google Shape;62;p14"/>
          <p:cNvSpPr txBox="1"/>
          <p:nvPr/>
        </p:nvSpPr>
        <p:spPr>
          <a:xfrm>
            <a:off x="4503599" y="6059919"/>
            <a:ext cx="31848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Belinda Fewings</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POUR Principles</a:t>
            </a:r>
            <a:endParaRPr b="1" dirty="0"/>
          </a:p>
        </p:txBody>
      </p:sp>
      <p:sp>
        <p:nvSpPr>
          <p:cNvPr id="68" name="Google Shape;68;p15"/>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3733" dirty="0">
                <a:solidFill>
                  <a:schemeClr val="dk1"/>
                </a:solidFill>
              </a:rPr>
              <a:t>The</a:t>
            </a:r>
            <a:r>
              <a:rPr lang="en" sz="3733" b="1" dirty="0">
                <a:solidFill>
                  <a:schemeClr val="dk1"/>
                </a:solidFill>
              </a:rPr>
              <a:t> POUR Principles </a:t>
            </a:r>
            <a:r>
              <a:rPr lang="en" sz="3733" dirty="0">
                <a:solidFill>
                  <a:schemeClr val="dk1"/>
                </a:solidFill>
              </a:rPr>
              <a:t>were developed as part of the World Wide Web Consortium’s (W3C) Web Accessibility Initiative (W3C Web Accessibility Initiative, 2019). POUR stands for:</a:t>
            </a:r>
            <a:endParaRPr sz="3733" dirty="0">
              <a:solidFill>
                <a:schemeClr val="dk1"/>
              </a:solidFill>
            </a:endParaRPr>
          </a:p>
          <a:p>
            <a:pPr marL="0" indent="0">
              <a:buNone/>
            </a:pPr>
            <a:endParaRPr sz="3733" dirty="0">
              <a:solidFill>
                <a:schemeClr val="dk1"/>
              </a:solidFill>
            </a:endParaRPr>
          </a:p>
          <a:p>
            <a:pPr indent="-541853">
              <a:buClr>
                <a:schemeClr val="dk1"/>
              </a:buClr>
              <a:buSzPts val="2800"/>
            </a:pPr>
            <a:r>
              <a:rPr lang="en" b="1" dirty="0">
                <a:solidFill>
                  <a:schemeClr val="dk1"/>
                </a:solidFill>
              </a:rPr>
              <a:t>Perceivable</a:t>
            </a:r>
            <a:endParaRPr b="1" dirty="0">
              <a:solidFill>
                <a:schemeClr val="dk1"/>
              </a:solidFill>
            </a:endParaRPr>
          </a:p>
          <a:p>
            <a:pPr indent="-541853">
              <a:buClr>
                <a:schemeClr val="dk1"/>
              </a:buClr>
              <a:buSzPts val="2800"/>
            </a:pPr>
            <a:r>
              <a:rPr lang="en" b="1" dirty="0">
                <a:solidFill>
                  <a:schemeClr val="dk1"/>
                </a:solidFill>
              </a:rPr>
              <a:t>Operable</a:t>
            </a:r>
            <a:endParaRPr b="1" dirty="0">
              <a:solidFill>
                <a:schemeClr val="dk1"/>
              </a:solidFill>
            </a:endParaRPr>
          </a:p>
          <a:p>
            <a:pPr indent="-541853">
              <a:buClr>
                <a:schemeClr val="dk1"/>
              </a:buClr>
              <a:buSzPts val="2800"/>
            </a:pPr>
            <a:r>
              <a:rPr lang="en" b="1" dirty="0">
                <a:solidFill>
                  <a:schemeClr val="dk1"/>
                </a:solidFill>
              </a:rPr>
              <a:t>Understandable</a:t>
            </a:r>
            <a:endParaRPr b="1" dirty="0">
              <a:solidFill>
                <a:schemeClr val="dk1"/>
              </a:solidFill>
            </a:endParaRPr>
          </a:p>
          <a:p>
            <a:pPr indent="-541853">
              <a:buClr>
                <a:schemeClr val="dk1"/>
              </a:buClr>
              <a:buSzPts val="2800"/>
            </a:pPr>
            <a:r>
              <a:rPr lang="en" b="1" dirty="0">
                <a:solidFill>
                  <a:schemeClr val="dk1"/>
                </a:solidFill>
              </a:rPr>
              <a:t>Robust</a:t>
            </a:r>
            <a:endParaRPr b="1" dirty="0">
              <a:solidFill>
                <a:schemeClr val="dk1"/>
              </a:solidFill>
            </a:endParaRPr>
          </a:p>
        </p:txBody>
      </p:sp>
      <p:sp>
        <p:nvSpPr>
          <p:cNvPr id="3" name="TextBox 2">
            <a:extLst>
              <a:ext uri="{FF2B5EF4-FFF2-40B4-BE49-F238E27FC236}">
                <a16:creationId xmlns:a16="http://schemas.microsoft.com/office/drawing/2014/main" id="{9A4DB929-7298-394C-4008-50564422FE3D}"/>
              </a:ext>
            </a:extLst>
          </p:cNvPr>
          <p:cNvSpPr txBox="1"/>
          <p:nvPr/>
        </p:nvSpPr>
        <p:spPr>
          <a:xfrm>
            <a:off x="4525256" y="4889527"/>
            <a:ext cx="7165242" cy="1200329"/>
          </a:xfrm>
          <a:prstGeom prst="rect">
            <a:avLst/>
          </a:prstGeom>
          <a:noFill/>
        </p:spPr>
        <p:txBody>
          <a:bodyPr wrap="square">
            <a:spAutoFit/>
          </a:bodyPr>
          <a:lstStyle/>
          <a:p>
            <a:r>
              <a:rPr lang="en-US" dirty="0">
                <a:solidFill>
                  <a:srgbClr val="000000"/>
                </a:solidFill>
                <a:latin typeface="Roboto" panose="02000000000000000000" pitchFamily="2" charset="0"/>
                <a:ea typeface="Calibri" panose="020F0502020204030204" pitchFamily="34" charset="0"/>
                <a:cs typeface="Times New Roman" panose="02020603050405020304" pitchFamily="18" charset="0"/>
                <a:hlinkClick r:id="rId3"/>
              </a:rPr>
              <a:t>https://youtu.be/dzzlJQXmJIw</a:t>
            </a:r>
            <a:r>
              <a:rPr lang="en-US" dirty="0">
                <a:latin typeface="Roboto" panose="02000000000000000000" pitchFamily="2" charset="0"/>
                <a:ea typeface="Calibri" panose="020F0502020204030204" pitchFamily="34" charset="0"/>
                <a:cs typeface="Times New Roman" panose="02020603050405020304" pitchFamily="18" charset="0"/>
              </a:rPr>
              <a:t>, </a:t>
            </a:r>
            <a:r>
              <a:rPr lang="en-US" dirty="0">
                <a:solidFill>
                  <a:srgbClr val="000000"/>
                </a:solidFill>
                <a:latin typeface="Roboto" panose="02000000000000000000" pitchFamily="2" charset="0"/>
                <a:ea typeface="Calibri" panose="020F0502020204030204" pitchFamily="34" charset="0"/>
                <a:cs typeface="Times New Roman" panose="02020603050405020304" pitchFamily="18" charset="0"/>
              </a:rPr>
              <a:t>National Center on AEM (2018) </a:t>
            </a:r>
          </a:p>
          <a:p>
            <a:r>
              <a:rPr lang="en-US" dirty="0">
                <a:hlinkClick r:id="rId4"/>
              </a:rPr>
              <a:t>https://youtu.be/0vauZJBWhXs</a:t>
            </a:r>
            <a:r>
              <a:rPr lang="en-US" dirty="0"/>
              <a:t>, CAST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Mathematics and Accessibility</a:t>
            </a:r>
            <a:endParaRPr b="1" dirty="0"/>
          </a:p>
        </p:txBody>
      </p:sp>
      <p:sp>
        <p:nvSpPr>
          <p:cNvPr id="74" name="Google Shape;74;p16"/>
          <p:cNvSpPr txBox="1">
            <a:spLocks noGrp="1"/>
          </p:cNvSpPr>
          <p:nvPr>
            <p:ph type="body" idx="1"/>
          </p:nvPr>
        </p:nvSpPr>
        <p:spPr>
          <a:xfrm>
            <a:off x="415600" y="1536633"/>
            <a:ext cx="114852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r>
              <a:rPr lang="en" sz="3200" dirty="0"/>
              <a:t>Presenting mathematical content and other complex scientific notations such as chemical formulas is not something that the basic Internet protocols were designed to support (Hayes, 2009).</a:t>
            </a:r>
            <a:endParaRPr sz="3200" dirty="0"/>
          </a:p>
          <a:p>
            <a:pPr marL="0" indent="0">
              <a:spcBef>
                <a:spcPts val="1600"/>
              </a:spcBef>
              <a:buNone/>
            </a:pPr>
            <a:endParaRPr sz="3200" dirty="0"/>
          </a:p>
          <a:p>
            <a:pPr marL="0" indent="0">
              <a:spcBef>
                <a:spcPts val="1600"/>
              </a:spcBef>
              <a:spcAft>
                <a:spcPts val="1600"/>
              </a:spcAft>
              <a:buClr>
                <a:schemeClr val="dk1"/>
              </a:buClr>
              <a:buSzPts val="1100"/>
              <a:buNone/>
            </a:pPr>
            <a:r>
              <a:rPr lang="en" sz="3200" dirty="0"/>
              <a:t>As a result, mathematical content often renders differently from one web-browser to another. </a:t>
            </a:r>
            <a:endParaRPr sz="45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History of Accessible Math Design</a:t>
            </a:r>
            <a:endParaRPr b="1" dirty="0"/>
          </a:p>
        </p:txBody>
      </p:sp>
      <p:sp>
        <p:nvSpPr>
          <p:cNvPr id="80" name="Google Shape;80;p17"/>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buNone/>
            </a:pPr>
            <a:r>
              <a:rPr lang="en" sz="3733" dirty="0">
                <a:solidFill>
                  <a:schemeClr val="dk1"/>
                </a:solidFill>
              </a:rPr>
              <a:t>The following strategies have been tried over the years as options for addressing accessible math design concerns:</a:t>
            </a:r>
            <a:endParaRPr sz="3733" dirty="0">
              <a:solidFill>
                <a:schemeClr val="dk1"/>
              </a:solidFill>
            </a:endParaRPr>
          </a:p>
          <a:p>
            <a:pPr marL="0" indent="0">
              <a:buNone/>
            </a:pPr>
            <a:endParaRPr sz="3733" dirty="0">
              <a:solidFill>
                <a:schemeClr val="dk1"/>
              </a:solidFill>
            </a:endParaRPr>
          </a:p>
          <a:p>
            <a:pPr indent="-541853">
              <a:lnSpc>
                <a:spcPct val="150000"/>
              </a:lnSpc>
              <a:buClr>
                <a:schemeClr val="dk1"/>
              </a:buClr>
              <a:buSzPts val="2800"/>
            </a:pPr>
            <a:r>
              <a:rPr lang="en" sz="3600" dirty="0">
                <a:solidFill>
                  <a:schemeClr val="dk1"/>
                </a:solidFill>
              </a:rPr>
              <a:t>Expressions and formulas were captured and presented as images</a:t>
            </a:r>
            <a:endParaRPr sz="3600" dirty="0">
              <a:solidFill>
                <a:schemeClr val="dk1"/>
              </a:solidFill>
            </a:endParaRPr>
          </a:p>
          <a:p>
            <a:pPr indent="-541853">
              <a:lnSpc>
                <a:spcPct val="150000"/>
              </a:lnSpc>
              <a:buClr>
                <a:schemeClr val="dk1"/>
              </a:buClr>
              <a:buSzPts val="2800"/>
            </a:pPr>
            <a:r>
              <a:rPr lang="en" sz="3600" dirty="0">
                <a:solidFill>
                  <a:schemeClr val="dk1"/>
                </a:solidFill>
              </a:rPr>
              <a:t>LaTex markup language</a:t>
            </a:r>
            <a:endParaRPr sz="3600" dirty="0">
              <a:solidFill>
                <a:schemeClr val="dk1"/>
              </a:solidFill>
            </a:endParaRPr>
          </a:p>
          <a:p>
            <a:pPr indent="-541853">
              <a:lnSpc>
                <a:spcPct val="150000"/>
              </a:lnSpc>
              <a:buClr>
                <a:schemeClr val="dk1"/>
              </a:buClr>
              <a:buSzPts val="2800"/>
            </a:pPr>
            <a:r>
              <a:rPr lang="en" sz="3600" dirty="0">
                <a:solidFill>
                  <a:schemeClr val="dk1"/>
                </a:solidFill>
              </a:rPr>
              <a:t>MathML markup language</a:t>
            </a:r>
            <a:endParaRPr sz="36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Adding Mathematical Content as Images</a:t>
            </a:r>
            <a:endParaRPr b="1" dirty="0"/>
          </a:p>
        </p:txBody>
      </p:sp>
      <p:sp>
        <p:nvSpPr>
          <p:cNvPr id="86" name="Google Shape;86;p18"/>
          <p:cNvSpPr txBox="1">
            <a:spLocks noGrp="1"/>
          </p:cNvSpPr>
          <p:nvPr>
            <p:ph type="body" idx="1"/>
          </p:nvPr>
        </p:nvSpPr>
        <p:spPr>
          <a:xfrm>
            <a:off x="415600" y="1088967"/>
            <a:ext cx="11360800" cy="18356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dirty="0">
                <a:solidFill>
                  <a:schemeClr val="dk1"/>
                </a:solidFill>
              </a:rPr>
              <a:t>One strategy that has been used to address the differences in rendering math on the web has been to insert the expressions, equations, and/or functions as images.</a:t>
            </a:r>
            <a:endParaRPr sz="3733" dirty="0">
              <a:solidFill>
                <a:schemeClr val="dk1"/>
              </a:solidFill>
            </a:endParaRPr>
          </a:p>
        </p:txBody>
      </p:sp>
      <p:pic>
        <p:nvPicPr>
          <p:cNvPr id="87" name="Google Shape;87;p18" descr="Equation: f(x)=12-x^2"/>
          <p:cNvPicPr preferRelativeResize="0"/>
          <p:nvPr/>
        </p:nvPicPr>
        <p:blipFill rotWithShape="1">
          <a:blip r:embed="rId3">
            <a:alphaModFix/>
          </a:blip>
          <a:srcRect t="40719"/>
          <a:stretch/>
        </p:blipFill>
        <p:spPr>
          <a:xfrm>
            <a:off x="3668634" y="3705534"/>
            <a:ext cx="4450033" cy="15388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9"/>
          <p:cNvSpPr txBox="1">
            <a:spLocks noGrp="1"/>
          </p:cNvSpPr>
          <p:nvPr>
            <p:ph type="body" idx="2"/>
          </p:nvPr>
        </p:nvSpPr>
        <p:spPr>
          <a:xfrm>
            <a:off x="6443200" y="1308031"/>
            <a:ext cx="5333200" cy="5069200"/>
          </a:xfrm>
          <a:prstGeom prst="rect">
            <a:avLst/>
          </a:prstGeom>
          <a:ln w="28575" cap="flat" cmpd="sng">
            <a:solidFill>
              <a:srgbClr val="000000"/>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rmAutofit/>
          </a:bodyPr>
          <a:lstStyle/>
          <a:p>
            <a:pPr marL="0" indent="0" algn="ctr">
              <a:buNone/>
            </a:pPr>
            <a:r>
              <a:rPr lang="en" sz="3200" dirty="0"/>
              <a:t>The LaTeX Markup Language used to generate the image displayed on the left.</a:t>
            </a:r>
            <a:endParaRPr sz="3200" dirty="0"/>
          </a:p>
          <a:p>
            <a:pPr marL="0" indent="0" algn="ctr">
              <a:spcBef>
                <a:spcPts val="1600"/>
              </a:spcBef>
              <a:buNone/>
            </a:pPr>
            <a:endParaRPr sz="3200" dirty="0"/>
          </a:p>
          <a:p>
            <a:pPr marL="0" indent="0" algn="ctr">
              <a:spcBef>
                <a:spcPts val="1600"/>
              </a:spcBef>
              <a:spcAft>
                <a:spcPts val="1600"/>
              </a:spcAft>
              <a:buClr>
                <a:schemeClr val="dk1"/>
              </a:buClr>
              <a:buSzPts val="1100"/>
              <a:buNone/>
            </a:pPr>
            <a:r>
              <a:rPr lang="en" sz="3600" b="1" dirty="0"/>
              <a:t>\frac{x^{2}-8 x+12}{x^{2}-3 x-18}</a:t>
            </a:r>
            <a:endParaRPr sz="3600" b="1" dirty="0"/>
          </a:p>
        </p:txBody>
      </p:sp>
      <p:pic>
        <p:nvPicPr>
          <p:cNvPr id="95" name="Google Shape;95;p19" descr="Math expression: &#10;x^2-8x+12 / x^2-3x-18"/>
          <p:cNvPicPr preferRelativeResize="0"/>
          <p:nvPr/>
        </p:nvPicPr>
        <p:blipFill>
          <a:blip r:embed="rId3">
            <a:alphaModFix/>
          </a:blip>
          <a:stretch>
            <a:fillRect/>
          </a:stretch>
        </p:blipFill>
        <p:spPr>
          <a:xfrm>
            <a:off x="1616567" y="4688333"/>
            <a:ext cx="3278467" cy="1580000"/>
          </a:xfrm>
          <a:prstGeom prst="rect">
            <a:avLst/>
          </a:prstGeom>
          <a:noFill/>
          <a:ln>
            <a:noFill/>
          </a:ln>
        </p:spPr>
      </p:pic>
      <p:sp>
        <p:nvSpPr>
          <p:cNvPr id="93" name="Google Shape;93;p19"/>
          <p:cNvSpPr txBox="1">
            <a:spLocks noGrp="1"/>
          </p:cNvSpPr>
          <p:nvPr>
            <p:ph type="body" idx="1"/>
          </p:nvPr>
        </p:nvSpPr>
        <p:spPr>
          <a:xfrm>
            <a:off x="415600" y="1308031"/>
            <a:ext cx="5680400" cy="5069200"/>
          </a:xfrm>
          <a:prstGeom prst="rect">
            <a:avLst/>
          </a:prstGeom>
          <a:ln w="28575" cap="flat" cmpd="sng">
            <a:solidFill>
              <a:srgbClr val="000000"/>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rmAutofit/>
          </a:bodyPr>
          <a:lstStyle/>
          <a:p>
            <a:pPr marL="0" indent="0" algn="ctr">
              <a:buNone/>
            </a:pPr>
            <a:r>
              <a:rPr lang="en" sz="3200" dirty="0"/>
              <a:t>A mathematical expression using the LaTeX Markup Language.</a:t>
            </a:r>
            <a:endParaRPr sz="3200" dirty="0"/>
          </a:p>
          <a:p>
            <a:pPr marL="0" indent="0" algn="ctr">
              <a:spcBef>
                <a:spcPts val="1600"/>
              </a:spcBef>
              <a:buNone/>
            </a:pPr>
            <a:endParaRPr sz="3200" dirty="0"/>
          </a:p>
          <a:p>
            <a:pPr marL="0" indent="0" algn="ctr">
              <a:spcBef>
                <a:spcPts val="1600"/>
              </a:spcBef>
              <a:spcAft>
                <a:spcPts val="1600"/>
              </a:spcAft>
              <a:buNone/>
            </a:pPr>
            <a:endParaRPr sz="3200" dirty="0"/>
          </a:p>
        </p:txBody>
      </p:sp>
      <p:sp>
        <p:nvSpPr>
          <p:cNvPr id="92" name="Google Shape;92;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LaTeX Markup Language</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20"/>
          <p:cNvSpPr txBox="1">
            <a:spLocks noGrp="1"/>
          </p:cNvSpPr>
          <p:nvPr>
            <p:ph type="body" idx="2"/>
          </p:nvPr>
        </p:nvSpPr>
        <p:spPr>
          <a:xfrm>
            <a:off x="6443200" y="1286767"/>
            <a:ext cx="5333200" cy="5069200"/>
          </a:xfrm>
          <a:prstGeom prst="rect">
            <a:avLst/>
          </a:prstGeom>
          <a:ln w="28575" cap="flat" cmpd="sng">
            <a:solidFill>
              <a:srgbClr val="000000"/>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rmAutofit/>
          </a:bodyPr>
          <a:lstStyle/>
          <a:p>
            <a:pPr marL="0" indent="0" algn="ctr">
              <a:buNone/>
            </a:pPr>
            <a:r>
              <a:rPr lang="en" sz="3200" dirty="0"/>
              <a:t>The LaTeX Markup Language used to generate the image displayed on the left.</a:t>
            </a:r>
            <a:endParaRPr sz="3200" dirty="0"/>
          </a:p>
          <a:p>
            <a:pPr marL="0" indent="0" algn="ctr">
              <a:spcBef>
                <a:spcPts val="1600"/>
              </a:spcBef>
              <a:buNone/>
            </a:pPr>
            <a:endParaRPr sz="3200" dirty="0"/>
          </a:p>
          <a:p>
            <a:pPr marL="0" indent="0" algn="ctr">
              <a:spcBef>
                <a:spcPts val="1600"/>
              </a:spcBef>
              <a:spcAft>
                <a:spcPts val="1600"/>
              </a:spcAft>
              <a:buNone/>
            </a:pPr>
            <a:r>
              <a:rPr lang="en" sz="3600" b="1" dirty="0"/>
              <a:t>\frac{x^{2}-8 x+12}{x^{2}-3 x-18}</a:t>
            </a:r>
            <a:endParaRPr sz="3600" b="1" dirty="0"/>
          </a:p>
        </p:txBody>
      </p:sp>
      <p:pic>
        <p:nvPicPr>
          <p:cNvPr id="103" name="Google Shape;103;p20" descr="Math expression: &#10;x^2-8x+12 / x^2-3x-18"/>
          <p:cNvPicPr preferRelativeResize="0"/>
          <p:nvPr/>
        </p:nvPicPr>
        <p:blipFill>
          <a:blip r:embed="rId3">
            <a:alphaModFix/>
          </a:blip>
          <a:stretch>
            <a:fillRect/>
          </a:stretch>
        </p:blipFill>
        <p:spPr>
          <a:xfrm>
            <a:off x="1616567" y="4688333"/>
            <a:ext cx="3278467" cy="1580000"/>
          </a:xfrm>
          <a:prstGeom prst="rect">
            <a:avLst/>
          </a:prstGeom>
          <a:noFill/>
          <a:ln>
            <a:noFill/>
          </a:ln>
        </p:spPr>
      </p:pic>
      <p:sp>
        <p:nvSpPr>
          <p:cNvPr id="101" name="Google Shape;101;p20"/>
          <p:cNvSpPr txBox="1">
            <a:spLocks noGrp="1"/>
          </p:cNvSpPr>
          <p:nvPr>
            <p:ph type="body" idx="1"/>
          </p:nvPr>
        </p:nvSpPr>
        <p:spPr>
          <a:xfrm>
            <a:off x="415600" y="1286767"/>
            <a:ext cx="5680400" cy="5069200"/>
          </a:xfrm>
          <a:prstGeom prst="rect">
            <a:avLst/>
          </a:prstGeom>
          <a:ln w="28575" cap="flat" cmpd="sng">
            <a:solidFill>
              <a:srgbClr val="000000"/>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rmAutofit/>
          </a:bodyPr>
          <a:lstStyle/>
          <a:p>
            <a:pPr marL="0" indent="0" algn="ctr">
              <a:buNone/>
            </a:pPr>
            <a:r>
              <a:rPr lang="en" sz="3200" dirty="0"/>
              <a:t>A mathematical expression using the LaTeX Markup Language.</a:t>
            </a:r>
            <a:endParaRPr sz="3200" dirty="0"/>
          </a:p>
          <a:p>
            <a:pPr marL="0" indent="0" algn="ctr">
              <a:spcBef>
                <a:spcPts val="1600"/>
              </a:spcBef>
              <a:buNone/>
            </a:pPr>
            <a:endParaRPr sz="3200" dirty="0"/>
          </a:p>
          <a:p>
            <a:pPr marL="0" indent="0" algn="ctr">
              <a:spcBef>
                <a:spcPts val="1600"/>
              </a:spcBef>
              <a:spcAft>
                <a:spcPts val="1600"/>
              </a:spcAft>
              <a:buNone/>
            </a:pPr>
            <a:endParaRPr sz="3200" dirty="0"/>
          </a:p>
        </p:txBody>
      </p:sp>
      <p:sp>
        <p:nvSpPr>
          <p:cNvPr id="100" name="Google Shape;100;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MathML Markup Language</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15600" y="1444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Equatio</a:t>
            </a:r>
            <a:endParaRPr b="1" dirty="0"/>
          </a:p>
        </p:txBody>
      </p:sp>
      <p:pic>
        <p:nvPicPr>
          <p:cNvPr id="115" name="Google Shape;115;p22" descr="https://text.help/Dy0aIQ &#10;Made to help mathematics and STEM teachers and students at all levels, EquatIO lets everyone create mathematical equations, formulas and more on their computer or Chromebook.&#10; &#10;Input’s easy. Type, handwrite, or dictate any expression, with no tricky coding or math languages to master. There’s a huge library of ready-made expressions to save you time, from simple formulas to complex functions. And when you’re done, just add the math to your document with a click.&#10;&#10;To install EquatIO, visit https://texthelp.com/equatio" title="Introducing EquatIO">
            <a:hlinkClick r:id="rId3"/>
          </p:cNvPr>
          <p:cNvPicPr preferRelativeResize="0"/>
          <p:nvPr/>
        </p:nvPicPr>
        <p:blipFill>
          <a:blip r:embed="rId4">
            <a:alphaModFix/>
          </a:blip>
          <a:stretch>
            <a:fillRect/>
          </a:stretch>
        </p:blipFill>
        <p:spPr>
          <a:xfrm>
            <a:off x="2362119" y="1012301"/>
            <a:ext cx="7280645" cy="5046753"/>
          </a:xfrm>
          <a:prstGeom prst="rect">
            <a:avLst/>
          </a:prstGeom>
          <a:noFill/>
          <a:ln>
            <a:noFill/>
          </a:ln>
        </p:spPr>
      </p:pic>
      <p:sp>
        <p:nvSpPr>
          <p:cNvPr id="3" name="TextBox 2">
            <a:extLst>
              <a:ext uri="{FF2B5EF4-FFF2-40B4-BE49-F238E27FC236}">
                <a16:creationId xmlns:a16="http://schemas.microsoft.com/office/drawing/2014/main" id="{92214497-6DC8-C534-D0B7-6C12B454A57E}"/>
              </a:ext>
            </a:extLst>
          </p:cNvPr>
          <p:cNvSpPr txBox="1"/>
          <p:nvPr/>
        </p:nvSpPr>
        <p:spPr>
          <a:xfrm>
            <a:off x="2236887" y="6048239"/>
            <a:ext cx="11360800" cy="369332"/>
          </a:xfrm>
          <a:prstGeom prst="rect">
            <a:avLst/>
          </a:prstGeom>
          <a:noFill/>
        </p:spPr>
        <p:txBody>
          <a:bodyPr wrap="square">
            <a:spAutoFit/>
          </a:bodyPr>
          <a:lstStyle/>
          <a:p>
            <a:r>
              <a:rPr lang="en-US" sz="1800" u="sng" dirty="0">
                <a:solidFill>
                  <a:srgbClr val="000000"/>
                </a:solidFill>
                <a:latin typeface="Roboto" panose="02000000000000000000" pitchFamily="2" charset="0"/>
                <a:ea typeface="Calibri" panose="020F0502020204030204" pitchFamily="34" charset="0"/>
                <a:cs typeface="Arial" panose="020B0604020202020204" pitchFamily="34" charset="0"/>
                <a:hlinkClick r:id="rId5"/>
              </a:rPr>
              <a:t>https://www.youtube.com/watch?v=BWmPQ7mcKrM</a:t>
            </a:r>
            <a:r>
              <a:rPr lang="en-US" sz="1800" dirty="0">
                <a:solidFill>
                  <a:srgbClr val="000000"/>
                </a:solidFill>
                <a:latin typeface="Roboto" panose="02000000000000000000" pitchFamily="2" charset="0"/>
                <a:ea typeface="Calibri" panose="020F0502020204030204" pitchFamily="34" charset="0"/>
                <a:cs typeface="Arial" panose="020B0604020202020204" pitchFamily="34" charset="0"/>
              </a:rPr>
              <a:t> (</a:t>
            </a:r>
            <a:r>
              <a:rPr lang="en-US" sz="1800" dirty="0" err="1">
                <a:solidFill>
                  <a:srgbClr val="000000"/>
                </a:solidFill>
                <a:latin typeface="Roboto" panose="02000000000000000000" pitchFamily="2" charset="0"/>
                <a:ea typeface="Calibri" panose="020F0502020204030204" pitchFamily="34" charset="0"/>
                <a:cs typeface="Arial" panose="020B0604020202020204" pitchFamily="34" charset="0"/>
              </a:rPr>
              <a:t>Texthelp</a:t>
            </a:r>
            <a:r>
              <a:rPr lang="en-US" sz="1800" dirty="0">
                <a:solidFill>
                  <a:srgbClr val="000000"/>
                </a:solidFill>
                <a:latin typeface="Roboto" panose="02000000000000000000" pitchFamily="2" charset="0"/>
                <a:ea typeface="Calibri" panose="020F0502020204030204" pitchFamily="34" charset="0"/>
                <a:cs typeface="Arial" panose="020B0604020202020204" pitchFamily="34" charset="0"/>
              </a:rPr>
              <a:t>, </a:t>
            </a:r>
            <a:r>
              <a:rPr lang="en-US" sz="1800" dirty="0">
                <a:latin typeface="Roboto" panose="02000000000000000000" pitchFamily="2" charset="0"/>
                <a:ea typeface="Calibri" panose="020F0502020204030204" pitchFamily="34" charset="0"/>
                <a:cs typeface="Arial" panose="020B0604020202020204" pitchFamily="34" charset="0"/>
              </a:rPr>
              <a:t>2017)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8</TotalTime>
  <Words>3004</Words>
  <Application>Microsoft Office PowerPoint</Application>
  <PresentationFormat>Widescreen</PresentationFormat>
  <Paragraphs>95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Comic Sans MS</vt:lpstr>
      <vt:lpstr>Roboto</vt:lpstr>
      <vt:lpstr>Roboto Black</vt:lpstr>
      <vt:lpstr>Times New Roman</vt:lpstr>
      <vt:lpstr>Verdana</vt:lpstr>
      <vt:lpstr>Default Design</vt:lpstr>
      <vt:lpstr>#A11Y: EC Summer Institute on Accessibility</vt:lpstr>
      <vt:lpstr>Day Two Afternoon Welcome Back!</vt:lpstr>
      <vt:lpstr>The POUR Principles</vt:lpstr>
      <vt:lpstr>Mathematics and Accessibility</vt:lpstr>
      <vt:lpstr>History of Accessible Math Design</vt:lpstr>
      <vt:lpstr>Adding Mathematical Content as Images</vt:lpstr>
      <vt:lpstr>The LaTeX Markup Language</vt:lpstr>
      <vt:lpstr>The MathML Markup Language</vt:lpstr>
      <vt:lpstr>Equatio</vt:lpstr>
      <vt:lpstr>Desmos</vt:lpstr>
      <vt:lpstr>Experimenting with Desmos Activity</vt:lpstr>
      <vt:lpstr>Accessibility and the Procurement Process</vt:lpstr>
      <vt:lpstr>North Carolina’s AEM Planning Tool</vt:lpstr>
      <vt:lpstr>The Final Activity- Self-Exploration of Accessibility</vt:lpstr>
      <vt:lpstr>Day Two 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#A11Y: EC Summer Institute on Accessibility</dc:title>
  <dc:subject>Integrating Instructional Software into Teaching and Learning</dc:subject>
  <dc:creator>Craig Erschel Shepherd (cshphrd2)</dc:creator>
  <cp:lastModifiedBy>Craig Erschel Shepherd (cshphrd2)</cp:lastModifiedBy>
  <cp:revision>1</cp:revision>
  <dcterms:created xsi:type="dcterms:W3CDTF">2023-06-07T19:30:09Z</dcterms:created>
  <dcterms:modified xsi:type="dcterms:W3CDTF">2023-06-07T19:38:38Z</dcterms:modified>
</cp:coreProperties>
</file>