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77"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319">
          <p15:clr>
            <a:srgbClr val="A4A3A4"/>
          </p15:clr>
        </p15:guide>
        <p15:guide id="2" pos="76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595959"/>
    <a:srgbClr val="B8E08C"/>
    <a:srgbClr val="FF0000"/>
    <a:srgbClr val="CC9900"/>
    <a:srgbClr val="663300"/>
    <a:srgbClr val="006600"/>
    <a:srgbClr val="990000"/>
    <a:srgbClr val="0033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4" autoAdjust="0"/>
    <p:restoredTop sz="91318" autoAdjust="0"/>
  </p:normalViewPr>
  <p:slideViewPr>
    <p:cSldViewPr snapToGrid="0" showGuides="1">
      <p:cViewPr>
        <p:scale>
          <a:sx n="90" d="100"/>
          <a:sy n="90" d="100"/>
        </p:scale>
        <p:origin x="381" y="60"/>
      </p:cViewPr>
      <p:guideLst>
        <p:guide orient="horz" pos="4319"/>
        <p:guide pos="7679"/>
      </p:guideLst>
    </p:cSldViewPr>
  </p:slideViewPr>
  <p:outlineViewPr>
    <p:cViewPr>
      <p:scale>
        <a:sx n="33" d="100"/>
        <a:sy n="33" d="100"/>
      </p:scale>
      <p:origin x="0" y="-16551"/>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C54D9C12-C77C-44B5-A4B6-550B204C29C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89091" name="Rectangle 3">
            <a:extLst>
              <a:ext uri="{FF2B5EF4-FFF2-40B4-BE49-F238E27FC236}">
                <a16:creationId xmlns:a16="http://schemas.microsoft.com/office/drawing/2014/main" id="{9794E248-9E8C-443A-A5ED-3F797AF9CCF3}"/>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US" altLang="en-US"/>
          </a:p>
        </p:txBody>
      </p:sp>
      <p:sp>
        <p:nvSpPr>
          <p:cNvPr id="89092" name="Rectangle 4">
            <a:extLst>
              <a:ext uri="{FF2B5EF4-FFF2-40B4-BE49-F238E27FC236}">
                <a16:creationId xmlns:a16="http://schemas.microsoft.com/office/drawing/2014/main" id="{3F807E8F-6973-4907-A2A9-0016C1976F78}"/>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89093" name="Rectangle 5">
            <a:extLst>
              <a:ext uri="{FF2B5EF4-FFF2-40B4-BE49-F238E27FC236}">
                <a16:creationId xmlns:a16="http://schemas.microsoft.com/office/drawing/2014/main" id="{BE14ACE5-F3A1-44D5-A056-A5EADFD2C8D4}"/>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2B9D48F8-701B-40D8-B658-5D61D9E7BD2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54A6B60-46F5-44FD-91EA-C6001B68C5E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5123" name="Rectangle 3">
            <a:extLst>
              <a:ext uri="{FF2B5EF4-FFF2-40B4-BE49-F238E27FC236}">
                <a16:creationId xmlns:a16="http://schemas.microsoft.com/office/drawing/2014/main" id="{03195FFD-7637-4C12-9641-4DC81A95556D}"/>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US" altLang="en-US"/>
          </a:p>
        </p:txBody>
      </p:sp>
      <p:sp>
        <p:nvSpPr>
          <p:cNvPr id="15364" name="Rectangle 4">
            <a:extLst>
              <a:ext uri="{FF2B5EF4-FFF2-40B4-BE49-F238E27FC236}">
                <a16:creationId xmlns:a16="http://schemas.microsoft.com/office/drawing/2014/main" id="{7B94D00D-C45E-44AC-BBC9-BB7161F66FA4}"/>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E8C99408-3AA3-49C2-A275-BEB167CA671A}"/>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E1259C95-AE49-459E-B2EE-D26ED3BBEBD1}"/>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5127" name="Rectangle 7">
            <a:extLst>
              <a:ext uri="{FF2B5EF4-FFF2-40B4-BE49-F238E27FC236}">
                <a16:creationId xmlns:a16="http://schemas.microsoft.com/office/drawing/2014/main" id="{71ED5B40-1D5B-4B3A-8EE7-056D8C983385}"/>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4B22A6BE-9336-4166-AE8C-1C58964F57D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ingtools.donjohnston.com/product/upar/request-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torylineonline.net/"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etc.usf.edu/lit2go/books/"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joyzabala.com/" TargetMode="External"/><Relationship Id="rId7" Type="http://schemas.openxmlformats.org/officeDocument/2006/relationships/hyperlink" Target="https://www.joyzabala.com/_files/ugd/70c4a3_1797dda70f844a03b8a850265c8ff104.pdf"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f9ab9d45-0285-4848-bfe4-24f68ce1fd58.filesusr.com/ugd/70c4a3_9b251155ff27429ea38ee8729e28b182.rtf?dn=Zabala_SETT_Scaffold_Tool_Selection.rtf" TargetMode="External"/><Relationship Id="rId5" Type="http://schemas.openxmlformats.org/officeDocument/2006/relationships/hyperlink" Target="https://www.joyzabala.com/_files/ugd/70c4a3_835f41dea13543e78e8cd2c457270052.pdf" TargetMode="External"/><Relationship Id="rId4" Type="http://schemas.openxmlformats.org/officeDocument/2006/relationships/hyperlink" Target="https://www.joyzabala.com/_files/ugd/70c4a3_3365497509924c368e45088e6b99dec7.pd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em.cast.org/get-started/defining-accessibility"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aph.org/"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louis.aph.org/#/"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bookshare.org/cms/?gclid=CjwKCAiA8OmdBhAgEiwAShr400uR4AhJiuKzOYaGJx82OsQfsmRLQg223OX-SsOdjj_7nisWHss-BRoCymEQAvD_Bw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imac.us/accessible-media-producer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unsplash.com/@vantaymedia?utm_source=unsplash&amp;utm_medium=referral&amp;utm_content=creditCopyText"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unsplash.com/photos/TOBRTuE_uXA?utm_source=unsplash&amp;utm_medium=referral&amp;utm_content=creditCopyText"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em.cast.org/acquire/decision-making-accessible-format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em.cast.org/acquire/determining-need-accessible-formats"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aem.cast.org/binaries/content/assets/common/publications/aem/student-summary-worksheet.docx" TargetMode="External"/><Relationship Id="rId4" Type="http://schemas.openxmlformats.org/officeDocument/2006/relationships/hyperlink" Target="https://aem.cast.org/get-started/resources/2021/aem-navigator"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lay.google.com/store/apps/details?id=com.kihdapps.aimexplorer&amp;hl=en_US&amp;gl=U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cfafaa263e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cfafaa263e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chemeClr val="dk1"/>
                </a:solidFill>
              </a:rPr>
              <a:t>The</a:t>
            </a:r>
            <a:r>
              <a:rPr lang="en" sz="1400" dirty="0">
                <a:solidFill>
                  <a:schemeClr val="dk1"/>
                </a:solidFill>
                <a:uFill>
                  <a:noFill/>
                </a:uFill>
                <a:hlinkClick r:id="rId3">
                  <a:extLst>
                    <a:ext uri="{A12FA001-AC4F-418D-AE19-62706E023703}">
                      <ahyp:hlinkClr xmlns:ahyp="http://schemas.microsoft.com/office/drawing/2018/hyperlinkcolor" val="tx"/>
                    </a:ext>
                  </a:extLst>
                </a:hlinkClick>
              </a:rPr>
              <a:t> </a:t>
            </a:r>
            <a:r>
              <a:rPr lang="en" sz="1400" u="sng" dirty="0">
                <a:solidFill>
                  <a:srgbClr val="1155CC"/>
                </a:solidFill>
                <a:latin typeface="Roboto"/>
                <a:ea typeface="Roboto"/>
                <a:cs typeface="Roboto"/>
                <a:sym typeface="Roboto"/>
                <a:hlinkClick r:id="rId3">
                  <a:extLst>
                    <a:ext uri="{A12FA001-AC4F-418D-AE19-62706E023703}">
                      <ahyp:hlinkClr xmlns:ahyp="http://schemas.microsoft.com/office/drawing/2018/hyperlinkcolor" val="tx"/>
                    </a:ext>
                  </a:extLst>
                </a:hlinkClick>
              </a:rPr>
              <a:t>Protocol for Accommodations in Reading</a:t>
            </a:r>
            <a:r>
              <a:rPr lang="en" sz="1400" dirty="0">
                <a:solidFill>
                  <a:schemeClr val="dk1"/>
                </a:solidFill>
              </a:rPr>
              <a:t> (PAR) is an available download from Don Johnston for assessing a student’s needed reading accommodations. The PAR is free, however the uPAR is a fee based subscription that some school systems may have, which should be considered for when talking about accessible educational materials. uPAR is a tool that first requires students to complete an assessment which then shows each student’s optimal reading method (silent versus read aloud) and reading level for each. The difference between the free and the paid version is that the paid version includes software that automatically analyzes and tracks student progress and it allows teachers to get reports for individuals or the entire class. The free package comes with a teacher guide along with data and scoring forms and student passages for grades 1-10. Teachers can use the free version to manually assess and track individual student reading progress (Johnson, 2023).</a:t>
            </a:r>
            <a:endParaRPr sz="1400" dirty="0">
              <a:solidFill>
                <a:schemeClr val="dk1"/>
              </a:solidFill>
            </a:endParaRPr>
          </a:p>
          <a:p>
            <a:pPr marL="0" lvl="0" indent="0" algn="l" rtl="0">
              <a:spcBef>
                <a:spcPts val="0"/>
              </a:spcBef>
              <a:spcAft>
                <a:spcPts val="0"/>
              </a:spcAft>
              <a:buNone/>
            </a:pPr>
            <a:endParaRPr sz="14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dirty="0">
                <a:solidFill>
                  <a:schemeClr val="dk1"/>
                </a:solidFill>
              </a:rPr>
              <a:t>Kids reading image obtained from the NC Virtual Shutterstock Subscription  </a:t>
            </a:r>
            <a:r>
              <a:rPr lang="en" sz="1400" dirty="0">
                <a:solidFill>
                  <a:schemeClr val="dk1"/>
                </a:solidFill>
                <a:highlight>
                  <a:srgbClr val="FFFFFF"/>
                </a:highlight>
                <a:latin typeface="Roboto"/>
                <a:ea typeface="Roboto"/>
                <a:cs typeface="Roboto"/>
                <a:sym typeface="Roboto"/>
              </a:rPr>
              <a:t>Stock Photo ID: 307383305</a:t>
            </a:r>
            <a:endParaRPr sz="1400" dirty="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cfafaa263e_0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cfafaa263e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dirty="0">
                <a:solidFill>
                  <a:schemeClr val="dk1"/>
                </a:solidFill>
              </a:rPr>
              <a:t>Additionally, teachers can provide their students with access to</a:t>
            </a:r>
            <a:r>
              <a:rPr lang="en" sz="1400" dirty="0">
                <a:solidFill>
                  <a:schemeClr val="dk1"/>
                </a:solidFill>
                <a:uFill>
                  <a:noFill/>
                </a:uFill>
                <a:hlinkClick r:id="rId3">
                  <a:extLst>
                    <a:ext uri="{A12FA001-AC4F-418D-AE19-62706E023703}">
                      <ahyp:hlinkClr xmlns:ahyp="http://schemas.microsoft.com/office/drawing/2018/hyperlinkcolor" val="tx"/>
                    </a:ext>
                  </a:extLst>
                </a:hlinkClick>
              </a:rPr>
              <a:t> </a:t>
            </a:r>
            <a:r>
              <a:rPr lang="en" sz="1400" u="sng" dirty="0">
                <a:solidFill>
                  <a:srgbClr val="1155CC"/>
                </a:solidFill>
                <a:hlinkClick r:id="rId3">
                  <a:extLst>
                    <a:ext uri="{A12FA001-AC4F-418D-AE19-62706E023703}">
                      <ahyp:hlinkClr xmlns:ahyp="http://schemas.microsoft.com/office/drawing/2018/hyperlinkcolor" val="tx"/>
                    </a:ext>
                  </a:extLst>
                </a:hlinkClick>
              </a:rPr>
              <a:t>Storyline Online</a:t>
            </a:r>
            <a:r>
              <a:rPr lang="en" sz="1400" dirty="0">
                <a:solidFill>
                  <a:schemeClr val="dk1"/>
                </a:solidFill>
              </a:rPr>
              <a:t> (Pre-K through 3rd Grade) or</a:t>
            </a:r>
            <a:r>
              <a:rPr lang="en" sz="1400" dirty="0">
                <a:solidFill>
                  <a:schemeClr val="dk1"/>
                </a:solidFill>
                <a:uFill>
                  <a:noFill/>
                </a:uFill>
                <a:hlinkClick r:id="rId4">
                  <a:extLst>
                    <a:ext uri="{A12FA001-AC4F-418D-AE19-62706E023703}">
                      <ahyp:hlinkClr xmlns:ahyp="http://schemas.microsoft.com/office/drawing/2018/hyperlinkcolor" val="tx"/>
                    </a:ext>
                  </a:extLst>
                </a:hlinkClick>
              </a:rPr>
              <a:t> </a:t>
            </a:r>
            <a:r>
              <a:rPr lang="en" sz="1400" u="sng" dirty="0">
                <a:solidFill>
                  <a:srgbClr val="1155CC"/>
                </a:solidFill>
                <a:hlinkClick r:id="rId4">
                  <a:extLst>
                    <a:ext uri="{A12FA001-AC4F-418D-AE19-62706E023703}">
                      <ahyp:hlinkClr xmlns:ahyp="http://schemas.microsoft.com/office/drawing/2018/hyperlinkcolor" val="tx"/>
                    </a:ext>
                  </a:extLst>
                </a:hlinkClick>
              </a:rPr>
              <a:t>Lit2Go</a:t>
            </a:r>
            <a:r>
              <a:rPr lang="en" sz="1400" dirty="0">
                <a:solidFill>
                  <a:schemeClr val="dk1"/>
                </a:solidFill>
              </a:rPr>
              <a:t> (K-12) which both provide grade-level text that can either be accessed in print form, audio files, or video read-aloud (Storyline Online only). The teams are then tasked with ensuring the student has the appropriate assistive technology to access their materials.</a:t>
            </a:r>
            <a:endParaRPr sz="1400"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cfafaa263e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cfafaa263e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dirty="0">
                <a:solidFill>
                  <a:schemeClr val="dk1"/>
                </a:solidFill>
              </a:rPr>
              <a:t>When determining appropriate assistive technology the</a:t>
            </a:r>
            <a:r>
              <a:rPr lang="en" sz="1400" dirty="0">
                <a:solidFill>
                  <a:schemeClr val="dk1"/>
                </a:solidFill>
                <a:uFill>
                  <a:noFill/>
                </a:uFill>
                <a:hlinkClick r:id="rId3">
                  <a:extLst>
                    <a:ext uri="{A12FA001-AC4F-418D-AE19-62706E023703}">
                      <ahyp:hlinkClr xmlns:ahyp="http://schemas.microsoft.com/office/drawing/2018/hyperlinkcolor" val="tx"/>
                    </a:ext>
                  </a:extLst>
                </a:hlinkClick>
              </a:rPr>
              <a:t> </a:t>
            </a:r>
            <a:r>
              <a:rPr lang="en" sz="1400" u="sng" dirty="0">
                <a:solidFill>
                  <a:srgbClr val="1155CC"/>
                </a:solidFill>
                <a:hlinkClick r:id="rId3">
                  <a:extLst>
                    <a:ext uri="{A12FA001-AC4F-418D-AE19-62706E023703}">
                      <ahyp:hlinkClr xmlns:ahyp="http://schemas.microsoft.com/office/drawing/2018/hyperlinkcolor" val="tx"/>
                    </a:ext>
                  </a:extLst>
                </a:hlinkClick>
              </a:rPr>
              <a:t>SETT</a:t>
            </a:r>
            <a:r>
              <a:rPr lang="en" sz="1400" dirty="0">
                <a:solidFill>
                  <a:schemeClr val="dk1"/>
                </a:solidFill>
              </a:rPr>
              <a:t> framework developed by the late Dr. Joy Zabala is highly recommended (Zabala, n.d.). </a:t>
            </a:r>
            <a:r>
              <a:rPr lang="en" sz="1400" dirty="0">
                <a:solidFill>
                  <a:schemeClr val="dk1"/>
                </a:solidFill>
                <a:latin typeface="Roboto"/>
                <a:ea typeface="Roboto"/>
                <a:cs typeface="Roboto"/>
                <a:sym typeface="Roboto"/>
              </a:rPr>
              <a:t>Most are familiar with the main graphic organizer for</a:t>
            </a:r>
            <a:r>
              <a:rPr lang="en" sz="1400" dirty="0">
                <a:solidFill>
                  <a:schemeClr val="dk1"/>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 </a:t>
            </a:r>
            <a:r>
              <a:rPr lang="en" sz="1400" u="sng" dirty="0">
                <a:solidFill>
                  <a:srgbClr val="1155CC"/>
                </a:solidFill>
                <a:latin typeface="Roboto"/>
                <a:ea typeface="Roboto"/>
                <a:cs typeface="Roboto"/>
                <a:sym typeface="Roboto"/>
                <a:hlinkClick r:id="rId4">
                  <a:extLst>
                    <a:ext uri="{A12FA001-AC4F-418D-AE19-62706E023703}">
                      <ahyp:hlinkClr xmlns:ahyp="http://schemas.microsoft.com/office/drawing/2018/hyperlinkcolor" val="tx"/>
                    </a:ext>
                  </a:extLst>
                </a:hlinkClick>
              </a:rPr>
              <a:t>data gathering tool</a:t>
            </a:r>
            <a:r>
              <a:rPr lang="en" sz="1400" u="sng" dirty="0">
                <a:solidFill>
                  <a:srgbClr val="1155CC"/>
                </a:solidFill>
                <a:latin typeface="Roboto"/>
                <a:ea typeface="Roboto"/>
                <a:cs typeface="Roboto"/>
                <a:sym typeface="Roboto"/>
              </a:rPr>
              <a:t> </a:t>
            </a:r>
            <a:r>
              <a:rPr lang="en" sz="1400" dirty="0">
                <a:solidFill>
                  <a:schemeClr val="dk1"/>
                </a:solidFill>
                <a:latin typeface="Roboto"/>
                <a:ea typeface="Roboto"/>
                <a:cs typeface="Roboto"/>
                <a:sym typeface="Roboto"/>
              </a:rPr>
              <a:t>which gives the SETT its essential meaning. However teams truly need to start with the</a:t>
            </a:r>
            <a:r>
              <a:rPr lang="en" sz="1400" dirty="0">
                <a:solidFill>
                  <a:schemeClr val="dk1"/>
                </a:solidFill>
                <a:uFill>
                  <a:noFill/>
                </a:uFill>
                <a:latin typeface="Roboto"/>
                <a:ea typeface="Roboto"/>
                <a:cs typeface="Roboto"/>
                <a:sym typeface="Roboto"/>
                <a:hlinkClick r:id="rId5">
                  <a:extLst>
                    <a:ext uri="{A12FA001-AC4F-418D-AE19-62706E023703}">
                      <ahyp:hlinkClr xmlns:ahyp="http://schemas.microsoft.com/office/drawing/2018/hyperlinkcolor" val="tx"/>
                    </a:ext>
                  </a:extLst>
                </a:hlinkClick>
              </a:rPr>
              <a:t> </a:t>
            </a:r>
            <a:r>
              <a:rPr lang="en" sz="1400" u="sng" dirty="0">
                <a:solidFill>
                  <a:srgbClr val="1155CC"/>
                </a:solidFill>
                <a:latin typeface="Roboto"/>
                <a:ea typeface="Roboto"/>
                <a:cs typeface="Roboto"/>
                <a:sym typeface="Roboto"/>
                <a:hlinkClick r:id="rId5">
                  <a:extLst>
                    <a:ext uri="{A12FA001-AC4F-418D-AE19-62706E023703}">
                      <ahyp:hlinkClr xmlns:ahyp="http://schemas.microsoft.com/office/drawing/2018/hyperlinkcolor" val="tx"/>
                    </a:ext>
                  </a:extLst>
                </a:hlinkClick>
              </a:rPr>
              <a:t>Consideration of AT Needs</a:t>
            </a:r>
            <a:r>
              <a:rPr lang="en" sz="1400" dirty="0">
                <a:solidFill>
                  <a:schemeClr val="dk1"/>
                </a:solidFill>
              </a:rPr>
              <a:t>. The rationale for starting with the consideration tool is to ensure teams are looking at the whole child, for both strengths and needs, in all domains.  In addition it looks at existing tools and tasks the students may already be performing or reviewing interventions that are already implemented. The recommendation is for teams to collaboratively work through the entire SETT framework in this order: </a:t>
            </a:r>
            <a:endParaRPr sz="14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dirty="0">
              <a:solidFill>
                <a:schemeClr val="dk1"/>
              </a:solidFill>
              <a:latin typeface="Roboto"/>
              <a:ea typeface="Roboto"/>
              <a:cs typeface="Roboto"/>
              <a:sym typeface="Roboto"/>
            </a:endParaRPr>
          </a:p>
          <a:p>
            <a:pPr marL="457200" lvl="0" indent="-317500" algn="l" rtl="0">
              <a:lnSpc>
                <a:spcPct val="115000"/>
              </a:lnSpc>
              <a:spcBef>
                <a:spcPts val="0"/>
              </a:spcBef>
              <a:spcAft>
                <a:spcPts val="0"/>
              </a:spcAft>
              <a:buSzPts val="1400"/>
              <a:buAutoNum type="arabicPeriod"/>
            </a:pPr>
            <a:r>
              <a:rPr lang="en" sz="1400" u="sng" dirty="0">
                <a:solidFill>
                  <a:srgbClr val="1155CC"/>
                </a:solidFill>
                <a:hlinkClick r:id="rId5">
                  <a:extLst>
                    <a:ext uri="{A12FA001-AC4F-418D-AE19-62706E023703}">
                      <ahyp:hlinkClr xmlns:ahyp="http://schemas.microsoft.com/office/drawing/2018/hyperlinkcolor" val="tx"/>
                    </a:ext>
                  </a:extLst>
                </a:hlinkClick>
              </a:rPr>
              <a:t>Consideration of AT Needs</a:t>
            </a:r>
            <a:endParaRPr sz="1400" u="sng" dirty="0">
              <a:solidFill>
                <a:srgbClr val="1155CC"/>
              </a:solidFill>
            </a:endParaRPr>
          </a:p>
          <a:p>
            <a:pPr marL="457200" lvl="0" indent="-317500" algn="l" rtl="0">
              <a:lnSpc>
                <a:spcPct val="115000"/>
              </a:lnSpc>
              <a:spcBef>
                <a:spcPts val="0"/>
              </a:spcBef>
              <a:spcAft>
                <a:spcPts val="0"/>
              </a:spcAft>
              <a:buSzPts val="1400"/>
              <a:buAutoNum type="arabicPeriod"/>
            </a:pPr>
            <a:r>
              <a:rPr lang="en" sz="1400" dirty="0">
                <a:solidFill>
                  <a:schemeClr val="dk1"/>
                </a:solidFill>
              </a:rPr>
              <a:t>Scaffold for</a:t>
            </a:r>
            <a:r>
              <a:rPr lang="en" sz="1400" dirty="0">
                <a:solidFill>
                  <a:schemeClr val="dk1"/>
                </a:solidFill>
                <a:uFill>
                  <a:noFill/>
                </a:uFill>
                <a:hlinkClick r:id="rId4">
                  <a:extLst>
                    <a:ext uri="{A12FA001-AC4F-418D-AE19-62706E023703}">
                      <ahyp:hlinkClr xmlns:ahyp="http://schemas.microsoft.com/office/drawing/2018/hyperlinkcolor" val="tx"/>
                    </a:ext>
                  </a:extLst>
                </a:hlinkClick>
              </a:rPr>
              <a:t> </a:t>
            </a:r>
            <a:r>
              <a:rPr lang="en" sz="1400" u="sng" dirty="0">
                <a:solidFill>
                  <a:srgbClr val="1155CC"/>
                </a:solidFill>
                <a:hlinkClick r:id="rId4">
                  <a:extLst>
                    <a:ext uri="{A12FA001-AC4F-418D-AE19-62706E023703}">
                      <ahyp:hlinkClr xmlns:ahyp="http://schemas.microsoft.com/office/drawing/2018/hyperlinkcolor" val="tx"/>
                    </a:ext>
                  </a:extLst>
                </a:hlinkClick>
              </a:rPr>
              <a:t>Data Gathering</a:t>
            </a:r>
            <a:endParaRPr sz="1400" u="sng" dirty="0">
              <a:solidFill>
                <a:srgbClr val="1155CC"/>
              </a:solidFill>
            </a:endParaRPr>
          </a:p>
          <a:p>
            <a:pPr marL="457200" lvl="0" indent="-317500" algn="l" rtl="0">
              <a:lnSpc>
                <a:spcPct val="115000"/>
              </a:lnSpc>
              <a:spcBef>
                <a:spcPts val="0"/>
              </a:spcBef>
              <a:spcAft>
                <a:spcPts val="0"/>
              </a:spcAft>
              <a:buSzPts val="1400"/>
              <a:buAutoNum type="arabicPeriod"/>
            </a:pPr>
            <a:r>
              <a:rPr lang="en" sz="1400" dirty="0">
                <a:solidFill>
                  <a:schemeClr val="dk1"/>
                </a:solidFill>
              </a:rPr>
              <a:t>Scaffold for</a:t>
            </a:r>
            <a:r>
              <a:rPr lang="en" sz="1400" dirty="0">
                <a:solidFill>
                  <a:schemeClr val="dk1"/>
                </a:solidFill>
                <a:uFill>
                  <a:noFill/>
                </a:uFill>
                <a:hlinkClick r:id="rId6">
                  <a:extLst>
                    <a:ext uri="{A12FA001-AC4F-418D-AE19-62706E023703}">
                      <ahyp:hlinkClr xmlns:ahyp="http://schemas.microsoft.com/office/drawing/2018/hyperlinkcolor" val="tx"/>
                    </a:ext>
                  </a:extLst>
                </a:hlinkClick>
              </a:rPr>
              <a:t> </a:t>
            </a:r>
            <a:r>
              <a:rPr lang="en" sz="1400" u="sng" dirty="0">
                <a:solidFill>
                  <a:srgbClr val="1155CC"/>
                </a:solidFill>
                <a:hlinkClick r:id="rId6">
                  <a:extLst>
                    <a:ext uri="{A12FA001-AC4F-418D-AE19-62706E023703}">
                      <ahyp:hlinkClr xmlns:ahyp="http://schemas.microsoft.com/office/drawing/2018/hyperlinkcolor" val="tx"/>
                    </a:ext>
                  </a:extLst>
                </a:hlinkClick>
              </a:rPr>
              <a:t>Tool Selection</a:t>
            </a:r>
            <a:r>
              <a:rPr lang="en" sz="1400" dirty="0">
                <a:solidFill>
                  <a:schemeClr val="dk1"/>
                </a:solidFill>
              </a:rPr>
              <a:t> (downloadable)</a:t>
            </a:r>
            <a:endParaRPr sz="1400" dirty="0">
              <a:solidFill>
                <a:schemeClr val="dk1"/>
              </a:solidFill>
            </a:endParaRPr>
          </a:p>
          <a:p>
            <a:pPr marL="457200" lvl="0" indent="-317500" algn="l" rtl="0">
              <a:lnSpc>
                <a:spcPct val="115000"/>
              </a:lnSpc>
              <a:spcBef>
                <a:spcPts val="0"/>
              </a:spcBef>
              <a:spcAft>
                <a:spcPts val="0"/>
              </a:spcAft>
              <a:buSzPts val="1400"/>
              <a:buAutoNum type="arabicPeriod"/>
            </a:pPr>
            <a:r>
              <a:rPr lang="en" sz="1400" u="sng" dirty="0">
                <a:solidFill>
                  <a:srgbClr val="1155CC"/>
                </a:solidFill>
                <a:hlinkClick r:id="rId7">
                  <a:extLst>
                    <a:ext uri="{A12FA001-AC4F-418D-AE19-62706E023703}">
                      <ahyp:hlinkClr xmlns:ahyp="http://schemas.microsoft.com/office/drawing/2018/hyperlinkcolor" val="tx"/>
                    </a:ext>
                  </a:extLst>
                </a:hlinkClick>
              </a:rPr>
              <a:t>Implementation and Evaluation of the Effectiveness Planning </a:t>
            </a:r>
            <a:endParaRPr sz="1400" dirty="0">
              <a:solidFill>
                <a:schemeClr val="dk1"/>
              </a:solidFill>
            </a:endParaRPr>
          </a:p>
          <a:p>
            <a:pPr marL="0" lvl="0" indent="0" algn="l" rtl="0">
              <a:spcBef>
                <a:spcPts val="0"/>
              </a:spcBef>
              <a:spcAft>
                <a:spcPts val="0"/>
              </a:spcAft>
              <a:buNone/>
            </a:pPr>
            <a:endParaRPr sz="1400" dirty="0">
              <a:solidFill>
                <a:schemeClr val="dk1"/>
              </a:solidFill>
            </a:endParaRPr>
          </a:p>
          <a:p>
            <a:pPr marL="0" lvl="0" indent="0" algn="l" rtl="0">
              <a:lnSpc>
                <a:spcPct val="115000"/>
              </a:lnSpc>
              <a:spcBef>
                <a:spcPts val="0"/>
              </a:spcBef>
              <a:spcAft>
                <a:spcPts val="0"/>
              </a:spcAft>
              <a:buNone/>
            </a:pPr>
            <a:r>
              <a:rPr lang="en" sz="1400" dirty="0">
                <a:solidFill>
                  <a:schemeClr val="dk1"/>
                </a:solidFill>
              </a:rPr>
              <a:t>Needs image obtained from the NC Virtual Shutterstock Subscription  </a:t>
            </a:r>
            <a:r>
              <a:rPr lang="en" sz="1400" dirty="0">
                <a:solidFill>
                  <a:schemeClr val="dk1"/>
                </a:solidFill>
                <a:highlight>
                  <a:srgbClr val="FFFFFF"/>
                </a:highlight>
                <a:latin typeface="Roboto"/>
                <a:ea typeface="Roboto"/>
                <a:cs typeface="Roboto"/>
                <a:sym typeface="Roboto"/>
              </a:rPr>
              <a:t>Stock Photo ID: 406959166</a:t>
            </a:r>
            <a:endParaRPr sz="1400" dirty="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cfafaa263e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cfafaa263e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dirty="0">
                <a:solidFill>
                  <a:schemeClr val="dk1"/>
                </a:solidFill>
              </a:rPr>
              <a:t>This activity can be completed by electronically or printing the materials that were discussed earlier today, so participants can have access for active engagement. Learners were asked to approach this activity from the perspective of a student they had previously worked with to determine if what is currently in place is the best option. If the current accommodations were not determined to be the best option, learners were asked to consider additional information or resources may be needed for the student to have the ability to acquire, engage and enjoy the same information as non-disabled peers with an equal and equivalent ease of use. Learners were reminded to refer to the definition established for accessibility on the National AEM Center’s </a:t>
            </a:r>
            <a:r>
              <a:rPr lang="en" sz="1400" dirty="0">
                <a:solidFill>
                  <a:schemeClr val="dk1"/>
                </a:solidFill>
                <a:uFill>
                  <a:noFill/>
                </a:uFill>
                <a:hlinkClick r:id="rId3">
                  <a:extLst>
                    <a:ext uri="{A12FA001-AC4F-418D-AE19-62706E023703}">
                      <ahyp:hlinkClr xmlns:ahyp="http://schemas.microsoft.com/office/drawing/2018/hyperlinkcolor" val="tx"/>
                    </a:ext>
                  </a:extLst>
                </a:hlinkClick>
              </a:rPr>
              <a:t> </a:t>
            </a:r>
            <a:r>
              <a:rPr lang="en" sz="1400" u="sng" dirty="0">
                <a:solidFill>
                  <a:srgbClr val="1155CC"/>
                </a:solidFill>
                <a:hlinkClick r:id="rId3">
                  <a:extLst>
                    <a:ext uri="{A12FA001-AC4F-418D-AE19-62706E023703}">
                      <ahyp:hlinkClr xmlns:ahyp="http://schemas.microsoft.com/office/drawing/2018/hyperlinkcolor" val="tx"/>
                    </a:ext>
                  </a:extLst>
                </a:hlinkClick>
              </a:rPr>
              <a:t>What is Accessibility</a:t>
            </a:r>
            <a:r>
              <a:rPr lang="en" sz="1400" u="sng" dirty="0">
                <a:solidFill>
                  <a:srgbClr val="1155CC"/>
                </a:solidFill>
              </a:rPr>
              <a:t> </a:t>
            </a:r>
            <a:r>
              <a:rPr lang="en" sz="1400" dirty="0">
                <a:solidFill>
                  <a:schemeClr val="dk1"/>
                </a:solidFill>
              </a:rPr>
              <a:t>website while completing this activity.</a:t>
            </a:r>
            <a:endParaRPr sz="1400" dirty="0">
              <a:solidFill>
                <a:schemeClr val="dk1"/>
              </a:solidFill>
              <a:highlight>
                <a:srgbClr val="FFFFFF"/>
              </a:highlight>
              <a:latin typeface="Roboto"/>
              <a:ea typeface="Roboto"/>
              <a:cs typeface="Roboto"/>
              <a:sym typeface="Robo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cfafaa263e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cfafaa263e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dirty="0">
                <a:solidFill>
                  <a:schemeClr val="dk1"/>
                </a:solidFill>
              </a:rPr>
              <a:t>According to the CAST’s National AEM Center (2022b), accessible media producers (AMPs) are services that convert materials, including textbooks and related curriculum materials, to one or more student-ready accessible formats. To close out the morning session for Day Two, we will spend some time exploring some of the largest AMPs.</a:t>
            </a:r>
            <a:endParaRPr sz="1800" dirty="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cfafaa263e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cfafaa263e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dirty="0">
                <a:solidFill>
                  <a:schemeClr val="dk1"/>
                </a:solidFill>
              </a:rPr>
              <a:t>Introduce the three most commonly recognized AMPs which included Bookshare, Learning Ally, and the Louis Database. These organizations operate under the Chafee Amendment for copyright laws to provide accessible formats to eligible persons, while they do not all have the same eligibility requirements they all perform the same task, they convert print and digital materials to accessible for student use.</a:t>
            </a:r>
            <a:endParaRPr sz="1800" dirty="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cfafaa263e_0_2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cfafaa263e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dirty="0">
                <a:solidFill>
                  <a:schemeClr val="dk1"/>
                </a:solidFill>
              </a:rPr>
              <a:t>The most restrictive AMP based on eligibility for resources is the</a:t>
            </a:r>
            <a:r>
              <a:rPr lang="en" sz="1400" dirty="0">
                <a:solidFill>
                  <a:schemeClr val="dk1"/>
                </a:solidFill>
                <a:uFill>
                  <a:noFill/>
                </a:uFill>
                <a:hlinkClick r:id="rId3">
                  <a:extLst>
                    <a:ext uri="{A12FA001-AC4F-418D-AE19-62706E023703}">
                      <ahyp:hlinkClr xmlns:ahyp="http://schemas.microsoft.com/office/drawing/2018/hyperlinkcolor" val="tx"/>
                    </a:ext>
                  </a:extLst>
                </a:hlinkClick>
              </a:rPr>
              <a:t> </a:t>
            </a:r>
            <a:r>
              <a:rPr lang="en" sz="1400" u="sng" dirty="0">
                <a:solidFill>
                  <a:srgbClr val="1155CC"/>
                </a:solidFill>
                <a:hlinkClick r:id="rId3">
                  <a:extLst>
                    <a:ext uri="{A12FA001-AC4F-418D-AE19-62706E023703}">
                      <ahyp:hlinkClr xmlns:ahyp="http://schemas.microsoft.com/office/drawing/2018/hyperlinkcolor" val="tx"/>
                    </a:ext>
                  </a:extLst>
                </a:hlinkClick>
              </a:rPr>
              <a:t>American Printing House for the Blind</a:t>
            </a:r>
            <a:r>
              <a:rPr lang="en" sz="1400" dirty="0">
                <a:solidFill>
                  <a:schemeClr val="dk1"/>
                </a:solidFill>
              </a:rPr>
              <a:t> (APH) to gain free materials through their federal Quota program students must be or function at the definition of legal blindness. An annual registration is held to determine eligible students. However APH operates the</a:t>
            </a:r>
            <a:r>
              <a:rPr lang="en" sz="1400" dirty="0">
                <a:solidFill>
                  <a:schemeClr val="dk1"/>
                </a:solidFill>
                <a:uFill>
                  <a:noFill/>
                </a:uFill>
                <a:hlinkClick r:id="rId4">
                  <a:extLst>
                    <a:ext uri="{A12FA001-AC4F-418D-AE19-62706E023703}">
                      <ahyp:hlinkClr xmlns:ahyp="http://schemas.microsoft.com/office/drawing/2018/hyperlinkcolor" val="tx"/>
                    </a:ext>
                  </a:extLst>
                </a:hlinkClick>
              </a:rPr>
              <a:t> </a:t>
            </a:r>
            <a:r>
              <a:rPr lang="en" sz="1400" u="sng" dirty="0">
                <a:solidFill>
                  <a:srgbClr val="1155CC"/>
                </a:solidFill>
                <a:hlinkClick r:id="rId4">
                  <a:extLst>
                    <a:ext uri="{A12FA001-AC4F-418D-AE19-62706E023703}">
                      <ahyp:hlinkClr xmlns:ahyp="http://schemas.microsoft.com/office/drawing/2018/hyperlinkcolor" val="tx"/>
                    </a:ext>
                  </a:extLst>
                </a:hlinkClick>
              </a:rPr>
              <a:t>Louis Database</a:t>
            </a:r>
            <a:r>
              <a:rPr lang="en" sz="1400" dirty="0">
                <a:solidFill>
                  <a:schemeClr val="dk1"/>
                </a:solidFill>
              </a:rPr>
              <a:t> for accessible materials. This database can be accessed by registered users seeking to locate and purchase accessible formats of materials. Again materials purchased through the Quota system are only available for registered students but if non registered students require the formats they are available for direct purchase. However the Louis Database is an excellent resource for educators to look for materials in accessible formats across several AMPs at one time. The time for production of materials that are not already available will vary on the format from days to several months. </a:t>
            </a:r>
            <a:endParaRPr sz="1800" dirty="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cfafaa263e_0_2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cfafaa263e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u="sng" dirty="0">
                <a:solidFill>
                  <a:srgbClr val="1155CC"/>
                </a:solidFill>
                <a:hlinkClick r:id="rId3">
                  <a:extLst>
                    <a:ext uri="{A12FA001-AC4F-418D-AE19-62706E023703}">
                      <ahyp:hlinkClr xmlns:ahyp="http://schemas.microsoft.com/office/drawing/2018/hyperlinkcolor" val="tx"/>
                    </a:ext>
                  </a:extLst>
                </a:hlinkClick>
              </a:rPr>
              <a:t>Bookshare</a:t>
            </a:r>
            <a:r>
              <a:rPr lang="en" sz="1400" dirty="0">
                <a:solidFill>
                  <a:schemeClr val="dk1"/>
                </a:solidFill>
              </a:rPr>
              <a:t> is the world’s largest online digital library of accessible formats and currently they offer over 1 million titles.  Bookshare is federally funded and originated from IDEA 2004 as a means to provide accessible formats of NIMAC files in a timely manner for students. Timely manner is roughly defined as at the same time as non-disabled peers. Remember, Bookshare operates under the Chafee Amendment for copyright laws and their eligibility is based on those laws, while there are restrictions only allowing access to National Instructional Materials Access Center (NIMAC) sourced materials to students served with an IEP. IDEA 2004 established the NIMAC to be an online file repository for instructional/ educational materials that can be converted by AMPs for student use and acquisition (National AEM Center, 2021). Bookshare offers a variety of formats including audio, braille, large print and epub. Meeting the timely manner requirement for students is most often achieved through preplanning and having materials available on a student’s electronic Bookshare shelf. Requesting materials can take 3-5 days, so pre planning aids significantly in a timely manner. </a:t>
            </a:r>
            <a:endParaRPr sz="1800" dirty="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cfafaa263e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cfafaa263e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dirty="0">
                <a:solidFill>
                  <a:schemeClr val="dk1"/>
                </a:solidFill>
              </a:rPr>
              <a:t>Finally, we explored Learning Ally which is a fee based AMP that offers human read, digital audio and epub formats of materials. Due to Learning Ally offering human read materials they do not have an agreement with the NIMAC to secure NIMAS files for conversion. Learning Ally offers about 80,000 titles and requesting new titles may take 3-6 months for them to be available for students.</a:t>
            </a:r>
            <a:endParaRPr sz="1800" dirty="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cfafaa263e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cfafaa263e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dirty="0">
                <a:solidFill>
                  <a:schemeClr val="dk1"/>
                </a:solidFill>
              </a:rPr>
              <a:t>Some Education Agency’s employ their own AMPs which can produce local conversion of materials. Local AMPs are certified through the NIMAC and are capable to securely download NIMAC sourced files to be converted into the accessible formats for student use. Traditionally AMPs have mostly been braillists to convert print materials to embossed or electronic braille. However with the growing need for additional formats and accommodations required for students additional personnel are becoming AMPs. Information and training materials for becoming an</a:t>
            </a:r>
            <a:r>
              <a:rPr lang="en" sz="1400" dirty="0">
                <a:solidFill>
                  <a:schemeClr val="dk1"/>
                </a:solidFill>
                <a:uFill>
                  <a:noFill/>
                </a:uFill>
                <a:hlinkClick r:id="rId3">
                  <a:extLst>
                    <a:ext uri="{A12FA001-AC4F-418D-AE19-62706E023703}">
                      <ahyp:hlinkClr xmlns:ahyp="http://schemas.microsoft.com/office/drawing/2018/hyperlinkcolor" val="tx"/>
                    </a:ext>
                  </a:extLst>
                </a:hlinkClick>
              </a:rPr>
              <a:t> </a:t>
            </a:r>
            <a:r>
              <a:rPr lang="en" sz="1400" u="sng" dirty="0">
                <a:solidFill>
                  <a:srgbClr val="1155CC"/>
                </a:solidFill>
                <a:hlinkClick r:id="rId3">
                  <a:extLst>
                    <a:ext uri="{A12FA001-AC4F-418D-AE19-62706E023703}">
                      <ahyp:hlinkClr xmlns:ahyp="http://schemas.microsoft.com/office/drawing/2018/hyperlinkcolor" val="tx"/>
                    </a:ext>
                  </a:extLst>
                </a:hlinkClick>
              </a:rPr>
              <a:t>Accessible Media Producer</a:t>
            </a:r>
            <a:r>
              <a:rPr lang="en" sz="1400" dirty="0">
                <a:solidFill>
                  <a:schemeClr val="dk1"/>
                </a:solidFill>
              </a:rPr>
              <a:t> is available directly from NIMAC. In early 2020, before the pandemic hit North Carolina started an AMPup for Braille to help grow the number of AMPs in the state to make braille materials more widely available by making the process more time efficient and effective for local AMPs. This PLC of AMPs meets once a month to problem solve and share ideas among the group. If your organization would like more information on this PLC to start your own or collaborate with others, please contact the </a:t>
            </a:r>
            <a:r>
              <a:rPr lang="en" sz="1400" dirty="0">
                <a:solidFill>
                  <a:srgbClr val="1155CC"/>
                </a:solidFill>
              </a:rPr>
              <a:t>NC State NIMAC Coordinator</a:t>
            </a:r>
            <a:r>
              <a:rPr lang="en" sz="1400" dirty="0">
                <a:solidFill>
                  <a:schemeClr val="dk1"/>
                </a:solidFill>
              </a:rPr>
              <a:t>.</a:t>
            </a:r>
            <a:endParaRPr sz="1800" dirty="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cfafaa263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cfafaa26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cfafaa263e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cfafaa263e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dirty="0">
                <a:solidFill>
                  <a:schemeClr val="dk1"/>
                </a:solidFill>
              </a:rPr>
              <a:t>To wrap up the morning session, learners will create a chart to investigate eligibility criteria and formats available from the three national AMPs. They will also explore local opportunities in their areas to determine if there are any local AMPs available and what their capacities are. Learners will be given approximately 15 minutes for this activity. </a:t>
            </a:r>
            <a:endParaRPr sz="1400" dirty="0">
              <a:solidFill>
                <a:schemeClr val="dk1"/>
              </a:solidFill>
            </a:endParaRPr>
          </a:p>
          <a:p>
            <a:pPr marL="0" lvl="0" indent="0" algn="l" rtl="0">
              <a:lnSpc>
                <a:spcPct val="115000"/>
              </a:lnSpc>
              <a:spcBef>
                <a:spcPts val="0"/>
              </a:spcBef>
              <a:spcAft>
                <a:spcPts val="0"/>
              </a:spcAft>
              <a:buNone/>
            </a:pPr>
            <a:endParaRPr sz="1400" dirty="0">
              <a:solidFill>
                <a:schemeClr val="dk1"/>
              </a:solidFill>
            </a:endParaRPr>
          </a:p>
          <a:p>
            <a:pPr marL="0" lvl="0" indent="0" algn="l" rtl="0">
              <a:lnSpc>
                <a:spcPct val="115000"/>
              </a:lnSpc>
              <a:spcBef>
                <a:spcPts val="0"/>
              </a:spcBef>
              <a:spcAft>
                <a:spcPts val="0"/>
              </a:spcAft>
              <a:buNone/>
            </a:pPr>
            <a:r>
              <a:rPr lang="en" sz="1400" dirty="0">
                <a:solidFill>
                  <a:srgbClr val="111111"/>
                </a:solidFill>
                <a:latin typeface="Roboto"/>
                <a:ea typeface="Roboto"/>
                <a:cs typeface="Roboto"/>
                <a:sym typeface="Roboto"/>
              </a:rPr>
              <a:t>Photo by </a:t>
            </a:r>
            <a:r>
              <a:rPr lang="en" sz="1400" u="sng" dirty="0">
                <a:solidFill>
                  <a:srgbClr val="767676"/>
                </a:solidFill>
                <a:latin typeface="Roboto"/>
                <a:ea typeface="Roboto"/>
                <a:cs typeface="Roboto"/>
                <a:sym typeface="Roboto"/>
                <a:hlinkClick r:id="rId3">
                  <a:extLst>
                    <a:ext uri="{A12FA001-AC4F-418D-AE19-62706E023703}">
                      <ahyp:hlinkClr xmlns:ahyp="http://schemas.microsoft.com/office/drawing/2018/hyperlinkcolor" val="tx"/>
                    </a:ext>
                  </a:extLst>
                </a:hlinkClick>
              </a:rPr>
              <a:t>Van Tay Media</a:t>
            </a:r>
            <a:r>
              <a:rPr lang="en" sz="1400" dirty="0">
                <a:solidFill>
                  <a:srgbClr val="111111"/>
                </a:solidFill>
                <a:latin typeface="Roboto"/>
                <a:ea typeface="Roboto"/>
                <a:cs typeface="Roboto"/>
                <a:sym typeface="Roboto"/>
              </a:rPr>
              <a:t> on </a:t>
            </a:r>
            <a:r>
              <a:rPr lang="en" sz="1400" u="sng" dirty="0">
                <a:solidFill>
                  <a:srgbClr val="767676"/>
                </a:solidFill>
                <a:latin typeface="Roboto"/>
                <a:ea typeface="Roboto"/>
                <a:cs typeface="Roboto"/>
                <a:sym typeface="Roboto"/>
                <a:hlinkClick r:id="rId4">
                  <a:extLst>
                    <a:ext uri="{A12FA001-AC4F-418D-AE19-62706E023703}">
                      <ahyp:hlinkClr xmlns:ahyp="http://schemas.microsoft.com/office/drawing/2018/hyperlinkcolor" val="tx"/>
                    </a:ext>
                  </a:extLst>
                </a:hlinkClick>
              </a:rPr>
              <a:t>Unsplash</a:t>
            </a:r>
            <a:endParaRPr sz="2200" dirty="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cfafaa263e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cfafaa263e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dirty="0">
                <a:solidFill>
                  <a:schemeClr val="dk1"/>
                </a:solidFill>
              </a:rPr>
              <a:t>This morning we began by exploring options that are available to assess and identify individual student needs. From there, we went on to investigate additional resources for supporting those individual needs in reading. When we return for the afternoon session, we will be exploring options for creating accessible math content and will discuss how accessibility should be an important consideration during the procurement process.</a:t>
            </a:r>
            <a:r>
              <a:rPr lang="en" sz="1000" dirty="0">
                <a:solidFill>
                  <a:schemeClr val="dk1"/>
                </a:solidFill>
              </a:rPr>
              <a:t> </a:t>
            </a:r>
            <a:endParaRPr sz="1400" dirty="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cfafaa263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cfafaa263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5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cfafaa263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cfafaa263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chemeClr val="dk1"/>
                </a:solidFill>
              </a:rPr>
              <a:t>Establishing these norms from the beginning of the lesson is important to allow all participants to feel comfortable with sharing what they do and do not already know for growth and new understanding to occur. </a:t>
            </a:r>
            <a:endParaRPr sz="15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cfafaa263e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cfafaa263e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dirty="0">
                <a:solidFill>
                  <a:schemeClr val="dk1"/>
                </a:solidFill>
              </a:rPr>
              <a:t>It is important to establish a common definition for accessibility in the beginning of the lesson, because the term accessibility has been associated with other various technical concerns such as Internet connectivity.</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cfafaa263e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cfafaa263e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dirty="0">
                <a:solidFill>
                  <a:schemeClr val="dk1"/>
                </a:solidFill>
              </a:rPr>
              <a:t>All learners acquire information differently, some are visual, auditory or tactual. Teams often need to stop to reflect on a student's unique learning preferences and needs to acquire information. For a student who is significantly visually impaired they may learn more effectively through learning a tactile mode of instruction often this may be braille. However they may also be highly auditory learners in addition to their need for tactile materials. Teams need to determine individual student needs based on a ponderance of the data collected. </a:t>
            </a:r>
            <a:endParaRPr sz="14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dirty="0">
                <a:solidFill>
                  <a:schemeClr val="dk1"/>
                </a:solidFill>
                <a:latin typeface="Roboto"/>
                <a:ea typeface="Roboto"/>
                <a:cs typeface="Roboto"/>
                <a:sym typeface="Roboto"/>
              </a:rPr>
              <a:t> </a:t>
            </a:r>
            <a:endParaRPr sz="1400" dirty="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sz="1400" dirty="0">
                <a:solidFill>
                  <a:schemeClr val="dk1"/>
                </a:solidFill>
              </a:rPr>
              <a:t>In this session we will review tools teams can use from determining the students’ needs to collaborating with the whole team to ensure effective implementation and use in coordination with assistive technology.  In summary students require information and materials that are accessible to them in formats which may require accommodations and/or assistive technology (AT) that meet their individual needs.</a:t>
            </a:r>
            <a:endParaRPr sz="1400" dirty="0"/>
          </a:p>
          <a:p>
            <a:pPr marL="0" lvl="0" indent="0" algn="l" rtl="0">
              <a:lnSpc>
                <a:spcPct val="115000"/>
              </a:lnSpc>
              <a:spcBef>
                <a:spcPts val="0"/>
              </a:spcBef>
              <a:spcAft>
                <a:spcPts val="0"/>
              </a:spcAft>
              <a:buClr>
                <a:schemeClr val="dk1"/>
              </a:buClr>
              <a:buSzPts val="1100"/>
              <a:buFont typeface="Arial"/>
              <a:buNone/>
            </a:pPr>
            <a:endParaRPr sz="1400" dirty="0">
              <a:solidFill>
                <a:schemeClr val="dk1"/>
              </a:solidFill>
              <a:highlight>
                <a:srgbClr val="FFFFFF"/>
              </a:highlight>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cfafaa263e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cfafaa263e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dirty="0">
                <a:solidFill>
                  <a:schemeClr val="dk1"/>
                </a:solidFill>
              </a:rPr>
              <a:t>To determine individual student needs for accessibility teams must have a greater understanding of recommended and available tools. The National AEM Center (2022a) provides a</a:t>
            </a:r>
            <a:r>
              <a:rPr lang="en" sz="1400" dirty="0">
                <a:solidFill>
                  <a:schemeClr val="dk1"/>
                </a:solidFill>
                <a:uFill>
                  <a:noFill/>
                </a:uFill>
                <a:hlinkClick r:id="rId3">
                  <a:extLst>
                    <a:ext uri="{A12FA001-AC4F-418D-AE19-62706E023703}">
                      <ahyp:hlinkClr xmlns:ahyp="http://schemas.microsoft.com/office/drawing/2018/hyperlinkcolor" val="tx"/>
                    </a:ext>
                  </a:extLst>
                </a:hlinkClick>
              </a:rPr>
              <a:t> </a:t>
            </a:r>
            <a:r>
              <a:rPr lang="en" sz="1400" u="sng" dirty="0">
                <a:solidFill>
                  <a:srgbClr val="1155CC"/>
                </a:solidFill>
                <a:hlinkClick r:id="rId3">
                  <a:extLst>
                    <a:ext uri="{A12FA001-AC4F-418D-AE19-62706E023703}">
                      <ahyp:hlinkClr xmlns:ahyp="http://schemas.microsoft.com/office/drawing/2018/hyperlinkcolor" val="tx"/>
                    </a:ext>
                  </a:extLst>
                </a:hlinkClick>
              </a:rPr>
              <a:t>four-step process</a:t>
            </a:r>
            <a:r>
              <a:rPr lang="en" sz="1400" dirty="0">
                <a:solidFill>
                  <a:schemeClr val="dk1"/>
                </a:solidFill>
              </a:rPr>
              <a:t> for providing accessible content to individuals with disabilities who need them, which include: </a:t>
            </a:r>
            <a:endParaRPr sz="1400" dirty="0">
              <a:solidFill>
                <a:schemeClr val="dk1"/>
              </a:solidFill>
            </a:endParaRPr>
          </a:p>
          <a:p>
            <a:pPr marL="0" lvl="0" indent="0" algn="l" rtl="0">
              <a:lnSpc>
                <a:spcPct val="115000"/>
              </a:lnSpc>
              <a:spcBef>
                <a:spcPts val="0"/>
              </a:spcBef>
              <a:spcAft>
                <a:spcPts val="0"/>
              </a:spcAft>
              <a:buNone/>
            </a:pPr>
            <a:endParaRPr sz="1400" dirty="0">
              <a:solidFill>
                <a:schemeClr val="dk1"/>
              </a:solidFill>
              <a:latin typeface="Roboto"/>
              <a:ea typeface="Roboto"/>
              <a:cs typeface="Roboto"/>
              <a:sym typeface="Roboto"/>
            </a:endParaRPr>
          </a:p>
          <a:p>
            <a:pPr marL="457200" lvl="0" indent="-317500" algn="l" rtl="0">
              <a:lnSpc>
                <a:spcPct val="115000"/>
              </a:lnSpc>
              <a:spcBef>
                <a:spcPts val="0"/>
              </a:spcBef>
              <a:spcAft>
                <a:spcPts val="0"/>
              </a:spcAft>
              <a:buClr>
                <a:schemeClr val="dk1"/>
              </a:buClr>
              <a:buSzPts val="1400"/>
              <a:buChar char="●"/>
            </a:pPr>
            <a:r>
              <a:rPr lang="en" sz="1400" dirty="0">
                <a:solidFill>
                  <a:schemeClr val="dk1"/>
                </a:solidFill>
              </a:rPr>
              <a:t>Step 1 is to determine the learner’s need</a:t>
            </a:r>
            <a:endParaRPr sz="1400"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dirty="0">
                <a:solidFill>
                  <a:schemeClr val="dk1"/>
                </a:solidFill>
              </a:rPr>
              <a:t>Step 2 is to select the accessible format(s) needed</a:t>
            </a:r>
            <a:endParaRPr sz="1400"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dirty="0">
                <a:solidFill>
                  <a:schemeClr val="dk1"/>
                </a:solidFill>
              </a:rPr>
              <a:t>Step 3 is to acquire materials in the accessible format(s) needed</a:t>
            </a:r>
            <a:endParaRPr sz="1400"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dirty="0">
                <a:solidFill>
                  <a:schemeClr val="dk1"/>
                </a:solidFill>
              </a:rPr>
              <a:t>Step 4 is to provide supports needed for learners to effectively use accessible formats</a:t>
            </a:r>
            <a:endParaRPr sz="1400" dirty="0">
              <a:solidFill>
                <a:schemeClr val="dk1"/>
              </a:solidFill>
            </a:endParaRPr>
          </a:p>
          <a:p>
            <a:pPr marL="0" lvl="0" indent="0" algn="l" rtl="0">
              <a:lnSpc>
                <a:spcPct val="115000"/>
              </a:lnSpc>
              <a:spcBef>
                <a:spcPts val="0"/>
              </a:spcBef>
              <a:spcAft>
                <a:spcPts val="0"/>
              </a:spcAft>
              <a:buNone/>
            </a:pPr>
            <a:endParaRPr sz="1400" dirty="0">
              <a:solidFill>
                <a:schemeClr val="dk1"/>
              </a:solidFill>
            </a:endParaRPr>
          </a:p>
          <a:p>
            <a:pPr marL="0" lvl="0" indent="0" algn="l" rtl="0">
              <a:lnSpc>
                <a:spcPct val="115000"/>
              </a:lnSpc>
              <a:spcBef>
                <a:spcPts val="0"/>
              </a:spcBef>
              <a:spcAft>
                <a:spcPts val="0"/>
              </a:spcAft>
              <a:buNone/>
            </a:pPr>
            <a:r>
              <a:rPr lang="en" sz="1400" dirty="0">
                <a:solidFill>
                  <a:schemeClr val="dk1"/>
                </a:solidFill>
              </a:rPr>
              <a:t>We will expand a little on this topic in more detail on the next couple of slides. </a:t>
            </a:r>
            <a:endParaRPr sz="1400"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sz="1000" dirty="0">
                <a:solidFill>
                  <a:schemeClr val="dk1"/>
                </a:solidFill>
              </a:rPr>
              <a:t> </a:t>
            </a:r>
            <a:endParaRPr sz="1000" dirty="0">
              <a:solidFill>
                <a:schemeClr val="dk1"/>
              </a:solidFill>
            </a:endParaRPr>
          </a:p>
          <a:p>
            <a:pPr marL="0" lvl="0" indent="0" algn="l" rtl="0">
              <a:spcBef>
                <a:spcPts val="0"/>
              </a:spcBef>
              <a:spcAft>
                <a:spcPts val="0"/>
              </a:spcAft>
              <a:buNone/>
            </a:pPr>
            <a:endParaRPr sz="1400" dirty="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cfafaa263e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cfafaa263e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dirty="0">
                <a:solidFill>
                  <a:schemeClr val="dk1"/>
                </a:solidFill>
              </a:rPr>
              <a:t>Let’s take a few minutes to review the information and tools that are available on the</a:t>
            </a:r>
            <a:r>
              <a:rPr lang="en" sz="1400" dirty="0">
                <a:solidFill>
                  <a:schemeClr val="dk1"/>
                </a:solidFill>
                <a:uFill>
                  <a:noFill/>
                </a:uFill>
                <a:hlinkClick r:id="rId3">
                  <a:extLst>
                    <a:ext uri="{A12FA001-AC4F-418D-AE19-62706E023703}">
                      <ahyp:hlinkClr xmlns:ahyp="http://schemas.microsoft.com/office/drawing/2018/hyperlinkcolor" val="tx"/>
                    </a:ext>
                  </a:extLst>
                </a:hlinkClick>
              </a:rPr>
              <a:t> </a:t>
            </a:r>
            <a:r>
              <a:rPr lang="en" sz="1400" u="sng" dirty="0">
                <a:solidFill>
                  <a:srgbClr val="1155CC"/>
                </a:solidFill>
                <a:hlinkClick r:id="rId3">
                  <a:extLst>
                    <a:ext uri="{A12FA001-AC4F-418D-AE19-62706E023703}">
                      <ahyp:hlinkClr xmlns:ahyp="http://schemas.microsoft.com/office/drawing/2018/hyperlinkcolor" val="tx"/>
                    </a:ext>
                  </a:extLst>
                </a:hlinkClick>
              </a:rPr>
              <a:t>Determining a Learner’s Need</a:t>
            </a:r>
            <a:r>
              <a:rPr lang="en" sz="1400" dirty="0">
                <a:solidFill>
                  <a:schemeClr val="dk1"/>
                </a:solidFill>
              </a:rPr>
              <a:t> page. There are several tools that are available and recommended to use when determining the students' needs. When determining student needs, there are multiple factors that should be considered. Teams responsible for determining need should:</a:t>
            </a:r>
            <a:endParaRPr sz="14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dirty="0">
              <a:solidFill>
                <a:schemeClr val="dk1"/>
              </a:solidFill>
              <a:latin typeface="Roboto"/>
              <a:ea typeface="Roboto"/>
              <a:cs typeface="Roboto"/>
              <a:sym typeface="Roboto"/>
            </a:endParaRPr>
          </a:p>
          <a:p>
            <a:pPr marL="457200" lvl="0" indent="-317500" algn="l" rtl="0">
              <a:lnSpc>
                <a:spcPct val="115000"/>
              </a:lnSpc>
              <a:spcBef>
                <a:spcPts val="0"/>
              </a:spcBef>
              <a:spcAft>
                <a:spcPts val="0"/>
              </a:spcAft>
              <a:buClr>
                <a:schemeClr val="dk1"/>
              </a:buClr>
              <a:buSzPts val="1400"/>
              <a:buChar char="●"/>
            </a:pPr>
            <a:r>
              <a:rPr lang="en" sz="1400" dirty="0">
                <a:solidFill>
                  <a:schemeClr val="dk1"/>
                </a:solidFill>
              </a:rPr>
              <a:t>Be cognizant some students may require more than one format </a:t>
            </a:r>
            <a:endParaRPr sz="1400"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dirty="0">
                <a:solidFill>
                  <a:schemeClr val="dk1"/>
                </a:solidFill>
              </a:rPr>
              <a:t>Consider their acquisition level or current use of assistive technology</a:t>
            </a:r>
            <a:endParaRPr sz="1400"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dirty="0">
                <a:solidFill>
                  <a:schemeClr val="dk1"/>
                </a:solidFill>
              </a:rPr>
              <a:t>Determine if the student has the appropriate assistive technology or if new AT is required based on their need</a:t>
            </a:r>
            <a:endParaRPr sz="1400"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dirty="0">
                <a:solidFill>
                  <a:schemeClr val="dk1"/>
                </a:solidFill>
              </a:rPr>
              <a:t>Remember that some situations may require multiple tools to be used at the same time </a:t>
            </a:r>
            <a:endParaRPr sz="1400" dirty="0">
              <a:solidFill>
                <a:schemeClr val="dk1"/>
              </a:solidFill>
            </a:endParaRPr>
          </a:p>
          <a:p>
            <a:pPr marL="0" lvl="0" indent="0" algn="l" rtl="0">
              <a:lnSpc>
                <a:spcPct val="115000"/>
              </a:lnSpc>
              <a:spcBef>
                <a:spcPts val="0"/>
              </a:spcBef>
              <a:spcAft>
                <a:spcPts val="0"/>
              </a:spcAft>
              <a:buNone/>
            </a:pPr>
            <a:endParaRPr sz="14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dirty="0">
                <a:solidFill>
                  <a:schemeClr val="dk1"/>
                </a:solidFill>
              </a:rPr>
              <a:t>The </a:t>
            </a:r>
            <a:r>
              <a:rPr lang="en" sz="1400" dirty="0">
                <a:solidFill>
                  <a:schemeClr val="dk1"/>
                </a:solidFill>
                <a:uFill>
                  <a:noFill/>
                </a:uFill>
                <a:hlinkClick r:id="rId4">
                  <a:extLst>
                    <a:ext uri="{A12FA001-AC4F-418D-AE19-62706E023703}">
                      <ahyp:hlinkClr xmlns:ahyp="http://schemas.microsoft.com/office/drawing/2018/hyperlinkcolor" val="tx"/>
                    </a:ext>
                  </a:extLst>
                </a:hlinkClick>
              </a:rPr>
              <a:t> </a:t>
            </a:r>
            <a:r>
              <a:rPr lang="en" sz="1400" u="sng" dirty="0">
                <a:solidFill>
                  <a:srgbClr val="1155CC"/>
                </a:solidFill>
                <a:hlinkClick r:id="rId4">
                  <a:extLst>
                    <a:ext uri="{A12FA001-AC4F-418D-AE19-62706E023703}">
                      <ahyp:hlinkClr xmlns:ahyp="http://schemas.microsoft.com/office/drawing/2018/hyperlinkcolor" val="tx"/>
                    </a:ext>
                  </a:extLst>
                </a:hlinkClick>
              </a:rPr>
              <a:t>AEM Navigator</a:t>
            </a:r>
            <a:r>
              <a:rPr lang="en" sz="1400" u="sng" dirty="0">
                <a:solidFill>
                  <a:srgbClr val="1155CC"/>
                </a:solidFill>
              </a:rPr>
              <a:t> </a:t>
            </a:r>
            <a:r>
              <a:rPr lang="en" sz="1400" dirty="0">
                <a:solidFill>
                  <a:schemeClr val="dk1"/>
                </a:solidFill>
              </a:rPr>
              <a:t>helps to guide and facilitate teams through the four steps from determination to student acquisition and implementation. The Navigator is downloadable but can be completed collaboratively depending on the team. Generally, it has been shown to be more effective when all team members complete the Navigator collaboratively at the same time, however, there may be times where outside factors impact the ability of the team to work synchronously together, therefore, teams can determine their most effective way to complete the Navigator. There are several additional tools available for teams such as a</a:t>
            </a:r>
            <a:r>
              <a:rPr lang="en" sz="1400" dirty="0">
                <a:solidFill>
                  <a:schemeClr val="dk1"/>
                </a:solidFill>
                <a:uFill>
                  <a:noFill/>
                </a:uFill>
                <a:hlinkClick r:id="rId5">
                  <a:extLst>
                    <a:ext uri="{A12FA001-AC4F-418D-AE19-62706E023703}">
                      <ahyp:hlinkClr xmlns:ahyp="http://schemas.microsoft.com/office/drawing/2018/hyperlinkcolor" val="tx"/>
                    </a:ext>
                  </a:extLst>
                </a:hlinkClick>
              </a:rPr>
              <a:t> </a:t>
            </a:r>
            <a:r>
              <a:rPr lang="en" sz="1400" u="sng" dirty="0">
                <a:solidFill>
                  <a:srgbClr val="1155CC"/>
                </a:solidFill>
                <a:hlinkClick r:id="rId5">
                  <a:extLst>
                    <a:ext uri="{A12FA001-AC4F-418D-AE19-62706E023703}">
                      <ahyp:hlinkClr xmlns:ahyp="http://schemas.microsoft.com/office/drawing/2018/hyperlinkcolor" val="tx"/>
                    </a:ext>
                  </a:extLst>
                </a:hlinkClick>
              </a:rPr>
              <a:t>Student Summary Worksheet</a:t>
            </a:r>
            <a:r>
              <a:rPr lang="en" sz="1400" dirty="0">
                <a:solidFill>
                  <a:schemeClr val="dk1"/>
                </a:solidFill>
              </a:rPr>
              <a:t> (SSW), which could be added to the data collection in the present level of student performance for students who are served under the Individuals with Disabilities Education Act (IDEA). The Student Summary Worksheet is typically completed after all the information has been gathered, however knowing all teams are starting at different points of entry for this process there may be adequate data to complete the SSW. </a:t>
            </a:r>
            <a:endParaRPr sz="1400" dirty="0">
              <a:solidFill>
                <a:schemeClr val="dk1"/>
              </a:solidFill>
            </a:endParaRPr>
          </a:p>
          <a:p>
            <a:pPr marL="0" lvl="0" indent="0" algn="l" rtl="0">
              <a:lnSpc>
                <a:spcPct val="115000"/>
              </a:lnSpc>
              <a:spcBef>
                <a:spcPts val="0"/>
              </a:spcBef>
              <a:spcAft>
                <a:spcPts val="0"/>
              </a:spcAft>
              <a:buNone/>
            </a:pPr>
            <a:endParaRPr sz="1400" dirty="0">
              <a:solidFill>
                <a:schemeClr val="dk1"/>
              </a:solidFill>
            </a:endParaRPr>
          </a:p>
          <a:p>
            <a:pPr marL="457200" lvl="0" indent="0" algn="l" rtl="0">
              <a:lnSpc>
                <a:spcPct val="115000"/>
              </a:lnSpc>
              <a:spcBef>
                <a:spcPts val="0"/>
              </a:spcBef>
              <a:spcAft>
                <a:spcPts val="0"/>
              </a:spcAft>
              <a:buNone/>
            </a:pPr>
            <a:r>
              <a:rPr lang="en" sz="1000" dirty="0">
                <a:solidFill>
                  <a:schemeClr val="dk1"/>
                </a:solidFill>
              </a:rPr>
              <a:t> </a:t>
            </a:r>
            <a:endParaRPr sz="1000" dirty="0">
              <a:solidFill>
                <a:schemeClr val="dk1"/>
              </a:solidFill>
            </a:endParaRPr>
          </a:p>
          <a:p>
            <a:pPr marL="0" lvl="0" indent="0" algn="l" rtl="0">
              <a:spcBef>
                <a:spcPts val="0"/>
              </a:spcBef>
              <a:spcAft>
                <a:spcPts val="0"/>
              </a:spcAft>
              <a:buNone/>
            </a:pPr>
            <a:endParaRPr sz="1400" dirty="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cfafaa263e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cfafaa263e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chemeClr val="dk1"/>
                </a:solidFill>
              </a:rPr>
              <a:t>The</a:t>
            </a:r>
            <a:r>
              <a:rPr lang="en" sz="1400" dirty="0">
                <a:solidFill>
                  <a:schemeClr val="dk1"/>
                </a:solidFill>
                <a:uFill>
                  <a:noFill/>
                </a:uFill>
                <a:hlinkClick r:id="rId3">
                  <a:extLst>
                    <a:ext uri="{A12FA001-AC4F-418D-AE19-62706E023703}">
                      <ahyp:hlinkClr xmlns:ahyp="http://schemas.microsoft.com/office/drawing/2018/hyperlinkcolor" val="tx"/>
                    </a:ext>
                  </a:extLst>
                </a:hlinkClick>
              </a:rPr>
              <a:t> </a:t>
            </a:r>
            <a:r>
              <a:rPr lang="en" sz="1400" u="sng" dirty="0">
                <a:solidFill>
                  <a:srgbClr val="1155CC"/>
                </a:solidFill>
                <a:hlinkClick r:id="rId3">
                  <a:extLst>
                    <a:ext uri="{A12FA001-AC4F-418D-AE19-62706E023703}">
                      <ahyp:hlinkClr xmlns:ahyp="http://schemas.microsoft.com/office/drawing/2018/hyperlinkcolor" val="tx"/>
                    </a:ext>
                  </a:extLst>
                </a:hlinkClick>
              </a:rPr>
              <a:t>AIM Explorer</a:t>
            </a:r>
            <a:r>
              <a:rPr lang="en" sz="1400" u="sng" dirty="0">
                <a:solidFill>
                  <a:srgbClr val="1155CC"/>
                </a:solidFill>
              </a:rPr>
              <a:t> </a:t>
            </a:r>
            <a:r>
              <a:rPr lang="en" sz="1400" dirty="0">
                <a:solidFill>
                  <a:schemeClr val="dk1"/>
                </a:solidFill>
              </a:rPr>
              <a:t>is a free downloadable application tool for teams to offer a simulation for assessing students' need for accommodations and accessible materials. The app provides grade level text to assess student need and use of common features such as magnification, highlighted text for color and contrast. This can be used in conjunction with any other tool as a piece of data collection to determine the students' needs.</a:t>
            </a:r>
            <a:endParaRPr sz="14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dirty="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4400">
                <a:solidFill>
                  <a:srgbClr val="2F5597"/>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7905214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F5597"/>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76347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solidFill>
                  <a:srgbClr val="2F5597"/>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8578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274638"/>
            <a:ext cx="10058400" cy="1143000"/>
          </a:xfrm>
        </p:spPr>
        <p:txBody>
          <a:bodyPr/>
          <a:lstStyle>
            <a:lvl1pPr>
              <a:defRPr>
                <a:solidFill>
                  <a:srgbClr val="2F5597"/>
                </a:solidFill>
              </a:defRPr>
            </a:lvl1pPr>
          </a:lstStyle>
          <a:p>
            <a:r>
              <a:rPr lang="en-US"/>
              <a:t>Click to edit Master title style</a:t>
            </a:r>
            <a:endParaRPr lang="en-US" dirty="0"/>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73885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16000" y="274638"/>
            <a:ext cx="10058400" cy="1143000"/>
          </a:xfrm>
        </p:spPr>
        <p:txBody>
          <a:bodyPr/>
          <a:lstStyle>
            <a:lvl1pPr>
              <a:defRPr>
                <a:solidFill>
                  <a:srgbClr val="2F5597"/>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48759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spcBef>
                <a:spcPts val="0"/>
              </a:spcBef>
              <a:spcAft>
                <a:spcPts val="0"/>
              </a:spcAft>
            </a:pPr>
            <a:fld id="{00000000-1234-1234-1234-123412341234}" type="slidenum">
              <a:rPr lang="en" smtClean="0"/>
              <a:pPr algn="r">
                <a:spcBef>
                  <a:spcPts val="0"/>
                </a:spcBef>
                <a:spcAft>
                  <a:spcPts val="0"/>
                </a:spcAft>
              </a:pPr>
              <a:t>‹#›</a:t>
            </a:fld>
            <a:endParaRPr lang="en" dirty="0"/>
          </a:p>
        </p:txBody>
      </p:sp>
    </p:spTree>
    <p:extLst>
      <p:ext uri="{BB962C8B-B14F-4D97-AF65-F5344CB8AC3E}">
        <p14:creationId xmlns:p14="http://schemas.microsoft.com/office/powerpoint/2010/main" val="3947667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spcBef>
                <a:spcPts val="0"/>
              </a:spcBef>
              <a:spcAft>
                <a:spcPts val="0"/>
              </a:spcAft>
            </a:pPr>
            <a:fld id="{00000000-1234-1234-1234-123412341234}" type="slidenum">
              <a:rPr lang="en" smtClean="0"/>
              <a:pPr algn="r">
                <a:spcBef>
                  <a:spcPts val="0"/>
                </a:spcBef>
                <a:spcAft>
                  <a:spcPts val="0"/>
                </a:spcAft>
              </a:pPr>
              <a:t>‹#›</a:t>
            </a:fld>
            <a:endParaRPr lang="en" dirty="0"/>
          </a:p>
        </p:txBody>
      </p:sp>
    </p:spTree>
    <p:extLst>
      <p:ext uri="{BB962C8B-B14F-4D97-AF65-F5344CB8AC3E}">
        <p14:creationId xmlns:p14="http://schemas.microsoft.com/office/powerpoint/2010/main" val="360429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F5597"/>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38072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2F5597"/>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160399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F5597"/>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27646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solidFill>
                  <a:srgbClr val="2F5597"/>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68619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F5597"/>
                </a:solidFill>
              </a:defRPr>
            </a:lvl1pPr>
          </a:lstStyle>
          <a:p>
            <a:r>
              <a:rPr lang="en-US"/>
              <a:t>Click to edit Master title style</a:t>
            </a:r>
            <a:endParaRPr lang="en-US" dirty="0"/>
          </a:p>
        </p:txBody>
      </p:sp>
    </p:spTree>
    <p:extLst>
      <p:ext uri="{BB962C8B-B14F-4D97-AF65-F5344CB8AC3E}">
        <p14:creationId xmlns:p14="http://schemas.microsoft.com/office/powerpoint/2010/main" val="29958472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3439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solidFill>
                  <a:srgbClr val="2F5597"/>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664030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rgbClr val="2F5597"/>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406888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journals.uwyo.edu/index.php/jtilt/index" TargetMode="Externa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creativecommons.org/licenses/by-nc-sa/4.0/"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4">
            <a:extLst>
              <a:ext uri="{FF2B5EF4-FFF2-40B4-BE49-F238E27FC236}">
                <a16:creationId xmlns:a16="http://schemas.microsoft.com/office/drawing/2014/main" id="{C8C1C049-F093-489D-90F9-FF3503ADDF19}"/>
              </a:ext>
            </a:extLst>
          </p:cNvPr>
          <p:cNvSpPr>
            <a:spLocks noGrp="1" noChangeArrowheads="1"/>
          </p:cNvSpPr>
          <p:nvPr>
            <p:ph type="title"/>
          </p:nvPr>
        </p:nvSpPr>
        <p:spPr bwMode="auto">
          <a:xfrm>
            <a:off x="1016000" y="274638"/>
            <a:ext cx="10058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Rectangle 15">
            <a:extLst>
              <a:ext uri="{FF2B5EF4-FFF2-40B4-BE49-F238E27FC236}">
                <a16:creationId xmlns:a16="http://schemas.microsoft.com/office/drawing/2014/main" id="{0270379C-98BA-456F-9A8F-BAB630A6FC15}"/>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5" name="Straight Connector 4">
            <a:extLst>
              <a:ext uri="{FF2B5EF4-FFF2-40B4-BE49-F238E27FC236}">
                <a16:creationId xmlns:a16="http://schemas.microsoft.com/office/drawing/2014/main" id="{A1DB6455-0209-2065-F6CC-30EB98328600}"/>
              </a:ext>
              <a:ext uri="{C183D7F6-B498-43B3-948B-1728B52AA6E4}">
                <adec:decorative xmlns:adec="http://schemas.microsoft.com/office/drawing/2017/decorative" val="1"/>
              </a:ext>
            </a:extLst>
          </p:cNvPr>
          <p:cNvCxnSpPr>
            <a:cxnSpLocks/>
          </p:cNvCxnSpPr>
          <p:nvPr userDrawn="1"/>
        </p:nvCxnSpPr>
        <p:spPr>
          <a:xfrm>
            <a:off x="5195" y="6437165"/>
            <a:ext cx="12186805" cy="0"/>
          </a:xfrm>
          <a:prstGeom prst="line">
            <a:avLst/>
          </a:prstGeom>
          <a:ln w="57150">
            <a:solidFill>
              <a:srgbClr val="B8E08C"/>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C493F0C-13A0-FB5C-3D8D-286241BDE092}"/>
              </a:ext>
              <a:ext uri="{C183D7F6-B498-43B3-948B-1728B52AA6E4}">
                <adec:decorative xmlns:adec="http://schemas.microsoft.com/office/drawing/2017/decorative" val="1"/>
              </a:ext>
            </a:extLst>
          </p:cNvPr>
          <p:cNvSpPr/>
          <p:nvPr userDrawn="1"/>
        </p:nvSpPr>
        <p:spPr>
          <a:xfrm>
            <a:off x="5194" y="6477002"/>
            <a:ext cx="12186805" cy="380998"/>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000" u="none" dirty="0">
                <a:solidFill>
                  <a:schemeClr val="bg1"/>
                </a:solidFill>
                <a:latin typeface="Roboto" panose="02000000000000000000" pitchFamily="2" charset="0"/>
                <a:ea typeface="Roboto" panose="02000000000000000000" pitchFamily="2" charset="0"/>
                <a:hlinkClick r:id="rId17">
                  <a:extLst>
                    <a:ext uri="{A12FA001-AC4F-418D-AE19-62706E023703}">
                      <ahyp:hlinkClr xmlns:ahyp="http://schemas.microsoft.com/office/drawing/2018/hyperlinkcolor" val="tx"/>
                    </a:ext>
                  </a:extLst>
                </a:hlinkClick>
              </a:rPr>
              <a:t>Journal of Technology-Integrated Lessons and Teaching</a:t>
            </a:r>
            <a:r>
              <a:rPr lang="en-US" sz="1000" dirty="0">
                <a:solidFill>
                  <a:schemeClr val="bg1"/>
                </a:solidFill>
                <a:latin typeface="Roboto" panose="02000000000000000000" pitchFamily="2" charset="0"/>
                <a:ea typeface="Roboto" panose="02000000000000000000" pitchFamily="2" charset="0"/>
              </a:rPr>
              <a:t>, 1(1).</a:t>
            </a:r>
          </a:p>
        </p:txBody>
      </p:sp>
      <p:pic>
        <p:nvPicPr>
          <p:cNvPr id="7" name="Picture 6">
            <a:hlinkClick r:id="rId17"/>
            <a:extLst>
              <a:ext uri="{FF2B5EF4-FFF2-40B4-BE49-F238E27FC236}">
                <a16:creationId xmlns:a16="http://schemas.microsoft.com/office/drawing/2014/main" id="{BCE05341-DD77-EB2C-106C-FE0D7F70D446}"/>
              </a:ext>
              <a:ext uri="{C183D7F6-B498-43B3-948B-1728B52AA6E4}">
                <adec:decorative xmlns:adec="http://schemas.microsoft.com/office/drawing/2017/decorative" val="1"/>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250025" y="109242"/>
            <a:ext cx="868680" cy="493395"/>
          </a:xfrm>
          <a:prstGeom prst="rect">
            <a:avLst/>
          </a:prstGeom>
        </p:spPr>
      </p:pic>
      <p:pic>
        <p:nvPicPr>
          <p:cNvPr id="8" name="Picture 7" descr="Creative Commons, Attribution, Non-Commercial, Share Alike icon.">
            <a:hlinkClick r:id="rId19"/>
            <a:extLst>
              <a:ext uri="{FF2B5EF4-FFF2-40B4-BE49-F238E27FC236}">
                <a16:creationId xmlns:a16="http://schemas.microsoft.com/office/drawing/2014/main" id="{B1D746F0-1DEE-FF75-477C-ADEF8F836C99}"/>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1310503" y="6526535"/>
            <a:ext cx="808202" cy="276046"/>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Lst>
  <p:hf hdr="0" ftr="0" dt="0"/>
  <p:txStyles>
    <p:titleStyle>
      <a:lvl1pPr algn="ctr" rtl="0" eaLnBrk="1" fontAlgn="base" hangingPunct="1">
        <a:spcBef>
          <a:spcPct val="0"/>
        </a:spcBef>
        <a:spcAft>
          <a:spcPct val="0"/>
        </a:spcAft>
        <a:defRPr sz="3600">
          <a:solidFill>
            <a:srgbClr val="2F5597"/>
          </a:solidFill>
          <a:latin typeface="+mj-lt"/>
          <a:ea typeface="MS PGothic" panose="020B0600070205080204" pitchFamily="34" charset="-128"/>
          <a:cs typeface="ＭＳ Ｐゴシック" pitchFamily="-112" charset="-128"/>
        </a:defRPr>
      </a:lvl1pPr>
      <a:lvl2pPr algn="ctr" rtl="0" eaLnBrk="1" fontAlgn="base" hangingPunct="1">
        <a:spcBef>
          <a:spcPct val="0"/>
        </a:spcBef>
        <a:spcAft>
          <a:spcPct val="0"/>
        </a:spcAft>
        <a:defRPr sz="3600">
          <a:solidFill>
            <a:schemeClr val="tx2"/>
          </a:solidFill>
          <a:latin typeface="Verdana" pitchFamily="34" charset="0"/>
          <a:ea typeface="MS PGothic" panose="020B0600070205080204" pitchFamily="34" charset="-128"/>
          <a:cs typeface="ＭＳ Ｐゴシック" pitchFamily="-112" charset="-128"/>
        </a:defRPr>
      </a:lvl2pPr>
      <a:lvl3pPr algn="ctr" rtl="0" eaLnBrk="1" fontAlgn="base" hangingPunct="1">
        <a:spcBef>
          <a:spcPct val="0"/>
        </a:spcBef>
        <a:spcAft>
          <a:spcPct val="0"/>
        </a:spcAft>
        <a:defRPr sz="3600">
          <a:solidFill>
            <a:schemeClr val="tx2"/>
          </a:solidFill>
          <a:latin typeface="Verdana" pitchFamily="34" charset="0"/>
          <a:ea typeface="MS PGothic" panose="020B0600070205080204" pitchFamily="34" charset="-128"/>
          <a:cs typeface="ＭＳ Ｐゴシック" pitchFamily="-112" charset="-128"/>
        </a:defRPr>
      </a:lvl3pPr>
      <a:lvl4pPr algn="ctr" rtl="0" eaLnBrk="1" fontAlgn="base" hangingPunct="1">
        <a:spcBef>
          <a:spcPct val="0"/>
        </a:spcBef>
        <a:spcAft>
          <a:spcPct val="0"/>
        </a:spcAft>
        <a:defRPr sz="3600">
          <a:solidFill>
            <a:schemeClr val="tx2"/>
          </a:solidFill>
          <a:latin typeface="Verdana" pitchFamily="34" charset="0"/>
          <a:ea typeface="MS PGothic" panose="020B0600070205080204" pitchFamily="34" charset="-128"/>
          <a:cs typeface="ＭＳ Ｐゴシック" pitchFamily="-112" charset="-128"/>
        </a:defRPr>
      </a:lvl4pPr>
      <a:lvl5pPr algn="ctr" rtl="0" eaLnBrk="1" fontAlgn="base" hangingPunct="1">
        <a:spcBef>
          <a:spcPct val="0"/>
        </a:spcBef>
        <a:spcAft>
          <a:spcPct val="0"/>
        </a:spcAft>
        <a:defRPr sz="3600">
          <a:solidFill>
            <a:schemeClr val="tx2"/>
          </a:solidFill>
          <a:latin typeface="Verdana" pitchFamily="34" charset="0"/>
          <a:ea typeface="MS PGothic" panose="020B0600070205080204" pitchFamily="34" charset="-128"/>
          <a:cs typeface="ＭＳ Ｐゴシック" pitchFamily="-112" charset="-128"/>
        </a:defRPr>
      </a:lvl5pPr>
      <a:lvl6pPr marL="457200" algn="ctr" rtl="0" eaLnBrk="1" fontAlgn="base" hangingPunct="1">
        <a:spcBef>
          <a:spcPct val="0"/>
        </a:spcBef>
        <a:spcAft>
          <a:spcPct val="0"/>
        </a:spcAft>
        <a:defRPr sz="3600">
          <a:solidFill>
            <a:schemeClr val="tx2"/>
          </a:solidFill>
          <a:latin typeface="Verdana" pitchFamily="34" charset="0"/>
        </a:defRPr>
      </a:lvl6pPr>
      <a:lvl7pPr marL="914400" algn="ctr" rtl="0" eaLnBrk="1" fontAlgn="base" hangingPunct="1">
        <a:spcBef>
          <a:spcPct val="0"/>
        </a:spcBef>
        <a:spcAft>
          <a:spcPct val="0"/>
        </a:spcAft>
        <a:defRPr sz="3600">
          <a:solidFill>
            <a:schemeClr val="tx2"/>
          </a:solidFill>
          <a:latin typeface="Verdana" pitchFamily="34" charset="0"/>
        </a:defRPr>
      </a:lvl7pPr>
      <a:lvl8pPr marL="1371600" algn="ctr" rtl="0" eaLnBrk="1" fontAlgn="base" hangingPunct="1">
        <a:spcBef>
          <a:spcPct val="0"/>
        </a:spcBef>
        <a:spcAft>
          <a:spcPct val="0"/>
        </a:spcAft>
        <a:defRPr sz="3600">
          <a:solidFill>
            <a:schemeClr val="tx2"/>
          </a:solidFill>
          <a:latin typeface="Verdana" pitchFamily="34" charset="0"/>
        </a:defRPr>
      </a:lvl8pPr>
      <a:lvl9pPr marL="1828800" algn="ctr" rtl="0" eaLnBrk="1" fontAlgn="base" hangingPunct="1">
        <a:spcBef>
          <a:spcPct val="0"/>
        </a:spcBef>
        <a:spcAft>
          <a:spcPct val="0"/>
        </a:spcAft>
        <a:defRPr sz="3600">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anose="020B0600070205080204" pitchFamily="34" charset="-128"/>
          <a:cs typeface="ＭＳ Ｐゴシック" pitchFamily="-112" charset="-128"/>
        </a:defRPr>
      </a:lvl1pPr>
      <a:lvl2pPr marL="742950" indent="-285750" algn="l" rtl="0" eaLnBrk="1" fontAlgn="base" hangingPunct="1">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hyperlink" Target="https://unsplash.com/photos/v7FT5ngIEfA?utm_source=unsplash&amp;utm_medium=referral&amp;utm_content=creditCopyText" TargetMode="External"/><Relationship Id="rId4" Type="http://schemas.openxmlformats.org/officeDocument/2006/relationships/hyperlink" Target="https://unsplash.com/@hajjidirir?utm_source=unsplash&amp;utm_medium=referral&amp;utm_content=creditCopyTex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tc.usf.edu/lit2go/books/"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hyperlink" Target="https://www.storylineonline.ne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hyperlink" Target="https://pixabay.com/?utm_source=link-attribution&amp;utm_medium=referral&amp;utm_campaign=image&amp;utm_content=1604661" TargetMode="External"/><Relationship Id="rId4" Type="http://schemas.openxmlformats.org/officeDocument/2006/relationships/hyperlink" Target="https://pixabay.com/users/prettysleepy-2973588/?utm_source=link-attribution&amp;utm_medium=referral&amp;utm_campaign=image&amp;utm_content=160466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hyperlink" Target="https://unsplash.com/photos/9xxNZCJZ8bA?utm_source=unsplash&amp;utm_medium=referral&amp;utm_content=creditCopyText" TargetMode="External"/><Relationship Id="rId4" Type="http://schemas.openxmlformats.org/officeDocument/2006/relationships/hyperlink" Target="https://unsplash.com/@elizabeth_woolner?utm_source=unsplash&amp;utm_medium=referral&amp;utm_content=creditCopyTex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hyperlink" Target="https://unsplash.com/photos/ATsEkysmm0Y?utm_source=unsplash&amp;utm_medium=referral&amp;utm_content=creditCopyText" TargetMode="External"/><Relationship Id="rId4" Type="http://schemas.openxmlformats.org/officeDocument/2006/relationships/hyperlink" Target="https://unsplash.com/@findawayvoices?utm_source=unsplash&amp;utm_medium=referral&amp;utm_content=creditCopyTex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unsplash.com/@vantaymedia?utm_source=unsplash&amp;utm_medium=referral&amp;utm_content=creditCopyText"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hyperlink" Target="https://unsplash.com/photos/TOBRTuE_uXA?utm_source=unsplash&amp;utm_medium=referral&amp;utm_content=creditCopyTex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hyperlink" Target="https://unsplash.com/photos/9L9me-HsD5A?utm_source=unsplash&amp;utm_medium=referral&amp;utm_content=creditCopyText" TargetMode="External"/><Relationship Id="rId4" Type="http://schemas.openxmlformats.org/officeDocument/2006/relationships/hyperlink" Target="https://unsplash.com/de/@purzlbaum?utm_source=unsplash&amp;utm_medium=referral&amp;utm_content=creditCopyTex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hyperlink" Target="https://pixabay.com/?utm_source=link-attribution&amp;utm_medium=referral&amp;utm_campaign=image&amp;utm_content=6050017" TargetMode="External"/><Relationship Id="rId4" Type="http://schemas.openxmlformats.org/officeDocument/2006/relationships/hyperlink" Target="https://pixabay.com/users/debradeka-19003134/?utm_source=link-attribution&amp;utm_medium=referral&amp;utm_campaign=image&amp;utm_content=6050017"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hyperlink" Target="https://unsplash.com/photos/IJy2ZUex0-Y?utm_source=unsplash&amp;utm_medium=referral&amp;utm_content=creditCopyText" TargetMode="External"/><Relationship Id="rId4" Type="http://schemas.openxmlformats.org/officeDocument/2006/relationships/hyperlink" Target="https://unsplash.com/@dmjdenise?utm_source=unsplash&amp;utm_medium=referral&amp;utm_content=creditCopyTex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92767"/>
            <a:ext cx="11360800" cy="2736800"/>
          </a:xfrm>
          <a:prstGeom prst="rect">
            <a:avLst/>
          </a:prstGeom>
        </p:spPr>
        <p:txBody>
          <a:bodyPr spcFirstLastPara="1" vert="horz" wrap="square" lIns="121900" tIns="121900" rIns="121900" bIns="121900" numCol="1" anchor="b" anchorCtr="0" compatLnSpc="1">
            <a:prstTxWarp prst="textNoShape">
              <a:avLst/>
            </a:prstTxWarp>
            <a:normAutofit/>
          </a:bodyPr>
          <a:lstStyle/>
          <a:p>
            <a:pPr>
              <a:spcBef>
                <a:spcPts val="0"/>
              </a:spcBef>
              <a:spcAft>
                <a:spcPts val="0"/>
              </a:spcAft>
            </a:pPr>
            <a:r>
              <a:rPr lang="en" dirty="0"/>
              <a:t>#A11Y: EC Summer Institute on Accessibility</a:t>
            </a:r>
            <a:endParaRPr dirty="0"/>
          </a:p>
        </p:txBody>
      </p:sp>
      <p:sp>
        <p:nvSpPr>
          <p:cNvPr id="55" name="Google Shape;55;p13"/>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numCol="1" anchor="t" anchorCtr="0" compatLnSpc="1">
            <a:prstTxWarp prst="textNoShape">
              <a:avLst/>
            </a:prstTxWarp>
            <a:normAutofit/>
          </a:bodyPr>
          <a:lstStyle/>
          <a:p>
            <a:pPr>
              <a:spcBef>
                <a:spcPts val="0"/>
              </a:spcBef>
              <a:spcAft>
                <a:spcPts val="0"/>
              </a:spcAft>
            </a:pPr>
            <a:r>
              <a:rPr lang="en" dirty="0"/>
              <a:t>Day Two Morning Session Presentation</a:t>
            </a:r>
            <a:endParaRPr dirty="0"/>
          </a:p>
        </p:txBody>
      </p:sp>
      <p:sp>
        <p:nvSpPr>
          <p:cNvPr id="2" name="Google Shape;64;p15">
            <a:extLst>
              <a:ext uri="{FF2B5EF4-FFF2-40B4-BE49-F238E27FC236}">
                <a16:creationId xmlns:a16="http://schemas.microsoft.com/office/drawing/2014/main" id="{407B08DB-7528-18B4-ABEE-3E7075BD5682}"/>
              </a:ext>
            </a:extLst>
          </p:cNvPr>
          <p:cNvSpPr txBox="1">
            <a:spLocks/>
          </p:cNvSpPr>
          <p:nvPr/>
        </p:nvSpPr>
        <p:spPr bwMode="auto">
          <a:xfrm>
            <a:off x="415600" y="4835633"/>
            <a:ext cx="11360800" cy="105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121900" tIns="121900" rIns="121900" bIns="121900" numCol="1" anchor="t" anchorCtr="0" compatLnSpc="1">
            <a:prstTxWarp prst="textNoShape">
              <a:avLst/>
            </a:prstTxWarp>
            <a:normAutofit/>
          </a:bodyPr>
          <a:lstStyle>
            <a:lvl1pPr marL="0" indent="0" algn="ctr" rtl="0" eaLnBrk="1" fontAlgn="base" hangingPunct="1">
              <a:spcBef>
                <a:spcPct val="20000"/>
              </a:spcBef>
              <a:spcAft>
                <a:spcPct val="0"/>
              </a:spcAft>
              <a:buNone/>
              <a:defRPr sz="3200">
                <a:solidFill>
                  <a:schemeClr val="tx1"/>
                </a:solidFill>
                <a:latin typeface="+mn-lt"/>
                <a:ea typeface="MS PGothic" panose="020B0600070205080204" pitchFamily="34" charset="-128"/>
                <a:cs typeface="ＭＳ Ｐゴシック" pitchFamily="-112" charset="-128"/>
              </a:defRPr>
            </a:lvl1pPr>
            <a:lvl2pPr marL="457200" indent="0" algn="ctr" rtl="0" eaLnBrk="1" fontAlgn="base" hangingPunct="1">
              <a:spcBef>
                <a:spcPct val="20000"/>
              </a:spcBef>
              <a:spcAft>
                <a:spcPct val="0"/>
              </a:spcAft>
              <a:buNone/>
              <a:defRPr sz="2800">
                <a:solidFill>
                  <a:schemeClr val="tx1"/>
                </a:solidFill>
                <a:latin typeface="+mn-lt"/>
                <a:ea typeface="MS PGothic" panose="020B0600070205080204" pitchFamily="34" charset="-128"/>
              </a:defRPr>
            </a:lvl2pPr>
            <a:lvl3pPr marL="914400" indent="0" algn="ctr" rtl="0" eaLnBrk="1" fontAlgn="base" hangingPunct="1">
              <a:spcBef>
                <a:spcPct val="20000"/>
              </a:spcBef>
              <a:spcAft>
                <a:spcPct val="0"/>
              </a:spcAft>
              <a:buNone/>
              <a:defRPr sz="2400">
                <a:solidFill>
                  <a:schemeClr val="tx1"/>
                </a:solidFill>
                <a:latin typeface="+mn-lt"/>
                <a:ea typeface="MS PGothic" panose="020B0600070205080204" pitchFamily="34" charset="-128"/>
              </a:defRPr>
            </a:lvl3pPr>
            <a:lvl4pPr marL="1371600" indent="0" algn="ctr" rtl="0" eaLnBrk="1" fontAlgn="base" hangingPunct="1">
              <a:spcBef>
                <a:spcPct val="20000"/>
              </a:spcBef>
              <a:spcAft>
                <a:spcPct val="0"/>
              </a:spcAft>
              <a:buNone/>
              <a:defRPr sz="2000">
                <a:solidFill>
                  <a:schemeClr val="tx1"/>
                </a:solidFill>
                <a:latin typeface="+mn-lt"/>
                <a:ea typeface="MS PGothic" panose="020B0600070205080204" pitchFamily="34" charset="-128"/>
              </a:defRPr>
            </a:lvl4pPr>
            <a:lvl5pPr marL="1828800" indent="0" algn="ctr" rtl="0" eaLnBrk="1" fontAlgn="base" hangingPunct="1">
              <a:spcBef>
                <a:spcPct val="20000"/>
              </a:spcBef>
              <a:spcAft>
                <a:spcPct val="0"/>
              </a:spcAft>
              <a:buNone/>
              <a:defRPr sz="2000">
                <a:solidFill>
                  <a:schemeClr val="tx1"/>
                </a:solidFill>
                <a:latin typeface="+mn-lt"/>
                <a:ea typeface="MS PGothic" panose="020B0600070205080204" pitchFamily="34" charset="-128"/>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pPr>
              <a:spcBef>
                <a:spcPts val="0"/>
              </a:spcBef>
              <a:spcAft>
                <a:spcPts val="0"/>
              </a:spcAft>
            </a:pP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By Chris Smith</a:t>
            </a:r>
            <a:r>
              <a:rPr lang="en-US" sz="1800" baseline="300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1</a:t>
            </a: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Crystal Patrick</a:t>
            </a:r>
            <a:r>
              <a:rPr lang="en-US" sz="1800" baseline="300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2</a:t>
            </a: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Donna Murray</a:t>
            </a:r>
            <a:r>
              <a:rPr lang="en-US" sz="1800" baseline="300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2</a:t>
            </a: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Ginger Starling</a:t>
            </a:r>
            <a:r>
              <a:rPr lang="en-US" sz="1800" baseline="300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2</a:t>
            </a: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and Meghan McGrath</a:t>
            </a:r>
            <a:r>
              <a:rPr lang="en-US" sz="1800" baseline="300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2</a:t>
            </a: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a:t>
            </a:r>
            <a:b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br>
            <a:r>
              <a:rPr lang="en-US" sz="1800" baseline="300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1 </a:t>
            </a: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North Carolina Virtual School, </a:t>
            </a:r>
            <a:r>
              <a:rPr lang="en-US" sz="1800" baseline="300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2</a:t>
            </a: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North Carolina Department of Public Instruction </a:t>
            </a:r>
            <a:endParaRPr lang="en-US" kern="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415600" y="85167"/>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The Protocol for Accommodations in Reading (PAR)</a:t>
            </a:r>
            <a:endParaRPr b="1" dirty="0"/>
          </a:p>
        </p:txBody>
      </p:sp>
      <p:pic>
        <p:nvPicPr>
          <p:cNvPr id="111" name="Google Shape;111;p22" descr="Several kids reading different books"/>
          <p:cNvPicPr preferRelativeResize="0"/>
          <p:nvPr/>
        </p:nvPicPr>
        <p:blipFill>
          <a:blip r:embed="rId3">
            <a:alphaModFix/>
          </a:blip>
          <a:stretch>
            <a:fillRect/>
          </a:stretch>
        </p:blipFill>
        <p:spPr>
          <a:xfrm>
            <a:off x="2157284" y="929934"/>
            <a:ext cx="7877435" cy="5250332"/>
          </a:xfrm>
          <a:prstGeom prst="rect">
            <a:avLst/>
          </a:prstGeom>
          <a:noFill/>
          <a:ln>
            <a:noFill/>
          </a:ln>
        </p:spPr>
      </p:pic>
      <p:sp>
        <p:nvSpPr>
          <p:cNvPr id="112" name="Google Shape;112;p22"/>
          <p:cNvSpPr txBox="1"/>
          <p:nvPr/>
        </p:nvSpPr>
        <p:spPr>
          <a:xfrm>
            <a:off x="3762600" y="6085996"/>
            <a:ext cx="4666800" cy="430847"/>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1200" dirty="0">
                <a:solidFill>
                  <a:schemeClr val="dk1"/>
                </a:solidFill>
              </a:rPr>
              <a:t>Photo by</a:t>
            </a:r>
            <a:r>
              <a:rPr lang="en" sz="1200" dirty="0">
                <a:solidFill>
                  <a:schemeClr val="dk1"/>
                </a:solidFill>
                <a:uFill>
                  <a:noFill/>
                </a:uFill>
                <a:hlinkClick r:id="rId4">
                  <a:extLst>
                    <a:ext uri="{A12FA001-AC4F-418D-AE19-62706E023703}">
                      <ahyp:hlinkClr xmlns:ahyp="http://schemas.microsoft.com/office/drawing/2018/hyperlinkcolor" val="tx"/>
                    </a:ext>
                  </a:extLst>
                </a:hlinkClick>
              </a:rPr>
              <a:t> </a:t>
            </a:r>
            <a:r>
              <a:rPr lang="en" sz="1200" u="sng" dirty="0">
                <a:solidFill>
                  <a:schemeClr val="hlink"/>
                </a:solidFill>
                <a:hlinkClick r:id="rId4"/>
              </a:rPr>
              <a:t>Ismail Salad Osman Hajji dirir</a:t>
            </a:r>
            <a:r>
              <a:rPr lang="en" sz="1200" dirty="0">
                <a:solidFill>
                  <a:schemeClr val="dk1"/>
                </a:solidFill>
              </a:rPr>
              <a:t> on</a:t>
            </a:r>
            <a:r>
              <a:rPr lang="en" sz="1200" dirty="0">
                <a:solidFill>
                  <a:schemeClr val="dk1"/>
                </a:solidFill>
                <a:uFill>
                  <a:noFill/>
                </a:uFill>
                <a:hlinkClick r:id="rId5">
                  <a:extLst>
                    <a:ext uri="{A12FA001-AC4F-418D-AE19-62706E023703}">
                      <ahyp:hlinkClr xmlns:ahyp="http://schemas.microsoft.com/office/drawing/2018/hyperlinkcolor" val="tx"/>
                    </a:ext>
                  </a:extLst>
                </a:hlinkClick>
              </a:rPr>
              <a:t> </a:t>
            </a:r>
            <a:r>
              <a:rPr lang="en" sz="1200" u="sng" dirty="0">
                <a:solidFill>
                  <a:schemeClr val="hlink"/>
                </a:solidFill>
                <a:hlinkClick r:id="rId5"/>
              </a:rPr>
              <a:t>Unsplash</a:t>
            </a:r>
            <a:endParaRPr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xfrm>
            <a:off x="1542800" y="407733"/>
            <a:ext cx="91064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pPr algn="l"/>
            <a:r>
              <a:rPr lang="en" b="1" dirty="0"/>
              <a:t>Additional Reading Resources for Teachers</a:t>
            </a:r>
            <a:endParaRPr dirty="0"/>
          </a:p>
        </p:txBody>
      </p:sp>
      <p:sp>
        <p:nvSpPr>
          <p:cNvPr id="118" name="Google Shape;118;p23"/>
          <p:cNvSpPr txBox="1">
            <a:spLocks noGrp="1"/>
          </p:cNvSpPr>
          <p:nvPr>
            <p:ph type="body" idx="1"/>
          </p:nvPr>
        </p:nvSpPr>
        <p:spPr>
          <a:xfrm>
            <a:off x="415600" y="1593767"/>
            <a:ext cx="5333200" cy="4555200"/>
          </a:xfrm>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buNone/>
            </a:pPr>
            <a:endParaRPr sz="2400" dirty="0"/>
          </a:p>
          <a:p>
            <a:pPr marL="0" indent="0">
              <a:spcBef>
                <a:spcPts val="1600"/>
              </a:spcBef>
              <a:buNone/>
            </a:pPr>
            <a:endParaRPr sz="2400" dirty="0"/>
          </a:p>
          <a:p>
            <a:pPr marL="0" indent="0" algn="ctr">
              <a:spcBef>
                <a:spcPts val="1600"/>
              </a:spcBef>
              <a:buNone/>
            </a:pPr>
            <a:r>
              <a:rPr lang="en" sz="4400" dirty="0"/>
              <a:t>Lit2Go</a:t>
            </a:r>
            <a:endParaRPr sz="4400" dirty="0"/>
          </a:p>
          <a:p>
            <a:pPr marL="0" indent="0" algn="ctr">
              <a:spcBef>
                <a:spcPts val="1600"/>
              </a:spcBef>
              <a:buNone/>
            </a:pPr>
            <a:r>
              <a:rPr lang="en" sz="4400" u="sng" dirty="0">
                <a:solidFill>
                  <a:schemeClr val="hlink"/>
                </a:solidFill>
                <a:hlinkClick r:id="rId3"/>
              </a:rPr>
              <a:t>https://etc.usf.edu/lit2go/books/</a:t>
            </a:r>
            <a:endParaRPr sz="4400" dirty="0"/>
          </a:p>
          <a:p>
            <a:pPr marL="0" indent="0" algn="ctr">
              <a:spcBef>
                <a:spcPts val="1600"/>
              </a:spcBef>
              <a:spcAft>
                <a:spcPts val="1600"/>
              </a:spcAft>
              <a:buNone/>
            </a:pPr>
            <a:endParaRPr dirty="0"/>
          </a:p>
        </p:txBody>
      </p:sp>
      <p:sp>
        <p:nvSpPr>
          <p:cNvPr id="119" name="Google Shape;119;p23"/>
          <p:cNvSpPr txBox="1">
            <a:spLocks noGrp="1"/>
          </p:cNvSpPr>
          <p:nvPr>
            <p:ph type="body" idx="1"/>
          </p:nvPr>
        </p:nvSpPr>
        <p:spPr>
          <a:xfrm>
            <a:off x="6443200" y="1593767"/>
            <a:ext cx="5333200" cy="4555200"/>
          </a:xfrm>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buNone/>
            </a:pPr>
            <a:endParaRPr sz="2400" dirty="0"/>
          </a:p>
          <a:p>
            <a:pPr marL="0" indent="0">
              <a:spcBef>
                <a:spcPts val="1600"/>
              </a:spcBef>
              <a:buNone/>
            </a:pPr>
            <a:endParaRPr sz="2400" dirty="0"/>
          </a:p>
          <a:p>
            <a:pPr marL="0" indent="0" algn="ctr">
              <a:spcBef>
                <a:spcPts val="1600"/>
              </a:spcBef>
              <a:buNone/>
            </a:pPr>
            <a:r>
              <a:rPr lang="en" sz="4400" dirty="0"/>
              <a:t>Storyline Online</a:t>
            </a:r>
            <a:endParaRPr sz="4400" dirty="0"/>
          </a:p>
          <a:p>
            <a:pPr marL="0" indent="0" algn="ctr">
              <a:spcBef>
                <a:spcPts val="1600"/>
              </a:spcBef>
              <a:buNone/>
            </a:pPr>
            <a:r>
              <a:rPr lang="en" sz="4400" u="sng" dirty="0">
                <a:solidFill>
                  <a:schemeClr val="hlink"/>
                </a:solidFill>
                <a:hlinkClick r:id="rId4"/>
              </a:rPr>
              <a:t>https://www.storylineonline.net/</a:t>
            </a:r>
            <a:endParaRPr sz="4400" dirty="0"/>
          </a:p>
          <a:p>
            <a:pPr marL="0" indent="0" algn="ctr">
              <a:spcBef>
                <a:spcPts val="1600"/>
              </a:spcBef>
              <a:spcAft>
                <a:spcPts val="160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xfrm>
            <a:off x="415600" y="166333"/>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The SETT Framework</a:t>
            </a:r>
            <a:endParaRPr b="1" dirty="0"/>
          </a:p>
        </p:txBody>
      </p:sp>
      <p:pic>
        <p:nvPicPr>
          <p:cNvPr id="125" name="Google Shape;125;p24" descr="The word support written in gray word art"/>
          <p:cNvPicPr preferRelativeResize="0"/>
          <p:nvPr/>
        </p:nvPicPr>
        <p:blipFill>
          <a:blip r:embed="rId3">
            <a:alphaModFix/>
          </a:blip>
          <a:stretch>
            <a:fillRect/>
          </a:stretch>
        </p:blipFill>
        <p:spPr>
          <a:xfrm>
            <a:off x="2183968" y="788234"/>
            <a:ext cx="7824057" cy="5521665"/>
          </a:xfrm>
          <a:prstGeom prst="rect">
            <a:avLst/>
          </a:prstGeom>
          <a:noFill/>
          <a:ln>
            <a:noFill/>
          </a:ln>
        </p:spPr>
      </p:pic>
      <p:sp>
        <p:nvSpPr>
          <p:cNvPr id="126" name="Google Shape;126;p24"/>
          <p:cNvSpPr txBox="1"/>
          <p:nvPr/>
        </p:nvSpPr>
        <p:spPr>
          <a:xfrm>
            <a:off x="4726400" y="5837900"/>
            <a:ext cx="2739200" cy="430847"/>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1200" dirty="0">
                <a:solidFill>
                  <a:srgbClr val="191B26"/>
                </a:solidFill>
                <a:highlight>
                  <a:srgbClr val="FFFFFF"/>
                </a:highlight>
              </a:rPr>
              <a:t>Image by </a:t>
            </a:r>
            <a:r>
              <a:rPr lang="en" sz="1200" u="sng" dirty="0">
                <a:solidFill>
                  <a:srgbClr val="191B26"/>
                </a:solidFill>
                <a:highlight>
                  <a:srgbClr val="FFFFFF"/>
                </a:highlight>
                <a:hlinkClick r:id="rId4">
                  <a:extLst>
                    <a:ext uri="{A12FA001-AC4F-418D-AE19-62706E023703}">
                      <ahyp:hlinkClr xmlns:ahyp="http://schemas.microsoft.com/office/drawing/2018/hyperlinkcolor" val="tx"/>
                    </a:ext>
                  </a:extLst>
                </a:hlinkClick>
              </a:rPr>
              <a:t>Amy</a:t>
            </a:r>
            <a:r>
              <a:rPr lang="en" sz="1200" dirty="0">
                <a:solidFill>
                  <a:srgbClr val="191B26"/>
                </a:solidFill>
                <a:highlight>
                  <a:srgbClr val="FFFFFF"/>
                </a:highlight>
              </a:rPr>
              <a:t> from </a:t>
            </a:r>
            <a:r>
              <a:rPr lang="en" sz="1200" u="sng" dirty="0">
                <a:solidFill>
                  <a:srgbClr val="191B26"/>
                </a:solidFill>
                <a:highlight>
                  <a:srgbClr val="FFFFFF"/>
                </a:highlight>
                <a:hlinkClick r:id="rId5">
                  <a:extLst>
                    <a:ext uri="{A12FA001-AC4F-418D-AE19-62706E023703}">
                      <ahyp:hlinkClr xmlns:ahyp="http://schemas.microsoft.com/office/drawing/2018/hyperlinkcolor" val="tx"/>
                    </a:ext>
                  </a:extLst>
                </a:hlinkClick>
              </a:rPr>
              <a:t>Pixabay</a:t>
            </a:r>
            <a:endParaRPr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415600" y="53900"/>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Identifying Student Needs Activity</a:t>
            </a:r>
            <a:endParaRPr b="1" dirty="0"/>
          </a:p>
        </p:txBody>
      </p:sp>
      <p:pic>
        <p:nvPicPr>
          <p:cNvPr id="132" name="Google Shape;132;p25" descr="A laptop connected to a wireless bluetooth braille device"/>
          <p:cNvPicPr preferRelativeResize="0"/>
          <p:nvPr/>
        </p:nvPicPr>
        <p:blipFill>
          <a:blip r:embed="rId3">
            <a:alphaModFix/>
          </a:blip>
          <a:stretch>
            <a:fillRect/>
          </a:stretch>
        </p:blipFill>
        <p:spPr>
          <a:xfrm>
            <a:off x="2356602" y="1075733"/>
            <a:ext cx="7478797" cy="4984667"/>
          </a:xfrm>
          <a:prstGeom prst="rect">
            <a:avLst/>
          </a:prstGeom>
          <a:noFill/>
          <a:ln>
            <a:noFill/>
          </a:ln>
        </p:spPr>
      </p:pic>
      <p:sp>
        <p:nvSpPr>
          <p:cNvPr id="133" name="Google Shape;133;p25"/>
          <p:cNvSpPr txBox="1"/>
          <p:nvPr/>
        </p:nvSpPr>
        <p:spPr>
          <a:xfrm>
            <a:off x="4321237" y="5994340"/>
            <a:ext cx="3443200" cy="430847"/>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1200" dirty="0">
                <a:solidFill>
                  <a:srgbClr val="111111"/>
                </a:solidFill>
                <a:latin typeface="Roboto"/>
                <a:ea typeface="Roboto"/>
                <a:cs typeface="Roboto"/>
                <a:sym typeface="Roboto"/>
              </a:rPr>
              <a:t>Photo by </a:t>
            </a:r>
            <a:r>
              <a:rPr lang="en" sz="1200" u="sng" dirty="0">
                <a:solidFill>
                  <a:srgbClr val="767676"/>
                </a:solidFill>
                <a:latin typeface="Roboto"/>
                <a:ea typeface="Roboto"/>
                <a:cs typeface="Roboto"/>
                <a:sym typeface="Roboto"/>
                <a:hlinkClick r:id="rId4">
                  <a:extLst>
                    <a:ext uri="{A12FA001-AC4F-418D-AE19-62706E023703}">
                      <ahyp:hlinkClr xmlns:ahyp="http://schemas.microsoft.com/office/drawing/2018/hyperlinkcolor" val="tx"/>
                    </a:ext>
                  </a:extLst>
                </a:hlinkClick>
              </a:rPr>
              <a:t>Elizabeth Woolner</a:t>
            </a:r>
            <a:r>
              <a:rPr lang="en" sz="1200" dirty="0">
                <a:solidFill>
                  <a:srgbClr val="111111"/>
                </a:solidFill>
                <a:latin typeface="Roboto"/>
                <a:ea typeface="Roboto"/>
                <a:cs typeface="Roboto"/>
                <a:sym typeface="Roboto"/>
              </a:rPr>
              <a:t> on </a:t>
            </a:r>
            <a:r>
              <a:rPr lang="en" sz="1200" u="sng" dirty="0">
                <a:solidFill>
                  <a:srgbClr val="767676"/>
                </a:solidFill>
                <a:latin typeface="Roboto"/>
                <a:ea typeface="Roboto"/>
                <a:cs typeface="Roboto"/>
                <a:sym typeface="Roboto"/>
                <a:hlinkClick r:id="rId5">
                  <a:extLst>
                    <a:ext uri="{A12FA001-AC4F-418D-AE19-62706E023703}">
                      <ahyp:hlinkClr xmlns:ahyp="http://schemas.microsoft.com/office/drawing/2018/hyperlinkcolor" val="tx"/>
                    </a:ext>
                  </a:extLst>
                </a:hlinkClick>
              </a:rPr>
              <a:t>Unsplash</a:t>
            </a:r>
            <a:endParaRPr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Accessible Media Producers (AMPs)</a:t>
            </a:r>
            <a:endParaRPr b="1" dirty="0"/>
          </a:p>
        </p:txBody>
      </p:sp>
      <p:sp>
        <p:nvSpPr>
          <p:cNvPr id="139" name="Google Shape;139;p26"/>
          <p:cNvSpPr txBox="1">
            <a:spLocks noGrp="1"/>
          </p:cNvSpPr>
          <p:nvPr>
            <p:ph type="body" idx="1"/>
          </p:nvPr>
        </p:nvSpPr>
        <p:spPr>
          <a:xfrm>
            <a:off x="415600" y="1456367"/>
            <a:ext cx="6339600" cy="5064400"/>
          </a:xfrm>
          <a:prstGeom prst="rect">
            <a:avLst/>
          </a:prstGeom>
        </p:spPr>
        <p:txBody>
          <a:bodyPr spcFirstLastPara="1" vert="horz" wrap="square" lIns="121900" tIns="121900" rIns="121900" bIns="121900" numCol="1" anchor="t" anchorCtr="0" compatLnSpc="1">
            <a:prstTxWarp prst="textNoShape">
              <a:avLst/>
            </a:prstTxWarp>
            <a:noAutofit/>
          </a:bodyPr>
          <a:lstStyle/>
          <a:p>
            <a:pPr marL="0" indent="0">
              <a:lnSpc>
                <a:spcPct val="95000"/>
              </a:lnSpc>
              <a:buNone/>
            </a:pPr>
            <a:r>
              <a:rPr lang="en" sz="3467" dirty="0">
                <a:solidFill>
                  <a:schemeClr val="dk1"/>
                </a:solidFill>
              </a:rPr>
              <a:t>According to the CAST’s National AEM Center (2022a), accessible media producers (AMPs) are services that convert materials, including textbooks and related curriculum materials, to one or more student-ready accessible formats. </a:t>
            </a:r>
            <a:endParaRPr sz="3467" dirty="0">
              <a:solidFill>
                <a:schemeClr val="dk1"/>
              </a:solidFill>
            </a:endParaRPr>
          </a:p>
          <a:p>
            <a:pPr marL="0" indent="0">
              <a:lnSpc>
                <a:spcPct val="95000"/>
              </a:lnSpc>
              <a:spcAft>
                <a:spcPts val="1600"/>
              </a:spcAft>
              <a:buNone/>
            </a:pPr>
            <a:endParaRPr dirty="0"/>
          </a:p>
        </p:txBody>
      </p:sp>
      <p:pic>
        <p:nvPicPr>
          <p:cNvPr id="140" name="Google Shape;140;p26" descr="Pages of a book folded so that the form the word audio"/>
          <p:cNvPicPr preferRelativeResize="0"/>
          <p:nvPr/>
        </p:nvPicPr>
        <p:blipFill>
          <a:blip r:embed="rId3">
            <a:alphaModFix/>
          </a:blip>
          <a:stretch>
            <a:fillRect/>
          </a:stretch>
        </p:blipFill>
        <p:spPr>
          <a:xfrm>
            <a:off x="6980867" y="2339200"/>
            <a:ext cx="5030400" cy="3298744"/>
          </a:xfrm>
          <a:prstGeom prst="rect">
            <a:avLst/>
          </a:prstGeom>
          <a:noFill/>
          <a:ln>
            <a:noFill/>
          </a:ln>
        </p:spPr>
      </p:pic>
      <p:sp>
        <p:nvSpPr>
          <p:cNvPr id="141" name="Google Shape;141;p26"/>
          <p:cNvSpPr txBox="1"/>
          <p:nvPr/>
        </p:nvSpPr>
        <p:spPr>
          <a:xfrm>
            <a:off x="7913863" y="5571139"/>
            <a:ext cx="3292000" cy="430847"/>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1200" dirty="0">
                <a:solidFill>
                  <a:srgbClr val="111111"/>
                </a:solidFill>
                <a:latin typeface="Roboto"/>
                <a:ea typeface="Roboto"/>
                <a:cs typeface="Roboto"/>
                <a:sym typeface="Roboto"/>
              </a:rPr>
              <a:t>Photo by </a:t>
            </a:r>
            <a:r>
              <a:rPr lang="en" sz="1200" u="sng" dirty="0">
                <a:solidFill>
                  <a:srgbClr val="767676"/>
                </a:solidFill>
                <a:latin typeface="Roboto"/>
                <a:ea typeface="Roboto"/>
                <a:cs typeface="Roboto"/>
                <a:sym typeface="Roboto"/>
                <a:hlinkClick r:id="rId4">
                  <a:extLst>
                    <a:ext uri="{A12FA001-AC4F-418D-AE19-62706E023703}">
                      <ahyp:hlinkClr xmlns:ahyp="http://schemas.microsoft.com/office/drawing/2018/hyperlinkcolor" val="tx"/>
                    </a:ext>
                  </a:extLst>
                </a:hlinkClick>
              </a:rPr>
              <a:t>Findaway Voices</a:t>
            </a:r>
            <a:r>
              <a:rPr lang="en" sz="1200" dirty="0">
                <a:solidFill>
                  <a:srgbClr val="111111"/>
                </a:solidFill>
                <a:latin typeface="Roboto"/>
                <a:ea typeface="Roboto"/>
                <a:cs typeface="Roboto"/>
                <a:sym typeface="Roboto"/>
              </a:rPr>
              <a:t> on </a:t>
            </a:r>
            <a:r>
              <a:rPr lang="en" sz="1200" u="sng" dirty="0">
                <a:solidFill>
                  <a:srgbClr val="767676"/>
                </a:solidFill>
                <a:latin typeface="Roboto"/>
                <a:ea typeface="Roboto"/>
                <a:cs typeface="Roboto"/>
                <a:sym typeface="Roboto"/>
                <a:hlinkClick r:id="rId5">
                  <a:extLst>
                    <a:ext uri="{A12FA001-AC4F-418D-AE19-62706E023703}">
                      <ahyp:hlinkClr xmlns:ahyp="http://schemas.microsoft.com/office/drawing/2018/hyperlinkcolor" val="tx"/>
                    </a:ext>
                  </a:extLst>
                </a:hlinkClick>
              </a:rPr>
              <a:t>Unsplash</a:t>
            </a:r>
            <a:endParaRPr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Introducing Three of the Largest AMPs</a:t>
            </a:r>
            <a:endParaRPr b="1" dirty="0"/>
          </a:p>
        </p:txBody>
      </p:sp>
      <p:pic>
        <p:nvPicPr>
          <p:cNvPr id="147" name="Google Shape;147;p27" descr="Bookshare logo"/>
          <p:cNvPicPr preferRelativeResize="0"/>
          <p:nvPr/>
        </p:nvPicPr>
        <p:blipFill rotWithShape="1">
          <a:blip r:embed="rId3">
            <a:alphaModFix/>
          </a:blip>
          <a:srcRect t="18673" b="24062"/>
          <a:stretch/>
        </p:blipFill>
        <p:spPr>
          <a:xfrm>
            <a:off x="295234" y="2001167"/>
            <a:ext cx="5800767" cy="1888767"/>
          </a:xfrm>
          <a:prstGeom prst="rect">
            <a:avLst/>
          </a:prstGeom>
          <a:noFill/>
          <a:ln>
            <a:noFill/>
          </a:ln>
        </p:spPr>
      </p:pic>
      <p:pic>
        <p:nvPicPr>
          <p:cNvPr id="148" name="Google Shape;148;p27" descr="Learning Ally logo"/>
          <p:cNvPicPr preferRelativeResize="0"/>
          <p:nvPr/>
        </p:nvPicPr>
        <p:blipFill rotWithShape="1">
          <a:blip r:embed="rId4">
            <a:alphaModFix/>
          </a:blip>
          <a:srcRect t="20227" b="20470"/>
          <a:stretch/>
        </p:blipFill>
        <p:spPr>
          <a:xfrm>
            <a:off x="6339200" y="2001167"/>
            <a:ext cx="5557600" cy="1888767"/>
          </a:xfrm>
          <a:prstGeom prst="rect">
            <a:avLst/>
          </a:prstGeom>
          <a:noFill/>
          <a:ln>
            <a:noFill/>
          </a:ln>
        </p:spPr>
      </p:pic>
      <p:pic>
        <p:nvPicPr>
          <p:cNvPr id="149" name="Google Shape;149;p27" descr="Louis Database logo"/>
          <p:cNvPicPr preferRelativeResize="0"/>
          <p:nvPr/>
        </p:nvPicPr>
        <p:blipFill rotWithShape="1">
          <a:blip r:embed="rId5">
            <a:alphaModFix/>
          </a:blip>
          <a:srcRect l="21697" t="22809" r="21021" b="21653"/>
          <a:stretch/>
        </p:blipFill>
        <p:spPr>
          <a:xfrm>
            <a:off x="4367088" y="4072195"/>
            <a:ext cx="3372767" cy="188876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Louis Database</a:t>
            </a:r>
            <a:endParaRPr b="1" dirty="0"/>
          </a:p>
        </p:txBody>
      </p:sp>
      <p:sp>
        <p:nvSpPr>
          <p:cNvPr id="155" name="Google Shape;155;p28"/>
          <p:cNvSpPr txBox="1">
            <a:spLocks noGrp="1"/>
          </p:cNvSpPr>
          <p:nvPr>
            <p:ph type="body" idx="1"/>
          </p:nvPr>
        </p:nvSpPr>
        <p:spPr>
          <a:xfrm>
            <a:off x="415600" y="1456367"/>
            <a:ext cx="6339600" cy="5064400"/>
          </a:xfrm>
          <a:prstGeom prst="rect">
            <a:avLst/>
          </a:prstGeom>
        </p:spPr>
        <p:txBody>
          <a:bodyPr spcFirstLastPara="1" vert="horz" wrap="square" lIns="121900" tIns="121900" rIns="121900" bIns="121900" numCol="1" anchor="t" anchorCtr="0" compatLnSpc="1">
            <a:prstTxWarp prst="textNoShape">
              <a:avLst/>
            </a:prstTxWarp>
            <a:noAutofit/>
          </a:bodyPr>
          <a:lstStyle/>
          <a:p>
            <a:pPr marL="0" indent="0">
              <a:lnSpc>
                <a:spcPct val="95000"/>
              </a:lnSpc>
              <a:buNone/>
            </a:pPr>
            <a:r>
              <a:rPr lang="en" sz="3467" dirty="0">
                <a:solidFill>
                  <a:schemeClr val="dk1"/>
                </a:solidFill>
              </a:rPr>
              <a:t>The most restrictive AMP based on eligibility for resources is the American Printing House for the Blind (APH) to gain free materials through their federal Quota program students must be or function at the definition of legal blindness.</a:t>
            </a:r>
            <a:endParaRPr sz="3467" dirty="0">
              <a:solidFill>
                <a:schemeClr val="dk1"/>
              </a:solidFill>
            </a:endParaRPr>
          </a:p>
          <a:p>
            <a:pPr marL="0" indent="0">
              <a:lnSpc>
                <a:spcPct val="95000"/>
              </a:lnSpc>
              <a:spcAft>
                <a:spcPts val="1600"/>
              </a:spcAft>
              <a:buNone/>
            </a:pPr>
            <a:endParaRPr dirty="0"/>
          </a:p>
        </p:txBody>
      </p:sp>
      <p:pic>
        <p:nvPicPr>
          <p:cNvPr id="156" name="Google Shape;156;p28" descr="Louis Database logo"/>
          <p:cNvPicPr preferRelativeResize="0"/>
          <p:nvPr/>
        </p:nvPicPr>
        <p:blipFill rotWithShape="1">
          <a:blip r:embed="rId3">
            <a:alphaModFix/>
          </a:blip>
          <a:srcRect l="23678" t="23224" r="21712" b="23885"/>
          <a:stretch/>
        </p:blipFill>
        <p:spPr>
          <a:xfrm>
            <a:off x="6953368" y="2372217"/>
            <a:ext cx="4823033" cy="269823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Bookshare</a:t>
            </a:r>
            <a:endParaRPr b="1" dirty="0"/>
          </a:p>
        </p:txBody>
      </p:sp>
      <p:sp>
        <p:nvSpPr>
          <p:cNvPr id="162" name="Google Shape;162;p29"/>
          <p:cNvSpPr txBox="1">
            <a:spLocks noGrp="1"/>
          </p:cNvSpPr>
          <p:nvPr>
            <p:ph type="body" idx="1"/>
          </p:nvPr>
        </p:nvSpPr>
        <p:spPr>
          <a:xfrm>
            <a:off x="415600" y="2378267"/>
            <a:ext cx="5680400" cy="3468000"/>
          </a:xfrm>
          <a:prstGeom prst="rect">
            <a:avLst/>
          </a:prstGeom>
        </p:spPr>
        <p:txBody>
          <a:bodyPr spcFirstLastPara="1" vert="horz" wrap="square" lIns="121900" tIns="121900" rIns="121900" bIns="121900" numCol="1" anchor="t" anchorCtr="0" compatLnSpc="1">
            <a:prstTxWarp prst="textNoShape">
              <a:avLst/>
            </a:prstTxWarp>
            <a:noAutofit/>
          </a:bodyPr>
          <a:lstStyle/>
          <a:p>
            <a:pPr marL="0" indent="0">
              <a:lnSpc>
                <a:spcPct val="95000"/>
              </a:lnSpc>
              <a:buNone/>
            </a:pPr>
            <a:r>
              <a:rPr lang="en" sz="3467" dirty="0">
                <a:solidFill>
                  <a:schemeClr val="dk1"/>
                </a:solidFill>
              </a:rPr>
              <a:t>Bookshare is the world’s largest online digital library of accessible formats and currently they offer over 1 million titles. </a:t>
            </a:r>
            <a:endParaRPr sz="3467" dirty="0">
              <a:solidFill>
                <a:schemeClr val="dk1"/>
              </a:solidFill>
            </a:endParaRPr>
          </a:p>
          <a:p>
            <a:pPr marL="0" indent="0">
              <a:lnSpc>
                <a:spcPct val="95000"/>
              </a:lnSpc>
              <a:spcAft>
                <a:spcPts val="1600"/>
              </a:spcAft>
              <a:buNone/>
            </a:pPr>
            <a:endParaRPr dirty="0"/>
          </a:p>
        </p:txBody>
      </p:sp>
      <p:pic>
        <p:nvPicPr>
          <p:cNvPr id="163" name="Google Shape;163;p29" descr="Bookshare logo"/>
          <p:cNvPicPr preferRelativeResize="0"/>
          <p:nvPr/>
        </p:nvPicPr>
        <p:blipFill rotWithShape="1">
          <a:blip r:embed="rId3">
            <a:alphaModFix/>
          </a:blip>
          <a:srcRect t="18673" b="24062"/>
          <a:stretch/>
        </p:blipFill>
        <p:spPr>
          <a:xfrm>
            <a:off x="6298801" y="2788134"/>
            <a:ext cx="5800767" cy="188876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Google Shape;169;p30"/>
          <p:cNvSpPr txBox="1">
            <a:spLocks noGrp="1"/>
          </p:cNvSpPr>
          <p:nvPr>
            <p:ph type="body" idx="1"/>
          </p:nvPr>
        </p:nvSpPr>
        <p:spPr>
          <a:xfrm>
            <a:off x="6363200" y="1888767"/>
            <a:ext cx="5413200" cy="3800000"/>
          </a:xfrm>
          <a:prstGeom prst="rect">
            <a:avLst/>
          </a:prstGeom>
        </p:spPr>
        <p:txBody>
          <a:bodyPr spcFirstLastPara="1" vert="horz" wrap="square" lIns="121900" tIns="121900" rIns="121900" bIns="121900" numCol="1" anchor="t" anchorCtr="0" compatLnSpc="1">
            <a:prstTxWarp prst="textNoShape">
              <a:avLst/>
            </a:prstTxWarp>
            <a:noAutofit/>
          </a:bodyPr>
          <a:lstStyle/>
          <a:p>
            <a:pPr marL="0" indent="0">
              <a:lnSpc>
                <a:spcPct val="95000"/>
              </a:lnSpc>
              <a:buNone/>
            </a:pPr>
            <a:r>
              <a:rPr lang="en" sz="3467" dirty="0">
                <a:solidFill>
                  <a:schemeClr val="dk1"/>
                </a:solidFill>
              </a:rPr>
              <a:t>Learning Ally offers about 80,000 titles and requesting new titles may take 3-6 months for them to be available for students. </a:t>
            </a:r>
            <a:endParaRPr sz="3467" dirty="0">
              <a:solidFill>
                <a:schemeClr val="dk1"/>
              </a:solidFill>
            </a:endParaRPr>
          </a:p>
          <a:p>
            <a:pPr marL="0" indent="0">
              <a:lnSpc>
                <a:spcPct val="95000"/>
              </a:lnSpc>
              <a:spcAft>
                <a:spcPts val="1600"/>
              </a:spcAft>
              <a:buNone/>
            </a:pPr>
            <a:endParaRPr dirty="0"/>
          </a:p>
        </p:txBody>
      </p:sp>
      <p:pic>
        <p:nvPicPr>
          <p:cNvPr id="170" name="Google Shape;170;p30" descr="Learning Ally logo"/>
          <p:cNvPicPr preferRelativeResize="0"/>
          <p:nvPr/>
        </p:nvPicPr>
        <p:blipFill rotWithShape="1">
          <a:blip r:embed="rId3">
            <a:alphaModFix/>
          </a:blip>
          <a:srcRect t="20227" b="20470"/>
          <a:stretch/>
        </p:blipFill>
        <p:spPr>
          <a:xfrm>
            <a:off x="223200" y="2315967"/>
            <a:ext cx="5557600" cy="1888767"/>
          </a:xfrm>
          <a:prstGeom prst="rect">
            <a:avLst/>
          </a:prstGeom>
          <a:noFill/>
          <a:ln>
            <a:noFill/>
          </a:ln>
        </p:spPr>
      </p:pic>
      <p:sp>
        <p:nvSpPr>
          <p:cNvPr id="168" name="Google Shape;168;p3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Learning Ally</a:t>
            </a:r>
            <a:endParaRPr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1"/>
          <p:cNvSpPr txBox="1">
            <a:spLocks noGrp="1"/>
          </p:cNvSpPr>
          <p:nvPr>
            <p:ph type="title"/>
          </p:nvPr>
        </p:nvSpPr>
        <p:spPr>
          <a:xfrm>
            <a:off x="415600" y="166133"/>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Local AMPs in North Carolina</a:t>
            </a:r>
            <a:endParaRPr b="1" dirty="0"/>
          </a:p>
        </p:txBody>
      </p:sp>
      <p:sp>
        <p:nvSpPr>
          <p:cNvPr id="176" name="Google Shape;176;p31"/>
          <p:cNvSpPr txBox="1">
            <a:spLocks noGrp="1"/>
          </p:cNvSpPr>
          <p:nvPr>
            <p:ph type="body" idx="1"/>
          </p:nvPr>
        </p:nvSpPr>
        <p:spPr>
          <a:xfrm>
            <a:off x="415600" y="1074100"/>
            <a:ext cx="11360800" cy="3085600"/>
          </a:xfrm>
          <a:prstGeom prst="rect">
            <a:avLst/>
          </a:prstGeom>
        </p:spPr>
        <p:txBody>
          <a:bodyPr spcFirstLastPara="1" vert="horz" wrap="square" lIns="121900" tIns="121900" rIns="121900" bIns="121900" numCol="1" anchor="t" anchorCtr="0" compatLnSpc="1">
            <a:prstTxWarp prst="textNoShape">
              <a:avLst/>
            </a:prstTxWarp>
            <a:noAutofit/>
          </a:bodyPr>
          <a:lstStyle/>
          <a:p>
            <a:pPr marL="0" indent="0">
              <a:lnSpc>
                <a:spcPct val="95000"/>
              </a:lnSpc>
              <a:buClr>
                <a:srgbClr val="000000"/>
              </a:buClr>
              <a:buSzPts val="1100"/>
              <a:buNone/>
            </a:pPr>
            <a:r>
              <a:rPr lang="en" sz="3467" dirty="0">
                <a:solidFill>
                  <a:schemeClr val="dk1"/>
                </a:solidFill>
              </a:rPr>
              <a:t>In early 2020, before the pandemic hit North Carolina started an AMPup for Braille to help grow the number of AMPs in the state to make braille materials more widely available by making the process more time efficient and effective for local AMPs.</a:t>
            </a:r>
            <a:endParaRPr sz="3467" dirty="0">
              <a:solidFill>
                <a:schemeClr val="dk1"/>
              </a:solidFill>
            </a:endParaRPr>
          </a:p>
          <a:p>
            <a:pPr marL="0" indent="0">
              <a:lnSpc>
                <a:spcPct val="95000"/>
              </a:lnSpc>
              <a:spcAft>
                <a:spcPts val="1600"/>
              </a:spcAft>
              <a:buNone/>
            </a:pPr>
            <a:endParaRPr dirty="0"/>
          </a:p>
        </p:txBody>
      </p:sp>
      <p:pic>
        <p:nvPicPr>
          <p:cNvPr id="177" name="Google Shape;177;p31" descr="North Carolina Accessible Educational Materials Team Logo"/>
          <p:cNvPicPr preferRelativeResize="0"/>
          <p:nvPr/>
        </p:nvPicPr>
        <p:blipFill>
          <a:blip r:embed="rId3">
            <a:alphaModFix/>
          </a:blip>
          <a:stretch>
            <a:fillRect/>
          </a:stretch>
        </p:blipFill>
        <p:spPr>
          <a:xfrm>
            <a:off x="3198195" y="4000213"/>
            <a:ext cx="5795609" cy="2291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15600" y="166333"/>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Day Two Agenda</a:t>
            </a:r>
            <a:endParaRPr b="1" dirty="0"/>
          </a:p>
        </p:txBody>
      </p:sp>
      <p:sp>
        <p:nvSpPr>
          <p:cNvPr id="61" name="Google Shape;61;p14"/>
          <p:cNvSpPr txBox="1">
            <a:spLocks noGrp="1"/>
          </p:cNvSpPr>
          <p:nvPr>
            <p:ph type="body" idx="1"/>
          </p:nvPr>
        </p:nvSpPr>
        <p:spPr>
          <a:xfrm>
            <a:off x="415600" y="1088967"/>
            <a:ext cx="11360800" cy="5530000"/>
          </a:xfrm>
          <a:prstGeom prst="rect">
            <a:avLst/>
          </a:prstGeom>
        </p:spPr>
        <p:txBody>
          <a:bodyPr spcFirstLastPara="1" vert="horz" wrap="square" lIns="121900" tIns="121900" rIns="121900" bIns="121900" numCol="1" anchor="t" anchorCtr="0" compatLnSpc="1">
            <a:prstTxWarp prst="textNoShape">
              <a:avLst/>
            </a:prstTxWarp>
            <a:normAutofit fontScale="92500" lnSpcReduction="20000"/>
          </a:bodyPr>
          <a:lstStyle/>
          <a:p>
            <a:pPr marL="0" indent="0">
              <a:buNone/>
            </a:pPr>
            <a:r>
              <a:rPr lang="en" sz="5067" dirty="0">
                <a:solidFill>
                  <a:schemeClr val="dk1"/>
                </a:solidFill>
              </a:rPr>
              <a:t>8:30 	Breakfast Snacks Provided</a:t>
            </a:r>
            <a:endParaRPr sz="5067" dirty="0">
              <a:solidFill>
                <a:schemeClr val="dk1"/>
              </a:solidFill>
            </a:endParaRPr>
          </a:p>
          <a:p>
            <a:pPr marL="0" indent="0">
              <a:buNone/>
            </a:pPr>
            <a:r>
              <a:rPr lang="en" sz="5067" dirty="0">
                <a:solidFill>
                  <a:schemeClr val="dk1"/>
                </a:solidFill>
              </a:rPr>
              <a:t> </a:t>
            </a:r>
            <a:endParaRPr sz="5067" dirty="0">
              <a:solidFill>
                <a:schemeClr val="dk1"/>
              </a:solidFill>
            </a:endParaRPr>
          </a:p>
          <a:p>
            <a:pPr marL="0" indent="0">
              <a:buNone/>
            </a:pPr>
            <a:r>
              <a:rPr lang="en" sz="5067" dirty="0">
                <a:solidFill>
                  <a:schemeClr val="dk1"/>
                </a:solidFill>
              </a:rPr>
              <a:t>9:00 	Morning Session Start Time</a:t>
            </a:r>
            <a:endParaRPr sz="5067" dirty="0">
              <a:solidFill>
                <a:schemeClr val="dk1"/>
              </a:solidFill>
            </a:endParaRPr>
          </a:p>
          <a:p>
            <a:pPr marL="0" indent="0">
              <a:buNone/>
            </a:pPr>
            <a:endParaRPr sz="5067" dirty="0">
              <a:solidFill>
                <a:schemeClr val="dk1"/>
              </a:solidFill>
            </a:endParaRPr>
          </a:p>
          <a:p>
            <a:pPr marL="0" indent="0">
              <a:buNone/>
            </a:pPr>
            <a:r>
              <a:rPr lang="en" sz="5067" dirty="0">
                <a:solidFill>
                  <a:schemeClr val="dk1"/>
                </a:solidFill>
              </a:rPr>
              <a:t>12:00	Lunch </a:t>
            </a:r>
            <a:endParaRPr sz="5067" dirty="0">
              <a:solidFill>
                <a:schemeClr val="dk1"/>
              </a:solidFill>
            </a:endParaRPr>
          </a:p>
          <a:p>
            <a:pPr marL="0" indent="0">
              <a:buNone/>
            </a:pPr>
            <a:endParaRPr sz="5067" dirty="0">
              <a:solidFill>
                <a:schemeClr val="dk1"/>
              </a:solidFill>
            </a:endParaRPr>
          </a:p>
          <a:p>
            <a:pPr marL="0" indent="0">
              <a:buNone/>
            </a:pPr>
            <a:r>
              <a:rPr lang="en" sz="5067" dirty="0">
                <a:solidFill>
                  <a:schemeClr val="dk1"/>
                </a:solidFill>
              </a:rPr>
              <a:t>1:00	Afternoon Session Start Time</a:t>
            </a:r>
            <a:endParaRPr sz="5067" dirty="0">
              <a:solidFill>
                <a:schemeClr val="dk1"/>
              </a:solidFill>
            </a:endParaRPr>
          </a:p>
          <a:p>
            <a:pPr marL="0" indent="0">
              <a:buNone/>
            </a:pPr>
            <a:endParaRPr sz="5067" dirty="0">
              <a:solidFill>
                <a:schemeClr val="dk1"/>
              </a:solidFill>
            </a:endParaRPr>
          </a:p>
          <a:p>
            <a:pPr marL="0" indent="0">
              <a:buNone/>
            </a:pPr>
            <a:r>
              <a:rPr lang="en" sz="5067" dirty="0">
                <a:solidFill>
                  <a:schemeClr val="dk1"/>
                </a:solidFill>
              </a:rPr>
              <a:t>4:00	Adjourn</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5" name="Google Shape;185;p32"/>
          <p:cNvSpPr txBox="1"/>
          <p:nvPr/>
        </p:nvSpPr>
        <p:spPr>
          <a:xfrm>
            <a:off x="715866" y="5756100"/>
            <a:ext cx="4297600" cy="458547"/>
          </a:xfrm>
          <a:prstGeom prst="rect">
            <a:avLst/>
          </a:prstGeom>
          <a:noFill/>
          <a:ln>
            <a:noFill/>
          </a:ln>
        </p:spPr>
        <p:txBody>
          <a:bodyPr spcFirstLastPara="1" wrap="square" lIns="121900" tIns="121900" rIns="121900" bIns="121900" anchor="t" anchorCtr="0">
            <a:spAutoFit/>
          </a:bodyPr>
          <a:lstStyle/>
          <a:p>
            <a:pPr>
              <a:lnSpc>
                <a:spcPct val="115000"/>
              </a:lnSpc>
              <a:spcBef>
                <a:spcPts val="0"/>
              </a:spcBef>
              <a:spcAft>
                <a:spcPts val="0"/>
              </a:spcAft>
              <a:buClr>
                <a:schemeClr val="dk1"/>
              </a:buClr>
              <a:buSzPts val="1100"/>
            </a:pPr>
            <a:r>
              <a:rPr lang="en" sz="1200" dirty="0">
                <a:solidFill>
                  <a:srgbClr val="111111"/>
                </a:solidFill>
                <a:latin typeface="Roboto"/>
                <a:ea typeface="Roboto"/>
                <a:cs typeface="Roboto"/>
                <a:sym typeface="Roboto"/>
              </a:rPr>
              <a:t>Photo by </a:t>
            </a:r>
            <a:r>
              <a:rPr lang="en" sz="1200" u="sng" dirty="0">
                <a:solidFill>
                  <a:srgbClr val="767676"/>
                </a:solidFill>
                <a:latin typeface="Roboto"/>
                <a:ea typeface="Roboto"/>
                <a:cs typeface="Roboto"/>
                <a:sym typeface="Roboto"/>
                <a:hlinkClick r:id="rId3">
                  <a:extLst>
                    <a:ext uri="{A12FA001-AC4F-418D-AE19-62706E023703}">
                      <ahyp:hlinkClr xmlns:ahyp="http://schemas.microsoft.com/office/drawing/2018/hyperlinkcolor" val="tx"/>
                    </a:ext>
                  </a:extLst>
                </a:hlinkClick>
              </a:rPr>
              <a:t>Van Tay Media</a:t>
            </a:r>
            <a:r>
              <a:rPr lang="en" sz="1200" dirty="0">
                <a:solidFill>
                  <a:srgbClr val="111111"/>
                </a:solidFill>
                <a:latin typeface="Roboto"/>
                <a:ea typeface="Roboto"/>
                <a:cs typeface="Roboto"/>
                <a:sym typeface="Roboto"/>
              </a:rPr>
              <a:t> on </a:t>
            </a:r>
            <a:r>
              <a:rPr lang="en" sz="1200" u="sng" dirty="0">
                <a:solidFill>
                  <a:srgbClr val="767676"/>
                </a:solidFill>
                <a:latin typeface="Roboto"/>
                <a:ea typeface="Roboto"/>
                <a:cs typeface="Roboto"/>
                <a:sym typeface="Roboto"/>
                <a:hlinkClick r:id="rId4">
                  <a:extLst>
                    <a:ext uri="{A12FA001-AC4F-418D-AE19-62706E023703}">
                      <ahyp:hlinkClr xmlns:ahyp="http://schemas.microsoft.com/office/drawing/2018/hyperlinkcolor" val="tx"/>
                    </a:ext>
                  </a:extLst>
                </a:hlinkClick>
              </a:rPr>
              <a:t>Unsplash</a:t>
            </a:r>
            <a:endParaRPr sz="1200" dirty="0"/>
          </a:p>
        </p:txBody>
      </p:sp>
      <p:pic>
        <p:nvPicPr>
          <p:cNvPr id="184" name="Google Shape;184;p32" descr="A group of individuals working together with technology and poster paper to create charts and visual displays"/>
          <p:cNvPicPr preferRelativeResize="0"/>
          <p:nvPr/>
        </p:nvPicPr>
        <p:blipFill>
          <a:blip r:embed="rId5">
            <a:alphaModFix/>
          </a:blip>
          <a:stretch>
            <a:fillRect/>
          </a:stretch>
        </p:blipFill>
        <p:spPr>
          <a:xfrm>
            <a:off x="415600" y="2198353"/>
            <a:ext cx="5334064" cy="3557747"/>
          </a:xfrm>
          <a:prstGeom prst="rect">
            <a:avLst/>
          </a:prstGeom>
          <a:noFill/>
          <a:ln>
            <a:noFill/>
          </a:ln>
        </p:spPr>
      </p:pic>
      <p:sp>
        <p:nvSpPr>
          <p:cNvPr id="183" name="Google Shape;183;p32"/>
          <p:cNvSpPr txBox="1">
            <a:spLocks noGrp="1"/>
          </p:cNvSpPr>
          <p:nvPr>
            <p:ph type="body" idx="1"/>
          </p:nvPr>
        </p:nvSpPr>
        <p:spPr>
          <a:xfrm>
            <a:off x="6042800" y="1681233"/>
            <a:ext cx="5733600" cy="4592000"/>
          </a:xfrm>
          <a:prstGeom prst="rect">
            <a:avLst/>
          </a:prstGeom>
        </p:spPr>
        <p:txBody>
          <a:bodyPr spcFirstLastPara="1" vert="horz" wrap="square" lIns="121900" tIns="121900" rIns="121900" bIns="121900" numCol="1" anchor="t" anchorCtr="0" compatLnSpc="1">
            <a:prstTxWarp prst="textNoShape">
              <a:avLst/>
            </a:prstTxWarp>
            <a:noAutofit/>
          </a:bodyPr>
          <a:lstStyle/>
          <a:p>
            <a:pPr marL="0" indent="0">
              <a:lnSpc>
                <a:spcPct val="95000"/>
              </a:lnSpc>
              <a:buNone/>
            </a:pPr>
            <a:r>
              <a:rPr lang="en" sz="3467" dirty="0">
                <a:solidFill>
                  <a:schemeClr val="dk1"/>
                </a:solidFill>
              </a:rPr>
              <a:t>Create a chart to understand eligibility criteria and formats available from the three national AMPs. Identify if there are any local AMPs available in your area and where they are. </a:t>
            </a:r>
            <a:endParaRPr dirty="0"/>
          </a:p>
        </p:txBody>
      </p:sp>
      <p:sp>
        <p:nvSpPr>
          <p:cNvPr id="182" name="Google Shape;182;p3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Exploration of AMPs Activity</a:t>
            </a:r>
            <a:endParaRPr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3"/>
          <p:cNvSpPr txBox="1">
            <a:spLocks noGrp="1"/>
          </p:cNvSpPr>
          <p:nvPr>
            <p:ph type="title"/>
          </p:nvPr>
        </p:nvSpPr>
        <p:spPr>
          <a:xfrm>
            <a:off x="415600" y="0"/>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Day Two Morning Key Takeaways</a:t>
            </a:r>
            <a:endParaRPr b="1" dirty="0"/>
          </a:p>
        </p:txBody>
      </p:sp>
      <p:pic>
        <p:nvPicPr>
          <p:cNvPr id="191" name="Google Shape;191;p33" descr="Sign that reads Take Away"/>
          <p:cNvPicPr preferRelativeResize="0"/>
          <p:nvPr/>
        </p:nvPicPr>
        <p:blipFill>
          <a:blip r:embed="rId3">
            <a:alphaModFix/>
          </a:blip>
          <a:stretch>
            <a:fillRect/>
          </a:stretch>
        </p:blipFill>
        <p:spPr>
          <a:xfrm>
            <a:off x="2328530" y="856768"/>
            <a:ext cx="7909725" cy="5187842"/>
          </a:xfrm>
          <a:prstGeom prst="rect">
            <a:avLst/>
          </a:prstGeom>
          <a:noFill/>
          <a:ln>
            <a:noFill/>
          </a:ln>
        </p:spPr>
      </p:pic>
      <p:sp>
        <p:nvSpPr>
          <p:cNvPr id="192" name="Google Shape;192;p33"/>
          <p:cNvSpPr txBox="1"/>
          <p:nvPr/>
        </p:nvSpPr>
        <p:spPr>
          <a:xfrm>
            <a:off x="4441000" y="6001232"/>
            <a:ext cx="3310000" cy="430847"/>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1200" dirty="0">
                <a:solidFill>
                  <a:srgbClr val="111111"/>
                </a:solidFill>
                <a:latin typeface="Roboto"/>
                <a:ea typeface="Roboto"/>
                <a:cs typeface="Roboto"/>
                <a:sym typeface="Roboto"/>
              </a:rPr>
              <a:t>Photo by </a:t>
            </a:r>
            <a:r>
              <a:rPr lang="en" sz="1200" u="sng" dirty="0">
                <a:solidFill>
                  <a:srgbClr val="767676"/>
                </a:solidFill>
                <a:latin typeface="Roboto"/>
                <a:ea typeface="Roboto"/>
                <a:cs typeface="Roboto"/>
                <a:sym typeface="Roboto"/>
                <a:hlinkClick r:id="rId4">
                  <a:extLst>
                    <a:ext uri="{A12FA001-AC4F-418D-AE19-62706E023703}">
                      <ahyp:hlinkClr xmlns:ahyp="http://schemas.microsoft.com/office/drawing/2018/hyperlinkcolor" val="tx"/>
                    </a:ext>
                  </a:extLst>
                </a:hlinkClick>
              </a:rPr>
              <a:t>Claudio Schwarz</a:t>
            </a:r>
            <a:r>
              <a:rPr lang="en" sz="1200" dirty="0">
                <a:solidFill>
                  <a:srgbClr val="111111"/>
                </a:solidFill>
                <a:latin typeface="Roboto"/>
                <a:ea typeface="Roboto"/>
                <a:cs typeface="Roboto"/>
                <a:sym typeface="Roboto"/>
              </a:rPr>
              <a:t> on </a:t>
            </a:r>
            <a:r>
              <a:rPr lang="en" sz="1200" u="sng" dirty="0">
                <a:solidFill>
                  <a:srgbClr val="111111"/>
                </a:solidFill>
                <a:latin typeface="Roboto"/>
                <a:ea typeface="Roboto"/>
                <a:cs typeface="Roboto"/>
                <a:sym typeface="Roboto"/>
                <a:hlinkClick r:id="rId5">
                  <a:extLst>
                    <a:ext uri="{A12FA001-AC4F-418D-AE19-62706E023703}">
                      <ahyp:hlinkClr xmlns:ahyp="http://schemas.microsoft.com/office/drawing/2018/hyperlinkcolor" val="tx"/>
                    </a:ext>
                  </a:extLst>
                </a:hlinkClick>
              </a:rPr>
              <a:t>Unsplash</a:t>
            </a:r>
            <a:endParaRPr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415600" y="166333"/>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Session Setting and Structure</a:t>
            </a:r>
            <a:endParaRPr b="1" dirty="0"/>
          </a:p>
        </p:txBody>
      </p:sp>
      <p:sp>
        <p:nvSpPr>
          <p:cNvPr id="67" name="Google Shape;67;p15"/>
          <p:cNvSpPr txBox="1">
            <a:spLocks noGrp="1"/>
          </p:cNvSpPr>
          <p:nvPr>
            <p:ph type="body" idx="1"/>
          </p:nvPr>
        </p:nvSpPr>
        <p:spPr>
          <a:xfrm>
            <a:off x="415600" y="1088967"/>
            <a:ext cx="11360800" cy="5530000"/>
          </a:xfrm>
          <a:prstGeom prst="rect">
            <a:avLst/>
          </a:prstGeom>
        </p:spPr>
        <p:txBody>
          <a:bodyPr spcFirstLastPara="1" vert="horz" wrap="square" lIns="121900" tIns="121900" rIns="121900" bIns="121900" numCol="1" anchor="t" anchorCtr="0" compatLnSpc="1">
            <a:prstTxWarp prst="textNoShape">
              <a:avLst/>
            </a:prstTxWarp>
            <a:normAutofit/>
          </a:bodyPr>
          <a:lstStyle/>
          <a:p>
            <a:pPr indent="-626518">
              <a:buClr>
                <a:schemeClr val="dk1"/>
              </a:buClr>
              <a:buSzPts val="3800"/>
            </a:pPr>
            <a:r>
              <a:rPr lang="en" b="1" dirty="0">
                <a:solidFill>
                  <a:schemeClr val="dk1"/>
                </a:solidFill>
              </a:rPr>
              <a:t>Day Two Morning-</a:t>
            </a:r>
            <a:r>
              <a:rPr lang="en" dirty="0">
                <a:solidFill>
                  <a:schemeClr val="dk1"/>
                </a:solidFill>
              </a:rPr>
              <a:t> Determining students needs and exploring needs assessment resources </a:t>
            </a:r>
            <a:endParaRPr dirty="0">
              <a:solidFill>
                <a:schemeClr val="dk1"/>
              </a:solidFill>
            </a:endParaRPr>
          </a:p>
          <a:p>
            <a:pPr marL="0" indent="0">
              <a:buNone/>
            </a:pPr>
            <a:endParaRPr dirty="0">
              <a:solidFill>
                <a:schemeClr val="dk1"/>
              </a:solidFill>
            </a:endParaRPr>
          </a:p>
          <a:p>
            <a:pPr indent="-626518">
              <a:buClr>
                <a:schemeClr val="dk1"/>
              </a:buClr>
              <a:buSzPts val="3800"/>
            </a:pPr>
            <a:r>
              <a:rPr lang="en" b="1" dirty="0">
                <a:solidFill>
                  <a:schemeClr val="dk1"/>
                </a:solidFill>
              </a:rPr>
              <a:t>Day Two Afternoon-</a:t>
            </a:r>
            <a:r>
              <a:rPr lang="en" dirty="0">
                <a:solidFill>
                  <a:schemeClr val="dk1"/>
                </a:solidFill>
              </a:rPr>
              <a:t> Acquiring accessible formats and personalizing the learning experience</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166333"/>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Establishing Session Norms</a:t>
            </a:r>
            <a:endParaRPr b="1" dirty="0"/>
          </a:p>
        </p:txBody>
      </p:sp>
      <p:sp>
        <p:nvSpPr>
          <p:cNvPr id="73" name="Google Shape;73;p16"/>
          <p:cNvSpPr txBox="1">
            <a:spLocks noGrp="1"/>
          </p:cNvSpPr>
          <p:nvPr>
            <p:ph type="body" idx="1"/>
          </p:nvPr>
        </p:nvSpPr>
        <p:spPr>
          <a:xfrm>
            <a:off x="415600" y="1088967"/>
            <a:ext cx="11360800" cy="5530000"/>
          </a:xfrm>
          <a:prstGeom prst="rect">
            <a:avLst/>
          </a:prstGeom>
        </p:spPr>
        <p:txBody>
          <a:bodyPr spcFirstLastPara="1" vert="horz" wrap="square" lIns="121900" tIns="121900" rIns="121900" bIns="121900" numCol="1" anchor="t" anchorCtr="0" compatLnSpc="1">
            <a:prstTxWarp prst="textNoShape">
              <a:avLst/>
            </a:prstTxWarp>
            <a:normAutofit/>
          </a:bodyPr>
          <a:lstStyle/>
          <a:p>
            <a:pPr indent="-578259">
              <a:buClr>
                <a:schemeClr val="dk1"/>
              </a:buClr>
              <a:buSzPct val="100000"/>
            </a:pPr>
            <a:r>
              <a:rPr lang="en" sz="3600" dirty="0">
                <a:solidFill>
                  <a:schemeClr val="dk1"/>
                </a:solidFill>
              </a:rPr>
              <a:t>Embrace culture of empathy</a:t>
            </a:r>
            <a:endParaRPr sz="3600" dirty="0">
              <a:solidFill>
                <a:schemeClr val="dk1"/>
              </a:solidFill>
            </a:endParaRPr>
          </a:p>
          <a:p>
            <a:pPr marL="0" indent="0">
              <a:buNone/>
            </a:pPr>
            <a:endParaRPr sz="3600" dirty="0">
              <a:solidFill>
                <a:schemeClr val="dk1"/>
              </a:solidFill>
            </a:endParaRPr>
          </a:p>
          <a:p>
            <a:pPr indent="-578259">
              <a:buClr>
                <a:schemeClr val="dk1"/>
              </a:buClr>
              <a:buSzPct val="100000"/>
            </a:pPr>
            <a:r>
              <a:rPr lang="en" sz="3600" dirty="0">
                <a:solidFill>
                  <a:schemeClr val="dk1"/>
                </a:solidFill>
              </a:rPr>
              <a:t>Focus on building capacity</a:t>
            </a:r>
            <a:endParaRPr sz="3600" dirty="0">
              <a:solidFill>
                <a:schemeClr val="dk1"/>
              </a:solidFill>
            </a:endParaRPr>
          </a:p>
          <a:p>
            <a:pPr indent="0">
              <a:buNone/>
            </a:pPr>
            <a:endParaRPr sz="3600" dirty="0">
              <a:solidFill>
                <a:schemeClr val="dk1"/>
              </a:solidFill>
            </a:endParaRPr>
          </a:p>
          <a:p>
            <a:pPr indent="-578259">
              <a:buClr>
                <a:schemeClr val="dk1"/>
              </a:buClr>
              <a:buSzPct val="100000"/>
            </a:pPr>
            <a:r>
              <a:rPr lang="en" sz="3600" dirty="0">
                <a:solidFill>
                  <a:schemeClr val="dk1"/>
                </a:solidFill>
              </a:rPr>
              <a:t>Be solution oriented </a:t>
            </a:r>
            <a:endParaRPr sz="3600" dirty="0">
              <a:solidFill>
                <a:schemeClr val="dk1"/>
              </a:solidFill>
            </a:endParaRPr>
          </a:p>
          <a:p>
            <a:pPr marL="0" indent="0">
              <a:buNone/>
            </a:pPr>
            <a:endParaRPr sz="3600" dirty="0">
              <a:solidFill>
                <a:schemeClr val="dk1"/>
              </a:solidFill>
            </a:endParaRPr>
          </a:p>
          <a:p>
            <a:pPr indent="-578259">
              <a:buClr>
                <a:schemeClr val="dk1"/>
              </a:buClr>
              <a:buSzPct val="100000"/>
            </a:pPr>
            <a:r>
              <a:rPr lang="en" sz="3600" dirty="0">
                <a:solidFill>
                  <a:schemeClr val="dk1"/>
                </a:solidFill>
              </a:rPr>
              <a:t>Share expertise</a:t>
            </a:r>
            <a:endParaRPr sz="3600" dirty="0">
              <a:solidFill>
                <a:schemeClr val="dk1"/>
              </a:solidFill>
            </a:endParaRPr>
          </a:p>
          <a:p>
            <a:pPr indent="0">
              <a:buNone/>
            </a:pPr>
            <a:endParaRPr sz="3600" dirty="0">
              <a:solidFill>
                <a:schemeClr val="dk1"/>
              </a:solidFill>
            </a:endParaRPr>
          </a:p>
          <a:p>
            <a:pPr indent="-578259">
              <a:buClr>
                <a:schemeClr val="dk1"/>
              </a:buClr>
              <a:buSzPct val="100000"/>
            </a:pPr>
            <a:r>
              <a:rPr lang="en" sz="3600" dirty="0">
                <a:solidFill>
                  <a:schemeClr val="dk1"/>
                </a:solidFill>
              </a:rPr>
              <a:t>Honor safe space for all learners to grow</a:t>
            </a:r>
            <a:endParaRPr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Reviewing the Definition for Accessibility</a:t>
            </a:r>
            <a:endParaRPr b="1" dirty="0"/>
          </a:p>
        </p:txBody>
      </p:sp>
      <p:sp>
        <p:nvSpPr>
          <p:cNvPr id="79" name="Google Shape;79;p17"/>
          <p:cNvSpPr txBox="1">
            <a:spLocks noGrp="1"/>
          </p:cNvSpPr>
          <p:nvPr>
            <p:ph type="body" idx="1"/>
          </p:nvPr>
        </p:nvSpPr>
        <p:spPr>
          <a:xfrm>
            <a:off x="1170267" y="1838633"/>
            <a:ext cx="9928000" cy="4555200"/>
          </a:xfrm>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buNone/>
            </a:pPr>
            <a:r>
              <a:rPr lang="en" sz="3067" dirty="0">
                <a:solidFill>
                  <a:schemeClr val="dk1"/>
                </a:solidFill>
              </a:rPr>
              <a:t>“A person with a disability can acquire the same information, engage in the same interactions, and enjoy the same services in an equally effective, equally integrated manner, with substantially equivalent ease of use as a person without a disability.” </a:t>
            </a:r>
            <a:endParaRPr sz="3067" dirty="0">
              <a:solidFill>
                <a:schemeClr val="dk1"/>
              </a:solidFill>
            </a:endParaRPr>
          </a:p>
          <a:p>
            <a:pPr marL="0" indent="0">
              <a:buNone/>
            </a:pPr>
            <a:endParaRPr sz="3067" dirty="0">
              <a:solidFill>
                <a:schemeClr val="dk1"/>
              </a:solidFill>
            </a:endParaRPr>
          </a:p>
          <a:p>
            <a:pPr marL="0" indent="0">
              <a:buNone/>
            </a:pPr>
            <a:r>
              <a:rPr lang="en" sz="2667" dirty="0">
                <a:solidFill>
                  <a:schemeClr val="dk1"/>
                </a:solidFill>
              </a:rPr>
              <a:t>(National Center on Accessible Educational Materials, n.d., p. 1) </a:t>
            </a:r>
            <a:endParaRPr sz="2667" dirty="0">
              <a:solidFill>
                <a:schemeClr val="dk1"/>
              </a:solidFill>
            </a:endParaRPr>
          </a:p>
          <a:p>
            <a:pPr marL="0" indent="0">
              <a:spcAft>
                <a:spcPts val="160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Identifying Different Types of Learners</a:t>
            </a:r>
            <a:endParaRPr b="1" dirty="0"/>
          </a:p>
        </p:txBody>
      </p:sp>
      <p:pic>
        <p:nvPicPr>
          <p:cNvPr id="85" name="Google Shape;85;p18" descr="Human hands spelling out the word love in sign language"/>
          <p:cNvPicPr preferRelativeResize="0"/>
          <p:nvPr/>
        </p:nvPicPr>
        <p:blipFill>
          <a:blip r:embed="rId3">
            <a:alphaModFix/>
          </a:blip>
          <a:stretch>
            <a:fillRect/>
          </a:stretch>
        </p:blipFill>
        <p:spPr>
          <a:xfrm>
            <a:off x="775167" y="1671200"/>
            <a:ext cx="10641667" cy="4223400"/>
          </a:xfrm>
          <a:prstGeom prst="rect">
            <a:avLst/>
          </a:prstGeom>
          <a:noFill/>
          <a:ln>
            <a:noFill/>
          </a:ln>
        </p:spPr>
      </p:pic>
      <p:sp>
        <p:nvSpPr>
          <p:cNvPr id="86" name="Google Shape;86;p18"/>
          <p:cNvSpPr txBox="1"/>
          <p:nvPr/>
        </p:nvSpPr>
        <p:spPr>
          <a:xfrm>
            <a:off x="4804000" y="5985549"/>
            <a:ext cx="2584000" cy="430847"/>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1200" dirty="0">
                <a:solidFill>
                  <a:srgbClr val="191B26"/>
                </a:solidFill>
                <a:highlight>
                  <a:srgbClr val="FFFFFF"/>
                </a:highlight>
              </a:rPr>
              <a:t>Image by </a:t>
            </a:r>
            <a:r>
              <a:rPr lang="en" sz="1200" u="sng" dirty="0">
                <a:solidFill>
                  <a:srgbClr val="191B26"/>
                </a:solidFill>
                <a:highlight>
                  <a:srgbClr val="FFFFFF"/>
                </a:highlight>
                <a:hlinkClick r:id="rId4">
                  <a:extLst>
                    <a:ext uri="{A12FA001-AC4F-418D-AE19-62706E023703}">
                      <ahyp:hlinkClr xmlns:ahyp="http://schemas.microsoft.com/office/drawing/2018/hyperlinkcolor" val="tx"/>
                    </a:ext>
                  </a:extLst>
                </a:hlinkClick>
              </a:rPr>
              <a:t>Deb</a:t>
            </a:r>
            <a:r>
              <a:rPr lang="en" sz="1200" dirty="0">
                <a:solidFill>
                  <a:srgbClr val="191B26"/>
                </a:solidFill>
                <a:highlight>
                  <a:srgbClr val="FFFFFF"/>
                </a:highlight>
              </a:rPr>
              <a:t> from </a:t>
            </a:r>
            <a:r>
              <a:rPr lang="en" sz="1200" u="sng" dirty="0">
                <a:solidFill>
                  <a:srgbClr val="191B26"/>
                </a:solidFill>
                <a:highlight>
                  <a:srgbClr val="FFFFFF"/>
                </a:highlight>
                <a:hlinkClick r:id="rId5">
                  <a:extLst>
                    <a:ext uri="{A12FA001-AC4F-418D-AE19-62706E023703}">
                      <ahyp:hlinkClr xmlns:ahyp="http://schemas.microsoft.com/office/drawing/2018/hyperlinkcolor" val="tx"/>
                    </a:ext>
                  </a:extLst>
                </a:hlinkClick>
              </a:rPr>
              <a:t>Pixabay</a:t>
            </a:r>
            <a:endParaRPr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415600" y="166333"/>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Determining Student Need- AEM Four-Step Process</a:t>
            </a:r>
            <a:endParaRPr b="1" dirty="0"/>
          </a:p>
        </p:txBody>
      </p:sp>
      <p:sp>
        <p:nvSpPr>
          <p:cNvPr id="92" name="Google Shape;92;p19"/>
          <p:cNvSpPr txBox="1">
            <a:spLocks noGrp="1"/>
          </p:cNvSpPr>
          <p:nvPr>
            <p:ph type="body" idx="1"/>
          </p:nvPr>
        </p:nvSpPr>
        <p:spPr>
          <a:xfrm>
            <a:off x="415600" y="1088967"/>
            <a:ext cx="11360800" cy="5530000"/>
          </a:xfrm>
          <a:prstGeom prst="rect">
            <a:avLst/>
          </a:prstGeom>
        </p:spPr>
        <p:txBody>
          <a:bodyPr spcFirstLastPara="1" vert="horz" wrap="square" lIns="121900" tIns="121900" rIns="121900" bIns="121900" numCol="1" anchor="t" anchorCtr="0" compatLnSpc="1">
            <a:prstTxWarp prst="textNoShape">
              <a:avLst/>
            </a:prstTxWarp>
            <a:normAutofit fontScale="92500" lnSpcReduction="10000"/>
          </a:bodyPr>
          <a:lstStyle/>
          <a:p>
            <a:pPr indent="-554129">
              <a:buClr>
                <a:schemeClr val="dk1"/>
              </a:buClr>
              <a:buSzPct val="100000"/>
            </a:pPr>
            <a:r>
              <a:rPr lang="en" sz="4200" b="1" dirty="0">
                <a:solidFill>
                  <a:schemeClr val="dk1"/>
                </a:solidFill>
              </a:rPr>
              <a:t>Step 1-</a:t>
            </a:r>
            <a:r>
              <a:rPr lang="en" sz="4200" dirty="0">
                <a:solidFill>
                  <a:schemeClr val="dk1"/>
                </a:solidFill>
              </a:rPr>
              <a:t> determine the learner’s need</a:t>
            </a:r>
            <a:endParaRPr sz="4200" dirty="0">
              <a:solidFill>
                <a:schemeClr val="dk1"/>
              </a:solidFill>
            </a:endParaRPr>
          </a:p>
          <a:p>
            <a:pPr marL="0" indent="0">
              <a:buNone/>
            </a:pPr>
            <a:endParaRPr sz="4200" dirty="0">
              <a:solidFill>
                <a:schemeClr val="dk1"/>
              </a:solidFill>
            </a:endParaRPr>
          </a:p>
          <a:p>
            <a:pPr indent="-554129">
              <a:buClr>
                <a:schemeClr val="dk1"/>
              </a:buClr>
              <a:buSzPct val="100000"/>
            </a:pPr>
            <a:r>
              <a:rPr lang="en" sz="4200" b="1" dirty="0">
                <a:solidFill>
                  <a:schemeClr val="dk1"/>
                </a:solidFill>
              </a:rPr>
              <a:t>Step 2-</a:t>
            </a:r>
            <a:r>
              <a:rPr lang="en" sz="4200" dirty="0">
                <a:solidFill>
                  <a:schemeClr val="dk1"/>
                </a:solidFill>
              </a:rPr>
              <a:t> select the accessible format(s)</a:t>
            </a:r>
            <a:endParaRPr sz="4200" dirty="0">
              <a:solidFill>
                <a:schemeClr val="dk1"/>
              </a:solidFill>
            </a:endParaRPr>
          </a:p>
          <a:p>
            <a:pPr indent="0">
              <a:buNone/>
            </a:pPr>
            <a:endParaRPr sz="4200" dirty="0">
              <a:solidFill>
                <a:schemeClr val="dk1"/>
              </a:solidFill>
            </a:endParaRPr>
          </a:p>
          <a:p>
            <a:pPr indent="-554129">
              <a:buClr>
                <a:schemeClr val="dk1"/>
              </a:buClr>
              <a:buSzPct val="100000"/>
            </a:pPr>
            <a:r>
              <a:rPr lang="en" sz="4200" b="1" dirty="0">
                <a:solidFill>
                  <a:schemeClr val="dk1"/>
                </a:solidFill>
              </a:rPr>
              <a:t>Step 3-</a:t>
            </a:r>
            <a:r>
              <a:rPr lang="en" sz="4200" dirty="0">
                <a:solidFill>
                  <a:schemeClr val="dk1"/>
                </a:solidFill>
              </a:rPr>
              <a:t> acquire materials in the accessible format(s) needed </a:t>
            </a:r>
            <a:endParaRPr sz="4200" dirty="0">
              <a:solidFill>
                <a:schemeClr val="dk1"/>
              </a:solidFill>
            </a:endParaRPr>
          </a:p>
          <a:p>
            <a:pPr marL="0" indent="0">
              <a:buNone/>
            </a:pPr>
            <a:endParaRPr sz="4200" dirty="0">
              <a:solidFill>
                <a:schemeClr val="dk1"/>
              </a:solidFill>
            </a:endParaRPr>
          </a:p>
          <a:p>
            <a:pPr indent="-554129">
              <a:buClr>
                <a:schemeClr val="dk1"/>
              </a:buClr>
              <a:buSzPct val="100000"/>
            </a:pPr>
            <a:r>
              <a:rPr lang="en" sz="4200" b="1" dirty="0">
                <a:solidFill>
                  <a:schemeClr val="dk1"/>
                </a:solidFill>
              </a:rPr>
              <a:t>Step 4-</a:t>
            </a:r>
            <a:r>
              <a:rPr lang="en" sz="4200" dirty="0">
                <a:solidFill>
                  <a:schemeClr val="dk1"/>
                </a:solidFill>
              </a:rPr>
              <a:t> provide supports needed for learners to effectively use accessible formats</a:t>
            </a:r>
            <a:endParaRPr sz="4200" dirty="0">
              <a:solidFill>
                <a:schemeClr val="dk1"/>
              </a:solidFill>
            </a:endParaRPr>
          </a:p>
          <a:p>
            <a:pPr marL="0" indent="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415600" y="166333"/>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Determining Student Need- Factors to Consider</a:t>
            </a:r>
            <a:endParaRPr b="1" dirty="0"/>
          </a:p>
        </p:txBody>
      </p:sp>
      <p:sp>
        <p:nvSpPr>
          <p:cNvPr id="98" name="Google Shape;98;p20"/>
          <p:cNvSpPr txBox="1">
            <a:spLocks noGrp="1"/>
          </p:cNvSpPr>
          <p:nvPr>
            <p:ph type="body" idx="1"/>
          </p:nvPr>
        </p:nvSpPr>
        <p:spPr>
          <a:xfrm>
            <a:off x="415600" y="1088967"/>
            <a:ext cx="11360800" cy="5530000"/>
          </a:xfrm>
          <a:prstGeom prst="rect">
            <a:avLst/>
          </a:prstGeom>
        </p:spPr>
        <p:txBody>
          <a:bodyPr spcFirstLastPara="1" vert="horz" wrap="square" lIns="121900" tIns="121900" rIns="121900" bIns="121900" numCol="1" anchor="t" anchorCtr="0" compatLnSpc="1">
            <a:prstTxWarp prst="textNoShape">
              <a:avLst/>
            </a:prstTxWarp>
            <a:normAutofit fontScale="70000" lnSpcReduction="20000"/>
          </a:bodyPr>
          <a:lstStyle/>
          <a:p>
            <a:pPr indent="-505870">
              <a:buClr>
                <a:schemeClr val="dk1"/>
              </a:buClr>
              <a:buSzPct val="100000"/>
            </a:pPr>
            <a:r>
              <a:rPr lang="en" sz="5067" dirty="0">
                <a:solidFill>
                  <a:schemeClr val="dk1"/>
                </a:solidFill>
              </a:rPr>
              <a:t>Be cognizant some students may require more than one format</a:t>
            </a:r>
            <a:endParaRPr sz="5067" dirty="0">
              <a:solidFill>
                <a:schemeClr val="dk1"/>
              </a:solidFill>
            </a:endParaRPr>
          </a:p>
          <a:p>
            <a:pPr marL="0" indent="0">
              <a:buNone/>
            </a:pPr>
            <a:endParaRPr sz="5067" dirty="0">
              <a:solidFill>
                <a:schemeClr val="dk1"/>
              </a:solidFill>
            </a:endParaRPr>
          </a:p>
          <a:p>
            <a:pPr indent="-505870">
              <a:buClr>
                <a:schemeClr val="dk1"/>
              </a:buClr>
              <a:buSzPct val="100000"/>
            </a:pPr>
            <a:r>
              <a:rPr lang="en" sz="5067" dirty="0">
                <a:solidFill>
                  <a:schemeClr val="dk1"/>
                </a:solidFill>
              </a:rPr>
              <a:t>Consider their acquisition level or current use of assistive technology</a:t>
            </a:r>
            <a:endParaRPr sz="5067" dirty="0">
              <a:solidFill>
                <a:schemeClr val="dk1"/>
              </a:solidFill>
            </a:endParaRPr>
          </a:p>
          <a:p>
            <a:pPr indent="0">
              <a:buNone/>
            </a:pPr>
            <a:endParaRPr sz="5067" dirty="0">
              <a:solidFill>
                <a:schemeClr val="dk1"/>
              </a:solidFill>
            </a:endParaRPr>
          </a:p>
          <a:p>
            <a:pPr indent="-505870">
              <a:buClr>
                <a:schemeClr val="dk1"/>
              </a:buClr>
              <a:buSzPct val="100000"/>
            </a:pPr>
            <a:r>
              <a:rPr lang="en" sz="5067" dirty="0">
                <a:solidFill>
                  <a:schemeClr val="dk1"/>
                </a:solidFill>
              </a:rPr>
              <a:t>Determine if the student has the appropriate assistive technology or if new AT is required based on their need </a:t>
            </a:r>
            <a:endParaRPr sz="5067" dirty="0">
              <a:solidFill>
                <a:schemeClr val="dk1"/>
              </a:solidFill>
            </a:endParaRPr>
          </a:p>
          <a:p>
            <a:pPr marL="0" indent="0">
              <a:buNone/>
            </a:pPr>
            <a:endParaRPr sz="5067" dirty="0">
              <a:solidFill>
                <a:schemeClr val="dk1"/>
              </a:solidFill>
            </a:endParaRPr>
          </a:p>
          <a:p>
            <a:pPr indent="-505870">
              <a:buClr>
                <a:schemeClr val="dk1"/>
              </a:buClr>
              <a:buSzPct val="100000"/>
            </a:pPr>
            <a:r>
              <a:rPr lang="en" sz="5067" dirty="0">
                <a:solidFill>
                  <a:schemeClr val="dk1"/>
                </a:solidFill>
              </a:rPr>
              <a:t>Remember that some situations may require multiple tools to be used at the same time</a:t>
            </a:r>
            <a:endParaRPr sz="5067" dirty="0">
              <a:solidFill>
                <a:schemeClr val="dk1"/>
              </a:solidFill>
            </a:endParaRPr>
          </a:p>
          <a:p>
            <a:pPr marL="0" indent="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415600" y="0"/>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The AIM Explorer</a:t>
            </a:r>
            <a:endParaRPr b="1" dirty="0"/>
          </a:p>
        </p:txBody>
      </p:sp>
      <p:pic>
        <p:nvPicPr>
          <p:cNvPr id="104" name="Google Shape;104;p21" descr="A compass laying on top of a paper map"/>
          <p:cNvPicPr preferRelativeResize="0"/>
          <p:nvPr/>
        </p:nvPicPr>
        <p:blipFill>
          <a:blip r:embed="rId3">
            <a:alphaModFix/>
          </a:blip>
          <a:stretch>
            <a:fillRect/>
          </a:stretch>
        </p:blipFill>
        <p:spPr>
          <a:xfrm>
            <a:off x="2242851" y="860867"/>
            <a:ext cx="7706303" cy="5136268"/>
          </a:xfrm>
          <a:prstGeom prst="rect">
            <a:avLst/>
          </a:prstGeom>
          <a:noFill/>
          <a:ln>
            <a:noFill/>
          </a:ln>
        </p:spPr>
      </p:pic>
      <p:sp>
        <p:nvSpPr>
          <p:cNvPr id="105" name="Google Shape;105;p21"/>
          <p:cNvSpPr txBox="1"/>
          <p:nvPr/>
        </p:nvSpPr>
        <p:spPr>
          <a:xfrm>
            <a:off x="4344756" y="5914105"/>
            <a:ext cx="3332400" cy="458547"/>
          </a:xfrm>
          <a:prstGeom prst="rect">
            <a:avLst/>
          </a:prstGeom>
          <a:noFill/>
          <a:ln>
            <a:noFill/>
          </a:ln>
        </p:spPr>
        <p:txBody>
          <a:bodyPr spcFirstLastPara="1" wrap="square" lIns="121900" tIns="121900" rIns="121900" bIns="121900" anchor="t" anchorCtr="0">
            <a:spAutoFit/>
          </a:bodyPr>
          <a:lstStyle/>
          <a:p>
            <a:pPr marL="203195" marR="203195">
              <a:lnSpc>
                <a:spcPct val="115000"/>
              </a:lnSpc>
              <a:spcBef>
                <a:spcPts val="0"/>
              </a:spcBef>
              <a:spcAft>
                <a:spcPts val="0"/>
              </a:spcAft>
              <a:buClr>
                <a:schemeClr val="dk1"/>
              </a:buClr>
              <a:buSzPts val="1100"/>
            </a:pPr>
            <a:r>
              <a:rPr lang="en" sz="1200" dirty="0">
                <a:solidFill>
                  <a:srgbClr val="111111"/>
                </a:solidFill>
                <a:latin typeface="Roboto"/>
                <a:ea typeface="Roboto"/>
                <a:cs typeface="Roboto"/>
                <a:sym typeface="Roboto"/>
              </a:rPr>
              <a:t>Photo by </a:t>
            </a:r>
            <a:r>
              <a:rPr lang="en" sz="1200" u="sng" dirty="0">
                <a:solidFill>
                  <a:srgbClr val="767676"/>
                </a:solidFill>
                <a:latin typeface="Roboto"/>
                <a:ea typeface="Roboto"/>
                <a:cs typeface="Roboto"/>
                <a:sym typeface="Roboto"/>
                <a:hlinkClick r:id="rId4">
                  <a:extLst>
                    <a:ext uri="{A12FA001-AC4F-418D-AE19-62706E023703}">
                      <ahyp:hlinkClr xmlns:ahyp="http://schemas.microsoft.com/office/drawing/2018/hyperlinkcolor" val="tx"/>
                    </a:ext>
                  </a:extLst>
                </a:hlinkClick>
              </a:rPr>
              <a:t>Denise Jans</a:t>
            </a:r>
            <a:r>
              <a:rPr lang="en" sz="1200" dirty="0">
                <a:solidFill>
                  <a:srgbClr val="111111"/>
                </a:solidFill>
                <a:latin typeface="Roboto"/>
                <a:ea typeface="Roboto"/>
                <a:cs typeface="Roboto"/>
                <a:sym typeface="Roboto"/>
              </a:rPr>
              <a:t> on </a:t>
            </a:r>
            <a:r>
              <a:rPr lang="en" sz="1200" u="sng" dirty="0">
                <a:solidFill>
                  <a:srgbClr val="767676"/>
                </a:solidFill>
                <a:latin typeface="Roboto"/>
                <a:ea typeface="Roboto"/>
                <a:cs typeface="Roboto"/>
                <a:sym typeface="Roboto"/>
                <a:hlinkClick r:id="rId5">
                  <a:extLst>
                    <a:ext uri="{A12FA001-AC4F-418D-AE19-62706E023703}">
                      <ahyp:hlinkClr xmlns:ahyp="http://schemas.microsoft.com/office/drawing/2018/hyperlinkcolor" val="tx"/>
                    </a:ext>
                  </a:extLst>
                </a:hlinkClick>
              </a:rPr>
              <a:t>Unsplash</a:t>
            </a:r>
            <a:endParaRPr sz="1200" dirty="0">
              <a:solidFill>
                <a:srgbClr val="11111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Default Design">
  <a:themeElements>
    <a:clrScheme name="JTILT">
      <a:dk1>
        <a:srgbClr val="000000"/>
      </a:dk1>
      <a:lt1>
        <a:srgbClr val="FFFFFF"/>
      </a:lt1>
      <a:dk2>
        <a:srgbClr val="000000"/>
      </a:dk2>
      <a:lt2>
        <a:srgbClr val="808080"/>
      </a:lt2>
      <a:accent1>
        <a:srgbClr val="B8E08C"/>
      </a:accent1>
      <a:accent2>
        <a:srgbClr val="2F5597"/>
      </a:accent2>
      <a:accent3>
        <a:srgbClr val="FFFFFF"/>
      </a:accent3>
      <a:accent4>
        <a:srgbClr val="FFF2CC"/>
      </a:accent4>
      <a:accent5>
        <a:srgbClr val="FFE599"/>
      </a:accent5>
      <a:accent6>
        <a:srgbClr val="000000"/>
      </a:accent6>
      <a:hlink>
        <a:srgbClr val="2F5597"/>
      </a:hlink>
      <a:folHlink>
        <a:srgbClr val="2F5597"/>
      </a:folHlink>
    </a:clrScheme>
    <a:fontScheme name="JTILT">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JTILTPresentation-Template" id="{AB281015-E3EF-4CA4-ACFF-7A0CCAB593D3}" vid="{736C4559-1246-4482-B1DD-9EFED0333CF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JTILTPresentation-Template-OTH</Template>
  <TotalTime>6</TotalTime>
  <Words>2742</Words>
  <Application>Microsoft Office PowerPoint</Application>
  <PresentationFormat>Widescreen</PresentationFormat>
  <Paragraphs>131</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Comic Sans MS</vt:lpstr>
      <vt:lpstr>Roboto</vt:lpstr>
      <vt:lpstr>Roboto Black</vt:lpstr>
      <vt:lpstr>Times New Roman</vt:lpstr>
      <vt:lpstr>Verdana</vt:lpstr>
      <vt:lpstr>Default Design</vt:lpstr>
      <vt:lpstr>#A11Y: EC Summer Institute on Accessibility</vt:lpstr>
      <vt:lpstr>Day Two Agenda</vt:lpstr>
      <vt:lpstr>Session Setting and Structure</vt:lpstr>
      <vt:lpstr>Establishing Session Norms</vt:lpstr>
      <vt:lpstr>Reviewing the Definition for Accessibility</vt:lpstr>
      <vt:lpstr>Identifying Different Types of Learners</vt:lpstr>
      <vt:lpstr>Determining Student Need- AEM Four-Step Process</vt:lpstr>
      <vt:lpstr>Determining Student Need- Factors to Consider</vt:lpstr>
      <vt:lpstr>The AIM Explorer</vt:lpstr>
      <vt:lpstr>The Protocol for Accommodations in Reading (PAR)</vt:lpstr>
      <vt:lpstr>Additional Reading Resources for Teachers</vt:lpstr>
      <vt:lpstr>The SETT Framework</vt:lpstr>
      <vt:lpstr>Identifying Student Needs Activity</vt:lpstr>
      <vt:lpstr>Accessible Media Producers (AMPs)</vt:lpstr>
      <vt:lpstr>Introducing Three of the Largest AMPs</vt:lpstr>
      <vt:lpstr>Louis Database</vt:lpstr>
      <vt:lpstr>Bookshare</vt:lpstr>
      <vt:lpstr>Learning Ally</vt:lpstr>
      <vt:lpstr>Local AMPs in North Carolina</vt:lpstr>
      <vt:lpstr>Exploration of AMPs Activity</vt:lpstr>
      <vt:lpstr>Day Two Morning Key 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#A11Y: EC Summer Institute on Accessibility</dc:title>
  <dc:subject>Integrating Instructional Software into Teaching and Learning</dc:subject>
  <dc:creator>Craig Erschel Shepherd (cshphrd2)</dc:creator>
  <cp:lastModifiedBy>Craig Erschel Shepherd (cshphrd2)</cp:lastModifiedBy>
  <cp:revision>2</cp:revision>
  <dcterms:created xsi:type="dcterms:W3CDTF">2023-06-07T19:22:49Z</dcterms:created>
  <dcterms:modified xsi:type="dcterms:W3CDTF">2023-06-07T19:29:27Z</dcterms:modified>
</cp:coreProperties>
</file>