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19">
          <p15:clr>
            <a:srgbClr val="A4A3A4"/>
          </p15:clr>
        </p15:guide>
        <p15:guide id="2"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595959"/>
    <a:srgbClr val="B8E08C"/>
    <a:srgbClr val="FF0000"/>
    <a:srgbClr val="CC9900"/>
    <a:srgbClr val="663300"/>
    <a:srgbClr val="006600"/>
    <a:srgbClr val="990000"/>
    <a:srgbClr val="00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91318" autoAdjust="0"/>
  </p:normalViewPr>
  <p:slideViewPr>
    <p:cSldViewPr snapToGrid="0" showGuides="1">
      <p:cViewPr>
        <p:scale>
          <a:sx n="90" d="100"/>
          <a:sy n="90" d="100"/>
        </p:scale>
        <p:origin x="36" y="33"/>
      </p:cViewPr>
      <p:guideLst>
        <p:guide orient="horz" pos="4319"/>
        <p:guide pos="7679"/>
      </p:guideLst>
    </p:cSldViewPr>
  </p:slideViewPr>
  <p:outlineViewPr>
    <p:cViewPr>
      <p:scale>
        <a:sx n="33" d="100"/>
        <a:sy n="33" d="100"/>
      </p:scale>
      <p:origin x="0" y="-16551"/>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54D9C12-C77C-44B5-A4B6-550B204C29C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1" name="Rectangle 3">
            <a:extLst>
              <a:ext uri="{FF2B5EF4-FFF2-40B4-BE49-F238E27FC236}">
                <a16:creationId xmlns:a16="http://schemas.microsoft.com/office/drawing/2014/main" id="{9794E248-9E8C-443A-A5ED-3F797AF9CCF3}"/>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89092" name="Rectangle 4">
            <a:extLst>
              <a:ext uri="{FF2B5EF4-FFF2-40B4-BE49-F238E27FC236}">
                <a16:creationId xmlns:a16="http://schemas.microsoft.com/office/drawing/2014/main" id="{3F807E8F-6973-4907-A2A9-0016C1976F78}"/>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3" name="Rectangle 5">
            <a:extLst>
              <a:ext uri="{FF2B5EF4-FFF2-40B4-BE49-F238E27FC236}">
                <a16:creationId xmlns:a16="http://schemas.microsoft.com/office/drawing/2014/main" id="{BE14ACE5-F3A1-44D5-A056-A5EADFD2C8D4}"/>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2B9D48F8-701B-40D8-B658-5D61D9E7BD2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4A6B60-46F5-44FD-91EA-C6001B68C5E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3" name="Rectangle 3">
            <a:extLst>
              <a:ext uri="{FF2B5EF4-FFF2-40B4-BE49-F238E27FC236}">
                <a16:creationId xmlns:a16="http://schemas.microsoft.com/office/drawing/2014/main" id="{03195FFD-7637-4C12-9641-4DC81A95556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15364" name="Rectangle 4">
            <a:extLst>
              <a:ext uri="{FF2B5EF4-FFF2-40B4-BE49-F238E27FC236}">
                <a16:creationId xmlns:a16="http://schemas.microsoft.com/office/drawing/2014/main" id="{7B94D00D-C45E-44AC-BBC9-BB7161F66FA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E8C99408-3AA3-49C2-A275-BEB167CA671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E1259C95-AE49-459E-B2EE-D26ED3BBEBD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7" name="Rectangle 7">
            <a:extLst>
              <a:ext uri="{FF2B5EF4-FFF2-40B4-BE49-F238E27FC236}">
                <a16:creationId xmlns:a16="http://schemas.microsoft.com/office/drawing/2014/main" id="{71ED5B40-1D5B-4B3A-8EE7-056D8C98338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4B22A6BE-9336-4166-AE8C-1C58964F57D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readingrockets.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upport.microsoft.com/en-us/office/make-slides-easier-to-read-by-using-the-reading-order-pane-863b5c1c-4f19-45ec-96e6-93a6457f5e1c#:~:text=Check%20the%20reading%20order%20of,section%20to%20open%20the%20lis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em.cast.org/use/teaching-accessible-video"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colorado.edu/accessible-technology/resources/creating-accessible-videos" TargetMode="External"/><Relationship Id="rId4" Type="http://schemas.openxmlformats.org/officeDocument/2006/relationships/hyperlink" Target="https://aem.cast.org/create/creating-accessible-video"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em.cast.org/binaries/content/assets/common/publications/aem/k12-aem-qualityindicators-criticalcomponent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presentation/d/18arZB6v-CrtCD6sHuhPkTN3PW9wHulE4vw_UY1DM638/edit?usp=shar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cf27f5123b_1_4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cf27f5123b_1_4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Explain that we are going to give it a try using these basic keyboard commands on the screen..</a:t>
            </a:r>
            <a:endParaRPr sz="1400" dirty="0"/>
          </a:p>
          <a:p>
            <a:pPr marL="0" lvl="0" indent="0" algn="l" rtl="0">
              <a:spcBef>
                <a:spcPts val="0"/>
              </a:spcBef>
              <a:spcAft>
                <a:spcPts val="0"/>
              </a:spcAft>
              <a:buNone/>
            </a:pPr>
            <a:endParaRPr sz="1400" b="1" dirty="0"/>
          </a:p>
          <a:p>
            <a:pPr marL="0" lvl="0" indent="0" algn="l" rtl="0">
              <a:spcBef>
                <a:spcPts val="0"/>
              </a:spcBef>
              <a:spcAft>
                <a:spcPts val="0"/>
              </a:spcAft>
              <a:buNone/>
            </a:pPr>
            <a:r>
              <a:rPr lang="en" sz="1400" b="1" dirty="0"/>
              <a:t>Activity</a:t>
            </a:r>
            <a:r>
              <a:rPr lang="en" sz="1400" dirty="0"/>
              <a:t>:</a:t>
            </a:r>
            <a:endParaRPr sz="1400" dirty="0"/>
          </a:p>
          <a:p>
            <a:pPr marL="0" lvl="0" indent="0" algn="l" rtl="0">
              <a:spcBef>
                <a:spcPts val="0"/>
              </a:spcBef>
              <a:spcAft>
                <a:spcPts val="0"/>
              </a:spcAft>
              <a:buNone/>
            </a:pPr>
            <a:r>
              <a:rPr lang="en" sz="1400" dirty="0"/>
              <a:t>Have participants navigate to </a:t>
            </a:r>
            <a:r>
              <a:rPr lang="en" sz="1400" u="sng" dirty="0">
                <a:solidFill>
                  <a:schemeClr val="hlink"/>
                </a:solidFill>
                <a:hlinkClick r:id="rId3"/>
              </a:rPr>
              <a:t>www.readingrockets.org</a:t>
            </a:r>
            <a:r>
              <a:rPr lang="en" sz="1400" dirty="0"/>
              <a:t>.  Once they are all on the website, have them put their mouse/trackpad away.  Instruct them to look to use the basic keyboard navigation commands that are noted on the slide and navigate to the tab “Helping Struggling Readers”.</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Navigate around the room assisting the participants.</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Explain that keyboard commands are essential to those with visual impairments. </a:t>
            </a:r>
            <a:endParaRPr sz="1400" dirty="0"/>
          </a:p>
        </p:txBody>
      </p:sp>
      <p:sp>
        <p:nvSpPr>
          <p:cNvPr id="147" name="Google Shape;147;g1cf27f5123b_1_4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cf27f5123b_1_5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cf27f5123b_1_5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i="1" dirty="0">
                <a:solidFill>
                  <a:schemeClr val="dk1"/>
                </a:solidFill>
              </a:rPr>
              <a:t>Reading Order:</a:t>
            </a:r>
            <a:r>
              <a:rPr lang="en" sz="1400" dirty="0">
                <a:solidFill>
                  <a:schemeClr val="dk1"/>
                </a:solidFill>
              </a:rPr>
              <a:t> When a keyboard is used for navigation or a screen reader is used, the order in which items are read is very important. In documents and on web pages, the reading order is determined by the use of the semantic structure we discussed on the previous text formatting slide. However, in presentations, the reading order is determined by the order in which items were placed on each slide. When designing presentations it is best to use one of the available pre-built slide layouts, because the proper reading order has already been set. If you integrate additional items such as textboxes, images, audio, and/or video to the prebuilt layouts or if you generate your own layout, you will need to specifically check the reading order for each slide. Microsoft has included a feature in the build in Check Accessibility tool that scans the entire presentation and brings up a single report with reading order errors (</a:t>
            </a:r>
            <a:r>
              <a:rPr lang="en" sz="1400" u="sng" dirty="0">
                <a:solidFill>
                  <a:srgbClr val="1155CC"/>
                </a:solidFill>
                <a:hlinkClick r:id="rId3">
                  <a:extLst>
                    <a:ext uri="{A12FA001-AC4F-418D-AE19-62706E023703}">
                      <ahyp:hlinkClr xmlns:ahyp="http://schemas.microsoft.com/office/drawing/2018/hyperlinkcolor" val="tx"/>
                    </a:ext>
                  </a:extLst>
                </a:hlinkClick>
              </a:rPr>
              <a:t>PowerPoint reading order</a:t>
            </a:r>
            <a:r>
              <a:rPr lang="en" sz="1400" dirty="0">
                <a:solidFill>
                  <a:schemeClr val="dk1"/>
                </a:solidFill>
              </a:rPr>
              <a:t> tutorial document). However, the process is not as intuitive in Google Slide. To test the reading order for a Google Slides presentation, you must complete the following steps:</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rPr>
              <a:t>1.</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Click on each slide one at a time in the order in which they appear</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rPr>
              <a:t>2.</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Click on the first item on the slide and then press the Tab button on your keyboard to navigate from one item to the next. You can use Shift + Tab to navigate backwards. </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rPr>
              <a:t>3.</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If there is an item that is out of order, you will need to right click on that item, hover over Order, and click either Send Backwards or Send Forward to adjust the reading order for each object. </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rPr>
              <a:t>4.</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Repeat this process for each slide in your presentation. </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rPr>
              <a:t> </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Unfortunately, Google Slides does not provide a way to scan the reading order for an entire presentation at one time nor does it provide the comprehensive reading order report. However, you can minimize the amount of work you have to do with adjusting the reading order by using the following strategies:</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rPr>
              <a:t>1.</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Use the pre-built slide layouts and try to limit the addition of new content outside of the spaces provided</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rPr>
              <a:t>2.</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When you have to add content outside of a pre-built layout design, the reading order is determined by the order in which you add content to the slide. If you are adding three text boxes and you copy one and paste it three times to get the other four, as you start to drag those boxes around, they can get out of order very quickly. So, it is best to add each item as a new option and one at a time. </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rPr>
              <a:t>3.</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As you complete the design process of each slide, check the reading order for that slide before moving on to designing the next slide. If you follow this process, it will minimize the amount of work you have to do in the end. </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rPr>
              <a:t>4.</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Anytime you move, add, and/or delete content on a slide during the revision process, always remember to double-check the reading order. </a:t>
            </a:r>
            <a:endParaRPr sz="1400" dirty="0">
              <a:solidFill>
                <a:schemeClr val="dk1"/>
              </a:solidFill>
            </a:endParaRPr>
          </a:p>
          <a:p>
            <a:pPr marL="0" lvl="0" indent="0" algn="l" rtl="0">
              <a:spcBef>
                <a:spcPts val="0"/>
              </a:spcBef>
              <a:spcAft>
                <a:spcPts val="0"/>
              </a:spcAft>
              <a:buNone/>
            </a:pPr>
            <a:endParaRPr sz="1400" dirty="0"/>
          </a:p>
        </p:txBody>
      </p:sp>
      <p:sp>
        <p:nvSpPr>
          <p:cNvPr id="156" name="Google Shape;156;g1cf27f5123b_1_5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cf27f5123b_1_5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cf27f5123b_1_5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i="1" dirty="0">
                <a:solidFill>
                  <a:schemeClr val="dk1"/>
                </a:solidFill>
              </a:rPr>
              <a:t>Alternative Text for Images:</a:t>
            </a:r>
            <a:r>
              <a:rPr lang="en" sz="1400" dirty="0">
                <a:solidFill>
                  <a:schemeClr val="dk1"/>
                </a:solidFill>
              </a:rPr>
              <a:t> All non-text and non-video elements such as images, charts, graphs, etc. must include alternative (alt) text. Alt text is a feature that screen readers use to describe the contents of an image to someone who may be visually impaired. The following concepts should be considered when adding alternative text to images:</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When adding alt text, you should avoid the use of phrases like, “picture of” or “image of” because the screen reader already alerts learners that they are interacting with pictures/images. </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The descriptions should be clear, concise, and brief for more simplistic images. More complex images may require longer descriptions that can be added to a separate slide or document and linked out to</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Images that are used for decorative purposes should use open quotes (“ “), which tells the screen reader to ignore the image. Please note: the use of purely decorative images should be limited as they can become distracting and can take away from the instructional purposes. Also, it is equally important to note that this strategy should not be used to avoid adding alt text to important images. </a:t>
            </a:r>
            <a:endParaRPr sz="1400" dirty="0">
              <a:solidFill>
                <a:schemeClr val="dk1"/>
              </a:solidFill>
            </a:endParaRPr>
          </a:p>
          <a:p>
            <a:pPr marL="0" lvl="0" indent="0" algn="l" rtl="0">
              <a:spcBef>
                <a:spcPts val="0"/>
              </a:spcBef>
              <a:spcAft>
                <a:spcPts val="0"/>
              </a:spcAft>
              <a:buNone/>
            </a:pPr>
            <a:endParaRPr dirty="0"/>
          </a:p>
        </p:txBody>
      </p:sp>
      <p:sp>
        <p:nvSpPr>
          <p:cNvPr id="164" name="Google Shape;164;g1cf27f5123b_1_5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cf27f5123b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cf27f5123b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Four different images are presented on the Adding Appropriate Alt Text slide in the Day One Afternoon presentation. Explanations for possible alt text for the four images are included below:</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Char char="●"/>
            </a:pPr>
            <a:r>
              <a:rPr lang="en" sz="1400" b="1" dirty="0">
                <a:solidFill>
                  <a:schemeClr val="dk1"/>
                </a:solidFill>
              </a:rPr>
              <a:t>Top left image-</a:t>
            </a:r>
            <a:r>
              <a:rPr lang="en" sz="1400" dirty="0">
                <a:solidFill>
                  <a:schemeClr val="dk1"/>
                </a:solidFill>
              </a:rPr>
              <a:t> A sketch of Pythagoras. The alt text would be different for the image depending on how it is used. If the image is used to go along with an introduction for the Pythagorean Theorem in a math course, then simply stating that it is a sketch of Pythagoras would be enough. However, if you were adding the image to an assignment in an art class, it would require the addition of a more descriptive explanation for the colors, medium, and other important artistic features to be included in the alt text. While we did say that “picture of” or “image of” should not be used, the phrase sketch of can be used because it describes a more specific type of image. </a:t>
            </a:r>
            <a:endParaRPr sz="1400" dirty="0">
              <a:solidFill>
                <a:schemeClr val="dk1"/>
              </a:solidFill>
            </a:endParaRPr>
          </a:p>
          <a:p>
            <a:pPr marL="457200" lvl="0" indent="0" algn="l" rtl="0">
              <a:lnSpc>
                <a:spcPct val="115000"/>
              </a:lnSpc>
              <a:spcBef>
                <a:spcPts val="0"/>
              </a:spcBef>
              <a:spcAft>
                <a:spcPts val="0"/>
              </a:spcAft>
              <a:buNone/>
            </a:pP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b="1" dirty="0">
                <a:solidFill>
                  <a:schemeClr val="dk1"/>
                </a:solidFill>
              </a:rPr>
              <a:t>Bottom left image-</a:t>
            </a:r>
            <a:r>
              <a:rPr lang="en" sz="1400" dirty="0">
                <a:solidFill>
                  <a:schemeClr val="dk1"/>
                </a:solidFill>
              </a:rPr>
              <a:t> George Washington crossing the Delaware with his army. Again, if you were adding the image to a history course, this would be sufficient alt text. However, if you were adding the image to an art class it would be important to note that it is an oil painting on a canvas along with other artistic details. </a:t>
            </a:r>
            <a:endParaRPr sz="1400" dirty="0">
              <a:solidFill>
                <a:schemeClr val="dk1"/>
              </a:solidFill>
            </a:endParaRPr>
          </a:p>
          <a:p>
            <a:pPr marL="457200" lvl="0" indent="0" algn="l" rtl="0">
              <a:lnSpc>
                <a:spcPct val="115000"/>
              </a:lnSpc>
              <a:spcBef>
                <a:spcPts val="0"/>
              </a:spcBef>
              <a:spcAft>
                <a:spcPts val="0"/>
              </a:spcAft>
              <a:buNone/>
            </a:pP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b="1" dirty="0">
                <a:solidFill>
                  <a:schemeClr val="dk1"/>
                </a:solidFill>
              </a:rPr>
              <a:t>Top right image-</a:t>
            </a:r>
            <a:r>
              <a:rPr lang="en" sz="1400" dirty="0">
                <a:solidFill>
                  <a:schemeClr val="dk1"/>
                </a:solidFill>
              </a:rPr>
              <a:t> This image is a little more difficult to identify. It is supposed to represent a decorative divider that might be used to separate content on a page. In this particular case, the image would not be adding any instructional value to the page, therefore, it would be given the open quotes (“ “) for alternative text.</a:t>
            </a:r>
            <a:endParaRPr sz="1400" dirty="0">
              <a:solidFill>
                <a:schemeClr val="dk1"/>
              </a:solidFill>
            </a:endParaRPr>
          </a:p>
          <a:p>
            <a:pPr marL="457200" lvl="0" indent="0" algn="l" rtl="0">
              <a:lnSpc>
                <a:spcPct val="115000"/>
              </a:lnSpc>
              <a:spcBef>
                <a:spcPts val="0"/>
              </a:spcBef>
              <a:spcAft>
                <a:spcPts val="0"/>
              </a:spcAft>
              <a:buNone/>
            </a:pP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b="1" dirty="0">
                <a:solidFill>
                  <a:schemeClr val="dk1"/>
                </a:solidFill>
              </a:rPr>
              <a:t>Bottom right image</a:t>
            </a:r>
            <a:r>
              <a:rPr lang="en" sz="1400" dirty="0">
                <a:solidFill>
                  <a:schemeClr val="dk1"/>
                </a:solidFill>
              </a:rPr>
              <a:t>- A mathematical function. When accessibility first started being addressed, the common strategy for making math content accessible was to add equations, functions, and other expressions as images and to give them alternative text similar to what you would do in a read-aloud situation. However, mathematical content should be added as text using the MathML markup language as opposed to images with alternative text. We will talk more about that language in tomorrow's session. If you were forced to add the function represented in this example as an image, the alt text would read, “f of x equals twelve minus x squared.”</a:t>
            </a:r>
            <a:endParaRPr sz="1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cf27f5123b_1_7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cf27f5123b_1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Text that is embedded in images can not be picked up or read by screen-reading technology. The use of text embedded in images should be limited to only certain essential situations. When images with embedded text are added to online content, all text content found in the images must be displayed in an alternative format.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For the two examples on this slide, the first is a comic strip with a boy and a girl speaking to each other. To make that image accessible, an additional document, in the form of a script, could be created and linked above the image.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second image is a pie chart representing the different religions around the world. The percentages for each religion are what is important on the chart and not the different colors. To make the chart accessible, an additional document could be created that includes a list of the religions and their percentages from least to greatest or greatest to least depending on the purpose of the chart.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cf27f5123b_1_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cf27f5123b_1_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When it comes to tables, they should always be created using the text editor feature that is built into the software that is being used. Tables should never be inserted as screenshots or images. Tables should also not be used simply for the purpose of making content more visually appealing or to organize content on a page. An example of this would be using a table to center the title of a page with images on both sides of the title. One might set up a table in order to get the two images and title aligned properly but that is not accessible when it comes to screen reading technology.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Columns and rows in the table should have headers to show how all the items in the different cells in the table align to each other. Screen reading technology reads tables from top to bottom and left to right. Tables should also not have cells that are merged or blank.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One easy way to think about an example of when tables should be used is to think about a calendar. Calendars traditionally have column headers which are the days of the week. The one thing they are missing is row headers. To make the calendar accessible, you would need to add an additional column on the left side that contained row headers for Week 1, Week 2, Week 3, etc.  </a:t>
            </a:r>
            <a:endParaRPr sz="14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cf27f5123b_1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cf27f5123b_1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There are two main types of videos. Videos can have speaking parts or they can simply be a series of slides or images that may or may not include embedded text with only music playing in the background. For videos that have speaking parts, captions are required. Captions can be either open or closed. Open captions are always on the screen and can not be minimized or closed out. They are essentially subtitles that you might add using a video editing software. Closed captions allow users to click the CC button to turn captions on and off. While transcripts for videos with speaking parts are helpful, they do not provide a comparable experience like captions provide which is why captions are required and transcripts are suggested.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Videos that do not have speaking parts and only have music require audio descriptions. The audio descriptions are basically a narration of the information that is being presented throughout the video. Audio descriptions can be added using most common video editing software.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Audio files, unless they are a narration of text that is presented on the screen/slide, must have transcripts. If the audio is a word-for-word narration of the text that is being displayed, then a note can be added to go along with the audio file letting viewers know that the audio is exactly what is being shown on the screen.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YouTube is a great tool that helps with locating videos that already have closed captions and with captioning your own videos. YouTube uses Google’s speech-to-tech tool to auto caption all videos that are uploaded. You can then go back in through the YouTube editing tools to revise the auto captions and improve the accuracy. </a:t>
            </a:r>
            <a:endParaRPr sz="1400"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cf27f5123b_1_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cf27f5123b_1_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i="1" dirty="0">
                <a:solidFill>
                  <a:schemeClr val="dk1"/>
                </a:solidFill>
              </a:rPr>
              <a:t>Audio and Video Accessibility:</a:t>
            </a:r>
            <a:r>
              <a:rPr lang="en" sz="1400" dirty="0">
                <a:solidFill>
                  <a:schemeClr val="dk1"/>
                </a:solidFill>
              </a:rPr>
              <a:t> Audio files, unless they are a narration of text that is presented on the screen/slide, must have transcripts. If the audio is a word-for-word narration of the text that is being displayed, then a note can be added to go along with the audio file letting viewers know that the audio is exactly what is being shown on the screen.</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 </a:t>
            </a:r>
            <a:endParaRPr sz="1400"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There are two main types of videos. Videos can have speaking parts or they can simply be a series of slides or images that may or may not include embedded text with only music playing in the background. For videos that have speaking parts, captions are required. Captions can be either open or closed. Open captions are always on the screen and can not be minimized or closed out. They are essentially subtitles that you might add using a video editing software. Closed captions allow users to click the CC button to turn captions on and off. While transcripts for videos with speaking parts are helpful, they do not provide a comparable experience like captions provide which is why captions are required and transcripts are suggested. </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 </a:t>
            </a:r>
            <a:endParaRPr sz="1400"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Videos that do not have speaking parts and only have music require audio descriptions. The audio descriptions are basically a narration of the information that is being presented throughout the video. Audio descriptions can be added using most common video editing software. </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 </a:t>
            </a:r>
            <a:endParaRPr sz="1400"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YouTube is a great tool that helps with locating videos that already have closed captions and with captioning your own videos. YouTube uses Google’s speech-to-tech tool to auto caption all videos that are uploaded. You can then go back in through the YouTube editing tools to revise the auto captions and improve the accuracy. </a:t>
            </a:r>
            <a:endParaRPr sz="1400" dirty="0">
              <a:solidFill>
                <a:schemeClr val="dk1"/>
              </a:solidFill>
            </a:endParaRPr>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Please use the links below to access some more tip and tricks on creating accessible videos:</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Teaching with Accessible video (National Center on Accessible Educational Materials)- </a:t>
            </a:r>
            <a:r>
              <a:rPr lang="en" sz="1400" u="sng" dirty="0">
                <a:solidFill>
                  <a:schemeClr val="hlink"/>
                </a:solidFill>
                <a:hlinkClick r:id="rId3"/>
              </a:rPr>
              <a:t>https://aem.cast.org/use/teaching-accessible-video</a:t>
            </a:r>
            <a:endParaRPr sz="1400" dirty="0"/>
          </a:p>
          <a:p>
            <a:pPr marL="0" lvl="0" indent="0" algn="l" rtl="0">
              <a:spcBef>
                <a:spcPts val="0"/>
              </a:spcBef>
              <a:spcAft>
                <a:spcPts val="0"/>
              </a:spcAft>
              <a:buNone/>
            </a:pPr>
            <a:r>
              <a:rPr lang="en" sz="1400" dirty="0"/>
              <a:t>Creating Accessible Video (National Center on Accessible Educational Materials)- </a:t>
            </a:r>
            <a:r>
              <a:rPr lang="en" sz="1400" u="sng" dirty="0">
                <a:solidFill>
                  <a:schemeClr val="hlink"/>
                </a:solidFill>
                <a:hlinkClick r:id="rId4"/>
              </a:rPr>
              <a:t>https://aem.cast.org/create/creating-accessible-video</a:t>
            </a:r>
            <a:endParaRPr sz="1400" dirty="0"/>
          </a:p>
          <a:p>
            <a:pPr marL="0" lvl="0" indent="0" algn="l" rtl="0">
              <a:spcBef>
                <a:spcPts val="0"/>
              </a:spcBef>
              <a:spcAft>
                <a:spcPts val="0"/>
              </a:spcAft>
              <a:buNone/>
            </a:pPr>
            <a:r>
              <a:rPr lang="en" sz="1400" dirty="0"/>
              <a:t>Creating Accessible Videos (University of Colorado)- </a:t>
            </a:r>
            <a:r>
              <a:rPr lang="en" sz="1400" u="sng" dirty="0">
                <a:solidFill>
                  <a:schemeClr val="hlink"/>
                </a:solidFill>
                <a:hlinkClick r:id="rId5"/>
              </a:rPr>
              <a:t>https://www.colorado.edu/accessible-technology/resources/creating-accessible-videos</a:t>
            </a:r>
            <a:endParaRPr sz="1400" dirty="0"/>
          </a:p>
          <a:p>
            <a:pPr marL="0" lvl="0" indent="0" algn="l" rtl="0">
              <a:spcBef>
                <a:spcPts val="0"/>
              </a:spcBef>
              <a:spcAft>
                <a:spcPts val="0"/>
              </a:spcAft>
              <a:buNone/>
            </a:pPr>
            <a:r>
              <a:rPr lang="en" sz="1400" dirty="0"/>
              <a:t> </a:t>
            </a:r>
            <a:endParaRPr sz="1400" dirty="0"/>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cf27f5123b_1_8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1"/>
                </a:solidFill>
              </a:rPr>
              <a:t>For this activity, learners can decide whether they preferred to participate independently, with a partner, or in small groups. Two different files were created for this activity. The first file was a document that could be opened in Microsoft Word or Google Docs. The second file was a presentation that could be accessed through Microsoft PowerPoint or Google Slides. Each of the two files were designed to contain specific accessibility-related issues that were presented earlier in the afternoon session. </a:t>
            </a:r>
            <a:endParaRPr sz="1400" dirty="0">
              <a:solidFill>
                <a:schemeClr val="dk1"/>
              </a:solidFill>
            </a:endParaRPr>
          </a:p>
          <a:p>
            <a:pPr marL="0" lvl="0" indent="0" algn="l" rtl="0">
              <a:spcBef>
                <a:spcPts val="0"/>
              </a:spcBef>
              <a:spcAft>
                <a:spcPts val="0"/>
              </a:spcAft>
              <a:buNone/>
            </a:pPr>
            <a:endParaRPr sz="1400" dirty="0">
              <a:solidFill>
                <a:schemeClr val="dk1"/>
              </a:solidFill>
            </a:endParaRPr>
          </a:p>
          <a:p>
            <a:pPr marL="0" lvl="0" indent="0" algn="l" rtl="0">
              <a:spcBef>
                <a:spcPts val="0"/>
              </a:spcBef>
              <a:spcAft>
                <a:spcPts val="0"/>
              </a:spcAft>
              <a:buNone/>
            </a:pPr>
            <a:r>
              <a:rPr lang="en" sz="1400" dirty="0">
                <a:solidFill>
                  <a:schemeClr val="dk1"/>
                </a:solidFill>
              </a:rPr>
              <a:t>There are two parts for this activity. For the first part, learners are supposed to see how many accessibility issues they can identify for each of the two files. The rule was that they could not use any automatic accessibility checkers to identify the issues and they had to briefly identify each issue they identified. </a:t>
            </a:r>
            <a:endParaRPr sz="1400" dirty="0">
              <a:solidFill>
                <a:schemeClr val="dk1"/>
              </a:solidFill>
            </a:endParaRPr>
          </a:p>
          <a:p>
            <a:pPr marL="0" lvl="0" indent="0" algn="l" rtl="0">
              <a:spcBef>
                <a:spcPts val="0"/>
              </a:spcBef>
              <a:spcAft>
                <a:spcPts val="0"/>
              </a:spcAft>
              <a:buNone/>
            </a:pPr>
            <a:endParaRPr sz="1400" dirty="0">
              <a:solidFill>
                <a:schemeClr val="dk1"/>
              </a:solidFill>
            </a:endParaRPr>
          </a:p>
          <a:p>
            <a:pPr marL="0" lvl="0" indent="0" algn="l" rtl="0">
              <a:spcBef>
                <a:spcPts val="0"/>
              </a:spcBef>
              <a:spcAft>
                <a:spcPts val="0"/>
              </a:spcAft>
              <a:buNone/>
            </a:pPr>
            <a:r>
              <a:rPr lang="en" sz="1400" dirty="0">
                <a:solidFill>
                  <a:schemeClr val="dk1"/>
                </a:solidFill>
              </a:rPr>
              <a:t>Learners will have approximately 20 minutes to identify as many accessibility issues as possible. After the 20 minutes has concluded, everyone will come back together as a whole group and learners will be asked to identify and explain the errors they found in a whole-group setting. As each error is identified, the entire group will talk through the strategies that would be used to fix the errors as the instructors demonstrates those steps using the computer and projector. A teacher guide was created to help the instructors with remembering what errors were built into the two files. </a:t>
            </a:r>
            <a:endParaRPr sz="1500" dirty="0"/>
          </a:p>
        </p:txBody>
      </p:sp>
      <p:sp>
        <p:nvSpPr>
          <p:cNvPr id="218" name="Google Shape;218;g1cf27f5123b_1_8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cf27f5123b_1_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cf27f5123b_1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One of the driving factors that led to the development of this two day training was the goal to create a coordinated system for planning, implementing, and evaluating efforts to provide accessible instructional materials and technologies to the students who need them, which is the sole mission of the National AEM Center Cohort program. To accomplish this goal, it is important to collect as much stakeholder input as possible to ensure the final plan is indeed comprehensive. So, the remainder of the afternoon session for Day One will be dedicated to introducing the AEM Quality Indicators with Critical Components for K-12. </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 </a:t>
            </a:r>
            <a:endParaRPr sz="1400"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The good news about the AEM Quality Indicators is that they can be used to improve accessibility efforts at a system/district, organizational, or state level. Since a big aspect of the AEM Quality Indicators is to develop coordinated systems, it would not necessarily be implemented at the school level. Of course, schools that are a part of the larger co-cohort would benefit, learn from, and make adjustments to current practices based on the work of the larger cohort. </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 </a:t>
            </a:r>
            <a:endParaRPr sz="1400"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Approximately 40 minutes will be spent on the first part of this lesson which involves the instructors going through the</a:t>
            </a:r>
            <a:r>
              <a:rPr lang="en" sz="14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400" u="sng" dirty="0">
                <a:solidFill>
                  <a:srgbClr val="1155CC"/>
                </a:solidFill>
                <a:hlinkClick r:id="rId3">
                  <a:extLst>
                    <a:ext uri="{A12FA001-AC4F-418D-AE19-62706E023703}">
                      <ahyp:hlinkClr xmlns:ahyp="http://schemas.microsoft.com/office/drawing/2018/hyperlinkcolor" val="tx"/>
                    </a:ext>
                  </a:extLst>
                </a:hlinkClick>
              </a:rPr>
              <a:t>AEM Quality Indicators with Critical Components for K-12</a:t>
            </a:r>
            <a:r>
              <a:rPr lang="en" sz="1400" dirty="0">
                <a:solidFill>
                  <a:schemeClr val="dk1"/>
                </a:solidFill>
              </a:rPr>
              <a:t> document. The instructors will use this document to highlight and discuss each of the quality indicators and their intent in a whole group setting. The seven Quality Indicators (QIs) include:</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AutoNum type="arabicPeriod"/>
            </a:pPr>
            <a:r>
              <a:rPr lang="en" sz="1400" dirty="0">
                <a:solidFill>
                  <a:schemeClr val="dk1"/>
                </a:solidFill>
              </a:rPr>
              <a:t>Quality Indicator 1: A Coordinated System</a:t>
            </a:r>
            <a:endParaRPr sz="1400" dirty="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 sz="1400" dirty="0">
                <a:solidFill>
                  <a:schemeClr val="dk1"/>
                </a:solidFill>
              </a:rPr>
              <a:t>Quality Indicator 2: Provision in a Timely Manner</a:t>
            </a:r>
            <a:endParaRPr sz="1400" dirty="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 sz="1400" dirty="0">
                <a:solidFill>
                  <a:schemeClr val="dk1"/>
                </a:solidFill>
              </a:rPr>
              <a:t>Quality Indicator 3: Written Guidelines</a:t>
            </a:r>
            <a:endParaRPr sz="1400" dirty="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 sz="1400" dirty="0">
                <a:solidFill>
                  <a:schemeClr val="dk1"/>
                </a:solidFill>
              </a:rPr>
              <a:t>Quality Indicator 4: Learning Opportunities and Technical Assistance</a:t>
            </a:r>
            <a:endParaRPr sz="1400" dirty="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 sz="1400" dirty="0">
                <a:solidFill>
                  <a:schemeClr val="dk1"/>
                </a:solidFill>
              </a:rPr>
              <a:t>Quality Indicator 5: Data Collection</a:t>
            </a:r>
            <a:endParaRPr sz="1400" dirty="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 sz="1400" dirty="0">
                <a:solidFill>
                  <a:schemeClr val="dk1"/>
                </a:solidFill>
              </a:rPr>
              <a:t>Quality Indicator 6: Data Use</a:t>
            </a:r>
            <a:endParaRPr sz="1400" dirty="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 sz="1400" dirty="0">
                <a:solidFill>
                  <a:schemeClr val="dk1"/>
                </a:solidFill>
              </a:rPr>
              <a:t>Quality Indicator 7: Resource Allocation</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As the statements and intent for each QI are presented and discussed, participants will given the opportunity to ask clarifying questions about the indicators. During this time, the session presenters, who are also members of the state AEM Leadership Team will not share any of the discussions the Leadership Team has had so far about each of the indicators in an effort to reduce any bias that might arise in responses during the follow-up activity. </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cf27f5123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cf27f512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1"/>
                </a:solidFill>
              </a:rPr>
              <a:t>Establishing these norms from the beginning of the lesson is important to allow all participants to feel comfortable with sharing what they do and do not already know for growth and new understanding to occur. </a:t>
            </a:r>
            <a:endParaRPr sz="15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cf27f5123b_1_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cf27f5123b_1_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For this activity, learners will be divided into seven groups (one group per QI). Each group will be given a piece of large chart paper where they will be asked to write down ideas that came out of the group discussion as they collaborated to identify wonders and wows for their respective QIs. Learners will be given approximately 15-20 minutes to complete this part of the activity. Once the initial discussion has concluded, the plan is to give each individual learner a few post it notes so they could participate in a gallery walk where they will provide additional wonders and wow’s to the chart paper for other groups. </a:t>
            </a:r>
            <a:endParaRPr sz="1400" dirty="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cf27f5123b_1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cf27f5123b_1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Congratulations! We have officially made it to the end of Day One. We have shared a lot of information with you today including establishing common understanding, defining the terminology, recognizing various abilities and needs, digital accessibility considerations, and introducing the AEM Quality Indicators. You were introduced to Micah, Jeremy, Courtney, and Gabrielle and unique content design considerations that come about with diverse student populations. </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None/>
            </a:pPr>
            <a:r>
              <a:rPr lang="en" sz="1400" dirty="0">
                <a:solidFill>
                  <a:schemeClr val="dk1"/>
                </a:solidFill>
              </a:rPr>
              <a:t>For those of you who are returning tomorrow, we will spend some time digging deeper into determining students needs, exploring needs assessment resources, acquiring accessible formats, and personalizing the learning experience. If you are not able to join us tomorrow, you will still have access to all the presentation materials for Day Two through the Participant Resources folder. Please feel free to review those materials and reach out to us Chris Smith (chris.smith@ncpublicschools.gov), Crystal Patrick (crystal.patrick@dpi.nc.gov), or Donna Murray (donna.murray@dpi.nc.gov) with any questions that you may have. </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None/>
            </a:pPr>
            <a:r>
              <a:rPr lang="en" sz="1400" dirty="0">
                <a:solidFill>
                  <a:schemeClr val="dk1"/>
                </a:solidFill>
              </a:rPr>
              <a:t>Conclusion image obtained from the NC Virtual Shutterstock Subscription  </a:t>
            </a:r>
            <a:r>
              <a:rPr lang="en" sz="1400" dirty="0">
                <a:solidFill>
                  <a:schemeClr val="dk1"/>
                </a:solidFill>
                <a:highlight>
                  <a:srgbClr val="FFFFFF"/>
                </a:highlight>
                <a:latin typeface="Roboto"/>
                <a:ea typeface="Roboto"/>
                <a:cs typeface="Roboto"/>
                <a:sym typeface="Roboto"/>
              </a:rPr>
              <a:t>Stock Photo ID: 760108510</a:t>
            </a:r>
            <a:endParaRPr sz="1400"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cf27f5123b_1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cf27f5123b_1_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t>ACTIVITY</a:t>
            </a:r>
            <a:r>
              <a:rPr lang="en" sz="1400" dirty="0"/>
              <a:t>:  Instruct participants to use their notetaking guide and complete a Gallery Walk using this the link below to read the profiles of each of the four students we will be referencing throughout the day.  As they read each profile, they will note key information that may be helpful to know as we think about accessibility.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u="sng" dirty="0">
                <a:solidFill>
                  <a:schemeClr val="hlink"/>
                </a:solidFill>
                <a:hlinkClick r:id="rId3"/>
              </a:rPr>
              <a:t>   https://docs.google.com/presentation/d/18arZB6v-CrtCD6sHuhPkTN3PW9wHulE4vw_UY1DM638/edit?usp=sharing</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After the Gallery walk, instruct the participants to keep these students in mind as we talk about accessibility and the strategies and tips we share.  How will this affect/benefit each individual student?</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latin typeface="Arial"/>
                <a:ea typeface="Arial"/>
                <a:cs typeface="Arial"/>
                <a:sym typeface="Arial"/>
              </a:rPr>
              <a:t>Micah:</a:t>
            </a:r>
            <a:endParaRPr sz="1400" dirty="0">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Font typeface="Arial"/>
              <a:buChar char="●"/>
            </a:pPr>
            <a:r>
              <a:rPr lang="en" sz="1400" dirty="0">
                <a:highlight>
                  <a:srgbClr val="FFFFFF"/>
                </a:highlight>
                <a:latin typeface="Arial"/>
                <a:ea typeface="Arial"/>
                <a:cs typeface="Arial"/>
                <a:sym typeface="Arial"/>
              </a:rPr>
              <a:t>is considered legally blind due to a childhood illness</a:t>
            </a:r>
            <a:endParaRPr sz="1400" dirty="0">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Font typeface="Arial"/>
              <a:buChar char="●"/>
            </a:pPr>
            <a:r>
              <a:rPr lang="en" sz="1400" dirty="0">
                <a:highlight>
                  <a:srgbClr val="FFFFFF"/>
                </a:highlight>
                <a:latin typeface="Arial"/>
                <a:ea typeface="Arial"/>
                <a:cs typeface="Arial"/>
                <a:sym typeface="Arial"/>
              </a:rPr>
              <a:t>struggles to view text that is too small or that uses color to emphasize different information</a:t>
            </a:r>
            <a:endParaRPr sz="1400" dirty="0">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Font typeface="Arial"/>
              <a:buChar char="●"/>
            </a:pPr>
            <a:r>
              <a:rPr lang="en" sz="1400" dirty="0">
                <a:highlight>
                  <a:srgbClr val="FFFFFF"/>
                </a:highlight>
                <a:latin typeface="Arial"/>
                <a:ea typeface="Arial"/>
                <a:cs typeface="Arial"/>
                <a:sym typeface="Arial"/>
              </a:rPr>
              <a:t>relies on screen reading technology to navigate online classes</a:t>
            </a:r>
            <a:endParaRPr sz="1400" dirty="0">
              <a:highlight>
                <a:srgbClr val="FFFFFF"/>
              </a:highlight>
              <a:latin typeface="Arial"/>
              <a:ea typeface="Arial"/>
              <a:cs typeface="Arial"/>
              <a:sym typeface="Arial"/>
            </a:endParaRPr>
          </a:p>
          <a:p>
            <a:pPr marL="0" lvl="0" indent="0" algn="l" rtl="0">
              <a:spcBef>
                <a:spcPts val="3800"/>
              </a:spcBef>
              <a:spcAft>
                <a:spcPts val="0"/>
              </a:spcAft>
              <a:buNone/>
            </a:pPr>
            <a:r>
              <a:rPr lang="en" sz="1400" dirty="0">
                <a:latin typeface="Arial"/>
                <a:ea typeface="Arial"/>
                <a:cs typeface="Arial"/>
                <a:sym typeface="Arial"/>
              </a:rPr>
              <a:t>Courtney:</a:t>
            </a:r>
            <a:endParaRPr sz="1400" dirty="0">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Font typeface="Arial"/>
              <a:buChar char="●"/>
            </a:pPr>
            <a:r>
              <a:rPr lang="en" sz="1400" dirty="0">
                <a:highlight>
                  <a:srgbClr val="FFFFFF"/>
                </a:highlight>
                <a:latin typeface="Arial"/>
                <a:ea typeface="Arial"/>
                <a:cs typeface="Arial"/>
                <a:sym typeface="Arial"/>
              </a:rPr>
              <a:t>was born with a degenerative hearing disorder that left her deaf as a young child</a:t>
            </a:r>
            <a:endParaRPr sz="1400" dirty="0">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Font typeface="Arial"/>
              <a:buChar char="●"/>
            </a:pPr>
            <a:r>
              <a:rPr lang="en" sz="1400" dirty="0">
                <a:highlight>
                  <a:srgbClr val="FFFFFF"/>
                </a:highlight>
                <a:latin typeface="Arial"/>
                <a:ea typeface="Arial"/>
                <a:cs typeface="Arial"/>
                <a:sym typeface="Arial"/>
              </a:rPr>
              <a:t>Does communicate through sign language but prefers the use of captions and transcripts over the use of an Interpreter when navigating online classes</a:t>
            </a:r>
            <a:endParaRPr sz="1400" dirty="0">
              <a:highlight>
                <a:srgbClr val="FFFFFF"/>
              </a:highlight>
              <a:latin typeface="Arial"/>
              <a:ea typeface="Arial"/>
              <a:cs typeface="Arial"/>
              <a:sym typeface="Arial"/>
            </a:endParaRPr>
          </a:p>
          <a:p>
            <a:pPr marL="0" lvl="0" indent="0" algn="l" rtl="0">
              <a:spcBef>
                <a:spcPts val="3800"/>
              </a:spcBef>
              <a:spcAft>
                <a:spcPts val="0"/>
              </a:spcAft>
              <a:buNone/>
            </a:pPr>
            <a:r>
              <a:rPr lang="en" sz="1400" dirty="0">
                <a:latin typeface="Arial"/>
                <a:ea typeface="Arial"/>
                <a:cs typeface="Arial"/>
                <a:sym typeface="Arial"/>
              </a:rPr>
              <a:t>Jeremy:</a:t>
            </a:r>
            <a:endParaRPr sz="1400" dirty="0">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Font typeface="Arial"/>
              <a:buChar char="●"/>
            </a:pPr>
            <a:r>
              <a:rPr lang="en" sz="1400" dirty="0">
                <a:highlight>
                  <a:srgbClr val="FFFFFF"/>
                </a:highlight>
                <a:latin typeface="Arial"/>
                <a:ea typeface="Arial"/>
                <a:cs typeface="Arial"/>
                <a:sym typeface="Arial"/>
              </a:rPr>
              <a:t>was born with cerebral palsy</a:t>
            </a:r>
            <a:endParaRPr sz="1400" dirty="0">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Font typeface="Arial"/>
              <a:buChar char="●"/>
            </a:pPr>
            <a:r>
              <a:rPr lang="en" sz="1400" dirty="0">
                <a:highlight>
                  <a:srgbClr val="FFFFFF"/>
                </a:highlight>
                <a:latin typeface="Arial"/>
                <a:ea typeface="Arial"/>
                <a:cs typeface="Arial"/>
                <a:sym typeface="Arial"/>
              </a:rPr>
              <a:t>has very minimal muscular movement of his hands and fingers which means he is unable to operate a standard keyboard</a:t>
            </a:r>
            <a:endParaRPr sz="1400" dirty="0">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Font typeface="Arial"/>
              <a:buChar char="●"/>
            </a:pPr>
            <a:r>
              <a:rPr lang="en" sz="1400" dirty="0">
                <a:highlight>
                  <a:srgbClr val="FFFFFF"/>
                </a:highlight>
                <a:latin typeface="Arial"/>
                <a:ea typeface="Arial"/>
                <a:cs typeface="Arial"/>
                <a:sym typeface="Arial"/>
              </a:rPr>
              <a:t>uses speech operated software to interact and control his computer</a:t>
            </a:r>
            <a:endParaRPr sz="1400" dirty="0">
              <a:highlight>
                <a:srgbClr val="FFFFFF"/>
              </a:highlight>
              <a:latin typeface="Arial"/>
              <a:ea typeface="Arial"/>
              <a:cs typeface="Arial"/>
              <a:sym typeface="Arial"/>
            </a:endParaRPr>
          </a:p>
          <a:p>
            <a:pPr marL="0" lvl="0" indent="0" algn="l" rtl="0">
              <a:spcBef>
                <a:spcPts val="3800"/>
              </a:spcBef>
              <a:spcAft>
                <a:spcPts val="0"/>
              </a:spcAft>
              <a:buNone/>
            </a:pPr>
            <a:r>
              <a:rPr lang="en" sz="1400" dirty="0">
                <a:latin typeface="Arial"/>
                <a:ea typeface="Arial"/>
                <a:cs typeface="Arial"/>
                <a:sym typeface="Arial"/>
              </a:rPr>
              <a:t>Gabriella: </a:t>
            </a:r>
            <a:endParaRPr sz="1400" dirty="0">
              <a:latin typeface="Arial"/>
              <a:ea typeface="Arial"/>
              <a:cs typeface="Arial"/>
              <a:sym typeface="Arial"/>
            </a:endParaRPr>
          </a:p>
          <a:p>
            <a:pPr marL="457200" lvl="0" indent="-323850" algn="l" rtl="0">
              <a:lnSpc>
                <a:spcPct val="115000"/>
              </a:lnSpc>
              <a:spcBef>
                <a:spcPts val="1000"/>
              </a:spcBef>
              <a:spcAft>
                <a:spcPts val="0"/>
              </a:spcAft>
              <a:buClr>
                <a:schemeClr val="dk1"/>
              </a:buClr>
              <a:buSzPts val="1500"/>
              <a:buFont typeface="Arial"/>
              <a:buChar char="●"/>
            </a:pPr>
            <a:r>
              <a:rPr lang="en" sz="1400" dirty="0">
                <a:highlight>
                  <a:schemeClr val="lt1"/>
                </a:highlight>
                <a:latin typeface="Arial"/>
                <a:ea typeface="Arial"/>
                <a:cs typeface="Arial"/>
                <a:sym typeface="Arial"/>
              </a:rPr>
              <a:t>Has a diagnosis ADD and Dyslexia </a:t>
            </a:r>
            <a:endParaRPr sz="1400" dirty="0">
              <a:highlight>
                <a:schemeClr val="lt1"/>
              </a:highlight>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Font typeface="Arial"/>
              <a:buChar char="●"/>
            </a:pPr>
            <a:r>
              <a:rPr lang="en" sz="1400" dirty="0">
                <a:highlight>
                  <a:schemeClr val="lt1"/>
                </a:highlight>
                <a:latin typeface="Arial"/>
                <a:ea typeface="Arial"/>
                <a:cs typeface="Arial"/>
                <a:sym typeface="Arial"/>
              </a:rPr>
              <a:t>Needs information broken into chunks</a:t>
            </a:r>
            <a:endParaRPr sz="1400" dirty="0">
              <a:highlight>
                <a:schemeClr val="lt1"/>
              </a:highlight>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Font typeface="Arial"/>
              <a:buChar char="●"/>
            </a:pPr>
            <a:r>
              <a:rPr lang="en" sz="1400" dirty="0">
                <a:highlight>
                  <a:schemeClr val="lt1"/>
                </a:highlight>
                <a:latin typeface="Arial"/>
                <a:ea typeface="Arial"/>
                <a:cs typeface="Arial"/>
                <a:sym typeface="Arial"/>
              </a:rPr>
              <a:t>Can handle videos that are limited to about ten minutes or less</a:t>
            </a:r>
            <a:endParaRPr sz="1400" dirty="0">
              <a:highlight>
                <a:schemeClr val="lt1"/>
              </a:highlight>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Char char="•"/>
            </a:pPr>
            <a:r>
              <a:rPr lang="en" sz="1400" dirty="0">
                <a:highlight>
                  <a:schemeClr val="lt1"/>
                </a:highlight>
                <a:latin typeface="Arial"/>
                <a:ea typeface="Arial"/>
                <a:cs typeface="Arial"/>
                <a:sym typeface="Arial"/>
              </a:rPr>
              <a:t>Content area text must be read aloud</a:t>
            </a:r>
            <a:endParaRPr sz="1400" dirty="0">
              <a:highlight>
                <a:srgbClr val="FFFFFF"/>
              </a:highlight>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p:txBody>
      </p:sp>
      <p:sp>
        <p:nvSpPr>
          <p:cNvPr id="78" name="Google Shape;78;g1cf27f5123b_1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cf27f5123b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cf27f5123b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You will never hear us say that our courses are 100% accessible, partially because that statement is nearly impossible to live up to. However, we do address each of the concepts we discussed in this video during the course development process and then we revisit more specific needs as we are made aware of IEP and 504 Plan requirements. </a:t>
            </a:r>
            <a:endParaRPr sz="1400" dirty="0"/>
          </a:p>
          <a:p>
            <a:pPr marL="0" lvl="0" indent="0" algn="l" rtl="0">
              <a:spcBef>
                <a:spcPts val="0"/>
              </a:spcBef>
              <a:spcAft>
                <a:spcPts val="0"/>
              </a:spcAft>
              <a:buNone/>
            </a:pPr>
            <a:endParaRPr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cf27f5123b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cf27f5123b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Some of the main areas of concern related to accessibility in education include:</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Content delivery/learning management systems (e.g. Canvas, Brightspace, Moodle, Blackboard, Google Classroom, SeeSaw, etc.)</a:t>
            </a: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School, institutional, or organizational websites, teacher/faculty websites, and social media</a:t>
            </a: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Textbooks and Educational Materials</a:t>
            </a: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Software</a:t>
            </a: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Files</a:t>
            </a:r>
            <a:endParaRPr sz="15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cf27f5123b_1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cf27f5123b_1_2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When it comes to thinking about digital accessibility, you will find that you may think of some disability categories automatically.  </a:t>
            </a:r>
            <a:endParaRPr sz="1400" dirty="0"/>
          </a:p>
          <a:p>
            <a:pPr marL="0" lvl="0" indent="0" algn="l" rtl="0">
              <a:spcBef>
                <a:spcPts val="0"/>
              </a:spcBef>
              <a:spcAft>
                <a:spcPts val="0"/>
              </a:spcAft>
              <a:buNone/>
            </a:pPr>
            <a:r>
              <a:rPr lang="en" sz="1400" dirty="0"/>
              <a:t> For Example:</a:t>
            </a:r>
            <a:endParaRPr sz="1400" dirty="0">
              <a:latin typeface="Arial"/>
              <a:ea typeface="Arial"/>
              <a:cs typeface="Arial"/>
              <a:sym typeface="Arial"/>
            </a:endParaRPr>
          </a:p>
          <a:p>
            <a:pPr marL="914400" lvl="1" indent="-323850" algn="l" rtl="0">
              <a:lnSpc>
                <a:spcPct val="90000"/>
              </a:lnSpc>
              <a:spcBef>
                <a:spcPts val="500"/>
              </a:spcBef>
              <a:spcAft>
                <a:spcPts val="0"/>
              </a:spcAft>
              <a:buClr>
                <a:schemeClr val="dk1"/>
              </a:buClr>
              <a:buSzPts val="1500"/>
              <a:buChar char="•"/>
            </a:pPr>
            <a:r>
              <a:rPr lang="en" sz="1400" dirty="0">
                <a:latin typeface="Arial"/>
                <a:ea typeface="Arial"/>
                <a:cs typeface="Arial"/>
                <a:sym typeface="Arial"/>
              </a:rPr>
              <a:t>What are some digital difficulties you may anticipate for a person with low vision or blindness?  </a:t>
            </a:r>
            <a:endParaRPr sz="1400" dirty="0">
              <a:latin typeface="Arial"/>
              <a:ea typeface="Arial"/>
              <a:cs typeface="Arial"/>
              <a:sym typeface="Arial"/>
            </a:endParaRPr>
          </a:p>
          <a:p>
            <a:pPr marL="1371600" lvl="2" indent="-323850" algn="l" rtl="0">
              <a:lnSpc>
                <a:spcPct val="90000"/>
              </a:lnSpc>
              <a:spcBef>
                <a:spcPts val="0"/>
              </a:spcBef>
              <a:spcAft>
                <a:spcPts val="0"/>
              </a:spcAft>
              <a:buClr>
                <a:schemeClr val="dk1"/>
              </a:buClr>
              <a:buSzPts val="1500"/>
              <a:buChar char="•"/>
            </a:pPr>
            <a:r>
              <a:rPr lang="en" sz="1400" dirty="0">
                <a:latin typeface="Arial"/>
                <a:ea typeface="Arial"/>
                <a:cs typeface="Arial"/>
                <a:sym typeface="Arial"/>
              </a:rPr>
              <a:t>Have participants list some.</a:t>
            </a:r>
            <a:endParaRPr sz="1400" dirty="0">
              <a:latin typeface="Arial"/>
              <a:ea typeface="Arial"/>
              <a:cs typeface="Arial"/>
              <a:sym typeface="Arial"/>
            </a:endParaRPr>
          </a:p>
          <a:p>
            <a:pPr marL="1371600" lvl="2" indent="-323850" algn="l" rtl="0">
              <a:lnSpc>
                <a:spcPct val="90000"/>
              </a:lnSpc>
              <a:spcBef>
                <a:spcPts val="0"/>
              </a:spcBef>
              <a:spcAft>
                <a:spcPts val="0"/>
              </a:spcAft>
              <a:buClr>
                <a:schemeClr val="dk1"/>
              </a:buClr>
              <a:buSzPts val="1500"/>
              <a:buChar char="•"/>
            </a:pPr>
            <a:r>
              <a:rPr lang="en" sz="1400" dirty="0">
                <a:latin typeface="Arial"/>
                <a:ea typeface="Arial"/>
                <a:cs typeface="Arial"/>
                <a:sym typeface="Arial"/>
              </a:rPr>
              <a:t>You may think of people with visual disabilities who need screen readers in order to access the content on the computer or color contrast features who those with low vision.	</a:t>
            </a:r>
            <a:endParaRPr sz="1400" dirty="0">
              <a:latin typeface="Arial"/>
              <a:ea typeface="Arial"/>
              <a:cs typeface="Arial"/>
              <a:sym typeface="Arial"/>
            </a:endParaRPr>
          </a:p>
          <a:p>
            <a:pPr marL="0" lvl="0" indent="0" algn="l" rtl="0">
              <a:lnSpc>
                <a:spcPct val="90000"/>
              </a:lnSpc>
              <a:spcBef>
                <a:spcPts val="500"/>
              </a:spcBef>
              <a:spcAft>
                <a:spcPts val="0"/>
              </a:spcAft>
              <a:buNone/>
            </a:pPr>
            <a:endParaRPr sz="1400" dirty="0">
              <a:latin typeface="Arial"/>
              <a:ea typeface="Arial"/>
              <a:cs typeface="Arial"/>
              <a:sym typeface="Arial"/>
            </a:endParaRPr>
          </a:p>
          <a:p>
            <a:pPr marL="914400" lvl="1" indent="-323850" algn="l" rtl="0">
              <a:lnSpc>
                <a:spcPct val="90000"/>
              </a:lnSpc>
              <a:spcBef>
                <a:spcPts val="500"/>
              </a:spcBef>
              <a:spcAft>
                <a:spcPts val="0"/>
              </a:spcAft>
              <a:buClr>
                <a:schemeClr val="dk1"/>
              </a:buClr>
              <a:buSzPts val="1500"/>
              <a:buChar char="•"/>
            </a:pPr>
            <a:r>
              <a:rPr lang="en" sz="1400" dirty="0">
                <a:latin typeface="Arial"/>
                <a:ea typeface="Arial"/>
                <a:cs typeface="Arial"/>
                <a:sym typeface="Arial"/>
              </a:rPr>
              <a:t>What are some digital difficulties you may anticipate for a person with mobility disabilities?  </a:t>
            </a:r>
            <a:endParaRPr sz="1400" dirty="0">
              <a:latin typeface="Arial"/>
              <a:ea typeface="Arial"/>
              <a:cs typeface="Arial"/>
              <a:sym typeface="Arial"/>
            </a:endParaRPr>
          </a:p>
          <a:p>
            <a:pPr marL="1371600" lvl="2" indent="-323850" algn="l" rtl="0">
              <a:lnSpc>
                <a:spcPct val="90000"/>
              </a:lnSpc>
              <a:spcBef>
                <a:spcPts val="0"/>
              </a:spcBef>
              <a:spcAft>
                <a:spcPts val="0"/>
              </a:spcAft>
              <a:buClr>
                <a:schemeClr val="dk1"/>
              </a:buClr>
              <a:buSzPts val="1500"/>
              <a:buChar char="•"/>
            </a:pPr>
            <a:r>
              <a:rPr lang="en" sz="1400" dirty="0">
                <a:latin typeface="Arial"/>
                <a:ea typeface="Arial"/>
                <a:cs typeface="Arial"/>
                <a:sym typeface="Arial"/>
              </a:rPr>
              <a:t>Have participants list some. </a:t>
            </a:r>
            <a:endParaRPr sz="1400" dirty="0">
              <a:latin typeface="Arial"/>
              <a:ea typeface="Arial"/>
              <a:cs typeface="Arial"/>
              <a:sym typeface="Arial"/>
            </a:endParaRPr>
          </a:p>
          <a:p>
            <a:pPr marL="1371600" lvl="2" indent="-323850" algn="l" rtl="0">
              <a:lnSpc>
                <a:spcPct val="90000"/>
              </a:lnSpc>
              <a:spcBef>
                <a:spcPts val="0"/>
              </a:spcBef>
              <a:spcAft>
                <a:spcPts val="0"/>
              </a:spcAft>
              <a:buClr>
                <a:schemeClr val="dk1"/>
              </a:buClr>
              <a:buSzPts val="1500"/>
              <a:buChar char="•"/>
            </a:pPr>
            <a:r>
              <a:rPr lang="en" sz="1400" dirty="0">
                <a:latin typeface="Arial"/>
                <a:ea typeface="Arial"/>
                <a:cs typeface="Arial"/>
                <a:sym typeface="Arial"/>
              </a:rPr>
              <a:t>you may think of those with mobility issues who may need other methods for navigating electronic document such as keyboard versus mouse navigation.  </a:t>
            </a:r>
            <a:endParaRPr sz="1400" dirty="0">
              <a:latin typeface="Arial"/>
              <a:ea typeface="Arial"/>
              <a:cs typeface="Arial"/>
              <a:sym typeface="Arial"/>
            </a:endParaRPr>
          </a:p>
          <a:p>
            <a:pPr marL="0" lvl="0" indent="0" algn="l" rtl="0">
              <a:lnSpc>
                <a:spcPct val="90000"/>
              </a:lnSpc>
              <a:spcBef>
                <a:spcPts val="500"/>
              </a:spcBef>
              <a:spcAft>
                <a:spcPts val="0"/>
              </a:spcAft>
              <a:buNone/>
            </a:pPr>
            <a:endParaRPr sz="1400" dirty="0">
              <a:latin typeface="Arial"/>
              <a:ea typeface="Arial"/>
              <a:cs typeface="Arial"/>
              <a:sym typeface="Arial"/>
            </a:endParaRPr>
          </a:p>
          <a:p>
            <a:pPr marL="914400" lvl="1" indent="-323850" algn="l" rtl="0">
              <a:lnSpc>
                <a:spcPct val="90000"/>
              </a:lnSpc>
              <a:spcBef>
                <a:spcPts val="500"/>
              </a:spcBef>
              <a:spcAft>
                <a:spcPts val="0"/>
              </a:spcAft>
              <a:buClr>
                <a:schemeClr val="dk1"/>
              </a:buClr>
              <a:buSzPts val="1500"/>
              <a:buChar char="•"/>
            </a:pPr>
            <a:r>
              <a:rPr lang="en" sz="1400" dirty="0">
                <a:latin typeface="Arial"/>
                <a:ea typeface="Arial"/>
                <a:cs typeface="Arial"/>
                <a:sym typeface="Arial"/>
              </a:rPr>
              <a:t>What are some digital difficulties you may anticipate for a person who are hard of hearing or are deaf?  </a:t>
            </a:r>
            <a:endParaRPr sz="1400" dirty="0">
              <a:latin typeface="Arial"/>
              <a:ea typeface="Arial"/>
              <a:cs typeface="Arial"/>
              <a:sym typeface="Arial"/>
            </a:endParaRPr>
          </a:p>
          <a:p>
            <a:pPr marL="1371600" lvl="2" indent="-323850" algn="l" rtl="0">
              <a:lnSpc>
                <a:spcPct val="90000"/>
              </a:lnSpc>
              <a:spcBef>
                <a:spcPts val="0"/>
              </a:spcBef>
              <a:spcAft>
                <a:spcPts val="0"/>
              </a:spcAft>
              <a:buClr>
                <a:schemeClr val="dk1"/>
              </a:buClr>
              <a:buSzPts val="1500"/>
              <a:buChar char="•"/>
            </a:pPr>
            <a:r>
              <a:rPr lang="en" sz="1400" dirty="0">
                <a:latin typeface="Arial"/>
                <a:ea typeface="Arial"/>
                <a:cs typeface="Arial"/>
                <a:sym typeface="Arial"/>
              </a:rPr>
              <a:t>Have participants list some.</a:t>
            </a:r>
            <a:endParaRPr sz="1400" dirty="0">
              <a:latin typeface="Arial"/>
              <a:ea typeface="Arial"/>
              <a:cs typeface="Arial"/>
              <a:sym typeface="Arial"/>
            </a:endParaRPr>
          </a:p>
          <a:p>
            <a:pPr marL="1371600" lvl="2" indent="-323850" algn="l" rtl="0">
              <a:lnSpc>
                <a:spcPct val="90000"/>
              </a:lnSpc>
              <a:spcBef>
                <a:spcPts val="0"/>
              </a:spcBef>
              <a:spcAft>
                <a:spcPts val="0"/>
              </a:spcAft>
              <a:buClr>
                <a:schemeClr val="dk1"/>
              </a:buClr>
              <a:buSzPts val="1500"/>
              <a:buChar char="•"/>
            </a:pPr>
            <a:r>
              <a:rPr lang="en" sz="1400" dirty="0">
                <a:latin typeface="Arial"/>
                <a:ea typeface="Arial"/>
                <a:cs typeface="Arial"/>
                <a:sym typeface="Arial"/>
              </a:rPr>
              <a:t>you may think of those with hearing disabilities  who need captioning services or transcripts for videos.</a:t>
            </a:r>
            <a:endParaRPr sz="1400" dirty="0">
              <a:latin typeface="Arial"/>
              <a:ea typeface="Arial"/>
              <a:cs typeface="Arial"/>
              <a:sym typeface="Arial"/>
            </a:endParaRPr>
          </a:p>
          <a:p>
            <a:pPr marL="0" lvl="0" indent="0" algn="l" rtl="0">
              <a:lnSpc>
                <a:spcPct val="90000"/>
              </a:lnSpc>
              <a:spcBef>
                <a:spcPts val="1000"/>
              </a:spcBef>
              <a:spcAft>
                <a:spcPts val="0"/>
              </a:spcAft>
              <a:buNone/>
            </a:pPr>
            <a:r>
              <a:rPr lang="en" sz="1400" dirty="0">
                <a:latin typeface="Arial"/>
                <a:ea typeface="Arial"/>
                <a:cs typeface="Arial"/>
                <a:sym typeface="Arial"/>
              </a:rPr>
              <a:t>but…..</a:t>
            </a:r>
            <a:endParaRPr sz="1400" dirty="0">
              <a:latin typeface="Arial"/>
              <a:ea typeface="Arial"/>
              <a:cs typeface="Arial"/>
              <a:sym typeface="Arial"/>
            </a:endParaRPr>
          </a:p>
          <a:p>
            <a:pPr marL="0" lvl="0" indent="0" algn="l" rtl="0">
              <a:lnSpc>
                <a:spcPct val="90000"/>
              </a:lnSpc>
              <a:spcBef>
                <a:spcPts val="1000"/>
              </a:spcBef>
              <a:spcAft>
                <a:spcPts val="0"/>
              </a:spcAft>
              <a:buNone/>
            </a:pPr>
            <a:r>
              <a:rPr lang="en" sz="1400" dirty="0">
                <a:latin typeface="Arial"/>
                <a:ea typeface="Arial"/>
                <a:cs typeface="Arial"/>
                <a:sym typeface="Arial"/>
              </a:rPr>
              <a:t>What are some difficulties you may anticipate for a person with a specific learning disability?  Other Health Impairment?   </a:t>
            </a:r>
            <a:endParaRPr sz="1400" dirty="0">
              <a:latin typeface="Arial"/>
              <a:ea typeface="Arial"/>
              <a:cs typeface="Arial"/>
              <a:sym typeface="Arial"/>
            </a:endParaRPr>
          </a:p>
          <a:p>
            <a:pPr marL="0" lvl="0" indent="0" algn="l" rtl="0">
              <a:lnSpc>
                <a:spcPct val="90000"/>
              </a:lnSpc>
              <a:spcBef>
                <a:spcPts val="1000"/>
              </a:spcBef>
              <a:spcAft>
                <a:spcPts val="0"/>
              </a:spcAft>
              <a:buNone/>
            </a:pPr>
            <a:r>
              <a:rPr lang="en" sz="1400" dirty="0">
                <a:latin typeface="Arial"/>
                <a:ea typeface="Arial"/>
                <a:cs typeface="Arial"/>
                <a:sym typeface="Arial"/>
              </a:rPr>
              <a:t>Have participants list some</a:t>
            </a:r>
            <a:endParaRPr sz="1400" dirty="0">
              <a:latin typeface="Arial"/>
              <a:ea typeface="Arial"/>
              <a:cs typeface="Arial"/>
              <a:sym typeface="Arial"/>
            </a:endParaRPr>
          </a:p>
          <a:p>
            <a:pPr marL="0" lvl="0" indent="0" algn="l" rtl="0">
              <a:lnSpc>
                <a:spcPct val="90000"/>
              </a:lnSpc>
              <a:spcBef>
                <a:spcPts val="1000"/>
              </a:spcBef>
              <a:spcAft>
                <a:spcPts val="0"/>
              </a:spcAft>
              <a:buNone/>
            </a:pPr>
            <a:r>
              <a:rPr lang="en" sz="1400" dirty="0">
                <a:latin typeface="Arial"/>
                <a:ea typeface="Arial"/>
                <a:cs typeface="Arial"/>
                <a:sym typeface="Arial"/>
              </a:rPr>
              <a:t>Let’s not forget those hidden disabilities that are more cognitive in nature such as: </a:t>
            </a:r>
            <a:endParaRPr sz="1400" dirty="0">
              <a:latin typeface="Arial"/>
              <a:ea typeface="Arial"/>
              <a:cs typeface="Arial"/>
              <a:sym typeface="Arial"/>
            </a:endParaRPr>
          </a:p>
          <a:p>
            <a:pPr marL="914400" lvl="1" indent="-323850" algn="l" rtl="0">
              <a:lnSpc>
                <a:spcPct val="90000"/>
              </a:lnSpc>
              <a:spcBef>
                <a:spcPts val="500"/>
              </a:spcBef>
              <a:spcAft>
                <a:spcPts val="0"/>
              </a:spcAft>
              <a:buClr>
                <a:schemeClr val="dk1"/>
              </a:buClr>
              <a:buSzPts val="1500"/>
              <a:buChar char="•"/>
            </a:pPr>
            <a:r>
              <a:rPr lang="en" sz="1400" dirty="0">
                <a:latin typeface="Arial"/>
                <a:ea typeface="Arial"/>
                <a:cs typeface="Arial"/>
                <a:sym typeface="Arial"/>
              </a:rPr>
              <a:t>A student who is Other Health Impairments due to ADD and needs less clutter on a page an more defined chunks of content</a:t>
            </a:r>
            <a:endParaRPr sz="1400" dirty="0">
              <a:latin typeface="Arial"/>
              <a:ea typeface="Arial"/>
              <a:cs typeface="Arial"/>
              <a:sym typeface="Arial"/>
            </a:endParaRPr>
          </a:p>
          <a:p>
            <a:pPr marL="914400" lvl="1" indent="-323850" algn="l" rtl="0">
              <a:lnSpc>
                <a:spcPct val="90000"/>
              </a:lnSpc>
              <a:spcBef>
                <a:spcPts val="0"/>
              </a:spcBef>
              <a:spcAft>
                <a:spcPts val="0"/>
              </a:spcAft>
              <a:buClr>
                <a:schemeClr val="dk1"/>
              </a:buClr>
              <a:buSzPts val="1500"/>
              <a:buChar char="•"/>
            </a:pPr>
            <a:r>
              <a:rPr lang="en" sz="1400" dirty="0">
                <a:latin typeface="Arial"/>
                <a:ea typeface="Arial"/>
                <a:cs typeface="Arial"/>
                <a:sym typeface="Arial"/>
              </a:rPr>
              <a:t>or a student who has Specific Learning Disabilities in reading who needs their content areas like SS and Science text in audio format in order to access the content.</a:t>
            </a:r>
            <a:endParaRPr sz="1400" dirty="0">
              <a:latin typeface="Arial"/>
              <a:ea typeface="Arial"/>
              <a:cs typeface="Arial"/>
              <a:sym typeface="Arial"/>
            </a:endParaRPr>
          </a:p>
          <a:p>
            <a:pPr marL="914400" lvl="1" indent="-323850" algn="l" rtl="0">
              <a:lnSpc>
                <a:spcPct val="90000"/>
              </a:lnSpc>
              <a:spcBef>
                <a:spcPts val="0"/>
              </a:spcBef>
              <a:spcAft>
                <a:spcPts val="0"/>
              </a:spcAft>
              <a:buClr>
                <a:schemeClr val="dk1"/>
              </a:buClr>
              <a:buSzPts val="1500"/>
              <a:buChar char="•"/>
            </a:pPr>
            <a:r>
              <a:rPr lang="en" sz="1400" dirty="0">
                <a:latin typeface="Arial"/>
                <a:ea typeface="Arial"/>
                <a:cs typeface="Arial"/>
                <a:sym typeface="Arial"/>
              </a:rPr>
              <a:t>Cognitive Disabilities</a:t>
            </a:r>
            <a:endParaRPr sz="1400" dirty="0">
              <a:latin typeface="Arial"/>
              <a:ea typeface="Arial"/>
              <a:cs typeface="Arial"/>
              <a:sym typeface="Arial"/>
            </a:endParaRPr>
          </a:p>
          <a:p>
            <a:pPr marL="914400" lvl="1" indent="-323850" algn="l" rtl="0">
              <a:lnSpc>
                <a:spcPct val="90000"/>
              </a:lnSpc>
              <a:spcBef>
                <a:spcPts val="0"/>
              </a:spcBef>
              <a:spcAft>
                <a:spcPts val="0"/>
              </a:spcAft>
              <a:buClr>
                <a:schemeClr val="dk1"/>
              </a:buClr>
              <a:buSzPts val="1500"/>
              <a:buChar char="•"/>
            </a:pPr>
            <a:r>
              <a:rPr lang="en" sz="1400" dirty="0">
                <a:latin typeface="Arial"/>
                <a:ea typeface="Arial"/>
                <a:cs typeface="Arial"/>
                <a:sym typeface="Arial"/>
              </a:rPr>
              <a:t>Autism</a:t>
            </a:r>
            <a:endParaRPr sz="1400" dirty="0">
              <a:latin typeface="Arial"/>
              <a:ea typeface="Arial"/>
              <a:cs typeface="Arial"/>
              <a:sym typeface="Arial"/>
            </a:endParaRPr>
          </a:p>
          <a:p>
            <a:pPr marL="914400" lvl="1" indent="-323850" algn="l" rtl="0">
              <a:lnSpc>
                <a:spcPct val="90000"/>
              </a:lnSpc>
              <a:spcBef>
                <a:spcPts val="0"/>
              </a:spcBef>
              <a:spcAft>
                <a:spcPts val="0"/>
              </a:spcAft>
              <a:buClr>
                <a:schemeClr val="dk1"/>
              </a:buClr>
              <a:buSzPts val="1500"/>
              <a:buChar char="•"/>
            </a:pPr>
            <a:r>
              <a:rPr lang="en" sz="1400" dirty="0">
                <a:latin typeface="Arial"/>
                <a:ea typeface="Arial"/>
                <a:cs typeface="Arial"/>
                <a:sym typeface="Arial"/>
              </a:rPr>
              <a:t>ETC…….</a:t>
            </a:r>
            <a:endParaRPr sz="1400" dirty="0"/>
          </a:p>
        </p:txBody>
      </p:sp>
      <p:sp>
        <p:nvSpPr>
          <p:cNvPr id="109" name="Google Shape;109;g1cf27f5123b_1_2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cf27f5123b_1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cf27f5123b_1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i="1" dirty="0">
                <a:solidFill>
                  <a:schemeClr val="dk1"/>
                </a:solidFill>
              </a:rPr>
              <a:t>Making Text Accessible: </a:t>
            </a:r>
            <a:r>
              <a:rPr lang="en" sz="1400" dirty="0">
                <a:solidFill>
                  <a:schemeClr val="dk1"/>
                </a:solidFill>
              </a:rPr>
              <a:t>The following steps should be taken to ensure text accessibility is addressed properly:</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Color should not be used independently to emphasize text. If color is used for emphasis, bold and/or italics font styles should also be used and contrast between the text and background colors should meet WGAG 2.0 Standards. </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Underlying should only be used for hyperlinks and not for emphasizing content</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A minimum font size of 14 should be used for documents and websites and a larger font should be used for slide presentations</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Forget the funky font- Often people ask what are the “best fonts”. This is a topic that has been widely debated, but the least complicated and the more clear the font is, the better. A San Serif font without the extra strokes and lines tends to be better. </a:t>
            </a:r>
            <a:endParaRPr sz="1400" dirty="0">
              <a:solidFill>
                <a:schemeClr val="dk1"/>
              </a:solidFill>
            </a:endParaRPr>
          </a:p>
          <a:p>
            <a:pPr marL="457200" lvl="0" indent="0" algn="l" rtl="0">
              <a:lnSpc>
                <a:spcPct val="115000"/>
              </a:lnSpc>
              <a:spcBef>
                <a:spcPts val="0"/>
              </a:spcBef>
              <a:spcAft>
                <a:spcPts val="0"/>
              </a:spcAft>
              <a:buNone/>
            </a:pPr>
            <a:r>
              <a:rPr lang="en" sz="1400" dirty="0">
                <a:solidFill>
                  <a:schemeClr val="dk1"/>
                </a:solidFill>
                <a:latin typeface="Roboto"/>
                <a:ea typeface="Roboto"/>
                <a:cs typeface="Roboto"/>
                <a:sym typeface="Roboto"/>
              </a:rPr>
              <a:t>·</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Semantic structure is very important. This involves the built in structure in word processing, presentation, and rich content editor technologies that allow content creators to format text using paragraph, title, and heading levels to organize and visually present text. </a:t>
            </a:r>
            <a:endParaRPr sz="1400" dirty="0">
              <a:solidFill>
                <a:schemeClr val="dk1"/>
              </a:solidFill>
            </a:endParaRPr>
          </a:p>
          <a:p>
            <a:pPr marL="457200" lvl="0" indent="0" algn="l"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None/>
            </a:pPr>
            <a:r>
              <a:rPr lang="en" sz="1400" dirty="0">
                <a:solidFill>
                  <a:schemeClr val="dk1"/>
                </a:solidFill>
              </a:rPr>
              <a:t>When the proper semantic structure is used during the content design process, screen reader and keyboard only users are able to use assistive technologies to navigate through different parts of the text using keyboard shortcuts. If a semantic structure is not configured properly, users can only interact with the content in its entirety and cannot navigate back and forth through different parts of the content. </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None/>
            </a:pPr>
            <a:endParaRPr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cf27f5123b_1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cf27f5123b_1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i="1" dirty="0">
                <a:solidFill>
                  <a:schemeClr val="dk1"/>
                </a:solidFill>
              </a:rPr>
              <a:t>Hyperlinks:</a:t>
            </a:r>
            <a:r>
              <a:rPr lang="en" sz="1400" dirty="0">
                <a:solidFill>
                  <a:schemeClr val="dk1"/>
                </a:solidFill>
              </a:rPr>
              <a:t> All too often, phrases like “Click Here” or “Here” are used for linking content in an email, on a document, or on a webpage. However, creating hyperlinks this way causes several different accessibility issues. </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 </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Screen reading technology allows users to choose an option that pulls out a list of all the URLs or web links on a page. The software then reads the list of links out loud to users. If there were 10 links on a page and they were all set up as “Click Here,” the screen reader would read “Click Here” 10 times in a row and the user would not know what each link was nor would they know where each link led to. </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 </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Non-descriptive hyperlinks also cause problems with voice controlled software like Dragon Naturally Speaking. Voice controlled software relies on each aspect of the content having a unique name. If a voice controlled software were to open the same page with 10 links that are all named “Click Here,” all 10 pages would open in either new windows or new tabs at the same time, which would also be very confusing. </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 </a:t>
            </a:r>
            <a:endParaRPr sz="1400"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When formatting hyperlinks, they should be:</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Set to open in a new window</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Not use non-descriptive titles (e.g. Click Here, Here, etc.)</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a:t>
            </a:r>
            <a:r>
              <a:rPr lang="en" sz="1400" dirty="0">
                <a:solidFill>
                  <a:schemeClr val="dk1"/>
                </a:solidFill>
                <a:latin typeface="Times New Roman"/>
                <a:ea typeface="Times New Roman"/>
                <a:cs typeface="Times New Roman"/>
                <a:sym typeface="Times New Roman"/>
              </a:rPr>
              <a:t>   </a:t>
            </a:r>
            <a:r>
              <a:rPr lang="en" sz="1400" dirty="0">
                <a:solidFill>
                  <a:schemeClr val="dk1"/>
                </a:solidFill>
              </a:rPr>
              <a:t>Descriptive but actual file names should not be used </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400" dirty="0">
                <a:solidFill>
                  <a:schemeClr val="dk1"/>
                </a:solidFill>
              </a:rPr>
              <a:t> </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For example: Instead of writing </a:t>
            </a:r>
            <a:r>
              <a:rPr lang="en" sz="1400" dirty="0">
                <a:solidFill>
                  <a:srgbClr val="1155CC"/>
                </a:solidFill>
              </a:rPr>
              <a:t>Click Here</a:t>
            </a:r>
            <a:r>
              <a:rPr lang="en" sz="1400" dirty="0">
                <a:solidFill>
                  <a:schemeClr val="dk1"/>
                </a:solidFill>
              </a:rPr>
              <a:t> for a transcript of the lesson, you might write, “The </a:t>
            </a:r>
            <a:r>
              <a:rPr lang="en" sz="1400" dirty="0">
                <a:solidFill>
                  <a:srgbClr val="1155CC"/>
                </a:solidFill>
              </a:rPr>
              <a:t>Lesson One Transcript</a:t>
            </a:r>
            <a:r>
              <a:rPr lang="en" sz="1400" dirty="0">
                <a:solidFill>
                  <a:schemeClr val="dk1"/>
                </a:solidFill>
              </a:rPr>
              <a:t> provides a time-coded, detailed description of the contents discussed in the video.” Notice how descriptive the name of the hyperlink in the second example is and how additional context was provided to help learners gain a better understanding of where the hyperlink should be taking them. </a:t>
            </a:r>
            <a:endParaRPr sz="1400" dirty="0">
              <a:solidFill>
                <a:schemeClr val="dk1"/>
              </a:solidFill>
            </a:endParaRPr>
          </a:p>
          <a:p>
            <a:pPr marL="0" lvl="0" indent="0" algn="l" rtl="0">
              <a:spcBef>
                <a:spcPts val="0"/>
              </a:spcBef>
              <a:spcAft>
                <a:spcPts val="0"/>
              </a:spcAft>
              <a:buNone/>
            </a:pPr>
            <a:endParaRPr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cf27f5123b_1_4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cf27f5123b_1_4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Basic commands that many people use as “shortcuts”.  Ask the audience who uses some of the commands.</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Explain that keyboard commands are intended so that you can navigate a computer desktop, applications, and web pages without the use of a mouse.</a:t>
            </a:r>
            <a:endParaRPr sz="1400" dirty="0"/>
          </a:p>
        </p:txBody>
      </p:sp>
      <p:sp>
        <p:nvSpPr>
          <p:cNvPr id="138" name="Google Shape;138;g1cf27f5123b_1_4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4400">
                <a:solidFill>
                  <a:srgbClr val="2F5597"/>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790521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6347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578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388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875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dirty="0"/>
          </a:p>
        </p:txBody>
      </p:sp>
    </p:spTree>
    <p:extLst>
      <p:ext uri="{BB962C8B-B14F-4D97-AF65-F5344CB8AC3E}">
        <p14:creationId xmlns:p14="http://schemas.microsoft.com/office/powerpoint/2010/main" val="2900844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281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1C3766"/>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838200" y="1789113"/>
            <a:ext cx="10515600" cy="4224400"/>
          </a:xfrm>
          <a:prstGeom prst="rect">
            <a:avLst/>
          </a:prstGeom>
          <a:noFill/>
          <a:ln>
            <a:noFill/>
          </a:ln>
        </p:spPr>
        <p:txBody>
          <a:bodyPr spcFirstLastPara="1" wrap="square" lIns="91425" tIns="45700" rIns="91425" bIns="45700" anchor="t" anchorCtr="0">
            <a:normAutofit/>
          </a:bodyPr>
          <a:lstStyle>
            <a:lvl1pPr marL="609585" lvl="0" indent="-457189" algn="l" rtl="0">
              <a:lnSpc>
                <a:spcPct val="90000"/>
              </a:lnSpc>
              <a:spcBef>
                <a:spcPts val="1333"/>
              </a:spcBef>
              <a:spcAft>
                <a:spcPts val="0"/>
              </a:spcAft>
              <a:buClr>
                <a:srgbClr val="1C3766"/>
              </a:buClr>
              <a:buSzPts val="1800"/>
              <a:buChar char="●"/>
              <a:defRPr/>
            </a:lvl1pPr>
            <a:lvl2pPr marL="1219170" lvl="1" indent="-457189" algn="l" rtl="0">
              <a:lnSpc>
                <a:spcPct val="90000"/>
              </a:lnSpc>
              <a:spcBef>
                <a:spcPts val="1600"/>
              </a:spcBef>
              <a:spcAft>
                <a:spcPts val="0"/>
              </a:spcAft>
              <a:buClr>
                <a:srgbClr val="1C3766"/>
              </a:buClr>
              <a:buSzPts val="1800"/>
              <a:buChar char="○"/>
              <a:defRPr/>
            </a:lvl2pPr>
            <a:lvl3pPr marL="1828754" lvl="2" indent="-457189" algn="l" rtl="0">
              <a:lnSpc>
                <a:spcPct val="90000"/>
              </a:lnSpc>
              <a:spcBef>
                <a:spcPts val="1600"/>
              </a:spcBef>
              <a:spcAft>
                <a:spcPts val="0"/>
              </a:spcAft>
              <a:buClr>
                <a:srgbClr val="1C3766"/>
              </a:buClr>
              <a:buSzPts val="1800"/>
              <a:buChar char="■"/>
              <a:defRPr/>
            </a:lvl3pPr>
            <a:lvl4pPr marL="2438339" lvl="3" indent="-457189" algn="l" rtl="0">
              <a:lnSpc>
                <a:spcPct val="90000"/>
              </a:lnSpc>
              <a:spcBef>
                <a:spcPts val="1600"/>
              </a:spcBef>
              <a:spcAft>
                <a:spcPts val="0"/>
              </a:spcAft>
              <a:buClr>
                <a:srgbClr val="1C3766"/>
              </a:buClr>
              <a:buSzPts val="1800"/>
              <a:buChar char="●"/>
              <a:defRPr/>
            </a:lvl4pPr>
            <a:lvl5pPr marL="3047924" lvl="4" indent="-457189" algn="l" rtl="0">
              <a:lnSpc>
                <a:spcPct val="90000"/>
              </a:lnSpc>
              <a:spcBef>
                <a:spcPts val="1600"/>
              </a:spcBef>
              <a:spcAft>
                <a:spcPts val="0"/>
              </a:spcAft>
              <a:buClr>
                <a:srgbClr val="1C3766"/>
              </a:buClr>
              <a:buSzPts val="1800"/>
              <a:buChar char="○"/>
              <a:defRPr/>
            </a:lvl5pPr>
            <a:lvl6pPr marL="3657509" lvl="5" indent="-457189" algn="l" rtl="0">
              <a:lnSpc>
                <a:spcPct val="90000"/>
              </a:lnSpc>
              <a:spcBef>
                <a:spcPts val="1600"/>
              </a:spcBef>
              <a:spcAft>
                <a:spcPts val="0"/>
              </a:spcAft>
              <a:buClr>
                <a:schemeClr val="dk1"/>
              </a:buClr>
              <a:buSzPts val="1800"/>
              <a:buChar char="■"/>
              <a:defRPr/>
            </a:lvl6pPr>
            <a:lvl7pPr marL="4267093" lvl="6" indent="-457189" algn="l" rtl="0">
              <a:lnSpc>
                <a:spcPct val="90000"/>
              </a:lnSpc>
              <a:spcBef>
                <a:spcPts val="1600"/>
              </a:spcBef>
              <a:spcAft>
                <a:spcPts val="0"/>
              </a:spcAft>
              <a:buClr>
                <a:schemeClr val="dk1"/>
              </a:buClr>
              <a:buSzPts val="1800"/>
              <a:buChar char="●"/>
              <a:defRPr/>
            </a:lvl7pPr>
            <a:lvl8pPr marL="4876678" lvl="7" indent="-457189" algn="l" rtl="0">
              <a:lnSpc>
                <a:spcPct val="90000"/>
              </a:lnSpc>
              <a:spcBef>
                <a:spcPts val="1600"/>
              </a:spcBef>
              <a:spcAft>
                <a:spcPts val="0"/>
              </a:spcAft>
              <a:buClr>
                <a:schemeClr val="dk1"/>
              </a:buClr>
              <a:buSzPts val="1800"/>
              <a:buChar char="○"/>
              <a:defRPr/>
            </a:lvl8pPr>
            <a:lvl9pPr marL="5486263" lvl="8" indent="-457189" algn="l" rtl="0">
              <a:lnSpc>
                <a:spcPct val="90000"/>
              </a:lnSpc>
              <a:spcBef>
                <a:spcPts val="1600"/>
              </a:spcBef>
              <a:spcAft>
                <a:spcPts val="1600"/>
              </a:spcAft>
              <a:buClr>
                <a:schemeClr val="dk1"/>
              </a:buClr>
              <a:buSzPts val="1800"/>
              <a:buChar char="■"/>
              <a:defRPr/>
            </a:lvl9pPr>
          </a:lstStyle>
          <a:p>
            <a:endParaRPr/>
          </a:p>
        </p:txBody>
      </p:sp>
      <p:sp>
        <p:nvSpPr>
          <p:cNvPr id="53" name="Google Shape;53;p13"/>
          <p:cNvSpPr txBox="1">
            <a:spLocks noGrp="1"/>
          </p:cNvSpPr>
          <p:nvPr>
            <p:ph type="sldNum" idx="12"/>
          </p:nvPr>
        </p:nvSpPr>
        <p:spPr>
          <a:xfrm>
            <a:off x="7192617" y="6410960"/>
            <a:ext cx="2303600" cy="284400"/>
          </a:xfrm>
          <a:prstGeom prst="rect">
            <a:avLst/>
          </a:prstGeom>
          <a:noFill/>
          <a:ln>
            <a:noFill/>
          </a:ln>
        </p:spPr>
        <p:txBody>
          <a:bodyPr spcFirstLastPara="1" wrap="square" lIns="91425" tIns="45700" rIns="91425" bIns="45700" anchor="t" anchorCtr="0">
            <a:normAutofit fontScale="92500" lnSpcReduction="20000"/>
          </a:bodyPr>
          <a:lstStyle>
            <a:lvl1pPr marL="0" marR="0" lvl="0" indent="0" algn="r" rtl="0">
              <a:spcBef>
                <a:spcPts val="0"/>
              </a:spcBef>
              <a:buNone/>
              <a:defRPr sz="1333" b="0" i="0" u="none" strike="noStrike" cap="none">
                <a:solidFill>
                  <a:schemeClr val="lt1"/>
                </a:solidFill>
                <a:latin typeface="Arial"/>
                <a:ea typeface="Arial"/>
                <a:cs typeface="Arial"/>
                <a:sym typeface="Arial"/>
              </a:defRPr>
            </a:lvl1pPr>
            <a:lvl2pPr marL="0" marR="0" lvl="1" indent="0" algn="r" rtl="0">
              <a:spcBef>
                <a:spcPts val="0"/>
              </a:spcBef>
              <a:buNone/>
              <a:defRPr sz="1333" b="0" i="0" u="none" strike="noStrike" cap="none">
                <a:solidFill>
                  <a:schemeClr val="lt1"/>
                </a:solidFill>
                <a:latin typeface="Arial"/>
                <a:ea typeface="Arial"/>
                <a:cs typeface="Arial"/>
                <a:sym typeface="Arial"/>
              </a:defRPr>
            </a:lvl2pPr>
            <a:lvl3pPr marL="0" marR="0" lvl="2" indent="0" algn="r" rtl="0">
              <a:spcBef>
                <a:spcPts val="0"/>
              </a:spcBef>
              <a:buNone/>
              <a:defRPr sz="1333" b="0" i="0" u="none" strike="noStrike" cap="none">
                <a:solidFill>
                  <a:schemeClr val="lt1"/>
                </a:solidFill>
                <a:latin typeface="Arial"/>
                <a:ea typeface="Arial"/>
                <a:cs typeface="Arial"/>
                <a:sym typeface="Arial"/>
              </a:defRPr>
            </a:lvl3pPr>
            <a:lvl4pPr marL="0" marR="0" lvl="3" indent="0" algn="r" rtl="0">
              <a:spcBef>
                <a:spcPts val="0"/>
              </a:spcBef>
              <a:buNone/>
              <a:defRPr sz="1333" b="0" i="0" u="none" strike="noStrike" cap="none">
                <a:solidFill>
                  <a:schemeClr val="lt1"/>
                </a:solidFill>
                <a:latin typeface="Arial"/>
                <a:ea typeface="Arial"/>
                <a:cs typeface="Arial"/>
                <a:sym typeface="Arial"/>
              </a:defRPr>
            </a:lvl4pPr>
            <a:lvl5pPr marL="0" marR="0" lvl="4" indent="0" algn="r" rtl="0">
              <a:spcBef>
                <a:spcPts val="0"/>
              </a:spcBef>
              <a:buNone/>
              <a:defRPr sz="1333" b="0" i="0" u="none" strike="noStrike" cap="none">
                <a:solidFill>
                  <a:schemeClr val="lt1"/>
                </a:solidFill>
                <a:latin typeface="Arial"/>
                <a:ea typeface="Arial"/>
                <a:cs typeface="Arial"/>
                <a:sym typeface="Arial"/>
              </a:defRPr>
            </a:lvl5pPr>
            <a:lvl6pPr marL="0" marR="0" lvl="5" indent="0" algn="r" rtl="0">
              <a:spcBef>
                <a:spcPts val="0"/>
              </a:spcBef>
              <a:buNone/>
              <a:defRPr sz="1333" b="0" i="0" u="none" strike="noStrike" cap="none">
                <a:solidFill>
                  <a:schemeClr val="lt1"/>
                </a:solidFill>
                <a:latin typeface="Arial"/>
                <a:ea typeface="Arial"/>
                <a:cs typeface="Arial"/>
                <a:sym typeface="Arial"/>
              </a:defRPr>
            </a:lvl6pPr>
            <a:lvl7pPr marL="0" marR="0" lvl="6" indent="0" algn="r" rtl="0">
              <a:spcBef>
                <a:spcPts val="0"/>
              </a:spcBef>
              <a:buNone/>
              <a:defRPr sz="1333" b="0" i="0" u="none" strike="noStrike" cap="none">
                <a:solidFill>
                  <a:schemeClr val="lt1"/>
                </a:solidFill>
                <a:latin typeface="Arial"/>
                <a:ea typeface="Arial"/>
                <a:cs typeface="Arial"/>
                <a:sym typeface="Arial"/>
              </a:defRPr>
            </a:lvl7pPr>
            <a:lvl8pPr marL="0" marR="0" lvl="7" indent="0" algn="r" rtl="0">
              <a:spcBef>
                <a:spcPts val="0"/>
              </a:spcBef>
              <a:buNone/>
              <a:defRPr sz="1333" b="0" i="0" u="none" strike="noStrike" cap="none">
                <a:solidFill>
                  <a:schemeClr val="lt1"/>
                </a:solidFill>
                <a:latin typeface="Arial"/>
                <a:ea typeface="Arial"/>
                <a:cs typeface="Arial"/>
                <a:sym typeface="Arial"/>
              </a:defRPr>
            </a:lvl8pPr>
            <a:lvl9pPr marL="0" marR="0" lvl="8" indent="0" algn="r" rtl="0">
              <a:spcBef>
                <a:spcPts val="0"/>
              </a:spcBef>
              <a:buNone/>
              <a:defRPr sz="1333" b="0" i="0" u="none" strike="noStrike" cap="none">
                <a:solidFill>
                  <a:schemeClr val="lt1"/>
                </a:solidFill>
                <a:latin typeface="Arial"/>
                <a:ea typeface="Arial"/>
                <a:cs typeface="Arial"/>
                <a:sym typeface="Arial"/>
              </a:defRPr>
            </a:lvl9pPr>
          </a:lstStyle>
          <a:p>
            <a:pPr>
              <a:spcAft>
                <a:spcPts val="0"/>
              </a:spcAft>
            </a:pPr>
            <a:fld id="{00000000-1234-1234-1234-123412341234}" type="slidenum">
              <a:rPr lang="en" smtClean="0"/>
              <a:pPr>
                <a:spcAft>
                  <a:spcPts val="0"/>
                </a:spcAft>
              </a:pPr>
              <a:t>‹#›</a:t>
            </a:fld>
            <a:endParaRPr lang="en" dirty="0"/>
          </a:p>
        </p:txBody>
      </p:sp>
    </p:spTree>
    <p:extLst>
      <p:ext uri="{BB962C8B-B14F-4D97-AF65-F5344CB8AC3E}">
        <p14:creationId xmlns:p14="http://schemas.microsoft.com/office/powerpoint/2010/main" val="119779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831851" y="1333819"/>
            <a:ext cx="10515600" cy="2613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1C3766"/>
              </a:buClr>
              <a:buSzPts val="4800"/>
              <a:buFont typeface="Arial"/>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831851" y="4066872"/>
            <a:ext cx="10515600" cy="2039200"/>
          </a:xfrm>
          <a:prstGeom prst="rect">
            <a:avLst/>
          </a:prstGeom>
          <a:noFill/>
          <a:ln>
            <a:noFill/>
          </a:ln>
        </p:spPr>
        <p:txBody>
          <a:bodyPr spcFirstLastPara="1" wrap="square" lIns="91425" tIns="45700" rIns="91425" bIns="45700" anchor="t" anchorCtr="0">
            <a:normAutofit/>
          </a:bodyPr>
          <a:lstStyle>
            <a:lvl1pPr marL="609585" lvl="0" indent="-304792" algn="l" rtl="0">
              <a:lnSpc>
                <a:spcPct val="90000"/>
              </a:lnSpc>
              <a:spcBef>
                <a:spcPts val="1333"/>
              </a:spcBef>
              <a:spcAft>
                <a:spcPts val="0"/>
              </a:spcAft>
              <a:buClr>
                <a:srgbClr val="1C3766"/>
              </a:buClr>
              <a:buSzPts val="2400"/>
              <a:buNone/>
              <a:defRPr sz="3200">
                <a:solidFill>
                  <a:srgbClr val="1C3766"/>
                </a:solidFill>
              </a:defRPr>
            </a:lvl1pPr>
            <a:lvl2pPr marL="1219170" lvl="1" indent="-304792" algn="l" rtl="0">
              <a:lnSpc>
                <a:spcPct val="90000"/>
              </a:lnSpc>
              <a:spcBef>
                <a:spcPts val="1600"/>
              </a:spcBef>
              <a:spcAft>
                <a:spcPts val="0"/>
              </a:spcAft>
              <a:buClr>
                <a:srgbClr val="888888"/>
              </a:buClr>
              <a:buSzPts val="2000"/>
              <a:buNone/>
              <a:defRPr sz="2667">
                <a:solidFill>
                  <a:srgbClr val="888888"/>
                </a:solidFill>
              </a:defRPr>
            </a:lvl2pPr>
            <a:lvl3pPr marL="1828754" lvl="2" indent="-304792" algn="l" rtl="0">
              <a:lnSpc>
                <a:spcPct val="90000"/>
              </a:lnSpc>
              <a:spcBef>
                <a:spcPts val="1600"/>
              </a:spcBef>
              <a:spcAft>
                <a:spcPts val="0"/>
              </a:spcAft>
              <a:buClr>
                <a:srgbClr val="888888"/>
              </a:buClr>
              <a:buSzPts val="1800"/>
              <a:buNone/>
              <a:defRPr sz="2400">
                <a:solidFill>
                  <a:srgbClr val="888888"/>
                </a:solidFill>
              </a:defRPr>
            </a:lvl3pPr>
            <a:lvl4pPr marL="2438339" lvl="3" indent="-304792" algn="l" rtl="0">
              <a:lnSpc>
                <a:spcPct val="90000"/>
              </a:lnSpc>
              <a:spcBef>
                <a:spcPts val="1600"/>
              </a:spcBef>
              <a:spcAft>
                <a:spcPts val="0"/>
              </a:spcAft>
              <a:buClr>
                <a:srgbClr val="888888"/>
              </a:buClr>
              <a:buSzPts val="1600"/>
              <a:buNone/>
              <a:defRPr sz="2133">
                <a:solidFill>
                  <a:srgbClr val="888888"/>
                </a:solidFill>
              </a:defRPr>
            </a:lvl4pPr>
            <a:lvl5pPr marL="3047924" lvl="4" indent="-304792" algn="l" rtl="0">
              <a:lnSpc>
                <a:spcPct val="90000"/>
              </a:lnSpc>
              <a:spcBef>
                <a:spcPts val="1600"/>
              </a:spcBef>
              <a:spcAft>
                <a:spcPts val="0"/>
              </a:spcAft>
              <a:buClr>
                <a:srgbClr val="888888"/>
              </a:buClr>
              <a:buSzPts val="1600"/>
              <a:buNone/>
              <a:defRPr sz="2133">
                <a:solidFill>
                  <a:srgbClr val="888888"/>
                </a:solidFill>
              </a:defRPr>
            </a:lvl5pPr>
            <a:lvl6pPr marL="3657509" lvl="5" indent="-304792" algn="l" rtl="0">
              <a:lnSpc>
                <a:spcPct val="90000"/>
              </a:lnSpc>
              <a:spcBef>
                <a:spcPts val="1600"/>
              </a:spcBef>
              <a:spcAft>
                <a:spcPts val="0"/>
              </a:spcAft>
              <a:buClr>
                <a:srgbClr val="888888"/>
              </a:buClr>
              <a:buSzPts val="1600"/>
              <a:buNone/>
              <a:defRPr sz="2133">
                <a:solidFill>
                  <a:srgbClr val="888888"/>
                </a:solidFill>
              </a:defRPr>
            </a:lvl6pPr>
            <a:lvl7pPr marL="4267093" lvl="6" indent="-304792" algn="l" rtl="0">
              <a:lnSpc>
                <a:spcPct val="90000"/>
              </a:lnSpc>
              <a:spcBef>
                <a:spcPts val="1600"/>
              </a:spcBef>
              <a:spcAft>
                <a:spcPts val="0"/>
              </a:spcAft>
              <a:buClr>
                <a:srgbClr val="888888"/>
              </a:buClr>
              <a:buSzPts val="1600"/>
              <a:buNone/>
              <a:defRPr sz="2133">
                <a:solidFill>
                  <a:srgbClr val="888888"/>
                </a:solidFill>
              </a:defRPr>
            </a:lvl7pPr>
            <a:lvl8pPr marL="4876678" lvl="7" indent="-304792" algn="l" rtl="0">
              <a:lnSpc>
                <a:spcPct val="90000"/>
              </a:lnSpc>
              <a:spcBef>
                <a:spcPts val="1600"/>
              </a:spcBef>
              <a:spcAft>
                <a:spcPts val="0"/>
              </a:spcAft>
              <a:buClr>
                <a:srgbClr val="888888"/>
              </a:buClr>
              <a:buSzPts val="1600"/>
              <a:buNone/>
              <a:defRPr sz="2133">
                <a:solidFill>
                  <a:srgbClr val="888888"/>
                </a:solidFill>
              </a:defRPr>
            </a:lvl8pPr>
            <a:lvl9pPr marL="5486263" lvl="8" indent="-304792" algn="l" rtl="0">
              <a:lnSpc>
                <a:spcPct val="90000"/>
              </a:lnSpc>
              <a:spcBef>
                <a:spcPts val="1600"/>
              </a:spcBef>
              <a:spcAft>
                <a:spcPts val="1600"/>
              </a:spcAft>
              <a:buClr>
                <a:srgbClr val="888888"/>
              </a:buClr>
              <a:buSzPts val="1600"/>
              <a:buNone/>
              <a:defRPr sz="2133">
                <a:solidFill>
                  <a:srgbClr val="888888"/>
                </a:solidFill>
              </a:defRPr>
            </a:lvl9pPr>
          </a:lstStyle>
          <a:p>
            <a:endParaRPr/>
          </a:p>
        </p:txBody>
      </p:sp>
      <p:sp>
        <p:nvSpPr>
          <p:cNvPr id="62" name="Google Shape;62;p15"/>
          <p:cNvSpPr txBox="1">
            <a:spLocks noGrp="1"/>
          </p:cNvSpPr>
          <p:nvPr>
            <p:ph type="sldNum" idx="12"/>
          </p:nvPr>
        </p:nvSpPr>
        <p:spPr>
          <a:xfrm>
            <a:off x="7192617" y="6410960"/>
            <a:ext cx="2303600" cy="284400"/>
          </a:xfrm>
          <a:prstGeom prst="rect">
            <a:avLst/>
          </a:prstGeom>
          <a:noFill/>
          <a:ln>
            <a:noFill/>
          </a:ln>
        </p:spPr>
        <p:txBody>
          <a:bodyPr spcFirstLastPara="1" wrap="square" lIns="91425" tIns="45700" rIns="91425" bIns="45700" anchor="t" anchorCtr="0">
            <a:normAutofit fontScale="92500" lnSpcReduction="20000"/>
          </a:bodyPr>
          <a:lstStyle>
            <a:lvl1pPr marL="0" marR="0" lvl="0" indent="0" algn="r" rtl="0">
              <a:spcBef>
                <a:spcPts val="0"/>
              </a:spcBef>
              <a:buNone/>
              <a:defRPr sz="1333" b="0" i="0" u="none" strike="noStrike" cap="none">
                <a:solidFill>
                  <a:schemeClr val="lt1"/>
                </a:solidFill>
                <a:latin typeface="Arial"/>
                <a:ea typeface="Arial"/>
                <a:cs typeface="Arial"/>
                <a:sym typeface="Arial"/>
              </a:defRPr>
            </a:lvl1pPr>
            <a:lvl2pPr marL="0" marR="0" lvl="1" indent="0" algn="r" rtl="0">
              <a:spcBef>
                <a:spcPts val="0"/>
              </a:spcBef>
              <a:buNone/>
              <a:defRPr sz="1333" b="0" i="0" u="none" strike="noStrike" cap="none">
                <a:solidFill>
                  <a:schemeClr val="lt1"/>
                </a:solidFill>
                <a:latin typeface="Arial"/>
                <a:ea typeface="Arial"/>
                <a:cs typeface="Arial"/>
                <a:sym typeface="Arial"/>
              </a:defRPr>
            </a:lvl2pPr>
            <a:lvl3pPr marL="0" marR="0" lvl="2" indent="0" algn="r" rtl="0">
              <a:spcBef>
                <a:spcPts val="0"/>
              </a:spcBef>
              <a:buNone/>
              <a:defRPr sz="1333" b="0" i="0" u="none" strike="noStrike" cap="none">
                <a:solidFill>
                  <a:schemeClr val="lt1"/>
                </a:solidFill>
                <a:latin typeface="Arial"/>
                <a:ea typeface="Arial"/>
                <a:cs typeface="Arial"/>
                <a:sym typeface="Arial"/>
              </a:defRPr>
            </a:lvl3pPr>
            <a:lvl4pPr marL="0" marR="0" lvl="3" indent="0" algn="r" rtl="0">
              <a:spcBef>
                <a:spcPts val="0"/>
              </a:spcBef>
              <a:buNone/>
              <a:defRPr sz="1333" b="0" i="0" u="none" strike="noStrike" cap="none">
                <a:solidFill>
                  <a:schemeClr val="lt1"/>
                </a:solidFill>
                <a:latin typeface="Arial"/>
                <a:ea typeface="Arial"/>
                <a:cs typeface="Arial"/>
                <a:sym typeface="Arial"/>
              </a:defRPr>
            </a:lvl4pPr>
            <a:lvl5pPr marL="0" marR="0" lvl="4" indent="0" algn="r" rtl="0">
              <a:spcBef>
                <a:spcPts val="0"/>
              </a:spcBef>
              <a:buNone/>
              <a:defRPr sz="1333" b="0" i="0" u="none" strike="noStrike" cap="none">
                <a:solidFill>
                  <a:schemeClr val="lt1"/>
                </a:solidFill>
                <a:latin typeface="Arial"/>
                <a:ea typeface="Arial"/>
                <a:cs typeface="Arial"/>
                <a:sym typeface="Arial"/>
              </a:defRPr>
            </a:lvl5pPr>
            <a:lvl6pPr marL="0" marR="0" lvl="5" indent="0" algn="r" rtl="0">
              <a:spcBef>
                <a:spcPts val="0"/>
              </a:spcBef>
              <a:buNone/>
              <a:defRPr sz="1333" b="0" i="0" u="none" strike="noStrike" cap="none">
                <a:solidFill>
                  <a:schemeClr val="lt1"/>
                </a:solidFill>
                <a:latin typeface="Arial"/>
                <a:ea typeface="Arial"/>
                <a:cs typeface="Arial"/>
                <a:sym typeface="Arial"/>
              </a:defRPr>
            </a:lvl6pPr>
            <a:lvl7pPr marL="0" marR="0" lvl="6" indent="0" algn="r" rtl="0">
              <a:spcBef>
                <a:spcPts val="0"/>
              </a:spcBef>
              <a:buNone/>
              <a:defRPr sz="1333" b="0" i="0" u="none" strike="noStrike" cap="none">
                <a:solidFill>
                  <a:schemeClr val="lt1"/>
                </a:solidFill>
                <a:latin typeface="Arial"/>
                <a:ea typeface="Arial"/>
                <a:cs typeface="Arial"/>
                <a:sym typeface="Arial"/>
              </a:defRPr>
            </a:lvl7pPr>
            <a:lvl8pPr marL="0" marR="0" lvl="7" indent="0" algn="r" rtl="0">
              <a:spcBef>
                <a:spcPts val="0"/>
              </a:spcBef>
              <a:buNone/>
              <a:defRPr sz="1333" b="0" i="0" u="none" strike="noStrike" cap="none">
                <a:solidFill>
                  <a:schemeClr val="lt1"/>
                </a:solidFill>
                <a:latin typeface="Arial"/>
                <a:ea typeface="Arial"/>
                <a:cs typeface="Arial"/>
                <a:sym typeface="Arial"/>
              </a:defRPr>
            </a:lvl8pPr>
            <a:lvl9pPr marL="0" marR="0" lvl="8" indent="0" algn="r" rtl="0">
              <a:spcBef>
                <a:spcPts val="0"/>
              </a:spcBef>
              <a:buNone/>
              <a:defRPr sz="1333" b="0" i="0" u="none" strike="noStrike" cap="none">
                <a:solidFill>
                  <a:schemeClr val="lt1"/>
                </a:solidFill>
                <a:latin typeface="Arial"/>
                <a:ea typeface="Arial"/>
                <a:cs typeface="Arial"/>
                <a:sym typeface="Arial"/>
              </a:defRPr>
            </a:lvl9pPr>
          </a:lstStyle>
          <a:p>
            <a:pPr>
              <a:spcAft>
                <a:spcPts val="0"/>
              </a:spcAft>
            </a:pPr>
            <a:fld id="{00000000-1234-1234-1234-123412341234}" type="slidenum">
              <a:rPr lang="en" smtClean="0"/>
              <a:pPr>
                <a:spcAft>
                  <a:spcPts val="0"/>
                </a:spcAft>
              </a:pPr>
              <a:t>‹#›</a:t>
            </a:fld>
            <a:endParaRPr lang="en" dirty="0"/>
          </a:p>
        </p:txBody>
      </p:sp>
    </p:spTree>
    <p:extLst>
      <p:ext uri="{BB962C8B-B14F-4D97-AF65-F5344CB8AC3E}">
        <p14:creationId xmlns:p14="http://schemas.microsoft.com/office/powerpoint/2010/main" val="50512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807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60399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7646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8619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Tree>
    <p:extLst>
      <p:ext uri="{BB962C8B-B14F-4D97-AF65-F5344CB8AC3E}">
        <p14:creationId xmlns:p14="http://schemas.microsoft.com/office/powerpoint/2010/main" val="2995847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43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6403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2F5597"/>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06888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journals.uwyo.edu/index.php/jtilt/index" TargetMode="Externa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a:extLst>
              <a:ext uri="{FF2B5EF4-FFF2-40B4-BE49-F238E27FC236}">
                <a16:creationId xmlns:a16="http://schemas.microsoft.com/office/drawing/2014/main" id="{C8C1C049-F093-489D-90F9-FF3503ADDF19}"/>
              </a:ext>
            </a:extLst>
          </p:cNvPr>
          <p:cNvSpPr>
            <a:spLocks noGrp="1" noChangeArrowheads="1"/>
          </p:cNvSpPr>
          <p:nvPr>
            <p:ph type="title"/>
          </p:nvPr>
        </p:nvSpPr>
        <p:spPr bwMode="auto">
          <a:xfrm>
            <a:off x="1016000" y="274638"/>
            <a:ext cx="1005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15">
            <a:extLst>
              <a:ext uri="{FF2B5EF4-FFF2-40B4-BE49-F238E27FC236}">
                <a16:creationId xmlns:a16="http://schemas.microsoft.com/office/drawing/2014/main" id="{0270379C-98BA-456F-9A8F-BAB630A6FC15}"/>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5" name="Straight Connector 4">
            <a:extLst>
              <a:ext uri="{FF2B5EF4-FFF2-40B4-BE49-F238E27FC236}">
                <a16:creationId xmlns:a16="http://schemas.microsoft.com/office/drawing/2014/main" id="{A1DB6455-0209-2065-F6CC-30EB98328600}"/>
              </a:ext>
              <a:ext uri="{C183D7F6-B498-43B3-948B-1728B52AA6E4}">
                <adec:decorative xmlns:adec="http://schemas.microsoft.com/office/drawing/2017/decorative" val="1"/>
              </a:ext>
            </a:extLst>
          </p:cNvPr>
          <p:cNvCxnSpPr>
            <a:cxnSpLocks/>
          </p:cNvCxnSpPr>
          <p:nvPr userDrawn="1"/>
        </p:nvCxnSpPr>
        <p:spPr>
          <a:xfrm>
            <a:off x="5195" y="6437165"/>
            <a:ext cx="12186805" cy="0"/>
          </a:xfrm>
          <a:prstGeom prst="line">
            <a:avLst/>
          </a:prstGeom>
          <a:ln w="57150">
            <a:solidFill>
              <a:srgbClr val="B8E08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C493F0C-13A0-FB5C-3D8D-286241BDE092}"/>
              </a:ext>
              <a:ext uri="{C183D7F6-B498-43B3-948B-1728B52AA6E4}">
                <adec:decorative xmlns:adec="http://schemas.microsoft.com/office/drawing/2017/decorative" val="1"/>
              </a:ext>
            </a:extLst>
          </p:cNvPr>
          <p:cNvSpPr/>
          <p:nvPr userDrawn="1"/>
        </p:nvSpPr>
        <p:spPr>
          <a:xfrm>
            <a:off x="5194" y="6477002"/>
            <a:ext cx="12186805" cy="380998"/>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000" u="none" dirty="0">
                <a:solidFill>
                  <a:schemeClr val="bg1"/>
                </a:solidFill>
                <a:latin typeface="Roboto" panose="02000000000000000000" pitchFamily="2" charset="0"/>
                <a:ea typeface="Roboto" panose="02000000000000000000" pitchFamily="2" charset="0"/>
                <a:hlinkClick r:id="rId18">
                  <a:extLst>
                    <a:ext uri="{A12FA001-AC4F-418D-AE19-62706E023703}">
                      <ahyp:hlinkClr xmlns:ahyp="http://schemas.microsoft.com/office/drawing/2018/hyperlinkcolor" val="tx"/>
                    </a:ext>
                  </a:extLst>
                </a:hlinkClick>
              </a:rPr>
              <a:t>Journal of Technology-Integrated Lessons and Teaching</a:t>
            </a:r>
            <a:r>
              <a:rPr lang="en-US" sz="1000" dirty="0">
                <a:solidFill>
                  <a:schemeClr val="bg1"/>
                </a:solidFill>
                <a:latin typeface="Roboto" panose="02000000000000000000" pitchFamily="2" charset="0"/>
                <a:ea typeface="Roboto" panose="02000000000000000000" pitchFamily="2" charset="0"/>
              </a:rPr>
              <a:t>, 1(1).</a:t>
            </a:r>
          </a:p>
        </p:txBody>
      </p:sp>
      <p:pic>
        <p:nvPicPr>
          <p:cNvPr id="7" name="Picture 6">
            <a:hlinkClick r:id="rId18"/>
            <a:extLst>
              <a:ext uri="{FF2B5EF4-FFF2-40B4-BE49-F238E27FC236}">
                <a16:creationId xmlns:a16="http://schemas.microsoft.com/office/drawing/2014/main" id="{BCE05341-DD77-EB2C-106C-FE0D7F70D446}"/>
              </a:ext>
              <a:ext uri="{C183D7F6-B498-43B3-948B-1728B52AA6E4}">
                <adec:decorative xmlns:adec="http://schemas.microsoft.com/office/drawing/2017/decorative" val="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250025" y="109242"/>
            <a:ext cx="868680" cy="493395"/>
          </a:xfrm>
          <a:prstGeom prst="rect">
            <a:avLst/>
          </a:prstGeom>
        </p:spPr>
      </p:pic>
      <p:pic>
        <p:nvPicPr>
          <p:cNvPr id="8" name="Picture 7" descr="Creative Commons, Attribution, Non-Commercial, Share Alike icon.">
            <a:hlinkClick r:id="rId20"/>
            <a:extLst>
              <a:ext uri="{FF2B5EF4-FFF2-40B4-BE49-F238E27FC236}">
                <a16:creationId xmlns:a16="http://schemas.microsoft.com/office/drawing/2014/main" id="{B1D746F0-1DEE-FF75-477C-ADEF8F836C99}"/>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310503" y="6526535"/>
            <a:ext cx="808202" cy="276046"/>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Lst>
  <p:hf hdr="0" ftr="0" dt="0"/>
  <p:txStyles>
    <p:titleStyle>
      <a:lvl1pPr algn="ctr" rtl="0" eaLnBrk="1" fontAlgn="base" hangingPunct="1">
        <a:spcBef>
          <a:spcPct val="0"/>
        </a:spcBef>
        <a:spcAft>
          <a:spcPct val="0"/>
        </a:spcAft>
        <a:defRPr sz="3600">
          <a:solidFill>
            <a:srgbClr val="2F5597"/>
          </a:solidFill>
          <a:latin typeface="+mj-lt"/>
          <a:ea typeface="MS PGothic" panose="020B0600070205080204" pitchFamily="34" charset="-128"/>
          <a:cs typeface="ＭＳ Ｐゴシック" pitchFamily="-112" charset="-128"/>
        </a:defRPr>
      </a:lvl1pPr>
      <a:lvl2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2pPr>
      <a:lvl3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3pPr>
      <a:lvl4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4pPr>
      <a:lvl5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5pPr>
      <a:lvl6pPr marL="457200" algn="ctr" rtl="0" eaLnBrk="1" fontAlgn="base" hangingPunct="1">
        <a:spcBef>
          <a:spcPct val="0"/>
        </a:spcBef>
        <a:spcAft>
          <a:spcPct val="0"/>
        </a:spcAft>
        <a:defRPr sz="3600">
          <a:solidFill>
            <a:schemeClr val="tx2"/>
          </a:solidFill>
          <a:latin typeface="Verdana" pitchFamily="34" charset="0"/>
        </a:defRPr>
      </a:lvl6pPr>
      <a:lvl7pPr marL="914400" algn="ctr" rtl="0" eaLnBrk="1" fontAlgn="base" hangingPunct="1">
        <a:spcBef>
          <a:spcPct val="0"/>
        </a:spcBef>
        <a:spcAft>
          <a:spcPct val="0"/>
        </a:spcAft>
        <a:defRPr sz="3600">
          <a:solidFill>
            <a:schemeClr val="tx2"/>
          </a:solidFill>
          <a:latin typeface="Verdana" pitchFamily="34" charset="0"/>
        </a:defRPr>
      </a:lvl7pPr>
      <a:lvl8pPr marL="1371600" algn="ctr" rtl="0" eaLnBrk="1" fontAlgn="base" hangingPunct="1">
        <a:spcBef>
          <a:spcPct val="0"/>
        </a:spcBef>
        <a:spcAft>
          <a:spcPct val="0"/>
        </a:spcAft>
        <a:defRPr sz="3600">
          <a:solidFill>
            <a:schemeClr val="tx2"/>
          </a:solidFill>
          <a:latin typeface="Verdana" pitchFamily="34" charset="0"/>
        </a:defRPr>
      </a:lvl8pPr>
      <a:lvl9pPr marL="1828800" algn="ctr"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ＭＳ Ｐゴシック" pitchFamily="-112" charset="-128"/>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commons.wikimedia.org/wiki/Category:Pythagoras#/media/File:Illustration_of_Pythagoras.png"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hyperlink" Target="https://commons.wikimedia.org/wiki/File:Washington_Crossing_the_Delaware_1856-71_George_Caleb_Bingham.jpg"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hyperlink" Target="https://docs.google.com/document/d/17U60uIwVrrrtbGPNwTYGzcRqUz-EE10QQgppMAomIXA/edit?usp=sharing" TargetMode="External"/><Relationship Id="rId4" Type="http://schemas.openxmlformats.org/officeDocument/2006/relationships/hyperlink" Target="https://support.google.com/chrome/answer/10538231?hl=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hyperlink" Target="https://pixabay.com/?utm_source=link-attribution&amp;utm_medium=referral&amp;utm_campaign=image&amp;utm_content=98491" TargetMode="External"/><Relationship Id="rId4" Type="http://schemas.openxmlformats.org/officeDocument/2006/relationships/hyperlink" Target="https://pixabay.com/users/openicons-28911/?utm_source=link-attribution&amp;utm_medium=referral&amp;utm_campaign=image&amp;utm_content=9849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upport.google.com/docs/answer/9109474?hl=en" TargetMode="External"/><Relationship Id="rId7" Type="http://schemas.openxmlformats.org/officeDocument/2006/relationships/hyperlink" Target="https://pixabay.com/?utm_source=link-attribution&amp;utm_medium=referral&amp;utm_campaign=image&amp;utm_content=596009"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https://pixabay.com/users/geralt-9301/?utm_source=link-attribution&amp;utm_medium=referral&amp;utm_campaign=image&amp;utm_content=596009" TargetMode="External"/><Relationship Id="rId5" Type="http://schemas.openxmlformats.org/officeDocument/2006/relationships/image" Target="../media/image21.jpg"/><Relationship Id="rId4" Type="http://schemas.openxmlformats.org/officeDocument/2006/relationships/hyperlink" Target="https://support.google.com/youtube/answer/2734705?hl=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em.cast.org/get-started/events/2020/04/creating-accessible-video"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s://pixabay.com/?utm_source=link-attribution&amp;utm_medium=referral&amp;utm_campaign=image&amp;utm_content=2562034" TargetMode="External"/><Relationship Id="rId5" Type="http://schemas.openxmlformats.org/officeDocument/2006/relationships/hyperlink" Target="https://pixabay.com/users/stocksnap-894430/?utm_source=link-attribution&amp;utm_medium=referral&amp;utm_campaign=image&amp;utm_content=2562034" TargetMode="Externa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hyperlink" Target="https://pixabay.com/?utm_source=link-attribution&amp;utm_medium=referral&amp;utm_campaign=image&amp;utm_content=4785895" TargetMode="External"/><Relationship Id="rId4" Type="http://schemas.openxmlformats.org/officeDocument/2006/relationships/hyperlink" Target="https://pixabay.com/users/geralt-9301/?utm_source=link-attribution&amp;utm_medium=referral&amp;utm_campaign=image&amp;utm_content=478589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hyperlink" Target="https://pixabay.com/?utm_source=link-attribution&amp;utm_medium=referral&amp;utm_campaign=image&amp;utm_content=939233" TargetMode="External"/><Relationship Id="rId4" Type="http://schemas.openxmlformats.org/officeDocument/2006/relationships/hyperlink" Target="https://pixabay.com/users/geralt-9301/?utm_source=link-attribution&amp;utm_medium=referral&amp;utm_campaign=image&amp;utm_content=93923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pixabay.com/?utm_source=link-attribution&amp;utm_medium=referral&amp;utm_campaign=image&amp;utm_content=274614" TargetMode="External"/><Relationship Id="rId4" Type="http://schemas.openxmlformats.org/officeDocument/2006/relationships/hyperlink" Target="https://pixabay.com/users/fda54-145996/?utm_source=link-attribution&amp;utm_medium=referral&amp;utm_campaign=image&amp;utm_content=27461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s://unsplash.com/wallpapers/desktop/computer?utm_source=unsplash&amp;utm_medium=referral&amp;utm_content=creditCopyText" TargetMode="External"/><Relationship Id="rId4" Type="http://schemas.openxmlformats.org/officeDocument/2006/relationships/hyperlink" Target="https://unsplash.com/de/@domenicoloia?utm_source=unsplash&amp;utm_medium=referral&amp;utm_content=creditCopyText"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hyperlink" Target="https://unsplash.com/photos/tCPbxjzQDmE?utm_source=unsplash&amp;utm_medium=referral&amp;utm_content=creditCopyText" TargetMode="External"/><Relationship Id="rId3" Type="http://schemas.openxmlformats.org/officeDocument/2006/relationships/hyperlink" Target="https://pixabay.com/users/jacksondavid-1857643/?utm_source=link-attribution&amp;utm_medium=referral&amp;utm_campaign=image&amp;utm_content=6924190" TargetMode="External"/><Relationship Id="rId7" Type="http://schemas.openxmlformats.org/officeDocument/2006/relationships/hyperlink" Target="https://unsplash.com/photos/IHfOpAzzjHM?utm_source=unsplash&amp;utm_medium=referral&amp;utm_content=creditCopyText" TargetMode="External"/><Relationship Id="rId12" Type="http://schemas.openxmlformats.org/officeDocument/2006/relationships/hyperlink" Target="https://unsplash.com/@dylanhendricks?utm_source=unsplash&amp;utm_medium=referral&amp;utm_content=creditCopyText"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https://unsplash.com/ko/@averey?utm_source=unsplash&amp;utm_medium=referral&amp;utm_content=creditCopyText" TargetMode="External"/><Relationship Id="rId11" Type="http://schemas.openxmlformats.org/officeDocument/2006/relationships/image" Target="../media/image12.jpg"/><Relationship Id="rId5" Type="http://schemas.openxmlformats.org/officeDocument/2006/relationships/image" Target="../media/image10.jpg"/><Relationship Id="rId10" Type="http://schemas.openxmlformats.org/officeDocument/2006/relationships/hyperlink" Target="https://pixabay.com/?utm_source=link-attribution&amp;utm_medium=referral&amp;utm_campaign=image&amp;utm_content=2681783" TargetMode="External"/><Relationship Id="rId4" Type="http://schemas.openxmlformats.org/officeDocument/2006/relationships/hyperlink" Target="https://pixabay.com/?utm_source=link-attribution&amp;utm_medium=referral&amp;utm_campaign=image&amp;utm_content=6924190" TargetMode="External"/><Relationship Id="rId9" Type="http://schemas.openxmlformats.org/officeDocument/2006/relationships/hyperlink" Target="https://pixabay.com/users/3534679-3534679/?utm_source=link-attribution&amp;utm_medium=referral&amp;utm_campaign=image&amp;utm_content=2681783" TargetMode="External"/><Relationship Id="rId1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s://unsplash.com/photos/tk7OAxsXNL0?utm_source=unsplash&amp;utm_medium=referral&amp;utm_content=creditCopyText" TargetMode="External"/><Relationship Id="rId4" Type="http://schemas.openxmlformats.org/officeDocument/2006/relationships/hyperlink" Target="https://unsplash.com/de/@marcusdepaula?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6"/>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numCol="1" anchor="b" anchorCtr="0" compatLnSpc="1">
            <a:prstTxWarp prst="textNoShape">
              <a:avLst/>
            </a:prstTxWarp>
            <a:normAutofit/>
          </a:bodyPr>
          <a:lstStyle/>
          <a:p>
            <a:pPr>
              <a:spcBef>
                <a:spcPts val="0"/>
              </a:spcBef>
              <a:spcAft>
                <a:spcPts val="0"/>
              </a:spcAft>
            </a:pPr>
            <a:r>
              <a:rPr lang="en" dirty="0"/>
              <a:t>#A11Y: EC Summer Institute on Accessibility</a:t>
            </a:r>
            <a:endParaRPr dirty="0"/>
          </a:p>
        </p:txBody>
      </p:sp>
      <p:sp>
        <p:nvSpPr>
          <p:cNvPr id="68" name="Google Shape;68;p16"/>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numCol="1" anchor="t" anchorCtr="0" compatLnSpc="1">
            <a:prstTxWarp prst="textNoShape">
              <a:avLst/>
            </a:prstTxWarp>
            <a:normAutofit/>
          </a:bodyPr>
          <a:lstStyle/>
          <a:p>
            <a:pPr>
              <a:spcBef>
                <a:spcPts val="0"/>
              </a:spcBef>
              <a:spcAft>
                <a:spcPts val="0"/>
              </a:spcAft>
            </a:pPr>
            <a:r>
              <a:rPr lang="en" dirty="0"/>
              <a:t>Day One Afternoon Session Presentation</a:t>
            </a:r>
            <a:endParaRPr dirty="0"/>
          </a:p>
        </p:txBody>
      </p:sp>
      <p:sp>
        <p:nvSpPr>
          <p:cNvPr id="2" name="Google Shape;64;p15">
            <a:extLst>
              <a:ext uri="{FF2B5EF4-FFF2-40B4-BE49-F238E27FC236}">
                <a16:creationId xmlns:a16="http://schemas.microsoft.com/office/drawing/2014/main" id="{86AFB154-0126-6A99-66C1-78F3A7A4AE67}"/>
              </a:ext>
            </a:extLst>
          </p:cNvPr>
          <p:cNvSpPr txBox="1">
            <a:spLocks/>
          </p:cNvSpPr>
          <p:nvPr/>
        </p:nvSpPr>
        <p:spPr bwMode="auto">
          <a:xfrm>
            <a:off x="415600" y="4835633"/>
            <a:ext cx="11360800" cy="105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121900" tIns="121900" rIns="121900" bIns="121900" numCol="1" anchor="t" anchorCtr="0" compatLnSpc="1">
            <a:prstTxWarp prst="textNoShape">
              <a:avLst/>
            </a:prstTxWarp>
            <a:normAutofit/>
          </a:bodyPr>
          <a:lstStyle>
            <a:lvl1pPr marL="0" indent="0" algn="ctr" rtl="0" eaLnBrk="1" fontAlgn="base" hangingPunct="1">
              <a:spcBef>
                <a:spcPct val="20000"/>
              </a:spcBef>
              <a:spcAft>
                <a:spcPct val="0"/>
              </a:spcAft>
              <a:buNone/>
              <a:defRPr sz="3200">
                <a:solidFill>
                  <a:schemeClr val="tx1"/>
                </a:solidFill>
                <a:latin typeface="+mn-lt"/>
                <a:ea typeface="MS PGothic" panose="020B0600070205080204" pitchFamily="34" charset="-128"/>
                <a:cs typeface="ＭＳ Ｐゴシック" pitchFamily="-112" charset="-128"/>
              </a:defRPr>
            </a:lvl1pPr>
            <a:lvl2pPr marL="457200" indent="0" algn="ctr" rtl="0" eaLnBrk="1" fontAlgn="base" hangingPunct="1">
              <a:spcBef>
                <a:spcPct val="20000"/>
              </a:spcBef>
              <a:spcAft>
                <a:spcPct val="0"/>
              </a:spcAft>
              <a:buNone/>
              <a:defRPr sz="2800">
                <a:solidFill>
                  <a:schemeClr val="tx1"/>
                </a:solidFill>
                <a:latin typeface="+mn-lt"/>
                <a:ea typeface="MS PGothic" panose="020B0600070205080204" pitchFamily="34" charset="-128"/>
              </a:defRPr>
            </a:lvl2pPr>
            <a:lvl3pPr marL="914400" indent="0" algn="ctr" rtl="0" eaLnBrk="1" fontAlgn="base" hangingPunct="1">
              <a:spcBef>
                <a:spcPct val="20000"/>
              </a:spcBef>
              <a:spcAft>
                <a:spcPct val="0"/>
              </a:spcAft>
              <a:buNone/>
              <a:defRPr sz="2400">
                <a:solidFill>
                  <a:schemeClr val="tx1"/>
                </a:solidFill>
                <a:latin typeface="+mn-lt"/>
                <a:ea typeface="MS PGothic" panose="020B0600070205080204" pitchFamily="34" charset="-128"/>
              </a:defRPr>
            </a:lvl3pPr>
            <a:lvl4pPr marL="1371600" indent="0" algn="ctr" rtl="0" eaLnBrk="1" fontAlgn="base" hangingPunct="1">
              <a:spcBef>
                <a:spcPct val="20000"/>
              </a:spcBef>
              <a:spcAft>
                <a:spcPct val="0"/>
              </a:spcAft>
              <a:buNone/>
              <a:defRPr sz="2000">
                <a:solidFill>
                  <a:schemeClr val="tx1"/>
                </a:solidFill>
                <a:latin typeface="+mn-lt"/>
                <a:ea typeface="MS PGothic" panose="020B0600070205080204" pitchFamily="34" charset="-128"/>
              </a:defRPr>
            </a:lvl4pPr>
            <a:lvl5pPr marL="1828800" indent="0" algn="ctr" rtl="0" eaLnBrk="1" fontAlgn="base" hangingPunct="1">
              <a:spcBef>
                <a:spcPct val="20000"/>
              </a:spcBef>
              <a:spcAft>
                <a:spcPct val="0"/>
              </a:spcAft>
              <a:buNone/>
              <a:defRPr sz="2000">
                <a:solidFill>
                  <a:schemeClr val="tx1"/>
                </a:solidFill>
                <a:latin typeface="+mn-lt"/>
                <a:ea typeface="MS PGothic" panose="020B0600070205080204" pitchFamily="34" charset="-128"/>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spcBef>
                <a:spcPts val="0"/>
              </a:spcBef>
              <a:spcAft>
                <a:spcPts val="0"/>
              </a:spcAft>
            </a:pP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By Chris Smith</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Crystal Patrick</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Donna Murray</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Ginger Starling</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and Meghan McGrath</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t>
            </a:r>
            <a:b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b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 </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North Carolina Virtual School, </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North Carolina Department of Public Instruction </a:t>
            </a:r>
            <a:endParaRPr lang="en-US"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aphicFrame>
        <p:nvGraphicFramePr>
          <p:cNvPr id="152" name="Google Shape;152;p25" title="Table with basic keyboard commands to navigate computer"/>
          <p:cNvGraphicFramePr/>
          <p:nvPr/>
        </p:nvGraphicFramePr>
        <p:xfrm>
          <a:off x="1270000" y="2527463"/>
          <a:ext cx="9652000" cy="3002168"/>
        </p:xfrm>
        <a:graphic>
          <a:graphicData uri="http://schemas.openxmlformats.org/drawingml/2006/table">
            <a:tbl>
              <a:tblPr firstRow="1">
                <a:noFill/>
              </a:tblPr>
              <a:tblGrid>
                <a:gridCol w="4826000">
                  <a:extLst>
                    <a:ext uri="{9D8B030D-6E8A-4147-A177-3AD203B41FA5}">
                      <a16:colId xmlns:a16="http://schemas.microsoft.com/office/drawing/2014/main" val="20000"/>
                    </a:ext>
                  </a:extLst>
                </a:gridCol>
                <a:gridCol w="4826000">
                  <a:extLst>
                    <a:ext uri="{9D8B030D-6E8A-4147-A177-3AD203B41FA5}">
                      <a16:colId xmlns:a16="http://schemas.microsoft.com/office/drawing/2014/main" val="20001"/>
                    </a:ext>
                  </a:extLst>
                </a:gridCol>
              </a:tblGrid>
              <a:tr h="781367">
                <a:tc>
                  <a:txBody>
                    <a:bodyPr/>
                    <a:lstStyle/>
                    <a:p>
                      <a:pPr marL="0" lvl="0" indent="0" algn="ctr" rtl="0">
                        <a:spcBef>
                          <a:spcPts val="0"/>
                        </a:spcBef>
                        <a:spcAft>
                          <a:spcPts val="0"/>
                        </a:spcAft>
                        <a:buNone/>
                      </a:pPr>
                      <a:r>
                        <a:rPr lang="en" sz="2700" b="1" dirty="0"/>
                        <a:t>Key Commands</a:t>
                      </a:r>
                      <a:endParaRPr sz="2700" b="1" dirty="0"/>
                    </a:p>
                  </a:txBody>
                  <a:tcPr marL="121900" marR="121900" marT="91433" marB="91433">
                    <a:solidFill>
                      <a:srgbClr val="C9DAF8"/>
                    </a:solidFill>
                  </a:tcPr>
                </a:tc>
                <a:tc>
                  <a:txBody>
                    <a:bodyPr/>
                    <a:lstStyle/>
                    <a:p>
                      <a:pPr marL="0" lvl="0" indent="0" algn="ctr" rtl="0">
                        <a:spcBef>
                          <a:spcPts val="0"/>
                        </a:spcBef>
                        <a:spcAft>
                          <a:spcPts val="0"/>
                        </a:spcAft>
                        <a:buNone/>
                      </a:pPr>
                      <a:r>
                        <a:rPr lang="en" sz="2700" b="1" dirty="0"/>
                        <a:t>Function</a:t>
                      </a:r>
                      <a:endParaRPr sz="2700" b="1" dirty="0"/>
                    </a:p>
                  </a:txBody>
                  <a:tcPr marL="121900" marR="121900" marT="91433" marB="91433">
                    <a:solidFill>
                      <a:srgbClr val="C9DAF8"/>
                    </a:solidFill>
                  </a:tcPr>
                </a:tc>
                <a:extLst>
                  <a:ext uri="{0D108BD9-81ED-4DB2-BD59-A6C34878D82A}">
                    <a16:rowId xmlns:a16="http://schemas.microsoft.com/office/drawing/2014/main" val="10000"/>
                  </a:ext>
                </a:extLst>
              </a:tr>
              <a:tr h="740267">
                <a:tc>
                  <a:txBody>
                    <a:bodyPr/>
                    <a:lstStyle/>
                    <a:p>
                      <a:pPr marL="0" lvl="0" indent="0" algn="l" rtl="0">
                        <a:spcBef>
                          <a:spcPts val="0"/>
                        </a:spcBef>
                        <a:spcAft>
                          <a:spcPts val="0"/>
                        </a:spcAft>
                        <a:buNone/>
                      </a:pPr>
                      <a:r>
                        <a:rPr lang="en" sz="2400" dirty="0"/>
                        <a:t>Tab</a:t>
                      </a:r>
                      <a:endParaRPr sz="2400" dirty="0"/>
                    </a:p>
                  </a:txBody>
                  <a:tcPr marL="121900" marR="121900" marT="91433" marB="91433"/>
                </a:tc>
                <a:tc>
                  <a:txBody>
                    <a:bodyPr/>
                    <a:lstStyle/>
                    <a:p>
                      <a:pPr marL="0" lvl="0" indent="0" algn="l" rtl="0">
                        <a:spcBef>
                          <a:spcPts val="0"/>
                        </a:spcBef>
                        <a:spcAft>
                          <a:spcPts val="0"/>
                        </a:spcAft>
                        <a:buNone/>
                      </a:pPr>
                      <a:r>
                        <a:rPr lang="en" sz="2400" dirty="0"/>
                        <a:t>Move Forward</a:t>
                      </a:r>
                      <a:endParaRPr sz="2400" dirty="0"/>
                    </a:p>
                  </a:txBody>
                  <a:tcPr marL="121900" marR="121900" marT="91433" marB="91433"/>
                </a:tc>
                <a:extLst>
                  <a:ext uri="{0D108BD9-81ED-4DB2-BD59-A6C34878D82A}">
                    <a16:rowId xmlns:a16="http://schemas.microsoft.com/office/drawing/2014/main" val="10001"/>
                  </a:ext>
                </a:extLst>
              </a:tr>
              <a:tr h="740267">
                <a:tc>
                  <a:txBody>
                    <a:bodyPr/>
                    <a:lstStyle/>
                    <a:p>
                      <a:pPr marL="0" lvl="0" indent="0" algn="l" rtl="0">
                        <a:spcBef>
                          <a:spcPts val="0"/>
                        </a:spcBef>
                        <a:spcAft>
                          <a:spcPts val="0"/>
                        </a:spcAft>
                        <a:buNone/>
                      </a:pPr>
                      <a:r>
                        <a:rPr lang="en" sz="2400" dirty="0"/>
                        <a:t>Shift + Tab</a:t>
                      </a:r>
                      <a:endParaRPr sz="2400" dirty="0"/>
                    </a:p>
                  </a:txBody>
                  <a:tcPr marL="121900" marR="121900" marT="91433" marB="91433"/>
                </a:tc>
                <a:tc>
                  <a:txBody>
                    <a:bodyPr/>
                    <a:lstStyle/>
                    <a:p>
                      <a:pPr marL="0" lvl="0" indent="0" algn="l" rtl="0">
                        <a:spcBef>
                          <a:spcPts val="0"/>
                        </a:spcBef>
                        <a:spcAft>
                          <a:spcPts val="0"/>
                        </a:spcAft>
                        <a:buNone/>
                      </a:pPr>
                      <a:r>
                        <a:rPr lang="en" sz="2400" dirty="0"/>
                        <a:t>Move Backward</a:t>
                      </a:r>
                      <a:endParaRPr sz="2400" dirty="0"/>
                    </a:p>
                  </a:txBody>
                  <a:tcPr marL="121900" marR="121900" marT="91433" marB="91433"/>
                </a:tc>
                <a:extLst>
                  <a:ext uri="{0D108BD9-81ED-4DB2-BD59-A6C34878D82A}">
                    <a16:rowId xmlns:a16="http://schemas.microsoft.com/office/drawing/2014/main" val="10002"/>
                  </a:ext>
                </a:extLst>
              </a:tr>
              <a:tr h="740267">
                <a:tc>
                  <a:txBody>
                    <a:bodyPr/>
                    <a:lstStyle/>
                    <a:p>
                      <a:pPr marL="0" lvl="0" indent="0" algn="l" rtl="0">
                        <a:spcBef>
                          <a:spcPts val="0"/>
                        </a:spcBef>
                        <a:spcAft>
                          <a:spcPts val="0"/>
                        </a:spcAft>
                        <a:buNone/>
                      </a:pPr>
                      <a:r>
                        <a:rPr lang="en" sz="2400" dirty="0"/>
                        <a:t>Enter</a:t>
                      </a:r>
                      <a:endParaRPr sz="2400" dirty="0"/>
                    </a:p>
                  </a:txBody>
                  <a:tcPr marL="121900" marR="121900" marT="91433" marB="91433"/>
                </a:tc>
                <a:tc>
                  <a:txBody>
                    <a:bodyPr/>
                    <a:lstStyle/>
                    <a:p>
                      <a:pPr marL="0" lvl="0" indent="0" algn="l" rtl="0">
                        <a:spcBef>
                          <a:spcPts val="0"/>
                        </a:spcBef>
                        <a:spcAft>
                          <a:spcPts val="0"/>
                        </a:spcAft>
                        <a:buNone/>
                      </a:pPr>
                      <a:r>
                        <a:rPr lang="en" sz="2400" dirty="0"/>
                        <a:t>Open link/button</a:t>
                      </a:r>
                      <a:endParaRPr sz="2400" dirty="0"/>
                    </a:p>
                  </a:txBody>
                  <a:tcPr marL="121900" marR="121900" marT="91433" marB="91433"/>
                </a:tc>
                <a:extLst>
                  <a:ext uri="{0D108BD9-81ED-4DB2-BD59-A6C34878D82A}">
                    <a16:rowId xmlns:a16="http://schemas.microsoft.com/office/drawing/2014/main" val="10003"/>
                  </a:ext>
                </a:extLst>
              </a:tr>
            </a:tbl>
          </a:graphicData>
        </a:graphic>
      </p:graphicFrame>
      <p:sp>
        <p:nvSpPr>
          <p:cNvPr id="151" name="Google Shape;151;p25"/>
          <p:cNvSpPr txBox="1"/>
          <p:nvPr/>
        </p:nvSpPr>
        <p:spPr>
          <a:xfrm>
            <a:off x="3836200" y="1779000"/>
            <a:ext cx="4519600" cy="820633"/>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3733" b="1" dirty="0"/>
              <a:t>Basic Commands</a:t>
            </a:r>
            <a:endParaRPr sz="3733" b="1" dirty="0"/>
          </a:p>
        </p:txBody>
      </p:sp>
      <p:sp>
        <p:nvSpPr>
          <p:cNvPr id="150" name="Google Shape;150;p25"/>
          <p:cNvSpPr txBox="1">
            <a:spLocks noGrp="1"/>
          </p:cNvSpPr>
          <p:nvPr>
            <p:ph type="title"/>
          </p:nvPr>
        </p:nvSpPr>
        <p:spPr>
          <a:xfrm>
            <a:off x="2557000" y="233133"/>
            <a:ext cx="7078000" cy="960800"/>
          </a:xfrm>
          <a:prstGeom prst="rect">
            <a:avLst/>
          </a:prstGeom>
        </p:spPr>
        <p:txBody>
          <a:bodyPr spcFirstLastPara="1" vert="horz" wrap="square" lIns="121900" tIns="60933" rIns="121900" bIns="60933" numCol="1" anchor="ctr" anchorCtr="0" compatLnSpc="1">
            <a:prstTxWarp prst="textNoShape">
              <a:avLst/>
            </a:prstTxWarp>
            <a:normAutofit/>
          </a:bodyPr>
          <a:lstStyle/>
          <a:p>
            <a:pPr>
              <a:lnSpc>
                <a:spcPct val="100000"/>
              </a:lnSpc>
              <a:buClr>
                <a:schemeClr val="dk1"/>
              </a:buClr>
              <a:buSzPts val="1100"/>
            </a:pPr>
            <a:r>
              <a:rPr lang="en" b="1" dirty="0"/>
              <a:t>Keyboard Navigation Activity</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0" name="Google Shape;160;p26"/>
          <p:cNvSpPr txBox="1">
            <a:spLocks noGrp="1"/>
          </p:cNvSpPr>
          <p:nvPr>
            <p:ph type="body" idx="1"/>
          </p:nvPr>
        </p:nvSpPr>
        <p:spPr>
          <a:xfrm>
            <a:off x="838200" y="1789135"/>
            <a:ext cx="10515600" cy="4274000"/>
          </a:xfrm>
          <a:prstGeom prst="rect">
            <a:avLst/>
          </a:prstGeom>
        </p:spPr>
        <p:txBody>
          <a:bodyPr spcFirstLastPara="1" vert="horz" wrap="square" lIns="121900" tIns="60933" rIns="121900" bIns="60933" numCol="1" anchor="t" anchorCtr="0" compatLnSpc="1">
            <a:prstTxWarp prst="textNoShape">
              <a:avLst/>
            </a:prstTxWarp>
            <a:normAutofit/>
          </a:bodyPr>
          <a:lstStyle/>
          <a:p>
            <a:pPr marL="0" indent="0">
              <a:lnSpc>
                <a:spcPct val="115000"/>
              </a:lnSpc>
              <a:buNone/>
            </a:pPr>
            <a:r>
              <a:rPr lang="en" dirty="0"/>
              <a:t>Presentation Slides:</a:t>
            </a:r>
            <a:endParaRPr dirty="0"/>
          </a:p>
          <a:p>
            <a:pPr indent="-507987">
              <a:lnSpc>
                <a:spcPct val="115000"/>
              </a:lnSpc>
              <a:spcBef>
                <a:spcPts val="1600"/>
              </a:spcBef>
              <a:buSzPts val="2400"/>
            </a:pPr>
            <a:r>
              <a:rPr lang="en" dirty="0"/>
              <a:t>Need to ensure content and elements are read in the correct order.</a:t>
            </a:r>
            <a:endParaRPr dirty="0"/>
          </a:p>
          <a:p>
            <a:pPr indent="-507987">
              <a:lnSpc>
                <a:spcPct val="115000"/>
              </a:lnSpc>
              <a:spcBef>
                <a:spcPts val="0"/>
              </a:spcBef>
              <a:buSzPts val="2400"/>
            </a:pPr>
            <a:r>
              <a:rPr lang="en" dirty="0"/>
              <a:t>How to check? </a:t>
            </a:r>
            <a:endParaRPr dirty="0"/>
          </a:p>
          <a:p>
            <a:pPr marL="1828754" lvl="1" indent="-507987">
              <a:lnSpc>
                <a:spcPct val="115000"/>
              </a:lnSpc>
              <a:spcBef>
                <a:spcPts val="0"/>
              </a:spcBef>
              <a:buSzPts val="2400"/>
            </a:pPr>
            <a:r>
              <a:rPr lang="en" sz="3200" dirty="0"/>
              <a:t>We will learn and practice this afternoon!</a:t>
            </a:r>
            <a:endParaRPr sz="3200" dirty="0"/>
          </a:p>
          <a:p>
            <a:pPr marL="0" indent="0">
              <a:lnSpc>
                <a:spcPct val="115000"/>
              </a:lnSpc>
              <a:spcBef>
                <a:spcPts val="1600"/>
              </a:spcBef>
              <a:spcAft>
                <a:spcPts val="1600"/>
              </a:spcAft>
              <a:buNone/>
            </a:pPr>
            <a:endParaRPr dirty="0"/>
          </a:p>
        </p:txBody>
      </p:sp>
      <p:sp>
        <p:nvSpPr>
          <p:cNvPr id="159" name="Google Shape;159;p26"/>
          <p:cNvSpPr txBox="1">
            <a:spLocks noGrp="1"/>
          </p:cNvSpPr>
          <p:nvPr>
            <p:ph type="title"/>
          </p:nvPr>
        </p:nvSpPr>
        <p:spPr>
          <a:xfrm>
            <a:off x="4185000" y="192433"/>
            <a:ext cx="3822000" cy="960800"/>
          </a:xfrm>
          <a:prstGeom prst="rect">
            <a:avLst/>
          </a:prstGeom>
        </p:spPr>
        <p:txBody>
          <a:bodyPr spcFirstLastPara="1" vert="horz" wrap="square" lIns="121900" tIns="60933" rIns="121900" bIns="60933" numCol="1" anchor="ctr" anchorCtr="0" compatLnSpc="1">
            <a:prstTxWarp prst="textNoShape">
              <a:avLst/>
            </a:prstTxWarp>
            <a:normAutofit/>
          </a:bodyPr>
          <a:lstStyle/>
          <a:p>
            <a:pPr>
              <a:lnSpc>
                <a:spcPct val="100000"/>
              </a:lnSpc>
              <a:buClr>
                <a:schemeClr val="dk1"/>
              </a:buClr>
              <a:buSzPts val="1100"/>
            </a:pPr>
            <a:r>
              <a:rPr lang="en" b="1" dirty="0"/>
              <a:t>Reading Order</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2862200" y="294167"/>
            <a:ext cx="6467600" cy="960800"/>
          </a:xfrm>
          <a:prstGeom prst="rect">
            <a:avLst/>
          </a:prstGeom>
        </p:spPr>
        <p:txBody>
          <a:bodyPr spcFirstLastPara="1" vert="horz" wrap="square" lIns="121900" tIns="60933" rIns="121900" bIns="60933" numCol="1" anchor="ctr" anchorCtr="0" compatLnSpc="1">
            <a:prstTxWarp prst="textNoShape">
              <a:avLst/>
            </a:prstTxWarp>
            <a:normAutofit/>
          </a:bodyPr>
          <a:lstStyle/>
          <a:p>
            <a:pPr algn="l">
              <a:spcBef>
                <a:spcPts val="0"/>
              </a:spcBef>
              <a:spcAft>
                <a:spcPts val="0"/>
              </a:spcAft>
            </a:pPr>
            <a:r>
              <a:rPr lang="en" b="1" dirty="0"/>
              <a:t>Alternative Text for Images</a:t>
            </a:r>
            <a:endParaRPr dirty="0"/>
          </a:p>
        </p:txBody>
      </p:sp>
      <p:sp>
        <p:nvSpPr>
          <p:cNvPr id="167" name="Google Shape;167;p27"/>
          <p:cNvSpPr txBox="1">
            <a:spLocks noGrp="1"/>
          </p:cNvSpPr>
          <p:nvPr>
            <p:ph type="body" idx="1"/>
          </p:nvPr>
        </p:nvSpPr>
        <p:spPr>
          <a:xfrm>
            <a:off x="329433" y="890771"/>
            <a:ext cx="6020000" cy="54888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lgn="ctr">
              <a:spcBef>
                <a:spcPts val="1333"/>
              </a:spcBef>
              <a:spcAft>
                <a:spcPts val="0"/>
              </a:spcAft>
              <a:buClr>
                <a:schemeClr val="dk1"/>
              </a:buClr>
              <a:buSzPts val="1100"/>
              <a:buNone/>
            </a:pPr>
            <a:r>
              <a:rPr lang="en" sz="3200" b="1" dirty="0"/>
              <a:t>Yes!</a:t>
            </a:r>
            <a:endParaRPr sz="3200" b="1" dirty="0"/>
          </a:p>
          <a:p>
            <a:pPr marL="609585" indent="-507987">
              <a:spcBef>
                <a:spcPts val="1600"/>
              </a:spcBef>
              <a:spcAft>
                <a:spcPts val="0"/>
              </a:spcAft>
              <a:buSzPts val="2400"/>
              <a:buChar char="●"/>
            </a:pPr>
            <a:r>
              <a:rPr lang="en" sz="3200" dirty="0"/>
              <a:t>Give text meaning to static images related to content </a:t>
            </a:r>
            <a:endParaRPr sz="3200" dirty="0"/>
          </a:p>
          <a:p>
            <a:pPr marL="609585" indent="-507987">
              <a:spcBef>
                <a:spcPts val="0"/>
              </a:spcBef>
              <a:spcAft>
                <a:spcPts val="0"/>
              </a:spcAft>
              <a:buSzPts val="2400"/>
              <a:buChar char="●"/>
            </a:pPr>
            <a:r>
              <a:rPr lang="en" sz="3200" dirty="0"/>
              <a:t>Short, concise about 100 characters</a:t>
            </a:r>
            <a:endParaRPr sz="3200" dirty="0"/>
          </a:p>
          <a:p>
            <a:pPr marL="609585" indent="-507987">
              <a:spcBef>
                <a:spcPts val="0"/>
              </a:spcBef>
              <a:spcAft>
                <a:spcPts val="0"/>
              </a:spcAft>
              <a:buSzPts val="2400"/>
              <a:buChar char="●"/>
            </a:pPr>
            <a:r>
              <a:rPr lang="en" sz="3200" dirty="0"/>
              <a:t>Describe the content of graphs and charts </a:t>
            </a:r>
            <a:endParaRPr sz="3200" dirty="0"/>
          </a:p>
          <a:p>
            <a:pPr marL="609585" indent="-507987">
              <a:spcBef>
                <a:spcPts val="0"/>
              </a:spcBef>
              <a:spcAft>
                <a:spcPts val="0"/>
              </a:spcAft>
              <a:buSzPts val="2400"/>
              <a:buChar char="●"/>
            </a:pPr>
            <a:r>
              <a:rPr lang="en" sz="3200" dirty="0"/>
              <a:t>Intent of image (e.g., to complete a form or access a hyperlink)</a:t>
            </a:r>
            <a:endParaRPr sz="3200" dirty="0"/>
          </a:p>
          <a:p>
            <a:pPr marL="0" indent="0">
              <a:spcBef>
                <a:spcPts val="1600"/>
              </a:spcBef>
              <a:spcAft>
                <a:spcPts val="1600"/>
              </a:spcAft>
              <a:buNone/>
            </a:pPr>
            <a:endParaRPr sz="4267" dirty="0"/>
          </a:p>
        </p:txBody>
      </p:sp>
      <p:sp>
        <p:nvSpPr>
          <p:cNvPr id="168" name="Google Shape;168;p27"/>
          <p:cNvSpPr txBox="1">
            <a:spLocks noGrp="1"/>
          </p:cNvSpPr>
          <p:nvPr>
            <p:ph type="body" idx="2"/>
          </p:nvPr>
        </p:nvSpPr>
        <p:spPr>
          <a:xfrm>
            <a:off x="6680967" y="941781"/>
            <a:ext cx="5181600" cy="5386800"/>
          </a:xfrm>
          <a:prstGeom prst="rect">
            <a:avLst/>
          </a:prstGeom>
        </p:spPr>
        <p:txBody>
          <a:bodyPr spcFirstLastPara="1" vert="horz" wrap="square" lIns="121900" tIns="60933" rIns="121900" bIns="60933" numCol="1" anchor="t" anchorCtr="0" compatLnSpc="1">
            <a:prstTxWarp prst="textNoShape">
              <a:avLst/>
            </a:prstTxWarp>
            <a:normAutofit fontScale="25000" lnSpcReduction="20000"/>
          </a:bodyPr>
          <a:lstStyle/>
          <a:p>
            <a:pPr marL="0" indent="0" algn="ctr">
              <a:lnSpc>
                <a:spcPct val="115000"/>
              </a:lnSpc>
              <a:spcBef>
                <a:spcPts val="0"/>
              </a:spcBef>
              <a:spcAft>
                <a:spcPts val="0"/>
              </a:spcAft>
              <a:buClr>
                <a:schemeClr val="dk1"/>
              </a:buClr>
              <a:buSzPts val="275"/>
              <a:buNone/>
            </a:pPr>
            <a:r>
              <a:rPr lang="en" sz="12800" b="1" dirty="0"/>
              <a:t>No!</a:t>
            </a:r>
            <a:endParaRPr sz="12800" b="1" dirty="0"/>
          </a:p>
          <a:p>
            <a:pPr marL="609585" indent="-507987">
              <a:lnSpc>
                <a:spcPct val="115000"/>
              </a:lnSpc>
              <a:spcBef>
                <a:spcPts val="1600"/>
              </a:spcBef>
              <a:spcAft>
                <a:spcPts val="0"/>
              </a:spcAft>
              <a:buClr>
                <a:srgbClr val="1C3766"/>
              </a:buClr>
              <a:buSzPct val="100000"/>
              <a:buChar char="●"/>
            </a:pPr>
            <a:r>
              <a:rPr lang="en" sz="12800" dirty="0"/>
              <a:t>Avoid Alt text for decorative images</a:t>
            </a:r>
            <a:endParaRPr sz="12800" dirty="0"/>
          </a:p>
          <a:p>
            <a:pPr marL="609585" indent="-507987">
              <a:lnSpc>
                <a:spcPct val="115000"/>
              </a:lnSpc>
              <a:spcBef>
                <a:spcPts val="0"/>
              </a:spcBef>
              <a:spcAft>
                <a:spcPts val="0"/>
              </a:spcAft>
              <a:buClr>
                <a:srgbClr val="1C3766"/>
              </a:buClr>
              <a:buSzPct val="100000"/>
              <a:buChar char="●"/>
            </a:pPr>
            <a:r>
              <a:rPr lang="en" sz="12800" dirty="0"/>
              <a:t>Avoid excessive detail</a:t>
            </a:r>
            <a:endParaRPr sz="12800" dirty="0"/>
          </a:p>
          <a:p>
            <a:pPr marL="609585" indent="-507987">
              <a:lnSpc>
                <a:spcPct val="115000"/>
              </a:lnSpc>
              <a:spcBef>
                <a:spcPts val="0"/>
              </a:spcBef>
              <a:spcAft>
                <a:spcPts val="0"/>
              </a:spcAft>
              <a:buClr>
                <a:srgbClr val="1C3766"/>
              </a:buClr>
              <a:buSzPct val="100000"/>
              <a:buChar char="●"/>
            </a:pPr>
            <a:r>
              <a:rPr lang="en" sz="12800" dirty="0"/>
              <a:t>Do not use URL as an Alt Text </a:t>
            </a:r>
            <a:endParaRPr sz="12800" dirty="0"/>
          </a:p>
          <a:p>
            <a:pPr marL="609585" indent="-507987">
              <a:lnSpc>
                <a:spcPct val="115000"/>
              </a:lnSpc>
              <a:spcBef>
                <a:spcPts val="0"/>
              </a:spcBef>
              <a:spcAft>
                <a:spcPts val="0"/>
              </a:spcAft>
              <a:buClr>
                <a:srgbClr val="1C3766"/>
              </a:buClr>
              <a:buSzPct val="100000"/>
              <a:buChar char="●"/>
            </a:pPr>
            <a:r>
              <a:rPr lang="en" sz="12800" dirty="0"/>
              <a:t>Provide for emojis </a:t>
            </a:r>
            <a:r>
              <a:rPr lang="en" sz="12800" dirty="0">
                <a:latin typeface="Calibri"/>
                <a:ea typeface="Calibri"/>
                <a:cs typeface="Calibri"/>
                <a:sym typeface="Calibri"/>
              </a:rPr>
              <a:t>🙂 </a:t>
            </a:r>
            <a:r>
              <a:rPr lang="en" sz="12800" dirty="0"/>
              <a:t>inserted</a:t>
            </a:r>
            <a:endParaRPr sz="12800" dirty="0"/>
          </a:p>
          <a:p>
            <a:pPr marL="0" indent="0">
              <a:spcBef>
                <a:spcPts val="1600"/>
              </a:spcBef>
              <a:spcAft>
                <a:spcPts val="1600"/>
              </a:spcAft>
              <a:buNone/>
            </a:pPr>
            <a:endParaRPr sz="2933" dirty="0"/>
          </a:p>
        </p:txBody>
      </p:sp>
      <p:sp>
        <p:nvSpPr>
          <p:cNvPr id="169" name="Google Shape;169;p27"/>
          <p:cNvSpPr txBox="1">
            <a:spLocks noGrp="1"/>
          </p:cNvSpPr>
          <p:nvPr>
            <p:ph type="sldNum" idx="12"/>
          </p:nvPr>
        </p:nvSpPr>
        <p:spPr>
          <a:xfrm>
            <a:off x="5394463" y="4808220"/>
            <a:ext cx="1727700" cy="213300"/>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000" b="0" i="0" u="none" strike="noStrike" cap="none">
                <a:solidFill>
                  <a:schemeClr val="lt1"/>
                </a:solidFill>
                <a:latin typeface="Arial"/>
                <a:ea typeface="Arial"/>
                <a:cs typeface="Arial"/>
                <a:sym typeface="Arial"/>
              </a:defRPr>
            </a:lvl9pPr>
          </a:lstStyle>
          <a:p>
            <a:pPr algn="r">
              <a:spcBef>
                <a:spcPts val="0"/>
              </a:spcBef>
              <a:spcAft>
                <a:spcPts val="0"/>
              </a:spcAft>
              <a:buClr>
                <a:srgbClr val="000000"/>
              </a:buClr>
            </a:pPr>
            <a:fld id="{00000000-1234-1234-1234-123412341234}" type="slidenum">
              <a:rPr lang="en" smtClean="0"/>
              <a:pPr algn="r">
                <a:spcBef>
                  <a:spcPts val="0"/>
                </a:spcBef>
                <a:spcAft>
                  <a:spcPts val="0"/>
                </a:spcAft>
                <a:buClr>
                  <a:srgbClr val="000000"/>
                </a:buClr>
              </a:pPr>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5" name="Google Shape;175;p28" descr="Two images used for identifying alt text. The top image is a decorative divider used to separate content on a page, and the bottom image is a mathematical function that reads f of x equals twelve  minus x squared."/>
          <p:cNvPicPr preferRelativeResize="0"/>
          <p:nvPr/>
        </p:nvPicPr>
        <p:blipFill rotWithShape="1">
          <a:blip r:embed="rId3">
            <a:alphaModFix/>
          </a:blip>
          <a:srcRect l="61104"/>
          <a:stretch/>
        </p:blipFill>
        <p:spPr>
          <a:xfrm>
            <a:off x="6879243" y="1933568"/>
            <a:ext cx="2743333" cy="4245233"/>
          </a:xfrm>
          <a:prstGeom prst="rect">
            <a:avLst/>
          </a:prstGeom>
          <a:noFill/>
          <a:ln>
            <a:noFill/>
          </a:ln>
        </p:spPr>
      </p:pic>
      <p:sp>
        <p:nvSpPr>
          <p:cNvPr id="181" name="Google Shape;181;p28"/>
          <p:cNvSpPr txBox="1"/>
          <p:nvPr/>
        </p:nvSpPr>
        <p:spPr>
          <a:xfrm>
            <a:off x="9883600" y="4441334"/>
            <a:ext cx="2086400" cy="1107955"/>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400" dirty="0"/>
              <a:t>Internally generated image of a mathematical function</a:t>
            </a:r>
            <a:endParaRPr sz="1400" dirty="0"/>
          </a:p>
        </p:txBody>
      </p:sp>
      <p:sp>
        <p:nvSpPr>
          <p:cNvPr id="180" name="Google Shape;180;p28"/>
          <p:cNvSpPr txBox="1"/>
          <p:nvPr/>
        </p:nvSpPr>
        <p:spPr>
          <a:xfrm>
            <a:off x="9968433" y="2033385"/>
            <a:ext cx="2086400" cy="892512"/>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400" dirty="0"/>
              <a:t>Decorative divider obtained through Microsoft Clipart</a:t>
            </a:r>
            <a:endParaRPr sz="1400" dirty="0"/>
          </a:p>
        </p:txBody>
      </p:sp>
      <p:pic>
        <p:nvPicPr>
          <p:cNvPr id="178" name="Google Shape;178;p28" descr="Washington Crossing the Delaware"/>
          <p:cNvPicPr preferRelativeResize="0"/>
          <p:nvPr/>
        </p:nvPicPr>
        <p:blipFill rotWithShape="1">
          <a:blip r:embed="rId4">
            <a:alphaModFix/>
          </a:blip>
          <a:srcRect l="13675" r="17358"/>
          <a:stretch/>
        </p:blipFill>
        <p:spPr>
          <a:xfrm>
            <a:off x="2424467" y="4099434"/>
            <a:ext cx="2659700" cy="2079367"/>
          </a:xfrm>
          <a:prstGeom prst="rect">
            <a:avLst/>
          </a:prstGeom>
          <a:noFill/>
          <a:ln>
            <a:noFill/>
          </a:ln>
        </p:spPr>
      </p:pic>
      <p:sp>
        <p:nvSpPr>
          <p:cNvPr id="179" name="Google Shape;179;p28"/>
          <p:cNvSpPr txBox="1"/>
          <p:nvPr/>
        </p:nvSpPr>
        <p:spPr>
          <a:xfrm>
            <a:off x="137133" y="4441318"/>
            <a:ext cx="2086400" cy="892512"/>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400" u="sng" dirty="0">
                <a:solidFill>
                  <a:srgbClr val="0000FF"/>
                </a:solidFill>
                <a:hlinkClick r:id="rId5">
                  <a:extLst>
                    <a:ext uri="{A12FA001-AC4F-418D-AE19-62706E023703}">
                      <ahyp:hlinkClr xmlns:ahyp="http://schemas.microsoft.com/office/drawing/2018/hyperlinkcolor" val="tx"/>
                    </a:ext>
                  </a:extLst>
                </a:hlinkClick>
              </a:rPr>
              <a:t>Washington Crossing the Delaware</a:t>
            </a:r>
            <a:r>
              <a:rPr lang="en" sz="1400" dirty="0">
                <a:solidFill>
                  <a:srgbClr val="0000FF"/>
                </a:solidFill>
              </a:rPr>
              <a:t> </a:t>
            </a:r>
            <a:r>
              <a:rPr lang="en" sz="1400" dirty="0"/>
              <a:t>licensed in the Public Domain</a:t>
            </a:r>
            <a:endParaRPr sz="1400" dirty="0"/>
          </a:p>
        </p:txBody>
      </p:sp>
      <p:pic>
        <p:nvPicPr>
          <p:cNvPr id="176" name="Google Shape;176;p28" descr="Black and white sketch of Pythagoras"/>
          <p:cNvPicPr preferRelativeResize="0"/>
          <p:nvPr/>
        </p:nvPicPr>
        <p:blipFill>
          <a:blip r:embed="rId6">
            <a:alphaModFix/>
          </a:blip>
          <a:stretch>
            <a:fillRect/>
          </a:stretch>
        </p:blipFill>
        <p:spPr>
          <a:xfrm>
            <a:off x="2424467" y="1761900"/>
            <a:ext cx="2659699" cy="2182968"/>
          </a:xfrm>
          <a:prstGeom prst="rect">
            <a:avLst/>
          </a:prstGeom>
          <a:noFill/>
          <a:ln>
            <a:noFill/>
          </a:ln>
        </p:spPr>
      </p:pic>
      <p:sp>
        <p:nvSpPr>
          <p:cNvPr id="177" name="Google Shape;177;p28"/>
          <p:cNvSpPr txBox="1"/>
          <p:nvPr/>
        </p:nvSpPr>
        <p:spPr>
          <a:xfrm>
            <a:off x="137133" y="1935768"/>
            <a:ext cx="2086400" cy="892512"/>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400" u="sng" dirty="0">
                <a:solidFill>
                  <a:srgbClr val="0000FF"/>
                </a:solidFill>
                <a:hlinkClick r:id="rId7">
                  <a:extLst>
                    <a:ext uri="{A12FA001-AC4F-418D-AE19-62706E023703}">
                      <ahyp:hlinkClr xmlns:ahyp="http://schemas.microsoft.com/office/drawing/2018/hyperlinkcolor" val="tx"/>
                    </a:ext>
                  </a:extLst>
                </a:hlinkClick>
              </a:rPr>
              <a:t>Illustration of Pythagoras</a:t>
            </a:r>
            <a:r>
              <a:rPr lang="en" sz="1400" dirty="0">
                <a:solidFill>
                  <a:srgbClr val="0000FF"/>
                </a:solidFill>
              </a:rPr>
              <a:t> </a:t>
            </a:r>
            <a:r>
              <a:rPr lang="en" sz="1400" dirty="0"/>
              <a:t>licensed in the Public Domain</a:t>
            </a:r>
            <a:endParaRPr sz="1400" dirty="0"/>
          </a:p>
        </p:txBody>
      </p:sp>
      <p:sp>
        <p:nvSpPr>
          <p:cNvPr id="174" name="Google Shape;174;p28"/>
          <p:cNvSpPr txBox="1">
            <a:spLocks noGrp="1"/>
          </p:cNvSpPr>
          <p:nvPr>
            <p:ph type="title"/>
          </p:nvPr>
        </p:nvSpPr>
        <p:spPr>
          <a:xfrm>
            <a:off x="3077984" y="340200"/>
            <a:ext cx="60360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b="1" dirty="0"/>
              <a:t>Adding Appropriate Alt Text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2936792" y="267633"/>
            <a:ext cx="63184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Embedded Text on Images</a:t>
            </a:r>
            <a:endParaRPr dirty="0"/>
          </a:p>
        </p:txBody>
      </p:sp>
      <p:pic>
        <p:nvPicPr>
          <p:cNvPr id="187" name="Google Shape;187;p29" descr="Two examples of images with embedded text, one is a comic strip and the other is a pie chart"/>
          <p:cNvPicPr preferRelativeResize="0"/>
          <p:nvPr/>
        </p:nvPicPr>
        <p:blipFill>
          <a:blip r:embed="rId3">
            <a:alphaModFix/>
          </a:blip>
          <a:stretch>
            <a:fillRect/>
          </a:stretch>
        </p:blipFill>
        <p:spPr>
          <a:xfrm>
            <a:off x="1278799" y="1901500"/>
            <a:ext cx="9287800" cy="4442000"/>
          </a:xfrm>
          <a:prstGeom prst="rect">
            <a:avLst/>
          </a:prstGeom>
          <a:noFill/>
          <a:ln>
            <a:noFill/>
          </a:ln>
        </p:spPr>
      </p:pic>
      <p:sp>
        <p:nvSpPr>
          <p:cNvPr id="188" name="Google Shape;188;p29"/>
          <p:cNvSpPr txBox="1"/>
          <p:nvPr/>
        </p:nvSpPr>
        <p:spPr>
          <a:xfrm>
            <a:off x="1374325" y="5144534"/>
            <a:ext cx="4099200" cy="595059"/>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algn="ctr">
              <a:spcBef>
                <a:spcPts val="0"/>
              </a:spcBef>
              <a:spcAft>
                <a:spcPts val="0"/>
              </a:spcAft>
            </a:pPr>
            <a:r>
              <a:rPr lang="en" sz="2267" u="sng" dirty="0">
                <a:solidFill>
                  <a:srgbClr val="073763"/>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Google </a:t>
            </a:r>
            <a:r>
              <a:rPr lang="en" sz="2267" u="sng" dirty="0">
                <a:solidFill>
                  <a:srgbClr val="073763"/>
                </a:solidFill>
                <a:latin typeface="Open Sans"/>
                <a:ea typeface="Open Sans"/>
                <a:cs typeface="Open Sans"/>
                <a:sym typeface="Open Sans"/>
              </a:rPr>
              <a:t>CopyFish Extension</a:t>
            </a:r>
            <a:endParaRPr sz="1867" dirty="0">
              <a:latin typeface="Open Sans"/>
              <a:ea typeface="Open Sans"/>
              <a:cs typeface="Open Sans"/>
              <a:sym typeface="Open Sans"/>
            </a:endParaRPr>
          </a:p>
        </p:txBody>
      </p:sp>
      <p:sp>
        <p:nvSpPr>
          <p:cNvPr id="189" name="Google Shape;189;p29"/>
          <p:cNvSpPr txBox="1"/>
          <p:nvPr/>
        </p:nvSpPr>
        <p:spPr>
          <a:xfrm>
            <a:off x="6998592" y="2271533"/>
            <a:ext cx="4099200" cy="595059"/>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algn="ctr">
              <a:spcBef>
                <a:spcPts val="0"/>
              </a:spcBef>
              <a:spcAft>
                <a:spcPts val="0"/>
              </a:spcAft>
            </a:pPr>
            <a:r>
              <a:rPr lang="en" sz="2267" u="sng" dirty="0">
                <a:solidFill>
                  <a:srgbClr val="073763"/>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Accessible Version</a:t>
            </a:r>
            <a:endParaRPr sz="1867" dirty="0">
              <a:latin typeface="Open Sans"/>
              <a:ea typeface="Open Sans"/>
              <a:cs typeface="Open Sans"/>
              <a:sym typeface="Open Sans"/>
            </a:endParaRPr>
          </a:p>
        </p:txBody>
      </p:sp>
      <p:sp>
        <p:nvSpPr>
          <p:cNvPr id="190" name="Google Shape;190;p29"/>
          <p:cNvSpPr txBox="1"/>
          <p:nvPr/>
        </p:nvSpPr>
        <p:spPr>
          <a:xfrm>
            <a:off x="3189100" y="6343501"/>
            <a:ext cx="5467200" cy="1231066"/>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3200" dirty="0"/>
              <a:t>Images internally generated by NCVPS</a:t>
            </a:r>
            <a:endParaRPr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3037600" y="314900"/>
            <a:ext cx="6116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Creating Accessible Tables</a:t>
            </a:r>
            <a:endParaRPr dirty="0"/>
          </a:p>
        </p:txBody>
      </p:sp>
      <p:sp>
        <p:nvSpPr>
          <p:cNvPr id="196" name="Google Shape;196;p30"/>
          <p:cNvSpPr txBox="1">
            <a:spLocks noGrp="1"/>
          </p:cNvSpPr>
          <p:nvPr>
            <p:ph type="body" idx="1"/>
          </p:nvPr>
        </p:nvSpPr>
        <p:spPr>
          <a:xfrm>
            <a:off x="163300" y="1750067"/>
            <a:ext cx="8053200" cy="4070400"/>
          </a:xfrm>
          <a:prstGeom prst="rect">
            <a:avLst/>
          </a:prstGeom>
        </p:spPr>
        <p:txBody>
          <a:bodyPr spcFirstLastPara="1" vert="horz" wrap="square" lIns="121900" tIns="121900" rIns="121900" bIns="121900" numCol="1" anchor="t" anchorCtr="0" compatLnSpc="1">
            <a:prstTxWarp prst="textNoShape">
              <a:avLst/>
            </a:prstTxWarp>
            <a:normAutofit/>
          </a:bodyPr>
          <a:lstStyle/>
          <a:p>
            <a:pPr indent="-507987">
              <a:buSzPts val="2400"/>
            </a:pPr>
            <a:r>
              <a:rPr lang="en" dirty="0"/>
              <a:t>Insert as plain text not as images</a:t>
            </a:r>
            <a:endParaRPr dirty="0"/>
          </a:p>
          <a:p>
            <a:pPr indent="-507987">
              <a:spcBef>
                <a:spcPts val="1333"/>
              </a:spcBef>
              <a:buSzPts val="2400"/>
            </a:pPr>
            <a:r>
              <a:rPr lang="en" dirty="0"/>
              <a:t>Avoid using tables just for visual appeal</a:t>
            </a:r>
            <a:endParaRPr dirty="0"/>
          </a:p>
          <a:p>
            <a:pPr indent="-507987">
              <a:spcBef>
                <a:spcPts val="1333"/>
              </a:spcBef>
              <a:buSzPts val="2400"/>
            </a:pPr>
            <a:r>
              <a:rPr lang="en" dirty="0"/>
              <a:t>Columns and rows should have headers</a:t>
            </a:r>
            <a:endParaRPr dirty="0"/>
          </a:p>
          <a:p>
            <a:pPr indent="-507987">
              <a:spcBef>
                <a:spcPts val="1333"/>
              </a:spcBef>
              <a:spcAft>
                <a:spcPts val="1333"/>
              </a:spcAft>
              <a:buSzPts val="2400"/>
            </a:pPr>
            <a:r>
              <a:rPr lang="en" dirty="0"/>
              <a:t>Do not merge cells or leave cells blank</a:t>
            </a:r>
            <a:endParaRPr dirty="0"/>
          </a:p>
        </p:txBody>
      </p:sp>
      <p:pic>
        <p:nvPicPr>
          <p:cNvPr id="197" name="Google Shape;197;p30" descr="computer graphic of a spreadsheet that has no data and a generic pie chart"/>
          <p:cNvPicPr preferRelativeResize="0"/>
          <p:nvPr/>
        </p:nvPicPr>
        <p:blipFill>
          <a:blip r:embed="rId3">
            <a:alphaModFix/>
          </a:blip>
          <a:stretch>
            <a:fillRect/>
          </a:stretch>
        </p:blipFill>
        <p:spPr>
          <a:xfrm>
            <a:off x="8381067" y="1940167"/>
            <a:ext cx="3569100" cy="3690184"/>
          </a:xfrm>
          <a:prstGeom prst="rect">
            <a:avLst/>
          </a:prstGeom>
          <a:noFill/>
          <a:ln>
            <a:noFill/>
          </a:ln>
        </p:spPr>
      </p:pic>
      <p:sp>
        <p:nvSpPr>
          <p:cNvPr id="198" name="Google Shape;198;p30"/>
          <p:cNvSpPr txBox="1"/>
          <p:nvPr/>
        </p:nvSpPr>
        <p:spPr>
          <a:xfrm>
            <a:off x="8557417" y="5584493"/>
            <a:ext cx="32164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91B26"/>
                </a:solidFill>
                <a:highlight>
                  <a:srgbClr val="FFFFFF"/>
                </a:highlight>
                <a:latin typeface="Open Sans"/>
                <a:ea typeface="Open Sans"/>
                <a:cs typeface="Open Sans"/>
                <a:sym typeface="Open Sans"/>
              </a:rPr>
              <a:t>Image by </a:t>
            </a:r>
            <a:r>
              <a:rPr lang="en" sz="1200" u="sng" dirty="0">
                <a:solidFill>
                  <a:srgbClr val="191B26"/>
                </a:solidFill>
                <a:highlight>
                  <a:srgbClr val="FFFFFF"/>
                </a:highlight>
                <a:latin typeface="Open Sans"/>
                <a:ea typeface="Open Sans"/>
                <a:cs typeface="Open Sans"/>
                <a:sym typeface="Open Sans"/>
                <a:hlinkClick r:id="rId4">
                  <a:extLst>
                    <a:ext uri="{A12FA001-AC4F-418D-AE19-62706E023703}">
                      <ahyp:hlinkClr xmlns:ahyp="http://schemas.microsoft.com/office/drawing/2018/hyperlinkcolor" val="tx"/>
                    </a:ext>
                  </a:extLst>
                </a:hlinkClick>
              </a:rPr>
              <a:t>OpenIcons</a:t>
            </a:r>
            <a:r>
              <a:rPr lang="en" sz="1200" dirty="0">
                <a:solidFill>
                  <a:srgbClr val="191B26"/>
                </a:solidFill>
                <a:highlight>
                  <a:srgbClr val="FFFFFF"/>
                </a:highlight>
                <a:latin typeface="Open Sans"/>
                <a:ea typeface="Open Sans"/>
                <a:cs typeface="Open Sans"/>
                <a:sym typeface="Open Sans"/>
              </a:rPr>
              <a:t> from </a:t>
            </a:r>
            <a:r>
              <a:rPr lang="en" sz="1200" u="sng" dirty="0">
                <a:solidFill>
                  <a:srgbClr val="191B26"/>
                </a:solidFill>
                <a:highlight>
                  <a:srgbClr val="FFFFFF"/>
                </a:highlight>
                <a:latin typeface="Open Sans"/>
                <a:ea typeface="Open Sans"/>
                <a:cs typeface="Open Sans"/>
                <a:sym typeface="Open Sans"/>
                <a:hlinkClick r:id="rId5">
                  <a:extLst>
                    <a:ext uri="{A12FA001-AC4F-418D-AE19-62706E023703}">
                      <ahyp:hlinkClr xmlns:ahyp="http://schemas.microsoft.com/office/drawing/2018/hyperlinkcolor" val="tx"/>
                    </a:ext>
                  </a:extLst>
                </a:hlinkClick>
              </a:rPr>
              <a:t>Pixabay</a:t>
            </a:r>
            <a:endParaRPr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2895200" y="405700"/>
            <a:ext cx="64016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b="1" dirty="0"/>
              <a:t>Video and Audio Accessibility</a:t>
            </a:r>
            <a:endParaRPr dirty="0"/>
          </a:p>
        </p:txBody>
      </p:sp>
      <p:sp>
        <p:nvSpPr>
          <p:cNvPr id="204" name="Google Shape;204;p31"/>
          <p:cNvSpPr txBox="1">
            <a:spLocks noGrp="1"/>
          </p:cNvSpPr>
          <p:nvPr>
            <p:ph type="body" idx="1"/>
          </p:nvPr>
        </p:nvSpPr>
        <p:spPr>
          <a:xfrm>
            <a:off x="154100" y="1668703"/>
            <a:ext cx="7161200" cy="4530800"/>
          </a:xfrm>
          <a:prstGeom prst="rect">
            <a:avLst/>
          </a:prstGeom>
        </p:spPr>
        <p:txBody>
          <a:bodyPr spcFirstLastPara="1" vert="horz" wrap="square" lIns="121900" tIns="121900" rIns="121900" bIns="121900" numCol="1" anchor="t" anchorCtr="0" compatLnSpc="1">
            <a:prstTxWarp prst="textNoShape">
              <a:avLst/>
            </a:prstTxWarp>
            <a:noAutofit/>
          </a:bodyPr>
          <a:lstStyle/>
          <a:p>
            <a:pPr indent="-516454">
              <a:lnSpc>
                <a:spcPct val="95000"/>
              </a:lnSpc>
              <a:buSzPts val="2500"/>
            </a:pPr>
            <a:r>
              <a:rPr lang="en" sz="3333" dirty="0"/>
              <a:t>Video with speaking parts must have captions (transcripts optional)</a:t>
            </a:r>
            <a:endParaRPr sz="3333" dirty="0"/>
          </a:p>
          <a:p>
            <a:pPr indent="-516454">
              <a:lnSpc>
                <a:spcPct val="95000"/>
              </a:lnSpc>
              <a:spcBef>
                <a:spcPts val="1333"/>
              </a:spcBef>
              <a:buSzPts val="2500"/>
            </a:pPr>
            <a:r>
              <a:rPr lang="en" sz="3333" dirty="0"/>
              <a:t>Videos without speaking parts must have audio descriptions</a:t>
            </a:r>
            <a:endParaRPr sz="3333" dirty="0"/>
          </a:p>
          <a:p>
            <a:pPr indent="-516454">
              <a:lnSpc>
                <a:spcPct val="95000"/>
              </a:lnSpc>
              <a:spcBef>
                <a:spcPts val="1333"/>
              </a:spcBef>
              <a:buSzPts val="2500"/>
            </a:pPr>
            <a:r>
              <a:rPr lang="en" sz="3333" dirty="0"/>
              <a:t>Audio files must have transcripts</a:t>
            </a:r>
            <a:endParaRPr sz="3333" dirty="0"/>
          </a:p>
          <a:p>
            <a:pPr indent="-516454">
              <a:lnSpc>
                <a:spcPct val="95000"/>
              </a:lnSpc>
              <a:spcBef>
                <a:spcPts val="1333"/>
              </a:spcBef>
              <a:spcAft>
                <a:spcPts val="1333"/>
              </a:spcAft>
              <a:buSzPts val="2500"/>
            </a:pPr>
            <a:r>
              <a:rPr lang="en" sz="3333" dirty="0"/>
              <a:t>YouTube (for </a:t>
            </a:r>
            <a:r>
              <a:rPr lang="en" sz="3333" u="sng" dirty="0">
                <a:solidFill>
                  <a:srgbClr val="073763"/>
                </a:solidFill>
                <a:hlinkClick r:id="rId3">
                  <a:extLst>
                    <a:ext uri="{A12FA001-AC4F-418D-AE19-62706E023703}">
                      <ahyp:hlinkClr xmlns:ahyp="http://schemas.microsoft.com/office/drawing/2018/hyperlinkcolor" val="tx"/>
                    </a:ext>
                  </a:extLst>
                </a:hlinkClick>
              </a:rPr>
              <a:t>finding CC videos</a:t>
            </a:r>
            <a:r>
              <a:rPr lang="en" sz="3333" dirty="0"/>
              <a:t> and for </a:t>
            </a:r>
            <a:r>
              <a:rPr lang="en" sz="3333" u="sng" dirty="0">
                <a:solidFill>
                  <a:srgbClr val="073763"/>
                </a:solidFill>
                <a:hlinkClick r:id="rId4">
                  <a:extLst>
                    <a:ext uri="{A12FA001-AC4F-418D-AE19-62706E023703}">
                      <ahyp:hlinkClr xmlns:ahyp="http://schemas.microsoft.com/office/drawing/2018/hyperlinkcolor" val="tx"/>
                    </a:ext>
                  </a:extLst>
                </a:hlinkClick>
              </a:rPr>
              <a:t>captioning videos</a:t>
            </a:r>
            <a:r>
              <a:rPr lang="en" sz="3333" dirty="0"/>
              <a:t>)</a:t>
            </a:r>
            <a:endParaRPr sz="3333" dirty="0"/>
          </a:p>
        </p:txBody>
      </p:sp>
      <p:pic>
        <p:nvPicPr>
          <p:cNvPr id="205" name="Google Shape;205;p31" descr="Computer generated graphic with a video camera and filmstrip reel layered over a film negative "/>
          <p:cNvPicPr preferRelativeResize="0"/>
          <p:nvPr/>
        </p:nvPicPr>
        <p:blipFill>
          <a:blip r:embed="rId5">
            <a:alphaModFix/>
          </a:blip>
          <a:stretch>
            <a:fillRect/>
          </a:stretch>
        </p:blipFill>
        <p:spPr>
          <a:xfrm>
            <a:off x="7579867" y="2357617"/>
            <a:ext cx="4461101" cy="3152976"/>
          </a:xfrm>
          <a:prstGeom prst="rect">
            <a:avLst/>
          </a:prstGeom>
          <a:noFill/>
          <a:ln>
            <a:noFill/>
          </a:ln>
        </p:spPr>
      </p:pic>
      <p:sp>
        <p:nvSpPr>
          <p:cNvPr id="206" name="Google Shape;206;p31"/>
          <p:cNvSpPr txBox="1"/>
          <p:nvPr/>
        </p:nvSpPr>
        <p:spPr>
          <a:xfrm>
            <a:off x="8013817" y="5510593"/>
            <a:ext cx="35932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91B26"/>
                </a:solidFill>
                <a:highlight>
                  <a:srgbClr val="FFFFFF"/>
                </a:highlight>
                <a:latin typeface="Open Sans"/>
                <a:ea typeface="Open Sans"/>
                <a:cs typeface="Open Sans"/>
                <a:sym typeface="Open Sans"/>
              </a:rPr>
              <a:t>Image by </a:t>
            </a:r>
            <a:r>
              <a:rPr lang="en" sz="1200" u="sng" dirty="0">
                <a:solidFill>
                  <a:srgbClr val="191B26"/>
                </a:solidFill>
                <a:highlight>
                  <a:srgbClr val="FFFFFF"/>
                </a:highlight>
                <a:latin typeface="Open Sans"/>
                <a:ea typeface="Open Sans"/>
                <a:cs typeface="Open Sans"/>
                <a:sym typeface="Open Sans"/>
                <a:hlinkClick r:id="rId6">
                  <a:extLst>
                    <a:ext uri="{A12FA001-AC4F-418D-AE19-62706E023703}">
                      <ahyp:hlinkClr xmlns:ahyp="http://schemas.microsoft.com/office/drawing/2018/hyperlinkcolor" val="tx"/>
                    </a:ext>
                  </a:extLst>
                </a:hlinkClick>
              </a:rPr>
              <a:t>Gerd Altmann</a:t>
            </a:r>
            <a:r>
              <a:rPr lang="en" sz="1200" dirty="0">
                <a:solidFill>
                  <a:srgbClr val="191B26"/>
                </a:solidFill>
                <a:highlight>
                  <a:srgbClr val="FFFFFF"/>
                </a:highlight>
                <a:latin typeface="Open Sans"/>
                <a:ea typeface="Open Sans"/>
                <a:cs typeface="Open Sans"/>
                <a:sym typeface="Open Sans"/>
              </a:rPr>
              <a:t> from </a:t>
            </a:r>
            <a:r>
              <a:rPr lang="en" sz="1200" u="sng" dirty="0">
                <a:solidFill>
                  <a:srgbClr val="191B26"/>
                </a:solidFill>
                <a:highlight>
                  <a:srgbClr val="FFFFFF"/>
                </a:highlight>
                <a:latin typeface="Open Sans"/>
                <a:ea typeface="Open Sans"/>
                <a:cs typeface="Open Sans"/>
                <a:sym typeface="Open Sans"/>
                <a:hlinkClick r:id="rId7">
                  <a:extLst>
                    <a:ext uri="{A12FA001-AC4F-418D-AE19-62706E023703}">
                      <ahyp:hlinkClr xmlns:ahyp="http://schemas.microsoft.com/office/drawing/2018/hyperlinkcolor" val="tx"/>
                    </a:ext>
                  </a:extLst>
                </a:hlinkClick>
              </a:rPr>
              <a:t>Pixabay</a:t>
            </a:r>
            <a:endParaRPr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xfrm>
            <a:off x="2828000" y="270767"/>
            <a:ext cx="65360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b="1" dirty="0"/>
              <a:t>Video Creation Tips and Tricks</a:t>
            </a:r>
            <a:endParaRPr dirty="0"/>
          </a:p>
        </p:txBody>
      </p:sp>
      <p:sp>
        <p:nvSpPr>
          <p:cNvPr id="212" name="Google Shape;212;p32"/>
          <p:cNvSpPr txBox="1">
            <a:spLocks noGrp="1"/>
          </p:cNvSpPr>
          <p:nvPr>
            <p:ph type="body" idx="1"/>
          </p:nvPr>
        </p:nvSpPr>
        <p:spPr>
          <a:xfrm>
            <a:off x="129900" y="1153632"/>
            <a:ext cx="8316400" cy="5086000"/>
          </a:xfrm>
          <a:prstGeom prst="rect">
            <a:avLst/>
          </a:prstGeom>
        </p:spPr>
        <p:txBody>
          <a:bodyPr spcFirstLastPara="1" vert="horz" wrap="square" lIns="121900" tIns="121900" rIns="121900" bIns="121900" numCol="1" anchor="t" anchorCtr="0" compatLnSpc="1">
            <a:prstTxWarp prst="textNoShape">
              <a:avLst/>
            </a:prstTxWarp>
            <a:noAutofit/>
          </a:bodyPr>
          <a:lstStyle/>
          <a:p>
            <a:pPr indent="-499521">
              <a:lnSpc>
                <a:spcPct val="95000"/>
              </a:lnSpc>
              <a:buClr>
                <a:schemeClr val="dk1"/>
              </a:buClr>
              <a:buSzPts val="2300"/>
            </a:pPr>
            <a:r>
              <a:rPr lang="en" sz="3067" dirty="0">
                <a:solidFill>
                  <a:schemeClr val="dk1"/>
                </a:solidFill>
              </a:rPr>
              <a:t>When possible, create a script ahead of time</a:t>
            </a:r>
            <a:endParaRPr sz="3067" dirty="0">
              <a:solidFill>
                <a:schemeClr val="dk1"/>
              </a:solidFill>
            </a:endParaRPr>
          </a:p>
          <a:p>
            <a:pPr indent="-499521">
              <a:lnSpc>
                <a:spcPct val="95000"/>
              </a:lnSpc>
              <a:spcBef>
                <a:spcPts val="1333"/>
              </a:spcBef>
              <a:buClr>
                <a:schemeClr val="dk1"/>
              </a:buClr>
              <a:buSzPts val="2300"/>
            </a:pPr>
            <a:r>
              <a:rPr lang="en" sz="3067" dirty="0">
                <a:solidFill>
                  <a:schemeClr val="dk1"/>
                </a:solidFill>
              </a:rPr>
              <a:t>Speak at a slower pace and articulate words clearly</a:t>
            </a:r>
            <a:endParaRPr sz="3067" dirty="0">
              <a:solidFill>
                <a:schemeClr val="dk1"/>
              </a:solidFill>
            </a:endParaRPr>
          </a:p>
          <a:p>
            <a:pPr indent="-499521">
              <a:lnSpc>
                <a:spcPct val="95000"/>
              </a:lnSpc>
              <a:spcBef>
                <a:spcPts val="1333"/>
              </a:spcBef>
              <a:buClr>
                <a:schemeClr val="dk1"/>
              </a:buClr>
              <a:buSzPts val="2300"/>
            </a:pPr>
            <a:r>
              <a:rPr lang="en" sz="3067" dirty="0">
                <a:solidFill>
                  <a:schemeClr val="dk1"/>
                </a:solidFill>
              </a:rPr>
              <a:t>Avoid using words like here, there, this, that, etc.</a:t>
            </a:r>
            <a:endParaRPr sz="3067" dirty="0">
              <a:solidFill>
                <a:schemeClr val="dk1"/>
              </a:solidFill>
            </a:endParaRPr>
          </a:p>
          <a:p>
            <a:pPr indent="-499521">
              <a:lnSpc>
                <a:spcPct val="95000"/>
              </a:lnSpc>
              <a:spcBef>
                <a:spcPts val="1333"/>
              </a:spcBef>
              <a:buClr>
                <a:schemeClr val="dk1"/>
              </a:buClr>
              <a:buSzPts val="2300"/>
            </a:pPr>
            <a:r>
              <a:rPr lang="en" sz="3067" dirty="0">
                <a:solidFill>
                  <a:schemeClr val="dk1"/>
                </a:solidFill>
              </a:rPr>
              <a:t>Avoid using language that ties the content to a particular data/time</a:t>
            </a:r>
            <a:endParaRPr sz="3067" dirty="0">
              <a:solidFill>
                <a:schemeClr val="dk1"/>
              </a:solidFill>
            </a:endParaRPr>
          </a:p>
          <a:p>
            <a:pPr indent="-499521">
              <a:lnSpc>
                <a:spcPct val="95000"/>
              </a:lnSpc>
              <a:spcBef>
                <a:spcPts val="1333"/>
              </a:spcBef>
              <a:spcAft>
                <a:spcPts val="1333"/>
              </a:spcAft>
              <a:buClr>
                <a:schemeClr val="dk1"/>
              </a:buClr>
              <a:buSzPts val="2300"/>
            </a:pPr>
            <a:r>
              <a:rPr lang="en" sz="3067" dirty="0">
                <a:solidFill>
                  <a:schemeClr val="dk1"/>
                </a:solidFill>
              </a:rPr>
              <a:t>Describe important visuals</a:t>
            </a:r>
            <a:endParaRPr sz="3067" dirty="0">
              <a:solidFill>
                <a:schemeClr val="dk1"/>
              </a:solidFill>
            </a:endParaRPr>
          </a:p>
        </p:txBody>
      </p:sp>
      <p:sp>
        <p:nvSpPr>
          <p:cNvPr id="213" name="Google Shape;213;p32"/>
          <p:cNvSpPr txBox="1">
            <a:spLocks noGrp="1"/>
          </p:cNvSpPr>
          <p:nvPr>
            <p:ph type="body" idx="1"/>
          </p:nvPr>
        </p:nvSpPr>
        <p:spPr>
          <a:xfrm>
            <a:off x="5582093" y="5116433"/>
            <a:ext cx="6547140" cy="1123200"/>
          </a:xfrm>
          <a:prstGeom prst="rect">
            <a:avLst/>
          </a:prstGeom>
          <a:solidFill>
            <a:schemeClr val="lt1"/>
          </a:solidFill>
          <a:ln w="38100" cap="flat" cmpd="sng">
            <a:solidFill>
              <a:schemeClr val="dk1"/>
            </a:solidFill>
            <a:prstDash val="solid"/>
            <a:round/>
            <a:headEnd type="none" w="sm" len="sm"/>
            <a:tailEnd type="none" w="sm" len="sm"/>
          </a:ln>
        </p:spPr>
        <p:txBody>
          <a:bodyPr spcFirstLastPara="1" vert="horz" wrap="square" lIns="121900" tIns="121900" rIns="121900" bIns="121900" numCol="1" anchor="t" anchorCtr="0" compatLnSpc="1">
            <a:prstTxWarp prst="textNoShape">
              <a:avLst/>
            </a:prstTxWarp>
            <a:noAutofit/>
          </a:bodyPr>
          <a:lstStyle/>
          <a:p>
            <a:pPr marL="0" indent="0" algn="ctr">
              <a:spcAft>
                <a:spcPts val="1600"/>
              </a:spcAft>
              <a:buNone/>
            </a:pPr>
            <a:r>
              <a:rPr lang="en" sz="2400" u="sng" dirty="0">
                <a:solidFill>
                  <a:schemeClr val="accent1">
                    <a:lumMod val="50000"/>
                  </a:schemeClr>
                </a:solidFill>
                <a:hlinkClick r:id="rId3">
                  <a:extLst>
                    <a:ext uri="{A12FA001-AC4F-418D-AE19-62706E023703}">
                      <ahyp:hlinkClr xmlns:ahyp="http://schemas.microsoft.com/office/drawing/2018/hyperlinkcolor" val="tx"/>
                    </a:ext>
                  </a:extLst>
                </a:hlinkClick>
              </a:rPr>
              <a:t>Creating Accessible and High-Quality Videos</a:t>
            </a:r>
            <a:r>
              <a:rPr lang="en" sz="2400" dirty="0">
                <a:solidFill>
                  <a:schemeClr val="dk1"/>
                </a:solidFill>
              </a:rPr>
              <a:t> (AEM Center)</a:t>
            </a:r>
            <a:endParaRPr sz="2400" dirty="0">
              <a:solidFill>
                <a:schemeClr val="dk1"/>
              </a:solidFill>
            </a:endParaRPr>
          </a:p>
        </p:txBody>
      </p:sp>
      <p:pic>
        <p:nvPicPr>
          <p:cNvPr id="214" name="Google Shape;214;p3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904767" y="1767050"/>
            <a:ext cx="4102357" cy="2307583"/>
          </a:xfrm>
          <a:prstGeom prst="rect">
            <a:avLst/>
          </a:prstGeom>
          <a:noFill/>
          <a:ln w="38100" cap="flat" cmpd="sng">
            <a:solidFill>
              <a:schemeClr val="dk2"/>
            </a:solidFill>
            <a:prstDash val="solid"/>
            <a:round/>
            <a:headEnd type="none" w="sm" len="sm"/>
            <a:tailEnd type="none" w="sm" len="sm"/>
          </a:ln>
        </p:spPr>
      </p:pic>
      <p:sp>
        <p:nvSpPr>
          <p:cNvPr id="215" name="Google Shape;215;p32"/>
          <p:cNvSpPr txBox="1"/>
          <p:nvPr/>
        </p:nvSpPr>
        <p:spPr>
          <a:xfrm>
            <a:off x="8363644" y="4074633"/>
            <a:ext cx="33228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91B26"/>
                </a:solidFill>
                <a:highlight>
                  <a:srgbClr val="FFFFFF"/>
                </a:highlight>
                <a:latin typeface="Open Sans"/>
                <a:ea typeface="Open Sans"/>
                <a:cs typeface="Open Sans"/>
                <a:sym typeface="Open Sans"/>
              </a:rPr>
              <a:t>Image by </a:t>
            </a:r>
            <a:r>
              <a:rPr lang="en" sz="1200" u="sng" dirty="0">
                <a:solidFill>
                  <a:srgbClr val="191B26"/>
                </a:solidFill>
                <a:highlight>
                  <a:srgbClr val="FFFFFF"/>
                </a:highlight>
                <a:latin typeface="Open Sans"/>
                <a:ea typeface="Open Sans"/>
                <a:cs typeface="Open Sans"/>
                <a:sym typeface="Open Sans"/>
                <a:hlinkClick r:id="rId5">
                  <a:extLst>
                    <a:ext uri="{A12FA001-AC4F-418D-AE19-62706E023703}">
                      <ahyp:hlinkClr xmlns:ahyp="http://schemas.microsoft.com/office/drawing/2018/hyperlinkcolor" val="tx"/>
                    </a:ext>
                  </a:extLst>
                </a:hlinkClick>
              </a:rPr>
              <a:t>StockSnap</a:t>
            </a:r>
            <a:r>
              <a:rPr lang="en" sz="1200" dirty="0">
                <a:solidFill>
                  <a:srgbClr val="191B26"/>
                </a:solidFill>
                <a:highlight>
                  <a:srgbClr val="FFFFFF"/>
                </a:highlight>
                <a:latin typeface="Open Sans"/>
                <a:ea typeface="Open Sans"/>
                <a:cs typeface="Open Sans"/>
                <a:sym typeface="Open Sans"/>
              </a:rPr>
              <a:t> from </a:t>
            </a:r>
            <a:r>
              <a:rPr lang="en" sz="1200" u="sng" dirty="0">
                <a:solidFill>
                  <a:srgbClr val="191B26"/>
                </a:solidFill>
                <a:highlight>
                  <a:srgbClr val="FFFFFF"/>
                </a:highlight>
                <a:latin typeface="Open Sans"/>
                <a:ea typeface="Open Sans"/>
                <a:cs typeface="Open Sans"/>
                <a:sym typeface="Open Sans"/>
                <a:hlinkClick r:id="rId6">
                  <a:extLst>
                    <a:ext uri="{A12FA001-AC4F-418D-AE19-62706E023703}">
                      <ahyp:hlinkClr xmlns:ahyp="http://schemas.microsoft.com/office/drawing/2018/hyperlinkcolor" val="tx"/>
                    </a:ext>
                  </a:extLst>
                </a:hlinkClick>
              </a:rPr>
              <a:t>Pixabay</a:t>
            </a:r>
            <a:endParaRPr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2" name="Google Shape;222;p33" descr="Google Slides icon"/>
          <p:cNvPicPr preferRelativeResize="0"/>
          <p:nvPr/>
        </p:nvPicPr>
        <p:blipFill>
          <a:blip r:embed="rId3">
            <a:alphaModFix/>
          </a:blip>
          <a:stretch>
            <a:fillRect/>
          </a:stretch>
        </p:blipFill>
        <p:spPr>
          <a:xfrm>
            <a:off x="8098214" y="4545231"/>
            <a:ext cx="1262853" cy="1404680"/>
          </a:xfrm>
          <a:prstGeom prst="rect">
            <a:avLst/>
          </a:prstGeom>
          <a:noFill/>
          <a:ln>
            <a:noFill/>
          </a:ln>
        </p:spPr>
      </p:pic>
      <p:pic>
        <p:nvPicPr>
          <p:cNvPr id="224" name="Google Shape;224;p33" descr="Microsoft PowerPoint icon"/>
          <p:cNvPicPr preferRelativeResize="0"/>
          <p:nvPr/>
        </p:nvPicPr>
        <p:blipFill>
          <a:blip r:embed="rId4">
            <a:alphaModFix/>
          </a:blip>
          <a:stretch>
            <a:fillRect/>
          </a:stretch>
        </p:blipFill>
        <p:spPr>
          <a:xfrm>
            <a:off x="6801361" y="3161107"/>
            <a:ext cx="1366404" cy="1404676"/>
          </a:xfrm>
          <a:prstGeom prst="rect">
            <a:avLst/>
          </a:prstGeom>
          <a:noFill/>
          <a:ln>
            <a:noFill/>
          </a:ln>
        </p:spPr>
      </p:pic>
      <p:pic>
        <p:nvPicPr>
          <p:cNvPr id="223" name="Google Shape;223;p33" descr="Google Docs icon"/>
          <p:cNvPicPr preferRelativeResize="0"/>
          <p:nvPr/>
        </p:nvPicPr>
        <p:blipFill>
          <a:blip r:embed="rId5">
            <a:alphaModFix/>
          </a:blip>
          <a:stretch>
            <a:fillRect/>
          </a:stretch>
        </p:blipFill>
        <p:spPr>
          <a:xfrm>
            <a:off x="4409599" y="4556285"/>
            <a:ext cx="1366404" cy="1548752"/>
          </a:xfrm>
          <a:prstGeom prst="rect">
            <a:avLst/>
          </a:prstGeom>
          <a:noFill/>
          <a:ln>
            <a:noFill/>
          </a:ln>
        </p:spPr>
      </p:pic>
      <p:pic>
        <p:nvPicPr>
          <p:cNvPr id="225" name="Google Shape;225;p33" descr="Microsoft Word icon"/>
          <p:cNvPicPr preferRelativeResize="0"/>
          <p:nvPr/>
        </p:nvPicPr>
        <p:blipFill>
          <a:blip r:embed="rId6">
            <a:alphaModFix/>
          </a:blip>
          <a:stretch>
            <a:fillRect/>
          </a:stretch>
        </p:blipFill>
        <p:spPr>
          <a:xfrm>
            <a:off x="3333734" y="3161105"/>
            <a:ext cx="1366404" cy="1532596"/>
          </a:xfrm>
          <a:prstGeom prst="rect">
            <a:avLst/>
          </a:prstGeom>
          <a:noFill/>
          <a:ln>
            <a:noFill/>
          </a:ln>
        </p:spPr>
      </p:pic>
      <p:sp>
        <p:nvSpPr>
          <p:cNvPr id="220" name="Google Shape;220;p33"/>
          <p:cNvSpPr txBox="1">
            <a:spLocks noGrp="1"/>
          </p:cNvSpPr>
          <p:nvPr>
            <p:ph type="title"/>
          </p:nvPr>
        </p:nvSpPr>
        <p:spPr>
          <a:xfrm>
            <a:off x="838184" y="547895"/>
            <a:ext cx="10515600" cy="2613200"/>
          </a:xfrm>
          <a:prstGeom prst="rect">
            <a:avLst/>
          </a:prstGeom>
          <a:noFill/>
          <a:ln>
            <a:noFill/>
          </a:ln>
        </p:spPr>
        <p:txBody>
          <a:bodyPr spcFirstLastPara="1" vert="horz" wrap="square" lIns="121900" tIns="60933" rIns="121900" bIns="60933" numCol="1" anchor="ctr" anchorCtr="0" compatLnSpc="1">
            <a:prstTxWarp prst="textNoShape">
              <a:avLst/>
            </a:prstTxWarp>
            <a:normAutofit/>
          </a:bodyPr>
          <a:lstStyle/>
          <a:p>
            <a:pPr algn="ctr">
              <a:buSzPts val="4200"/>
            </a:pPr>
            <a:r>
              <a:rPr lang="en" dirty="0"/>
              <a:t>Working with Word (Docs) and PowerPoint (Slides)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a:spLocks noGrp="1"/>
          </p:cNvSpPr>
          <p:nvPr>
            <p:ph type="title"/>
          </p:nvPr>
        </p:nvSpPr>
        <p:spPr>
          <a:xfrm>
            <a:off x="415600" y="1663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National AEM Center- Quality Indicators</a:t>
            </a:r>
            <a:endParaRPr b="1" dirty="0"/>
          </a:p>
        </p:txBody>
      </p:sp>
      <p:sp>
        <p:nvSpPr>
          <p:cNvPr id="231" name="Google Shape;231;p34"/>
          <p:cNvSpPr txBox="1">
            <a:spLocks noGrp="1"/>
          </p:cNvSpPr>
          <p:nvPr>
            <p:ph type="body" idx="1"/>
          </p:nvPr>
        </p:nvSpPr>
        <p:spPr>
          <a:xfrm>
            <a:off x="415600" y="1088967"/>
            <a:ext cx="11360800" cy="5530000"/>
          </a:xfrm>
          <a:prstGeom prst="rect">
            <a:avLst/>
          </a:prstGeom>
        </p:spPr>
        <p:txBody>
          <a:bodyPr spcFirstLastPara="1" vert="horz" wrap="square" lIns="121900" tIns="121900" rIns="121900" bIns="121900" numCol="1" anchor="t" anchorCtr="0" compatLnSpc="1">
            <a:prstTxWarp prst="textNoShape">
              <a:avLst/>
            </a:prstTxWarp>
            <a:normAutofit fontScale="47500" lnSpcReduction="20000"/>
          </a:bodyPr>
          <a:lstStyle/>
          <a:p>
            <a:pPr indent="-481741">
              <a:lnSpc>
                <a:spcPct val="200000"/>
              </a:lnSpc>
              <a:buClr>
                <a:schemeClr val="dk1"/>
              </a:buClr>
              <a:buSzPct val="100000"/>
            </a:pPr>
            <a:r>
              <a:rPr lang="en" sz="5067" b="1" dirty="0">
                <a:solidFill>
                  <a:schemeClr val="dk1"/>
                </a:solidFill>
              </a:rPr>
              <a:t>QI 1:</a:t>
            </a:r>
            <a:r>
              <a:rPr lang="en" sz="5067" dirty="0">
                <a:solidFill>
                  <a:schemeClr val="dk1"/>
                </a:solidFill>
              </a:rPr>
              <a:t> A Coordinated System</a:t>
            </a:r>
            <a:endParaRPr sz="5067" dirty="0">
              <a:solidFill>
                <a:schemeClr val="dk1"/>
              </a:solidFill>
            </a:endParaRPr>
          </a:p>
          <a:p>
            <a:pPr indent="-481741">
              <a:lnSpc>
                <a:spcPct val="200000"/>
              </a:lnSpc>
              <a:buClr>
                <a:schemeClr val="dk1"/>
              </a:buClr>
              <a:buSzPct val="100000"/>
            </a:pPr>
            <a:r>
              <a:rPr lang="en" sz="5067" b="1" dirty="0">
                <a:solidFill>
                  <a:schemeClr val="dk1"/>
                </a:solidFill>
              </a:rPr>
              <a:t>QI 2:</a:t>
            </a:r>
            <a:r>
              <a:rPr lang="en" sz="5067" dirty="0">
                <a:solidFill>
                  <a:schemeClr val="dk1"/>
                </a:solidFill>
              </a:rPr>
              <a:t> Provision in a Timely Manner</a:t>
            </a:r>
            <a:endParaRPr sz="5067" dirty="0">
              <a:solidFill>
                <a:schemeClr val="dk1"/>
              </a:solidFill>
            </a:endParaRPr>
          </a:p>
          <a:p>
            <a:pPr indent="-481741">
              <a:lnSpc>
                <a:spcPct val="200000"/>
              </a:lnSpc>
              <a:buClr>
                <a:schemeClr val="dk1"/>
              </a:buClr>
              <a:buSzPct val="100000"/>
            </a:pPr>
            <a:r>
              <a:rPr lang="en" sz="5067" b="1" dirty="0">
                <a:solidFill>
                  <a:schemeClr val="dk1"/>
                </a:solidFill>
              </a:rPr>
              <a:t>QI 3:</a:t>
            </a:r>
            <a:r>
              <a:rPr lang="en" sz="5067" dirty="0">
                <a:solidFill>
                  <a:schemeClr val="dk1"/>
                </a:solidFill>
              </a:rPr>
              <a:t> Written Guidelines</a:t>
            </a:r>
            <a:endParaRPr sz="5067" dirty="0">
              <a:solidFill>
                <a:schemeClr val="dk1"/>
              </a:solidFill>
            </a:endParaRPr>
          </a:p>
          <a:p>
            <a:pPr indent="-481741">
              <a:lnSpc>
                <a:spcPct val="200000"/>
              </a:lnSpc>
              <a:buClr>
                <a:schemeClr val="dk1"/>
              </a:buClr>
              <a:buSzPct val="100000"/>
            </a:pPr>
            <a:r>
              <a:rPr lang="en" sz="5067" b="1" dirty="0">
                <a:solidFill>
                  <a:schemeClr val="dk1"/>
                </a:solidFill>
              </a:rPr>
              <a:t>QI 4:</a:t>
            </a:r>
            <a:r>
              <a:rPr lang="en" sz="5067" dirty="0">
                <a:solidFill>
                  <a:schemeClr val="dk1"/>
                </a:solidFill>
              </a:rPr>
              <a:t> Learning Opportunities and Technical Assistance </a:t>
            </a:r>
            <a:endParaRPr sz="5067" dirty="0">
              <a:solidFill>
                <a:schemeClr val="dk1"/>
              </a:solidFill>
            </a:endParaRPr>
          </a:p>
          <a:p>
            <a:pPr indent="-481741">
              <a:lnSpc>
                <a:spcPct val="200000"/>
              </a:lnSpc>
              <a:buClr>
                <a:schemeClr val="dk1"/>
              </a:buClr>
              <a:buSzPct val="100000"/>
            </a:pPr>
            <a:r>
              <a:rPr lang="en" sz="5067" b="1" dirty="0">
                <a:solidFill>
                  <a:schemeClr val="dk1"/>
                </a:solidFill>
              </a:rPr>
              <a:t>QI 5:</a:t>
            </a:r>
            <a:r>
              <a:rPr lang="en" sz="5067" dirty="0">
                <a:solidFill>
                  <a:schemeClr val="dk1"/>
                </a:solidFill>
              </a:rPr>
              <a:t> Data Collection</a:t>
            </a:r>
            <a:endParaRPr sz="5067" dirty="0">
              <a:solidFill>
                <a:schemeClr val="dk1"/>
              </a:solidFill>
            </a:endParaRPr>
          </a:p>
          <a:p>
            <a:pPr indent="-481741">
              <a:lnSpc>
                <a:spcPct val="200000"/>
              </a:lnSpc>
              <a:buClr>
                <a:schemeClr val="dk1"/>
              </a:buClr>
              <a:buSzPct val="100000"/>
            </a:pPr>
            <a:r>
              <a:rPr lang="en" sz="5067" b="1" dirty="0">
                <a:solidFill>
                  <a:schemeClr val="dk1"/>
                </a:solidFill>
              </a:rPr>
              <a:t>QI 6:</a:t>
            </a:r>
            <a:r>
              <a:rPr lang="en" sz="5067" dirty="0">
                <a:solidFill>
                  <a:schemeClr val="dk1"/>
                </a:solidFill>
              </a:rPr>
              <a:t> Data Use</a:t>
            </a:r>
            <a:endParaRPr sz="5067" dirty="0">
              <a:solidFill>
                <a:schemeClr val="dk1"/>
              </a:solidFill>
            </a:endParaRPr>
          </a:p>
          <a:p>
            <a:pPr indent="-481741">
              <a:lnSpc>
                <a:spcPct val="200000"/>
              </a:lnSpc>
              <a:buClr>
                <a:schemeClr val="dk1"/>
              </a:buClr>
              <a:buSzPct val="100000"/>
            </a:pPr>
            <a:r>
              <a:rPr lang="en" sz="5067" b="1" dirty="0">
                <a:solidFill>
                  <a:schemeClr val="dk1"/>
                </a:solidFill>
              </a:rPr>
              <a:t>QI 7:</a:t>
            </a:r>
            <a:r>
              <a:rPr lang="en" sz="5067" dirty="0">
                <a:solidFill>
                  <a:schemeClr val="dk1"/>
                </a:solidFill>
              </a:rPr>
              <a:t> Resource Allocation</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15600" y="1663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Establishing Session Norms</a:t>
            </a:r>
            <a:endParaRPr b="1" dirty="0"/>
          </a:p>
        </p:txBody>
      </p:sp>
      <p:sp>
        <p:nvSpPr>
          <p:cNvPr id="74" name="Google Shape;74;p17"/>
          <p:cNvSpPr txBox="1">
            <a:spLocks noGrp="1"/>
          </p:cNvSpPr>
          <p:nvPr>
            <p:ph type="body" idx="1"/>
          </p:nvPr>
        </p:nvSpPr>
        <p:spPr>
          <a:xfrm>
            <a:off x="415600" y="1088967"/>
            <a:ext cx="11360800" cy="5530000"/>
          </a:xfrm>
          <a:prstGeom prst="rect">
            <a:avLst/>
          </a:prstGeom>
        </p:spPr>
        <p:txBody>
          <a:bodyPr spcFirstLastPara="1" vert="horz" wrap="square" lIns="121900" tIns="121900" rIns="121900" bIns="121900" numCol="1" anchor="t" anchorCtr="0" compatLnSpc="1">
            <a:prstTxWarp prst="textNoShape">
              <a:avLst/>
            </a:prstTxWarp>
            <a:normAutofit fontScale="85000" lnSpcReduction="20000"/>
          </a:bodyPr>
          <a:lstStyle/>
          <a:p>
            <a:pPr indent="-578259">
              <a:buClr>
                <a:schemeClr val="dk1"/>
              </a:buClr>
              <a:buSzPct val="100000"/>
            </a:pPr>
            <a:r>
              <a:rPr lang="en" sz="5067" dirty="0">
                <a:solidFill>
                  <a:schemeClr val="dk1"/>
                </a:solidFill>
              </a:rPr>
              <a:t>Embrace culture of empathy</a:t>
            </a:r>
            <a:endParaRPr sz="5067" dirty="0">
              <a:solidFill>
                <a:schemeClr val="dk1"/>
              </a:solidFill>
            </a:endParaRPr>
          </a:p>
          <a:p>
            <a:pPr marL="0" indent="0">
              <a:buNone/>
            </a:pPr>
            <a:endParaRPr sz="5067" dirty="0">
              <a:solidFill>
                <a:schemeClr val="dk1"/>
              </a:solidFill>
            </a:endParaRPr>
          </a:p>
          <a:p>
            <a:pPr indent="-578259">
              <a:buClr>
                <a:schemeClr val="dk1"/>
              </a:buClr>
              <a:buSzPct val="100000"/>
            </a:pPr>
            <a:r>
              <a:rPr lang="en" sz="5067" dirty="0">
                <a:solidFill>
                  <a:schemeClr val="dk1"/>
                </a:solidFill>
              </a:rPr>
              <a:t>Focus on building capacity</a:t>
            </a:r>
            <a:endParaRPr sz="5067" dirty="0">
              <a:solidFill>
                <a:schemeClr val="dk1"/>
              </a:solidFill>
            </a:endParaRPr>
          </a:p>
          <a:p>
            <a:pPr indent="0">
              <a:buNone/>
            </a:pPr>
            <a:endParaRPr sz="5067" dirty="0">
              <a:solidFill>
                <a:schemeClr val="dk1"/>
              </a:solidFill>
            </a:endParaRPr>
          </a:p>
          <a:p>
            <a:pPr indent="-578259">
              <a:buClr>
                <a:schemeClr val="dk1"/>
              </a:buClr>
              <a:buSzPct val="100000"/>
            </a:pPr>
            <a:r>
              <a:rPr lang="en" sz="5067" dirty="0">
                <a:solidFill>
                  <a:schemeClr val="dk1"/>
                </a:solidFill>
              </a:rPr>
              <a:t>Be solution oriented </a:t>
            </a:r>
            <a:endParaRPr sz="5067" dirty="0">
              <a:solidFill>
                <a:schemeClr val="dk1"/>
              </a:solidFill>
            </a:endParaRPr>
          </a:p>
          <a:p>
            <a:pPr marL="0" indent="0">
              <a:buNone/>
            </a:pPr>
            <a:endParaRPr sz="5067" dirty="0">
              <a:solidFill>
                <a:schemeClr val="dk1"/>
              </a:solidFill>
            </a:endParaRPr>
          </a:p>
          <a:p>
            <a:pPr indent="-578259">
              <a:buClr>
                <a:schemeClr val="dk1"/>
              </a:buClr>
              <a:buSzPct val="100000"/>
            </a:pPr>
            <a:r>
              <a:rPr lang="en" sz="5067" dirty="0">
                <a:solidFill>
                  <a:schemeClr val="dk1"/>
                </a:solidFill>
              </a:rPr>
              <a:t>Share expertise</a:t>
            </a:r>
            <a:endParaRPr sz="5067" dirty="0">
              <a:solidFill>
                <a:schemeClr val="dk1"/>
              </a:solidFill>
            </a:endParaRPr>
          </a:p>
          <a:p>
            <a:pPr indent="0">
              <a:buNone/>
            </a:pPr>
            <a:endParaRPr sz="5067" dirty="0">
              <a:solidFill>
                <a:schemeClr val="dk1"/>
              </a:solidFill>
            </a:endParaRPr>
          </a:p>
          <a:p>
            <a:pPr indent="-578259">
              <a:buClr>
                <a:schemeClr val="dk1"/>
              </a:buClr>
              <a:buSzPct val="100000"/>
            </a:pPr>
            <a:r>
              <a:rPr lang="en" sz="5067" dirty="0">
                <a:solidFill>
                  <a:schemeClr val="dk1"/>
                </a:solidFill>
              </a:rPr>
              <a:t>Honor safe space for all learners to grow</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5"/>
          <p:cNvSpPr txBox="1">
            <a:spLocks noGrp="1"/>
          </p:cNvSpPr>
          <p:nvPr>
            <p:ph type="title"/>
          </p:nvPr>
        </p:nvSpPr>
        <p:spPr>
          <a:xfrm>
            <a:off x="415617" y="0"/>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Quality Indicators- Wows and Wonders Activity</a:t>
            </a:r>
            <a:endParaRPr b="1" dirty="0"/>
          </a:p>
        </p:txBody>
      </p:sp>
      <p:pic>
        <p:nvPicPr>
          <p:cNvPr id="237" name="Google Shape;237;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280684" y="763601"/>
            <a:ext cx="7956553" cy="5296957"/>
          </a:xfrm>
          <a:prstGeom prst="rect">
            <a:avLst/>
          </a:prstGeom>
          <a:noFill/>
          <a:ln>
            <a:noFill/>
          </a:ln>
        </p:spPr>
      </p:pic>
      <p:sp>
        <p:nvSpPr>
          <p:cNvPr id="238" name="Google Shape;238;p35"/>
          <p:cNvSpPr txBox="1"/>
          <p:nvPr/>
        </p:nvSpPr>
        <p:spPr>
          <a:xfrm>
            <a:off x="4402308" y="5997912"/>
            <a:ext cx="36320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91B26"/>
                </a:solidFill>
                <a:highlight>
                  <a:srgbClr val="FFFFFF"/>
                </a:highlight>
                <a:latin typeface="Open Sans"/>
                <a:ea typeface="Open Sans"/>
                <a:cs typeface="Open Sans"/>
                <a:sym typeface="Open Sans"/>
              </a:rPr>
              <a:t>Image by </a:t>
            </a:r>
            <a:r>
              <a:rPr lang="en" sz="1200" u="sng" dirty="0">
                <a:solidFill>
                  <a:srgbClr val="191B26"/>
                </a:solidFill>
                <a:highlight>
                  <a:srgbClr val="FFFFFF"/>
                </a:highlight>
                <a:latin typeface="Open Sans"/>
                <a:ea typeface="Open Sans"/>
                <a:cs typeface="Open Sans"/>
                <a:sym typeface="Open Sans"/>
                <a:hlinkClick r:id="rId4">
                  <a:extLst>
                    <a:ext uri="{A12FA001-AC4F-418D-AE19-62706E023703}">
                      <ahyp:hlinkClr xmlns:ahyp="http://schemas.microsoft.com/office/drawing/2018/hyperlinkcolor" val="tx"/>
                    </a:ext>
                  </a:extLst>
                </a:hlinkClick>
              </a:rPr>
              <a:t>Gerd Altmann</a:t>
            </a:r>
            <a:r>
              <a:rPr lang="en" sz="1200" dirty="0">
                <a:solidFill>
                  <a:srgbClr val="191B26"/>
                </a:solidFill>
                <a:highlight>
                  <a:srgbClr val="FFFFFF"/>
                </a:highlight>
                <a:latin typeface="Open Sans"/>
                <a:ea typeface="Open Sans"/>
                <a:cs typeface="Open Sans"/>
                <a:sym typeface="Open Sans"/>
              </a:rPr>
              <a:t> from </a:t>
            </a:r>
            <a:r>
              <a:rPr lang="en" sz="1200" u="sng" dirty="0">
                <a:solidFill>
                  <a:srgbClr val="191B26"/>
                </a:solidFill>
                <a:highlight>
                  <a:srgbClr val="FFFFFF"/>
                </a:highlight>
                <a:latin typeface="Open Sans"/>
                <a:ea typeface="Open Sans"/>
                <a:cs typeface="Open Sans"/>
                <a:sym typeface="Open Sans"/>
                <a:hlinkClick r:id="rId5">
                  <a:extLst>
                    <a:ext uri="{A12FA001-AC4F-418D-AE19-62706E023703}">
                      <ahyp:hlinkClr xmlns:ahyp="http://schemas.microsoft.com/office/drawing/2018/hyperlinkcolor" val="tx"/>
                    </a:ext>
                  </a:extLst>
                </a:hlinkClick>
              </a:rPr>
              <a:t>Pixabay</a:t>
            </a:r>
            <a:endParaRPr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415600" y="320900"/>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Day One Wrap-Up Discussion</a:t>
            </a:r>
            <a:endParaRPr b="1" dirty="0"/>
          </a:p>
        </p:txBody>
      </p:sp>
      <p:pic>
        <p:nvPicPr>
          <p:cNvPr id="244" name="Google Shape;244;p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03200" y="1828601"/>
            <a:ext cx="11785600" cy="3695276"/>
          </a:xfrm>
          <a:prstGeom prst="rect">
            <a:avLst/>
          </a:prstGeom>
          <a:noFill/>
          <a:ln w="38100" cap="flat" cmpd="sng">
            <a:solidFill>
              <a:schemeClr val="dk2"/>
            </a:solidFill>
            <a:prstDash val="solid"/>
            <a:round/>
            <a:headEnd type="none" w="sm" len="sm"/>
            <a:tailEnd type="none" w="sm" len="sm"/>
          </a:ln>
        </p:spPr>
      </p:pic>
      <p:sp>
        <p:nvSpPr>
          <p:cNvPr id="245" name="Google Shape;245;p36"/>
          <p:cNvSpPr txBox="1"/>
          <p:nvPr/>
        </p:nvSpPr>
        <p:spPr>
          <a:xfrm>
            <a:off x="4260800" y="5523877"/>
            <a:ext cx="36704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91B26"/>
                </a:solidFill>
                <a:highlight>
                  <a:srgbClr val="FFFFFF"/>
                </a:highlight>
                <a:latin typeface="Open Sans"/>
                <a:ea typeface="Open Sans"/>
                <a:cs typeface="Open Sans"/>
                <a:sym typeface="Open Sans"/>
              </a:rPr>
              <a:t>Image by </a:t>
            </a:r>
            <a:r>
              <a:rPr lang="en" sz="1200" u="sng" dirty="0">
                <a:solidFill>
                  <a:srgbClr val="191B26"/>
                </a:solidFill>
                <a:highlight>
                  <a:srgbClr val="FFFFFF"/>
                </a:highlight>
                <a:latin typeface="Open Sans"/>
                <a:ea typeface="Open Sans"/>
                <a:cs typeface="Open Sans"/>
                <a:sym typeface="Open Sans"/>
                <a:hlinkClick r:id="rId4">
                  <a:extLst>
                    <a:ext uri="{A12FA001-AC4F-418D-AE19-62706E023703}">
                      <ahyp:hlinkClr xmlns:ahyp="http://schemas.microsoft.com/office/drawing/2018/hyperlinkcolor" val="tx"/>
                    </a:ext>
                  </a:extLst>
                </a:hlinkClick>
              </a:rPr>
              <a:t>Gerd Altmann</a:t>
            </a:r>
            <a:r>
              <a:rPr lang="en" sz="1200" dirty="0">
                <a:solidFill>
                  <a:srgbClr val="191B26"/>
                </a:solidFill>
                <a:highlight>
                  <a:srgbClr val="FFFFFF"/>
                </a:highlight>
                <a:latin typeface="Open Sans"/>
                <a:ea typeface="Open Sans"/>
                <a:cs typeface="Open Sans"/>
                <a:sym typeface="Open Sans"/>
              </a:rPr>
              <a:t> from </a:t>
            </a:r>
            <a:r>
              <a:rPr lang="en" sz="1200" u="sng" dirty="0">
                <a:solidFill>
                  <a:srgbClr val="191B26"/>
                </a:solidFill>
                <a:highlight>
                  <a:srgbClr val="FFFFFF"/>
                </a:highlight>
                <a:latin typeface="Open Sans"/>
                <a:ea typeface="Open Sans"/>
                <a:cs typeface="Open Sans"/>
                <a:sym typeface="Open Sans"/>
                <a:hlinkClick r:id="rId5">
                  <a:extLst>
                    <a:ext uri="{A12FA001-AC4F-418D-AE19-62706E023703}">
                      <ahyp:hlinkClr xmlns:ahyp="http://schemas.microsoft.com/office/drawing/2018/hyperlinkcolor" val="tx"/>
                    </a:ext>
                  </a:extLst>
                </a:hlinkClick>
              </a:rPr>
              <a:t>Pixabay</a:t>
            </a:r>
            <a:endParaRPr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8" name="Google Shape;88;p18" descr="A young woman named Gabriella is sitting in front of her computer taking notes."/>
          <p:cNvPicPr preferRelativeResize="0"/>
          <p:nvPr/>
        </p:nvPicPr>
        <p:blipFill rotWithShape="1">
          <a:blip r:embed="rId3">
            <a:alphaModFix/>
          </a:blip>
          <a:srcRect b="10538"/>
          <a:stretch/>
        </p:blipFill>
        <p:spPr>
          <a:xfrm>
            <a:off x="6842767" y="3972488"/>
            <a:ext cx="3383279" cy="2256651"/>
          </a:xfrm>
          <a:prstGeom prst="rect">
            <a:avLst/>
          </a:prstGeom>
          <a:noFill/>
          <a:ln>
            <a:noFill/>
          </a:ln>
        </p:spPr>
      </p:pic>
      <p:sp>
        <p:nvSpPr>
          <p:cNvPr id="89" name="Google Shape;89;p18"/>
          <p:cNvSpPr txBox="1"/>
          <p:nvPr/>
        </p:nvSpPr>
        <p:spPr>
          <a:xfrm>
            <a:off x="9605000" y="5767452"/>
            <a:ext cx="1748800" cy="615513"/>
          </a:xfrm>
          <a:prstGeom prst="rect">
            <a:avLst/>
          </a:prstGeom>
          <a:solidFill>
            <a:schemeClr val="lt1"/>
          </a:solidFill>
          <a:ln>
            <a:noFill/>
          </a:ln>
        </p:spPr>
        <p:txBody>
          <a:bodyPr spcFirstLastPara="1" wrap="square" lIns="121900" tIns="121900" rIns="121900" bIns="121900" anchor="t" anchorCtr="0">
            <a:spAutoFit/>
          </a:bodyPr>
          <a:lstStyle/>
          <a:p>
            <a:pPr>
              <a:spcBef>
                <a:spcPts val="0"/>
              </a:spcBef>
              <a:spcAft>
                <a:spcPts val="0"/>
              </a:spcAft>
            </a:pPr>
            <a:r>
              <a:rPr lang="en" b="1" dirty="0"/>
              <a:t>Gabriella</a:t>
            </a:r>
            <a:endParaRPr b="1" dirty="0"/>
          </a:p>
        </p:txBody>
      </p:sp>
      <p:pic>
        <p:nvPicPr>
          <p:cNvPr id="84" name="Google Shape;84;p18" descr="A young woman named Courtney is signing with a young man.  "/>
          <p:cNvPicPr preferRelativeResize="0"/>
          <p:nvPr/>
        </p:nvPicPr>
        <p:blipFill rotWithShape="1">
          <a:blip r:embed="rId4">
            <a:alphaModFix/>
          </a:blip>
          <a:srcRect b="10538"/>
          <a:stretch/>
        </p:blipFill>
        <p:spPr>
          <a:xfrm>
            <a:off x="6842767" y="1511049"/>
            <a:ext cx="3383279" cy="2256651"/>
          </a:xfrm>
          <a:prstGeom prst="rect">
            <a:avLst/>
          </a:prstGeom>
          <a:noFill/>
          <a:ln>
            <a:noFill/>
          </a:ln>
        </p:spPr>
      </p:pic>
      <p:sp>
        <p:nvSpPr>
          <p:cNvPr id="85" name="Google Shape;85;p18"/>
          <p:cNvSpPr txBox="1"/>
          <p:nvPr/>
        </p:nvSpPr>
        <p:spPr>
          <a:xfrm>
            <a:off x="9605000" y="3328976"/>
            <a:ext cx="1748800" cy="615513"/>
          </a:xfrm>
          <a:prstGeom prst="rect">
            <a:avLst/>
          </a:prstGeom>
          <a:solidFill>
            <a:schemeClr val="lt1"/>
          </a:solidFill>
          <a:ln>
            <a:noFill/>
          </a:ln>
        </p:spPr>
        <p:txBody>
          <a:bodyPr spcFirstLastPara="1" wrap="square" lIns="121900" tIns="121900" rIns="121900" bIns="121900" anchor="t" anchorCtr="0">
            <a:spAutoFit/>
          </a:bodyPr>
          <a:lstStyle/>
          <a:p>
            <a:pPr>
              <a:spcBef>
                <a:spcPts val="0"/>
              </a:spcBef>
              <a:spcAft>
                <a:spcPts val="0"/>
              </a:spcAft>
            </a:pPr>
            <a:r>
              <a:rPr lang="en" b="1" dirty="0"/>
              <a:t>Courtney</a:t>
            </a:r>
            <a:endParaRPr b="1" dirty="0"/>
          </a:p>
        </p:txBody>
      </p:sp>
      <p:pic>
        <p:nvPicPr>
          <p:cNvPr id="86" name="Google Shape;86;p18" descr="A young man named Jeremy sitting in a wheel chair is using a computer with the aid of a microphone.."/>
          <p:cNvPicPr preferRelativeResize="0"/>
          <p:nvPr/>
        </p:nvPicPr>
        <p:blipFill rotWithShape="1">
          <a:blip r:embed="rId5">
            <a:alphaModFix/>
          </a:blip>
          <a:srcRect b="15419"/>
          <a:stretch/>
        </p:blipFill>
        <p:spPr>
          <a:xfrm>
            <a:off x="839434" y="3972500"/>
            <a:ext cx="3383279" cy="2256651"/>
          </a:xfrm>
          <a:prstGeom prst="rect">
            <a:avLst/>
          </a:prstGeom>
          <a:noFill/>
          <a:ln>
            <a:noFill/>
          </a:ln>
        </p:spPr>
      </p:pic>
      <p:sp>
        <p:nvSpPr>
          <p:cNvPr id="87" name="Google Shape;87;p18"/>
          <p:cNvSpPr txBox="1"/>
          <p:nvPr/>
        </p:nvSpPr>
        <p:spPr>
          <a:xfrm>
            <a:off x="3880733" y="5767452"/>
            <a:ext cx="1469600" cy="615513"/>
          </a:xfrm>
          <a:prstGeom prst="rect">
            <a:avLst/>
          </a:prstGeom>
          <a:solidFill>
            <a:schemeClr val="lt1"/>
          </a:solidFill>
          <a:ln>
            <a:noFill/>
          </a:ln>
        </p:spPr>
        <p:txBody>
          <a:bodyPr spcFirstLastPara="1" wrap="square" lIns="121900" tIns="121900" rIns="121900" bIns="121900" anchor="t" anchorCtr="0">
            <a:spAutoFit/>
          </a:bodyPr>
          <a:lstStyle/>
          <a:p>
            <a:pPr>
              <a:spcBef>
                <a:spcPts val="0"/>
              </a:spcBef>
              <a:spcAft>
                <a:spcPts val="0"/>
              </a:spcAft>
            </a:pPr>
            <a:r>
              <a:rPr lang="en" b="1" dirty="0"/>
              <a:t>Jeremy</a:t>
            </a:r>
            <a:endParaRPr b="1" dirty="0"/>
          </a:p>
        </p:txBody>
      </p:sp>
      <p:pic>
        <p:nvPicPr>
          <p:cNvPr id="82" name="Google Shape;82;p18" descr="A young man named Micah who has blindness walking down the street with the aid of a cane and a young woman walking by his side with her arm looped with his."/>
          <p:cNvPicPr preferRelativeResize="0"/>
          <p:nvPr/>
        </p:nvPicPr>
        <p:blipFill rotWithShape="1">
          <a:blip r:embed="rId6">
            <a:alphaModFix/>
          </a:blip>
          <a:srcRect/>
          <a:stretch/>
        </p:blipFill>
        <p:spPr>
          <a:xfrm>
            <a:off x="838201" y="1534036"/>
            <a:ext cx="3385127" cy="2256651"/>
          </a:xfrm>
          <a:prstGeom prst="rect">
            <a:avLst/>
          </a:prstGeom>
          <a:noFill/>
          <a:ln>
            <a:noFill/>
          </a:ln>
        </p:spPr>
      </p:pic>
      <p:sp>
        <p:nvSpPr>
          <p:cNvPr id="83" name="Google Shape;83;p18"/>
          <p:cNvSpPr txBox="1"/>
          <p:nvPr/>
        </p:nvSpPr>
        <p:spPr>
          <a:xfrm>
            <a:off x="3880733" y="3328975"/>
            <a:ext cx="1469600" cy="615513"/>
          </a:xfrm>
          <a:prstGeom prst="rect">
            <a:avLst/>
          </a:prstGeom>
          <a:solidFill>
            <a:schemeClr val="lt1"/>
          </a:solidFill>
          <a:ln>
            <a:noFill/>
          </a:ln>
        </p:spPr>
        <p:txBody>
          <a:bodyPr spcFirstLastPara="1" wrap="square" lIns="121900" tIns="121900" rIns="121900" bIns="121900" anchor="t" anchorCtr="0">
            <a:spAutoFit/>
          </a:bodyPr>
          <a:lstStyle/>
          <a:p>
            <a:pPr>
              <a:spcBef>
                <a:spcPts val="0"/>
              </a:spcBef>
              <a:spcAft>
                <a:spcPts val="0"/>
              </a:spcAft>
            </a:pPr>
            <a:r>
              <a:rPr lang="en" b="1" dirty="0"/>
              <a:t>Micah</a:t>
            </a:r>
            <a:endParaRPr b="1" dirty="0"/>
          </a:p>
        </p:txBody>
      </p:sp>
      <p:sp>
        <p:nvSpPr>
          <p:cNvPr id="81" name="Google Shape;81;p18"/>
          <p:cNvSpPr txBox="1">
            <a:spLocks noGrp="1"/>
          </p:cNvSpPr>
          <p:nvPr>
            <p:ph type="title"/>
          </p:nvPr>
        </p:nvSpPr>
        <p:spPr>
          <a:xfrm>
            <a:off x="2431600" y="311767"/>
            <a:ext cx="7328800" cy="916000"/>
          </a:xfrm>
          <a:prstGeom prst="rect">
            <a:avLst/>
          </a:prstGeom>
        </p:spPr>
        <p:txBody>
          <a:bodyPr spcFirstLastPara="1" vert="horz" wrap="square" lIns="121900" tIns="60933" rIns="121900" bIns="60933" numCol="1" anchor="ctr" anchorCtr="0" compatLnSpc="1">
            <a:prstTxWarp prst="textNoShape">
              <a:avLst/>
            </a:prstTxWarp>
            <a:normAutofit/>
          </a:bodyPr>
          <a:lstStyle/>
          <a:p>
            <a:r>
              <a:rPr lang="en" b="1" dirty="0"/>
              <a:t>Reviewing the Student Profiles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2030200" y="388733"/>
            <a:ext cx="81316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b="1" dirty="0"/>
              <a:t>Accessibility is A Continuous Process</a:t>
            </a:r>
            <a:endParaRPr dirty="0"/>
          </a:p>
        </p:txBody>
      </p:sp>
      <p:sp>
        <p:nvSpPr>
          <p:cNvPr id="95" name="Google Shape;95;p19"/>
          <p:cNvSpPr txBox="1">
            <a:spLocks noGrp="1"/>
          </p:cNvSpPr>
          <p:nvPr>
            <p:ph type="body" idx="1"/>
          </p:nvPr>
        </p:nvSpPr>
        <p:spPr>
          <a:xfrm>
            <a:off x="163133" y="2389233"/>
            <a:ext cx="6166400" cy="3781600"/>
          </a:xfrm>
          <a:prstGeom prst="rect">
            <a:avLst/>
          </a:prstGeom>
        </p:spPr>
        <p:txBody>
          <a:bodyPr spcFirstLastPara="1" vert="horz" wrap="square" lIns="121900" tIns="121900" rIns="121900" bIns="121900" numCol="1" anchor="t" anchorCtr="0" compatLnSpc="1">
            <a:prstTxWarp prst="textNoShape">
              <a:avLst/>
            </a:prstTxWarp>
            <a:normAutofit lnSpcReduction="10000"/>
          </a:bodyPr>
          <a:lstStyle/>
          <a:p>
            <a:pPr indent="-455918">
              <a:buClr>
                <a:schemeClr val="dk1"/>
              </a:buClr>
              <a:buSzPct val="100000"/>
            </a:pPr>
            <a:r>
              <a:rPr lang="en" sz="2800" dirty="0">
                <a:solidFill>
                  <a:schemeClr val="dk1"/>
                </a:solidFill>
              </a:rPr>
              <a:t>Very few IEPs, 504 Plans, and/or individual student needs are the same</a:t>
            </a:r>
            <a:endParaRPr sz="2800" dirty="0">
              <a:solidFill>
                <a:schemeClr val="dk1"/>
              </a:solidFill>
            </a:endParaRPr>
          </a:p>
          <a:p>
            <a:pPr marL="0" indent="0">
              <a:spcBef>
                <a:spcPts val="1333"/>
              </a:spcBef>
              <a:buNone/>
            </a:pPr>
            <a:endParaRPr sz="2800" dirty="0">
              <a:solidFill>
                <a:schemeClr val="dk1"/>
              </a:solidFill>
            </a:endParaRPr>
          </a:p>
          <a:p>
            <a:pPr indent="-455918">
              <a:spcBef>
                <a:spcPts val="1333"/>
              </a:spcBef>
              <a:buClr>
                <a:schemeClr val="dk1"/>
              </a:buClr>
              <a:buSzPct val="100000"/>
            </a:pPr>
            <a:r>
              <a:rPr lang="en" sz="2800" dirty="0">
                <a:solidFill>
                  <a:schemeClr val="dk1"/>
                </a:solidFill>
              </a:rPr>
              <a:t>This is a continuous process where we are constantly going in to add additional supports to instruction and courses</a:t>
            </a:r>
            <a:endParaRPr sz="2800" dirty="0">
              <a:solidFill>
                <a:schemeClr val="dk1"/>
              </a:solidFill>
            </a:endParaRPr>
          </a:p>
          <a:p>
            <a:pPr marL="0" indent="0">
              <a:spcBef>
                <a:spcPts val="1333"/>
              </a:spcBef>
              <a:spcAft>
                <a:spcPts val="1333"/>
              </a:spcAft>
              <a:buNone/>
            </a:pPr>
            <a:endParaRPr sz="2800" dirty="0">
              <a:solidFill>
                <a:srgbClr val="073763"/>
              </a:solidFill>
            </a:endParaRPr>
          </a:p>
        </p:txBody>
      </p:sp>
      <p:pic>
        <p:nvPicPr>
          <p:cNvPr id="96" name="Google Shape;96;p19" descr="Spiral staircase that has no end&#10;"/>
          <p:cNvPicPr preferRelativeResize="0"/>
          <p:nvPr/>
        </p:nvPicPr>
        <p:blipFill>
          <a:blip r:embed="rId3">
            <a:alphaModFix/>
          </a:blip>
          <a:stretch>
            <a:fillRect/>
          </a:stretch>
        </p:blipFill>
        <p:spPr>
          <a:xfrm>
            <a:off x="6714933" y="2173469"/>
            <a:ext cx="4807267" cy="3605433"/>
          </a:xfrm>
          <a:prstGeom prst="rect">
            <a:avLst/>
          </a:prstGeom>
          <a:noFill/>
          <a:ln w="38100" cap="flat" cmpd="sng">
            <a:solidFill>
              <a:schemeClr val="dk2"/>
            </a:solidFill>
            <a:prstDash val="solid"/>
            <a:round/>
            <a:headEnd type="none" w="sm" len="sm"/>
            <a:tailEnd type="none" w="sm" len="sm"/>
          </a:ln>
        </p:spPr>
      </p:pic>
      <p:sp>
        <p:nvSpPr>
          <p:cNvPr id="97" name="Google Shape;97;p19"/>
          <p:cNvSpPr txBox="1"/>
          <p:nvPr/>
        </p:nvSpPr>
        <p:spPr>
          <a:xfrm>
            <a:off x="7594567" y="5770782"/>
            <a:ext cx="30480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91B26"/>
                </a:solidFill>
                <a:latin typeface="Open Sans"/>
                <a:ea typeface="Open Sans"/>
                <a:cs typeface="Open Sans"/>
                <a:sym typeface="Open Sans"/>
              </a:rPr>
              <a:t>Image by </a:t>
            </a:r>
            <a:r>
              <a:rPr lang="en" sz="1200" u="sng" dirty="0">
                <a:solidFill>
                  <a:srgbClr val="191B2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Francis</a:t>
            </a:r>
            <a:r>
              <a:rPr lang="en" sz="1200" dirty="0">
                <a:solidFill>
                  <a:srgbClr val="191B26"/>
                </a:solidFill>
                <a:latin typeface="Open Sans"/>
                <a:ea typeface="Open Sans"/>
                <a:cs typeface="Open Sans"/>
                <a:sym typeface="Open Sans"/>
              </a:rPr>
              <a:t> from </a:t>
            </a:r>
            <a:r>
              <a:rPr lang="en" sz="1200" u="sng" dirty="0">
                <a:solidFill>
                  <a:srgbClr val="191B26"/>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Pixabay</a:t>
            </a:r>
            <a:r>
              <a:rPr lang="en" sz="1200" dirty="0">
                <a:solidFill>
                  <a:srgbClr val="191B26"/>
                </a:solidFill>
                <a:highlight>
                  <a:srgbClr val="FFFFFF"/>
                </a:highlight>
                <a:latin typeface="Open Sans"/>
                <a:ea typeface="Open Sans"/>
                <a:cs typeface="Open Sans"/>
                <a:sym typeface="Open Sans"/>
              </a:rPr>
              <a:t> </a:t>
            </a:r>
            <a:endParaRPr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546400" y="373867"/>
            <a:ext cx="50992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b="1" dirty="0"/>
              <a:t>Main Areas of Concern</a:t>
            </a:r>
            <a:endParaRPr dirty="0"/>
          </a:p>
        </p:txBody>
      </p:sp>
      <p:sp>
        <p:nvSpPr>
          <p:cNvPr id="103" name="Google Shape;103;p20"/>
          <p:cNvSpPr txBox="1">
            <a:spLocks noGrp="1"/>
          </p:cNvSpPr>
          <p:nvPr>
            <p:ph type="body" idx="1"/>
          </p:nvPr>
        </p:nvSpPr>
        <p:spPr>
          <a:xfrm>
            <a:off x="163300" y="2054003"/>
            <a:ext cx="7161200" cy="4425600"/>
          </a:xfrm>
          <a:prstGeom prst="rect">
            <a:avLst/>
          </a:prstGeom>
        </p:spPr>
        <p:txBody>
          <a:bodyPr spcFirstLastPara="1" vert="horz" wrap="square" lIns="121900" tIns="121900" rIns="121900" bIns="121900" numCol="1" anchor="t" anchorCtr="0" compatLnSpc="1">
            <a:prstTxWarp prst="textNoShape">
              <a:avLst/>
            </a:prstTxWarp>
            <a:normAutofit/>
          </a:bodyPr>
          <a:lstStyle/>
          <a:p>
            <a:pPr indent="-482588">
              <a:buClr>
                <a:schemeClr val="dk1"/>
              </a:buClr>
              <a:buSzPts val="2100"/>
            </a:pPr>
            <a:r>
              <a:rPr lang="en" sz="2800" dirty="0">
                <a:solidFill>
                  <a:schemeClr val="dk1"/>
                </a:solidFill>
              </a:rPr>
              <a:t>Content delivery system (Canvas, Google Classroom, SeeSaw, etc. </a:t>
            </a:r>
            <a:endParaRPr sz="2800" dirty="0">
              <a:solidFill>
                <a:schemeClr val="dk1"/>
              </a:solidFill>
            </a:endParaRPr>
          </a:p>
          <a:p>
            <a:pPr indent="-482588">
              <a:spcBef>
                <a:spcPts val="1333"/>
              </a:spcBef>
              <a:buClr>
                <a:schemeClr val="dk1"/>
              </a:buClr>
              <a:buSzPts val="2100"/>
            </a:pPr>
            <a:r>
              <a:rPr lang="en" sz="2800" dirty="0">
                <a:solidFill>
                  <a:schemeClr val="dk1"/>
                </a:solidFill>
              </a:rPr>
              <a:t>School websites</a:t>
            </a:r>
            <a:r>
              <a:rPr lang="en" dirty="0">
                <a:solidFill>
                  <a:schemeClr val="dk1"/>
                </a:solidFill>
              </a:rPr>
              <a:t>, </a:t>
            </a:r>
            <a:r>
              <a:rPr lang="en" sz="2800" dirty="0">
                <a:solidFill>
                  <a:schemeClr val="dk1"/>
                </a:solidFill>
              </a:rPr>
              <a:t>teacher webpages, and social media</a:t>
            </a:r>
            <a:endParaRPr sz="2800" dirty="0">
              <a:solidFill>
                <a:schemeClr val="dk1"/>
              </a:solidFill>
            </a:endParaRPr>
          </a:p>
          <a:p>
            <a:pPr indent="-482588">
              <a:spcBef>
                <a:spcPts val="1333"/>
              </a:spcBef>
              <a:buClr>
                <a:schemeClr val="dk1"/>
              </a:buClr>
              <a:buSzPts val="2100"/>
            </a:pPr>
            <a:r>
              <a:rPr lang="en" sz="2800" dirty="0">
                <a:solidFill>
                  <a:schemeClr val="dk1"/>
                </a:solidFill>
              </a:rPr>
              <a:t>Digital textbooks</a:t>
            </a:r>
            <a:endParaRPr sz="2800" dirty="0">
              <a:solidFill>
                <a:schemeClr val="dk1"/>
              </a:solidFill>
            </a:endParaRPr>
          </a:p>
          <a:p>
            <a:pPr indent="-482588">
              <a:spcBef>
                <a:spcPts val="1333"/>
              </a:spcBef>
              <a:buClr>
                <a:schemeClr val="dk1"/>
              </a:buClr>
              <a:buSzPts val="2100"/>
            </a:pPr>
            <a:r>
              <a:rPr lang="en" sz="2800" dirty="0">
                <a:solidFill>
                  <a:schemeClr val="dk1"/>
                </a:solidFill>
              </a:rPr>
              <a:t>Software</a:t>
            </a:r>
            <a:endParaRPr sz="2800" dirty="0">
              <a:solidFill>
                <a:schemeClr val="dk1"/>
              </a:solidFill>
            </a:endParaRPr>
          </a:p>
          <a:p>
            <a:pPr indent="-482588">
              <a:spcBef>
                <a:spcPts val="1333"/>
              </a:spcBef>
              <a:spcAft>
                <a:spcPts val="1333"/>
              </a:spcAft>
              <a:buClr>
                <a:schemeClr val="dk1"/>
              </a:buClr>
              <a:buSzPts val="2100"/>
            </a:pPr>
            <a:r>
              <a:rPr lang="en" sz="2800" dirty="0">
                <a:solidFill>
                  <a:schemeClr val="dk1"/>
                </a:solidFill>
              </a:rPr>
              <a:t>Files</a:t>
            </a:r>
            <a:endParaRPr sz="2800" dirty="0">
              <a:solidFill>
                <a:schemeClr val="dk1"/>
              </a:solidFill>
            </a:endParaRPr>
          </a:p>
        </p:txBody>
      </p:sp>
      <p:pic>
        <p:nvPicPr>
          <p:cNvPr id="104" name="Google Shape;104;p20" descr="A work table with a laptop computer, desktop computer, tablet, and mobile phone all showing various apps on the displays"/>
          <p:cNvPicPr preferRelativeResize="0"/>
          <p:nvPr/>
        </p:nvPicPr>
        <p:blipFill>
          <a:blip r:embed="rId3">
            <a:alphaModFix/>
          </a:blip>
          <a:stretch>
            <a:fillRect/>
          </a:stretch>
        </p:blipFill>
        <p:spPr>
          <a:xfrm>
            <a:off x="7324592" y="2374884"/>
            <a:ext cx="4461104" cy="2974432"/>
          </a:xfrm>
          <a:prstGeom prst="rect">
            <a:avLst/>
          </a:prstGeom>
          <a:noFill/>
          <a:ln w="38100" cap="flat" cmpd="sng">
            <a:solidFill>
              <a:schemeClr val="dk2"/>
            </a:solidFill>
            <a:prstDash val="solid"/>
            <a:round/>
            <a:headEnd type="none" w="sm" len="sm"/>
            <a:tailEnd type="none" w="sm" len="sm"/>
          </a:ln>
        </p:spPr>
      </p:pic>
      <p:sp>
        <p:nvSpPr>
          <p:cNvPr id="105" name="Google Shape;105;p20"/>
          <p:cNvSpPr txBox="1"/>
          <p:nvPr/>
        </p:nvSpPr>
        <p:spPr>
          <a:xfrm>
            <a:off x="7806944" y="5297378"/>
            <a:ext cx="3496400" cy="458547"/>
          </a:xfrm>
          <a:prstGeom prst="rect">
            <a:avLst/>
          </a:prstGeom>
          <a:noFill/>
          <a:ln>
            <a:noFill/>
          </a:ln>
        </p:spPr>
        <p:txBody>
          <a:bodyPr spcFirstLastPara="1" wrap="square" lIns="121900" tIns="121900" rIns="121900" bIns="121900" anchor="t" anchorCtr="0">
            <a:spAutoFit/>
          </a:bodyPr>
          <a:lstStyle/>
          <a:p>
            <a:pPr marL="203195" marR="203195">
              <a:lnSpc>
                <a:spcPct val="115000"/>
              </a:lnSpc>
              <a:spcBef>
                <a:spcPts val="0"/>
              </a:spcBef>
              <a:spcAft>
                <a:spcPts val="0"/>
              </a:spcAft>
            </a:pPr>
            <a:r>
              <a:rPr lang="en" sz="1200" dirty="0">
                <a:latin typeface="Roboto"/>
                <a:ea typeface="Roboto"/>
                <a:cs typeface="Roboto"/>
                <a:sym typeface="Roboto"/>
              </a:rPr>
              <a:t>Photo by </a:t>
            </a:r>
            <a:r>
              <a:rPr lang="en" sz="1200" u="sng" dirty="0">
                <a:latin typeface="Roboto"/>
                <a:ea typeface="Roboto"/>
                <a:cs typeface="Roboto"/>
                <a:sym typeface="Roboto"/>
                <a:hlinkClick r:id="rId4">
                  <a:extLst>
                    <a:ext uri="{A12FA001-AC4F-418D-AE19-62706E023703}">
                      <ahyp:hlinkClr xmlns:ahyp="http://schemas.microsoft.com/office/drawing/2018/hyperlinkcolor" val="tx"/>
                    </a:ext>
                  </a:extLst>
                </a:hlinkClick>
              </a:rPr>
              <a:t>Domenico Loia</a:t>
            </a:r>
            <a:r>
              <a:rPr lang="en" sz="1200" dirty="0">
                <a:latin typeface="Roboto"/>
                <a:ea typeface="Roboto"/>
                <a:cs typeface="Roboto"/>
                <a:sym typeface="Roboto"/>
              </a:rPr>
              <a:t> on </a:t>
            </a:r>
            <a:r>
              <a:rPr lang="en" sz="1200" u="sng" dirty="0">
                <a:latin typeface="Roboto"/>
                <a:ea typeface="Roboto"/>
                <a:cs typeface="Roboto"/>
                <a:sym typeface="Roboto"/>
                <a:hlinkClick r:id="rId5">
                  <a:extLst>
                    <a:ext uri="{A12FA001-AC4F-418D-AE19-62706E023703}">
                      <ahyp:hlinkClr xmlns:ahyp="http://schemas.microsoft.com/office/drawing/2018/hyperlinkcolor" val="tx"/>
                    </a:ext>
                  </a:extLst>
                </a:hlinkClick>
              </a:rPr>
              <a:t>Unsplash</a:t>
            </a:r>
            <a:endParaRP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7" name="Google Shape;117;p21"/>
          <p:cNvSpPr txBox="1"/>
          <p:nvPr/>
        </p:nvSpPr>
        <p:spPr>
          <a:xfrm>
            <a:off x="9582413" y="4587533"/>
            <a:ext cx="2608000" cy="615513"/>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91B26"/>
                </a:solidFill>
                <a:highlight>
                  <a:srgbClr val="FFFFFF"/>
                </a:highlight>
                <a:latin typeface="Open Sans"/>
                <a:ea typeface="Open Sans"/>
                <a:cs typeface="Open Sans"/>
                <a:sym typeface="Open Sans"/>
              </a:rPr>
              <a:t>Image by </a:t>
            </a:r>
            <a:r>
              <a:rPr lang="en" sz="1200" u="sng" dirty="0">
                <a:solidFill>
                  <a:srgbClr val="191B26"/>
                </a:solidFill>
                <a:highlight>
                  <a:srgbClr val="FFFFFF"/>
                </a:highlight>
                <a:latin typeface="Open Sans"/>
                <a:ea typeface="Open Sans"/>
                <a:cs typeface="Open Sans"/>
                <a:sym typeface="Open Sans"/>
                <a:hlinkClick r:id="rId3">
                  <a:extLst>
                    <a:ext uri="{A12FA001-AC4F-418D-AE19-62706E023703}">
                      <ahyp:hlinkClr xmlns:ahyp="http://schemas.microsoft.com/office/drawing/2018/hyperlinkcolor" val="tx"/>
                    </a:ext>
                  </a:extLst>
                </a:hlinkClick>
              </a:rPr>
              <a:t>Jackson David</a:t>
            </a:r>
            <a:r>
              <a:rPr lang="en" sz="1200" dirty="0">
                <a:solidFill>
                  <a:srgbClr val="191B26"/>
                </a:solidFill>
                <a:highlight>
                  <a:srgbClr val="FFFFFF"/>
                </a:highlight>
                <a:latin typeface="Open Sans"/>
                <a:ea typeface="Open Sans"/>
                <a:cs typeface="Open Sans"/>
                <a:sym typeface="Open Sans"/>
              </a:rPr>
              <a:t> from </a:t>
            </a:r>
            <a:r>
              <a:rPr lang="en" sz="1200" u="sng" dirty="0">
                <a:solidFill>
                  <a:srgbClr val="191B26"/>
                </a:solidFill>
                <a:highlight>
                  <a:srgbClr val="FFFFFF"/>
                </a:highlight>
                <a:latin typeface="Open Sans"/>
                <a:ea typeface="Open Sans"/>
                <a:cs typeface="Open Sans"/>
                <a:sym typeface="Open Sans"/>
                <a:hlinkClick r:id="rId4">
                  <a:extLst>
                    <a:ext uri="{A12FA001-AC4F-418D-AE19-62706E023703}">
                      <ahyp:hlinkClr xmlns:ahyp="http://schemas.microsoft.com/office/drawing/2018/hyperlinkcolor" val="tx"/>
                    </a:ext>
                  </a:extLst>
                </a:hlinkClick>
              </a:rPr>
              <a:t>Pixabay</a:t>
            </a:r>
            <a:endParaRPr sz="1200" dirty="0"/>
          </a:p>
        </p:txBody>
      </p:sp>
      <p:pic>
        <p:nvPicPr>
          <p:cNvPr id="116" name="Google Shape;116;p21" descr="A human hand to represent touch or muscular abilities and needs"/>
          <p:cNvPicPr preferRelativeResize="0"/>
          <p:nvPr/>
        </p:nvPicPr>
        <p:blipFill>
          <a:blip r:embed="rId5">
            <a:alphaModFix/>
          </a:blip>
          <a:stretch>
            <a:fillRect/>
          </a:stretch>
        </p:blipFill>
        <p:spPr>
          <a:xfrm>
            <a:off x="9788001" y="1804501"/>
            <a:ext cx="1885676" cy="2826300"/>
          </a:xfrm>
          <a:prstGeom prst="rect">
            <a:avLst/>
          </a:prstGeom>
          <a:noFill/>
          <a:ln>
            <a:noFill/>
          </a:ln>
        </p:spPr>
      </p:pic>
      <p:sp>
        <p:nvSpPr>
          <p:cNvPr id="119" name="Google Shape;119;p21"/>
          <p:cNvSpPr txBox="1"/>
          <p:nvPr/>
        </p:nvSpPr>
        <p:spPr>
          <a:xfrm>
            <a:off x="4466199" y="6014977"/>
            <a:ext cx="33724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11111"/>
                </a:solidFill>
                <a:latin typeface="Roboto"/>
                <a:ea typeface="Roboto"/>
                <a:cs typeface="Roboto"/>
                <a:sym typeface="Roboto"/>
              </a:rPr>
              <a:t>Photo by </a:t>
            </a:r>
            <a:r>
              <a:rPr lang="en" sz="1200" u="sng" dirty="0">
                <a:solidFill>
                  <a:srgbClr val="767676"/>
                </a:solidFill>
                <a:latin typeface="Roboto"/>
                <a:ea typeface="Roboto"/>
                <a:cs typeface="Roboto"/>
                <a:sym typeface="Roboto"/>
                <a:hlinkClick r:id="rId6">
                  <a:extLst>
                    <a:ext uri="{A12FA001-AC4F-418D-AE19-62706E023703}">
                      <ahyp:hlinkClr xmlns:ahyp="http://schemas.microsoft.com/office/drawing/2018/hyperlinkcolor" val="tx"/>
                    </a:ext>
                  </a:extLst>
                </a:hlinkClick>
              </a:rPr>
              <a:t>Robina Weermeijer</a:t>
            </a:r>
            <a:r>
              <a:rPr lang="en" sz="1200" dirty="0">
                <a:solidFill>
                  <a:srgbClr val="111111"/>
                </a:solidFill>
                <a:latin typeface="Roboto"/>
                <a:ea typeface="Roboto"/>
                <a:cs typeface="Roboto"/>
                <a:sym typeface="Roboto"/>
              </a:rPr>
              <a:t> on </a:t>
            </a:r>
            <a:r>
              <a:rPr lang="en" sz="1200" u="sng" dirty="0">
                <a:solidFill>
                  <a:srgbClr val="767676"/>
                </a:solidFill>
                <a:latin typeface="Roboto"/>
                <a:ea typeface="Roboto"/>
                <a:cs typeface="Roboto"/>
                <a:sym typeface="Roboto"/>
                <a:hlinkClick r:id="rId7">
                  <a:extLst>
                    <a:ext uri="{A12FA001-AC4F-418D-AE19-62706E023703}">
                      <ahyp:hlinkClr xmlns:ahyp="http://schemas.microsoft.com/office/drawing/2018/hyperlinkcolor" val="tx"/>
                    </a:ext>
                  </a:extLst>
                </a:hlinkClick>
              </a:rPr>
              <a:t>Unsplash</a:t>
            </a:r>
            <a:endParaRPr sz="1200" dirty="0"/>
          </a:p>
        </p:txBody>
      </p:sp>
      <p:pic>
        <p:nvPicPr>
          <p:cNvPr id="118" name="Google Shape;118;p21" descr="A model of a human brain to represented cognitive abilities and needs"/>
          <p:cNvPicPr preferRelativeResize="0"/>
          <p:nvPr/>
        </p:nvPicPr>
        <p:blipFill rotWithShape="1">
          <a:blip r:embed="rId8">
            <a:alphaModFix/>
          </a:blip>
          <a:srcRect l="12203"/>
          <a:stretch/>
        </p:blipFill>
        <p:spPr>
          <a:xfrm>
            <a:off x="4396451" y="3844554"/>
            <a:ext cx="3511897" cy="2250167"/>
          </a:xfrm>
          <a:prstGeom prst="rect">
            <a:avLst/>
          </a:prstGeom>
          <a:noFill/>
          <a:ln>
            <a:noFill/>
          </a:ln>
        </p:spPr>
      </p:pic>
      <p:sp>
        <p:nvSpPr>
          <p:cNvPr id="113" name="Google Shape;113;p21"/>
          <p:cNvSpPr txBox="1"/>
          <p:nvPr/>
        </p:nvSpPr>
        <p:spPr>
          <a:xfrm>
            <a:off x="4326800" y="3318920"/>
            <a:ext cx="36512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91B26"/>
                </a:solidFill>
                <a:latin typeface="Open Sans"/>
                <a:ea typeface="Open Sans"/>
                <a:cs typeface="Open Sans"/>
                <a:sym typeface="Open Sans"/>
              </a:rPr>
              <a:t>Image by </a:t>
            </a:r>
            <a:r>
              <a:rPr lang="en" sz="1200" u="sng" dirty="0">
                <a:solidFill>
                  <a:srgbClr val="191B26"/>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Sofie Zbořilová</a:t>
            </a:r>
            <a:r>
              <a:rPr lang="en" sz="1200" dirty="0">
                <a:solidFill>
                  <a:srgbClr val="191B26"/>
                </a:solidFill>
                <a:latin typeface="Open Sans"/>
                <a:ea typeface="Open Sans"/>
                <a:cs typeface="Open Sans"/>
                <a:sym typeface="Open Sans"/>
              </a:rPr>
              <a:t> from </a:t>
            </a:r>
            <a:r>
              <a:rPr lang="en" sz="1200" u="sng" dirty="0">
                <a:solidFill>
                  <a:srgbClr val="191B26"/>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Pixabay</a:t>
            </a:r>
            <a:r>
              <a:rPr lang="en" sz="1200" dirty="0">
                <a:solidFill>
                  <a:srgbClr val="191B26"/>
                </a:solidFill>
                <a:highlight>
                  <a:srgbClr val="FFFFFF"/>
                </a:highlight>
                <a:latin typeface="Open Sans"/>
                <a:ea typeface="Open Sans"/>
                <a:cs typeface="Open Sans"/>
                <a:sym typeface="Open Sans"/>
              </a:rPr>
              <a:t> </a:t>
            </a:r>
            <a:endParaRPr sz="1200" dirty="0"/>
          </a:p>
        </p:txBody>
      </p:sp>
      <p:pic>
        <p:nvPicPr>
          <p:cNvPr id="112" name="Google Shape;112;p21" descr="A human eye to represent visual abilities and needs"/>
          <p:cNvPicPr preferRelativeResize="0"/>
          <p:nvPr/>
        </p:nvPicPr>
        <p:blipFill>
          <a:blip r:embed="rId11">
            <a:alphaModFix/>
          </a:blip>
          <a:stretch>
            <a:fillRect/>
          </a:stretch>
        </p:blipFill>
        <p:spPr>
          <a:xfrm>
            <a:off x="4409700" y="1128367"/>
            <a:ext cx="3372600" cy="2250167"/>
          </a:xfrm>
          <a:prstGeom prst="rect">
            <a:avLst/>
          </a:prstGeom>
          <a:noFill/>
          <a:ln>
            <a:noFill/>
          </a:ln>
        </p:spPr>
      </p:pic>
      <p:sp>
        <p:nvSpPr>
          <p:cNvPr id="115" name="Google Shape;115;p21"/>
          <p:cNvSpPr txBox="1"/>
          <p:nvPr/>
        </p:nvSpPr>
        <p:spPr>
          <a:xfrm>
            <a:off x="290074" y="4587533"/>
            <a:ext cx="2762400" cy="615513"/>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chemeClr val="dk1"/>
                </a:solidFill>
              </a:rPr>
              <a:t>Photo by</a:t>
            </a:r>
            <a:r>
              <a:rPr lang="en" sz="1200" dirty="0">
                <a:solidFill>
                  <a:schemeClr val="dk1"/>
                </a:solidFill>
                <a:uFill>
                  <a:noFill/>
                </a:uFill>
                <a:hlinkClick r:id="rId12">
                  <a:extLst>
                    <a:ext uri="{A12FA001-AC4F-418D-AE19-62706E023703}">
                      <ahyp:hlinkClr xmlns:ahyp="http://schemas.microsoft.com/office/drawing/2018/hyperlinkcolor" val="tx"/>
                    </a:ext>
                  </a:extLst>
                </a:hlinkClick>
              </a:rPr>
              <a:t> </a:t>
            </a:r>
            <a:r>
              <a:rPr lang="en" sz="1200" u="sng" dirty="0">
                <a:solidFill>
                  <a:schemeClr val="hlink"/>
                </a:solidFill>
                <a:hlinkClick r:id="rId12"/>
              </a:rPr>
              <a:t>Dylann Hendricks | 딜란</a:t>
            </a:r>
            <a:r>
              <a:rPr lang="en" sz="1200" dirty="0">
                <a:solidFill>
                  <a:schemeClr val="dk1"/>
                </a:solidFill>
              </a:rPr>
              <a:t> on</a:t>
            </a:r>
            <a:r>
              <a:rPr lang="en" sz="1200" dirty="0">
                <a:solidFill>
                  <a:schemeClr val="dk1"/>
                </a:solidFill>
                <a:uFill>
                  <a:noFill/>
                </a:uFill>
                <a:hlinkClick r:id="rId13">
                  <a:extLst>
                    <a:ext uri="{A12FA001-AC4F-418D-AE19-62706E023703}">
                      <ahyp:hlinkClr xmlns:ahyp="http://schemas.microsoft.com/office/drawing/2018/hyperlinkcolor" val="tx"/>
                    </a:ext>
                  </a:extLst>
                </a:hlinkClick>
              </a:rPr>
              <a:t> </a:t>
            </a:r>
            <a:r>
              <a:rPr lang="en" sz="1200" u="sng" dirty="0">
                <a:solidFill>
                  <a:schemeClr val="hlink"/>
                </a:solidFill>
                <a:hlinkClick r:id="rId13"/>
              </a:rPr>
              <a:t>Unsplash</a:t>
            </a:r>
            <a:endParaRPr sz="1200" dirty="0"/>
          </a:p>
        </p:txBody>
      </p:sp>
      <p:pic>
        <p:nvPicPr>
          <p:cNvPr id="114" name="Google Shape;114;p21" descr="A human ear to represent audio or hearing needs"/>
          <p:cNvPicPr preferRelativeResize="0"/>
          <p:nvPr/>
        </p:nvPicPr>
        <p:blipFill>
          <a:blip r:embed="rId14">
            <a:alphaModFix/>
          </a:blip>
          <a:stretch>
            <a:fillRect/>
          </a:stretch>
        </p:blipFill>
        <p:spPr>
          <a:xfrm>
            <a:off x="478500" y="1804501"/>
            <a:ext cx="2119731" cy="2826295"/>
          </a:xfrm>
          <a:prstGeom prst="rect">
            <a:avLst/>
          </a:prstGeom>
          <a:noFill/>
          <a:ln>
            <a:noFill/>
          </a:ln>
        </p:spPr>
      </p:pic>
      <p:sp>
        <p:nvSpPr>
          <p:cNvPr id="111" name="Google Shape;111;p21"/>
          <p:cNvSpPr txBox="1">
            <a:spLocks noGrp="1"/>
          </p:cNvSpPr>
          <p:nvPr>
            <p:ph type="title"/>
          </p:nvPr>
        </p:nvSpPr>
        <p:spPr>
          <a:xfrm>
            <a:off x="2424800" y="0"/>
            <a:ext cx="7342400" cy="1281200"/>
          </a:xfrm>
          <a:prstGeom prst="rect">
            <a:avLst/>
          </a:prstGeom>
        </p:spPr>
        <p:txBody>
          <a:bodyPr spcFirstLastPara="1" vert="horz" wrap="square" lIns="121900" tIns="60933" rIns="121900" bIns="60933" numCol="1" anchor="ctr" anchorCtr="0" compatLnSpc="1">
            <a:prstTxWarp prst="textNoShape">
              <a:avLst/>
            </a:prstTxWarp>
            <a:normAutofit/>
          </a:bodyPr>
          <a:lstStyle/>
          <a:p>
            <a:pPr>
              <a:lnSpc>
                <a:spcPct val="100000"/>
              </a:lnSpc>
              <a:buClr>
                <a:schemeClr val="dk1"/>
              </a:buClr>
              <a:buSzPts val="1100"/>
            </a:pPr>
            <a:r>
              <a:rPr lang="en" b="1" dirty="0"/>
              <a:t>Varying Abilities Need Access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546400" y="449933"/>
            <a:ext cx="50992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b="1" dirty="0"/>
              <a:t>Making Text Accessible</a:t>
            </a:r>
            <a:endParaRPr dirty="0"/>
          </a:p>
        </p:txBody>
      </p:sp>
      <p:sp>
        <p:nvSpPr>
          <p:cNvPr id="125" name="Google Shape;125;p22"/>
          <p:cNvSpPr txBox="1">
            <a:spLocks noGrp="1"/>
          </p:cNvSpPr>
          <p:nvPr>
            <p:ph type="body" idx="1"/>
          </p:nvPr>
        </p:nvSpPr>
        <p:spPr>
          <a:xfrm>
            <a:off x="163300" y="2240584"/>
            <a:ext cx="7161200" cy="3851600"/>
          </a:xfrm>
          <a:prstGeom prst="rect">
            <a:avLst/>
          </a:prstGeom>
        </p:spPr>
        <p:txBody>
          <a:bodyPr spcFirstLastPara="1" vert="horz" wrap="square" lIns="121900" tIns="121900" rIns="121900" bIns="121900" numCol="1" anchor="t" anchorCtr="0" compatLnSpc="1">
            <a:prstTxWarp prst="textNoShape">
              <a:avLst/>
            </a:prstTxWarp>
            <a:normAutofit/>
          </a:bodyPr>
          <a:lstStyle/>
          <a:p>
            <a:pPr indent="-482588">
              <a:buSzPts val="2100"/>
            </a:pPr>
            <a:r>
              <a:rPr lang="en" sz="2800" dirty="0"/>
              <a:t>Color should not be used to emphasize text</a:t>
            </a:r>
            <a:endParaRPr sz="2800" dirty="0"/>
          </a:p>
          <a:p>
            <a:pPr indent="-482588">
              <a:spcBef>
                <a:spcPts val="1333"/>
              </a:spcBef>
              <a:buSzPts val="2100"/>
            </a:pPr>
            <a:r>
              <a:rPr lang="en" sz="2800" dirty="0"/>
              <a:t>Use Bold and Italics</a:t>
            </a:r>
            <a:endParaRPr sz="2800" dirty="0"/>
          </a:p>
          <a:p>
            <a:pPr indent="-482588">
              <a:spcBef>
                <a:spcPts val="1333"/>
              </a:spcBef>
              <a:buSzPts val="2100"/>
            </a:pPr>
            <a:r>
              <a:rPr lang="en" sz="2800" dirty="0"/>
              <a:t>Underlying reserved for hyperlinks</a:t>
            </a:r>
            <a:endParaRPr sz="2800" dirty="0"/>
          </a:p>
          <a:p>
            <a:pPr indent="-482588">
              <a:spcBef>
                <a:spcPts val="1333"/>
              </a:spcBef>
              <a:buSzPts val="2100"/>
            </a:pPr>
            <a:r>
              <a:rPr lang="en" sz="2800" dirty="0"/>
              <a:t>Paragraph text size 14 font</a:t>
            </a:r>
            <a:endParaRPr sz="2800" dirty="0"/>
          </a:p>
          <a:p>
            <a:pPr indent="-482588">
              <a:spcBef>
                <a:spcPts val="1333"/>
              </a:spcBef>
              <a:spcAft>
                <a:spcPts val="1333"/>
              </a:spcAft>
              <a:buSzPts val="2100"/>
            </a:pPr>
            <a:r>
              <a:rPr lang="en" sz="2800" dirty="0"/>
              <a:t>Use Heading styles</a:t>
            </a:r>
            <a:endParaRPr sz="2800" dirty="0"/>
          </a:p>
        </p:txBody>
      </p:sp>
      <p:pic>
        <p:nvPicPr>
          <p:cNvPr id="126" name="Google Shape;126;p22" descr="A set of block stamps with various letters in the alphabet to represent text."/>
          <p:cNvPicPr preferRelativeResize="0"/>
          <p:nvPr/>
        </p:nvPicPr>
        <p:blipFill>
          <a:blip r:embed="rId3">
            <a:alphaModFix/>
          </a:blip>
          <a:stretch>
            <a:fillRect/>
          </a:stretch>
        </p:blipFill>
        <p:spPr>
          <a:xfrm>
            <a:off x="7324501" y="2693134"/>
            <a:ext cx="4461100" cy="2946529"/>
          </a:xfrm>
          <a:prstGeom prst="rect">
            <a:avLst/>
          </a:prstGeom>
          <a:noFill/>
          <a:ln>
            <a:noFill/>
          </a:ln>
        </p:spPr>
      </p:pic>
      <p:sp>
        <p:nvSpPr>
          <p:cNvPr id="127" name="Google Shape;127;p22"/>
          <p:cNvSpPr txBox="1"/>
          <p:nvPr/>
        </p:nvSpPr>
        <p:spPr>
          <a:xfrm>
            <a:off x="7630307" y="5557212"/>
            <a:ext cx="3690000" cy="458547"/>
          </a:xfrm>
          <a:prstGeom prst="rect">
            <a:avLst/>
          </a:prstGeom>
          <a:noFill/>
          <a:ln>
            <a:noFill/>
          </a:ln>
        </p:spPr>
        <p:txBody>
          <a:bodyPr spcFirstLastPara="1" wrap="square" lIns="121900" tIns="121900" rIns="121900" bIns="121900" anchor="t" anchorCtr="0">
            <a:spAutoFit/>
          </a:bodyPr>
          <a:lstStyle/>
          <a:p>
            <a:pPr marL="203195" marR="203195">
              <a:lnSpc>
                <a:spcPct val="115000"/>
              </a:lnSpc>
              <a:spcBef>
                <a:spcPts val="0"/>
              </a:spcBef>
              <a:spcAft>
                <a:spcPts val="0"/>
              </a:spcAft>
            </a:pPr>
            <a:r>
              <a:rPr lang="en" sz="1200" dirty="0">
                <a:solidFill>
                  <a:srgbClr val="111111"/>
                </a:solidFill>
                <a:latin typeface="Roboto"/>
                <a:ea typeface="Roboto"/>
                <a:cs typeface="Roboto"/>
                <a:sym typeface="Roboto"/>
              </a:rPr>
              <a:t>Photo by </a:t>
            </a:r>
            <a:r>
              <a:rPr lang="en" sz="1200" u="sng" dirty="0">
                <a:solidFill>
                  <a:srgbClr val="767676"/>
                </a:solidFill>
                <a:latin typeface="Roboto"/>
                <a:ea typeface="Roboto"/>
                <a:cs typeface="Roboto"/>
                <a:sym typeface="Roboto"/>
                <a:hlinkClick r:id="rId4">
                  <a:extLst>
                    <a:ext uri="{A12FA001-AC4F-418D-AE19-62706E023703}">
                      <ahyp:hlinkClr xmlns:ahyp="http://schemas.microsoft.com/office/drawing/2018/hyperlinkcolor" val="tx"/>
                    </a:ext>
                  </a:extLst>
                </a:hlinkClick>
              </a:rPr>
              <a:t>Marcus dePaula</a:t>
            </a:r>
            <a:r>
              <a:rPr lang="en" sz="1200" dirty="0">
                <a:solidFill>
                  <a:srgbClr val="111111"/>
                </a:solidFill>
                <a:latin typeface="Roboto"/>
                <a:ea typeface="Roboto"/>
                <a:cs typeface="Roboto"/>
                <a:sym typeface="Roboto"/>
              </a:rPr>
              <a:t> on </a:t>
            </a:r>
            <a:r>
              <a:rPr lang="en" sz="1200" u="sng" dirty="0">
                <a:solidFill>
                  <a:srgbClr val="767676"/>
                </a:solidFill>
                <a:latin typeface="Roboto"/>
                <a:ea typeface="Roboto"/>
                <a:cs typeface="Roboto"/>
                <a:sym typeface="Roboto"/>
                <a:hlinkClick r:id="rId5">
                  <a:extLst>
                    <a:ext uri="{A12FA001-AC4F-418D-AE19-62706E023703}">
                      <ahyp:hlinkClr xmlns:ahyp="http://schemas.microsoft.com/office/drawing/2018/hyperlinkcolor" val="tx"/>
                    </a:ext>
                  </a:extLst>
                </a:hlinkClick>
              </a:rPr>
              <a:t>Unsplash</a:t>
            </a:r>
            <a:endParaRPr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3"/>
          <p:cNvSpPr txBox="1">
            <a:spLocks noGrp="1"/>
          </p:cNvSpPr>
          <p:nvPr>
            <p:ph type="body" idx="1"/>
          </p:nvPr>
        </p:nvSpPr>
        <p:spPr>
          <a:xfrm>
            <a:off x="4929425" y="2250453"/>
            <a:ext cx="7161200" cy="2357200"/>
          </a:xfrm>
          <a:prstGeom prst="rect">
            <a:avLst/>
          </a:prstGeom>
        </p:spPr>
        <p:txBody>
          <a:bodyPr spcFirstLastPara="1" vert="horz" wrap="square" lIns="121900" tIns="121900" rIns="121900" bIns="121900" numCol="1" anchor="t" anchorCtr="0" compatLnSpc="1">
            <a:prstTxWarp prst="textNoShape">
              <a:avLst/>
            </a:prstTxWarp>
            <a:normAutofit lnSpcReduction="10000"/>
          </a:bodyPr>
          <a:lstStyle/>
          <a:p>
            <a:pPr indent="-482588">
              <a:buSzPts val="2100"/>
            </a:pPr>
            <a:r>
              <a:rPr lang="en" sz="2800" dirty="0"/>
              <a:t>Should be set to open in a new window</a:t>
            </a:r>
            <a:endParaRPr sz="2800" dirty="0"/>
          </a:p>
          <a:p>
            <a:pPr indent="-482588">
              <a:spcBef>
                <a:spcPts val="1333"/>
              </a:spcBef>
              <a:buSzPts val="2100"/>
            </a:pPr>
            <a:r>
              <a:rPr lang="en" sz="2800" dirty="0"/>
              <a:t>No “Click Here” or “Here”</a:t>
            </a:r>
            <a:endParaRPr sz="2800" dirty="0"/>
          </a:p>
          <a:p>
            <a:pPr indent="-482588">
              <a:spcBef>
                <a:spcPts val="1333"/>
              </a:spcBef>
              <a:spcAft>
                <a:spcPts val="1333"/>
              </a:spcAft>
              <a:buSzPts val="2100"/>
            </a:pPr>
            <a:r>
              <a:rPr lang="en" sz="2800" dirty="0"/>
              <a:t>File and/or document names should not be used</a:t>
            </a:r>
            <a:endParaRPr sz="2800" dirty="0"/>
          </a:p>
        </p:txBody>
      </p:sp>
      <p:pic>
        <p:nvPicPr>
          <p:cNvPr id="134" name="Google Shape;134;p23" descr="Screenshot showing example of sentence that uses Click Here for a link and then the proper use of descriptive links"/>
          <p:cNvPicPr preferRelativeResize="0"/>
          <p:nvPr/>
        </p:nvPicPr>
        <p:blipFill>
          <a:blip r:embed="rId3">
            <a:alphaModFix/>
          </a:blip>
          <a:stretch>
            <a:fillRect/>
          </a:stretch>
        </p:blipFill>
        <p:spPr>
          <a:xfrm>
            <a:off x="415600" y="1476159"/>
            <a:ext cx="4305565" cy="4501868"/>
          </a:xfrm>
          <a:prstGeom prst="rect">
            <a:avLst/>
          </a:prstGeom>
          <a:noFill/>
          <a:ln>
            <a:noFill/>
          </a:ln>
        </p:spPr>
      </p:pic>
      <p:sp>
        <p:nvSpPr>
          <p:cNvPr id="132" name="Google Shape;132;p23"/>
          <p:cNvSpPr txBox="1">
            <a:spLocks noGrp="1"/>
          </p:cNvSpPr>
          <p:nvPr>
            <p:ph type="title"/>
          </p:nvPr>
        </p:nvSpPr>
        <p:spPr>
          <a:xfrm>
            <a:off x="4839200" y="402033"/>
            <a:ext cx="25136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b="1" dirty="0"/>
              <a:t>Hyperlinks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3" name="Google Shape;143;p24"/>
          <p:cNvSpPr txBox="1"/>
          <p:nvPr/>
        </p:nvSpPr>
        <p:spPr>
          <a:xfrm>
            <a:off x="6096000" y="857461"/>
            <a:ext cx="5969200" cy="5248124"/>
          </a:xfrm>
          <a:prstGeom prst="rect">
            <a:avLst/>
          </a:prstGeom>
          <a:noFill/>
          <a:ln>
            <a:noFill/>
          </a:ln>
        </p:spPr>
        <p:txBody>
          <a:bodyPr spcFirstLastPara="1" wrap="square" lIns="121900" tIns="60933" rIns="121900" bIns="60933" anchor="t" anchorCtr="0">
            <a:noAutofit/>
          </a:bodyPr>
          <a:lstStyle/>
          <a:p>
            <a:pPr marL="609585" indent="-478355">
              <a:lnSpc>
                <a:spcPct val="152947"/>
              </a:lnSpc>
              <a:spcBef>
                <a:spcPts val="2133"/>
              </a:spcBef>
              <a:spcAft>
                <a:spcPts val="0"/>
              </a:spcAft>
              <a:buClr>
                <a:srgbClr val="1C3766"/>
              </a:buClr>
              <a:buSzPts val="2050"/>
              <a:buChar char="●"/>
            </a:pPr>
            <a:r>
              <a:rPr lang="en" sz="2733" b="1" dirty="0">
                <a:solidFill>
                  <a:srgbClr val="1C3766"/>
                </a:solidFill>
              </a:rPr>
              <a:t>PC Control (Ctrl) </a:t>
            </a:r>
            <a:r>
              <a:rPr lang="en" sz="2733" b="1" dirty="0">
                <a:solidFill>
                  <a:srgbClr val="1C3766"/>
                </a:solidFill>
                <a:latin typeface="Roboto"/>
                <a:ea typeface="Roboto"/>
                <a:cs typeface="Roboto"/>
                <a:sym typeface="Roboto"/>
              </a:rPr>
              <a:t>^</a:t>
            </a:r>
            <a:endParaRPr sz="2733" b="1" dirty="0">
              <a:solidFill>
                <a:srgbClr val="1C3766"/>
              </a:solidFill>
            </a:endParaRPr>
          </a:p>
          <a:p>
            <a:pPr marL="1219170" lvl="1" indent="-478355">
              <a:lnSpc>
                <a:spcPct val="152947"/>
              </a:lnSpc>
              <a:spcBef>
                <a:spcPts val="0"/>
              </a:spcBef>
              <a:spcAft>
                <a:spcPts val="0"/>
              </a:spcAft>
              <a:buClr>
                <a:srgbClr val="1C3766"/>
              </a:buClr>
              <a:buSzPts val="2050"/>
              <a:buChar char="○"/>
            </a:pPr>
            <a:r>
              <a:rPr lang="en" sz="2733" dirty="0">
                <a:solidFill>
                  <a:srgbClr val="1C3766"/>
                </a:solidFill>
                <a:latin typeface="Roboto"/>
                <a:ea typeface="Roboto"/>
                <a:cs typeface="Roboto"/>
                <a:sym typeface="Roboto"/>
              </a:rPr>
              <a:t>^</a:t>
            </a:r>
            <a:r>
              <a:rPr lang="en" sz="2733" dirty="0">
                <a:solidFill>
                  <a:srgbClr val="1C3766"/>
                </a:solidFill>
              </a:rPr>
              <a:t>A Selects all items</a:t>
            </a:r>
            <a:endParaRPr sz="2733" dirty="0">
              <a:solidFill>
                <a:srgbClr val="1C3766"/>
              </a:solidFill>
            </a:endParaRPr>
          </a:p>
          <a:p>
            <a:pPr marL="1219170" lvl="1" indent="-478355">
              <a:lnSpc>
                <a:spcPct val="152947"/>
              </a:lnSpc>
              <a:spcBef>
                <a:spcPts val="0"/>
              </a:spcBef>
              <a:spcAft>
                <a:spcPts val="0"/>
              </a:spcAft>
              <a:buClr>
                <a:srgbClr val="1C3766"/>
              </a:buClr>
              <a:buSzPts val="2050"/>
              <a:buChar char="○"/>
            </a:pPr>
            <a:r>
              <a:rPr lang="en" sz="2733" dirty="0">
                <a:solidFill>
                  <a:srgbClr val="1C3766"/>
                </a:solidFill>
                <a:latin typeface="Roboto"/>
                <a:ea typeface="Roboto"/>
                <a:cs typeface="Roboto"/>
                <a:sym typeface="Roboto"/>
              </a:rPr>
              <a:t>^</a:t>
            </a:r>
            <a:r>
              <a:rPr lang="en" sz="2733" dirty="0">
                <a:solidFill>
                  <a:srgbClr val="1C3766"/>
                </a:solidFill>
              </a:rPr>
              <a:t>B Bolds highlighted items</a:t>
            </a:r>
            <a:endParaRPr sz="2733" b="1" dirty="0">
              <a:solidFill>
                <a:srgbClr val="1C3766"/>
              </a:solidFill>
            </a:endParaRPr>
          </a:p>
          <a:p>
            <a:pPr marL="1219170" lvl="1" indent="-478355">
              <a:lnSpc>
                <a:spcPct val="152947"/>
              </a:lnSpc>
              <a:spcBef>
                <a:spcPts val="0"/>
              </a:spcBef>
              <a:spcAft>
                <a:spcPts val="0"/>
              </a:spcAft>
              <a:buClr>
                <a:srgbClr val="1C3766"/>
              </a:buClr>
              <a:buSzPts val="2050"/>
              <a:buChar char="○"/>
            </a:pPr>
            <a:r>
              <a:rPr lang="en" sz="2733" dirty="0">
                <a:solidFill>
                  <a:srgbClr val="1C3766"/>
                </a:solidFill>
                <a:latin typeface="Roboto"/>
                <a:ea typeface="Roboto"/>
                <a:cs typeface="Roboto"/>
                <a:sym typeface="Roboto"/>
              </a:rPr>
              <a:t>^</a:t>
            </a:r>
            <a:r>
              <a:rPr lang="en" sz="2733" dirty="0">
                <a:solidFill>
                  <a:srgbClr val="1C3766"/>
                </a:solidFill>
              </a:rPr>
              <a:t>C Copy highlighted items</a:t>
            </a:r>
            <a:endParaRPr sz="2733" dirty="0">
              <a:solidFill>
                <a:srgbClr val="1C3766"/>
              </a:solidFill>
            </a:endParaRPr>
          </a:p>
          <a:p>
            <a:pPr marL="1219170" lvl="1" indent="-478355">
              <a:lnSpc>
                <a:spcPct val="152947"/>
              </a:lnSpc>
              <a:spcBef>
                <a:spcPts val="0"/>
              </a:spcBef>
              <a:spcAft>
                <a:spcPts val="0"/>
              </a:spcAft>
              <a:buClr>
                <a:srgbClr val="1C3766"/>
              </a:buClr>
              <a:buSzPts val="2050"/>
              <a:buChar char="○"/>
            </a:pPr>
            <a:r>
              <a:rPr lang="en" sz="2733" dirty="0">
                <a:solidFill>
                  <a:srgbClr val="1C3766"/>
                </a:solidFill>
                <a:latin typeface="Roboto"/>
                <a:ea typeface="Roboto"/>
                <a:cs typeface="Roboto"/>
                <a:sym typeface="Roboto"/>
              </a:rPr>
              <a:t>^</a:t>
            </a:r>
            <a:r>
              <a:rPr lang="en" sz="2733" dirty="0">
                <a:solidFill>
                  <a:srgbClr val="1C3766"/>
                </a:solidFill>
              </a:rPr>
              <a:t>F Find information</a:t>
            </a:r>
            <a:endParaRPr sz="2733" dirty="0">
              <a:solidFill>
                <a:srgbClr val="1C3766"/>
              </a:solidFill>
            </a:endParaRPr>
          </a:p>
          <a:p>
            <a:pPr marL="1219170" lvl="1" indent="-478355">
              <a:lnSpc>
                <a:spcPct val="152947"/>
              </a:lnSpc>
              <a:spcBef>
                <a:spcPts val="0"/>
              </a:spcBef>
              <a:spcAft>
                <a:spcPts val="0"/>
              </a:spcAft>
              <a:buClr>
                <a:srgbClr val="1C3766"/>
              </a:buClr>
              <a:buSzPts val="2050"/>
              <a:buChar char="○"/>
            </a:pPr>
            <a:r>
              <a:rPr lang="en" sz="2733" dirty="0">
                <a:solidFill>
                  <a:srgbClr val="1C3766"/>
                </a:solidFill>
                <a:latin typeface="Roboto"/>
                <a:ea typeface="Roboto"/>
                <a:cs typeface="Roboto"/>
                <a:sym typeface="Roboto"/>
              </a:rPr>
              <a:t>^</a:t>
            </a:r>
            <a:r>
              <a:rPr lang="en" sz="2733" dirty="0">
                <a:solidFill>
                  <a:srgbClr val="1C3766"/>
                </a:solidFill>
              </a:rPr>
              <a:t>K insert hyperlink</a:t>
            </a:r>
            <a:endParaRPr sz="2733" dirty="0">
              <a:solidFill>
                <a:srgbClr val="1C3766"/>
              </a:solidFill>
            </a:endParaRPr>
          </a:p>
          <a:p>
            <a:pPr marL="1219170" lvl="1" indent="-478355">
              <a:lnSpc>
                <a:spcPct val="152947"/>
              </a:lnSpc>
              <a:spcBef>
                <a:spcPts val="0"/>
              </a:spcBef>
              <a:spcAft>
                <a:spcPts val="0"/>
              </a:spcAft>
              <a:buClr>
                <a:srgbClr val="1C3766"/>
              </a:buClr>
              <a:buSzPts val="2050"/>
              <a:buChar char="○"/>
            </a:pPr>
            <a:r>
              <a:rPr lang="en" sz="2733" dirty="0">
                <a:solidFill>
                  <a:srgbClr val="1C3766"/>
                </a:solidFill>
                <a:latin typeface="Roboto"/>
                <a:ea typeface="Roboto"/>
                <a:cs typeface="Roboto"/>
                <a:sym typeface="Roboto"/>
              </a:rPr>
              <a:t>^</a:t>
            </a:r>
            <a:r>
              <a:rPr lang="en" sz="2733" dirty="0">
                <a:solidFill>
                  <a:srgbClr val="1C3766"/>
                </a:solidFill>
              </a:rPr>
              <a:t>P Print or Save as PDF </a:t>
            </a:r>
            <a:endParaRPr sz="2733" dirty="0">
              <a:solidFill>
                <a:srgbClr val="1C3766"/>
              </a:solidFill>
            </a:endParaRPr>
          </a:p>
          <a:p>
            <a:pPr marL="1219170" lvl="1" indent="-478355">
              <a:lnSpc>
                <a:spcPct val="152947"/>
              </a:lnSpc>
              <a:spcBef>
                <a:spcPts val="0"/>
              </a:spcBef>
              <a:spcAft>
                <a:spcPts val="0"/>
              </a:spcAft>
              <a:buClr>
                <a:srgbClr val="1C3766"/>
              </a:buClr>
              <a:buSzPts val="2050"/>
              <a:buChar char="○"/>
            </a:pPr>
            <a:r>
              <a:rPr lang="en" sz="2733" dirty="0">
                <a:solidFill>
                  <a:srgbClr val="1C3766"/>
                </a:solidFill>
                <a:latin typeface="Roboto"/>
                <a:ea typeface="Roboto"/>
                <a:cs typeface="Roboto"/>
                <a:sym typeface="Roboto"/>
              </a:rPr>
              <a:t>^</a:t>
            </a:r>
            <a:r>
              <a:rPr lang="en" sz="2733" dirty="0">
                <a:solidFill>
                  <a:srgbClr val="1C3766"/>
                </a:solidFill>
              </a:rPr>
              <a:t>V to paste selected</a:t>
            </a:r>
            <a:endParaRPr sz="2733" dirty="0">
              <a:solidFill>
                <a:srgbClr val="1C3766"/>
              </a:solidFill>
            </a:endParaRPr>
          </a:p>
          <a:p>
            <a:pPr marL="1219170" lvl="1" indent="-478355">
              <a:lnSpc>
                <a:spcPct val="152947"/>
              </a:lnSpc>
              <a:spcBef>
                <a:spcPts val="0"/>
              </a:spcBef>
              <a:spcAft>
                <a:spcPts val="0"/>
              </a:spcAft>
              <a:buClr>
                <a:srgbClr val="1C3766"/>
              </a:buClr>
              <a:buSzPts val="2050"/>
              <a:buChar char="○"/>
            </a:pPr>
            <a:r>
              <a:rPr lang="en" sz="2733" dirty="0">
                <a:solidFill>
                  <a:srgbClr val="1C3766"/>
                </a:solidFill>
                <a:latin typeface="Roboto"/>
                <a:ea typeface="Roboto"/>
                <a:cs typeface="Roboto"/>
                <a:sym typeface="Roboto"/>
              </a:rPr>
              <a:t>^</a:t>
            </a:r>
            <a:r>
              <a:rPr lang="en" sz="2733" dirty="0">
                <a:solidFill>
                  <a:srgbClr val="1C3766"/>
                </a:solidFill>
              </a:rPr>
              <a:t>Z undo last action</a:t>
            </a:r>
            <a:endParaRPr sz="2733" dirty="0">
              <a:solidFill>
                <a:srgbClr val="1C3766"/>
              </a:solidFill>
              <a:latin typeface="Roboto"/>
              <a:ea typeface="Roboto"/>
              <a:cs typeface="Roboto"/>
              <a:sym typeface="Roboto"/>
            </a:endParaRPr>
          </a:p>
        </p:txBody>
      </p:sp>
      <p:sp>
        <p:nvSpPr>
          <p:cNvPr id="142" name="Google Shape;142;p24"/>
          <p:cNvSpPr txBox="1"/>
          <p:nvPr/>
        </p:nvSpPr>
        <p:spPr>
          <a:xfrm>
            <a:off x="290400" y="1065194"/>
            <a:ext cx="5805600" cy="5248124"/>
          </a:xfrm>
          <a:prstGeom prst="rect">
            <a:avLst/>
          </a:prstGeom>
          <a:noFill/>
          <a:ln>
            <a:noFill/>
          </a:ln>
        </p:spPr>
        <p:txBody>
          <a:bodyPr spcFirstLastPara="1" wrap="square" lIns="121900" tIns="60933" rIns="121900" bIns="60933" anchor="t" anchorCtr="0">
            <a:normAutofit fontScale="70000" lnSpcReduction="20000"/>
          </a:bodyPr>
          <a:lstStyle/>
          <a:p>
            <a:pPr marL="609585" indent="-446554">
              <a:lnSpc>
                <a:spcPct val="152947"/>
              </a:lnSpc>
              <a:spcBef>
                <a:spcPts val="2133"/>
              </a:spcBef>
              <a:spcAft>
                <a:spcPts val="0"/>
              </a:spcAft>
              <a:buClr>
                <a:srgbClr val="1C3766"/>
              </a:buClr>
              <a:buSzPct val="100000"/>
              <a:buChar char="●"/>
            </a:pPr>
            <a:r>
              <a:rPr lang="en" sz="3572" b="1" dirty="0">
                <a:solidFill>
                  <a:srgbClr val="1C3766"/>
                </a:solidFill>
              </a:rPr>
              <a:t>MAC Command (Cmd) ⌘</a:t>
            </a:r>
            <a:endParaRPr sz="3572" b="1" dirty="0">
              <a:solidFill>
                <a:srgbClr val="1C3766"/>
              </a:solidFill>
            </a:endParaRPr>
          </a:p>
          <a:p>
            <a:pPr marL="1219170" lvl="1" indent="-446554">
              <a:lnSpc>
                <a:spcPct val="152947"/>
              </a:lnSpc>
              <a:spcBef>
                <a:spcPts val="0"/>
              </a:spcBef>
              <a:spcAft>
                <a:spcPts val="0"/>
              </a:spcAft>
              <a:buClr>
                <a:srgbClr val="1C3766"/>
              </a:buClr>
              <a:buSzPct val="100000"/>
              <a:buChar char="○"/>
            </a:pPr>
            <a:r>
              <a:rPr lang="en" sz="3572" dirty="0">
                <a:solidFill>
                  <a:srgbClr val="1C3766"/>
                </a:solidFill>
              </a:rPr>
              <a:t>⌘A Selects all items</a:t>
            </a:r>
            <a:endParaRPr sz="3572" dirty="0">
              <a:solidFill>
                <a:srgbClr val="1C3766"/>
              </a:solidFill>
            </a:endParaRPr>
          </a:p>
          <a:p>
            <a:pPr marL="1219170" lvl="1" indent="-446554">
              <a:lnSpc>
                <a:spcPct val="152947"/>
              </a:lnSpc>
              <a:spcBef>
                <a:spcPts val="0"/>
              </a:spcBef>
              <a:spcAft>
                <a:spcPts val="0"/>
              </a:spcAft>
              <a:buClr>
                <a:srgbClr val="1C3766"/>
              </a:buClr>
              <a:buSzPct val="100000"/>
              <a:buChar char="○"/>
            </a:pPr>
            <a:r>
              <a:rPr lang="en" sz="3572" dirty="0">
                <a:solidFill>
                  <a:srgbClr val="1C3766"/>
                </a:solidFill>
              </a:rPr>
              <a:t>⌘B Bolds highlighted items</a:t>
            </a:r>
            <a:endParaRPr sz="3572" b="1" dirty="0">
              <a:solidFill>
                <a:srgbClr val="1C3766"/>
              </a:solidFill>
            </a:endParaRPr>
          </a:p>
          <a:p>
            <a:pPr marL="1219170" lvl="1" indent="-446554">
              <a:lnSpc>
                <a:spcPct val="152947"/>
              </a:lnSpc>
              <a:spcBef>
                <a:spcPts val="0"/>
              </a:spcBef>
              <a:spcAft>
                <a:spcPts val="0"/>
              </a:spcAft>
              <a:buClr>
                <a:srgbClr val="1C3766"/>
              </a:buClr>
              <a:buSzPct val="100000"/>
              <a:buChar char="○"/>
            </a:pPr>
            <a:r>
              <a:rPr lang="en" sz="3572" dirty="0">
                <a:solidFill>
                  <a:srgbClr val="1C3766"/>
                </a:solidFill>
              </a:rPr>
              <a:t>⌘C Copy highlighted items</a:t>
            </a:r>
            <a:endParaRPr sz="3572" dirty="0">
              <a:solidFill>
                <a:srgbClr val="1C3766"/>
              </a:solidFill>
            </a:endParaRPr>
          </a:p>
          <a:p>
            <a:pPr marL="1219170" lvl="1" indent="-446554">
              <a:lnSpc>
                <a:spcPct val="152947"/>
              </a:lnSpc>
              <a:spcBef>
                <a:spcPts val="0"/>
              </a:spcBef>
              <a:spcAft>
                <a:spcPts val="0"/>
              </a:spcAft>
              <a:buClr>
                <a:srgbClr val="1C3766"/>
              </a:buClr>
              <a:buSzPct val="100000"/>
              <a:buChar char="○"/>
            </a:pPr>
            <a:r>
              <a:rPr lang="en" sz="3572" dirty="0">
                <a:solidFill>
                  <a:srgbClr val="1C3766"/>
                </a:solidFill>
              </a:rPr>
              <a:t>⌘F Find information</a:t>
            </a:r>
            <a:endParaRPr sz="3572" dirty="0">
              <a:solidFill>
                <a:srgbClr val="1C3766"/>
              </a:solidFill>
            </a:endParaRPr>
          </a:p>
          <a:p>
            <a:pPr marL="1219170" lvl="1" indent="-446554">
              <a:lnSpc>
                <a:spcPct val="152947"/>
              </a:lnSpc>
              <a:spcBef>
                <a:spcPts val="0"/>
              </a:spcBef>
              <a:spcAft>
                <a:spcPts val="0"/>
              </a:spcAft>
              <a:buClr>
                <a:srgbClr val="1C3766"/>
              </a:buClr>
              <a:buSzPct val="100000"/>
              <a:buChar char="○"/>
            </a:pPr>
            <a:r>
              <a:rPr lang="en" sz="3572" dirty="0">
                <a:solidFill>
                  <a:srgbClr val="1C3766"/>
                </a:solidFill>
              </a:rPr>
              <a:t>⌘K insert hyperlink</a:t>
            </a:r>
            <a:endParaRPr sz="3572" dirty="0">
              <a:solidFill>
                <a:srgbClr val="1C3766"/>
              </a:solidFill>
            </a:endParaRPr>
          </a:p>
          <a:p>
            <a:pPr marL="1219170" lvl="1" indent="-446554">
              <a:lnSpc>
                <a:spcPct val="152947"/>
              </a:lnSpc>
              <a:spcBef>
                <a:spcPts val="0"/>
              </a:spcBef>
              <a:spcAft>
                <a:spcPts val="0"/>
              </a:spcAft>
              <a:buClr>
                <a:srgbClr val="1C3766"/>
              </a:buClr>
              <a:buSzPct val="100000"/>
              <a:buChar char="○"/>
            </a:pPr>
            <a:r>
              <a:rPr lang="en" sz="3572" dirty="0">
                <a:solidFill>
                  <a:srgbClr val="1C3766"/>
                </a:solidFill>
              </a:rPr>
              <a:t>⌘P Print or Save as PDF </a:t>
            </a:r>
            <a:endParaRPr sz="3572" dirty="0">
              <a:solidFill>
                <a:srgbClr val="1C3766"/>
              </a:solidFill>
            </a:endParaRPr>
          </a:p>
          <a:p>
            <a:pPr marL="1219170" lvl="1" indent="-446554">
              <a:lnSpc>
                <a:spcPct val="152947"/>
              </a:lnSpc>
              <a:spcBef>
                <a:spcPts val="0"/>
              </a:spcBef>
              <a:spcAft>
                <a:spcPts val="0"/>
              </a:spcAft>
              <a:buClr>
                <a:srgbClr val="1C3766"/>
              </a:buClr>
              <a:buSzPct val="100000"/>
              <a:buChar char="○"/>
            </a:pPr>
            <a:r>
              <a:rPr lang="en" sz="3572" dirty="0">
                <a:solidFill>
                  <a:srgbClr val="1C3766"/>
                </a:solidFill>
              </a:rPr>
              <a:t>⌘V to paste selected</a:t>
            </a:r>
            <a:endParaRPr sz="3572" dirty="0">
              <a:solidFill>
                <a:srgbClr val="1C3766"/>
              </a:solidFill>
            </a:endParaRPr>
          </a:p>
          <a:p>
            <a:pPr marL="1219170" lvl="1" indent="-446554">
              <a:lnSpc>
                <a:spcPct val="152947"/>
              </a:lnSpc>
              <a:spcBef>
                <a:spcPts val="0"/>
              </a:spcBef>
              <a:spcAft>
                <a:spcPts val="0"/>
              </a:spcAft>
              <a:buClr>
                <a:srgbClr val="1C3766"/>
              </a:buClr>
              <a:buSzPct val="100000"/>
              <a:buChar char="○"/>
            </a:pPr>
            <a:r>
              <a:rPr lang="en" sz="3572" dirty="0">
                <a:solidFill>
                  <a:srgbClr val="1C3766"/>
                </a:solidFill>
              </a:rPr>
              <a:t>⌘Z undo last action</a:t>
            </a:r>
            <a:endParaRPr sz="3572" dirty="0">
              <a:solidFill>
                <a:srgbClr val="1C3766"/>
              </a:solidFill>
            </a:endParaRPr>
          </a:p>
          <a:p>
            <a:pPr marL="1219170">
              <a:lnSpc>
                <a:spcPct val="152947"/>
              </a:lnSpc>
              <a:spcBef>
                <a:spcPts val="2133"/>
              </a:spcBef>
              <a:spcAft>
                <a:spcPts val="0"/>
              </a:spcAft>
            </a:pPr>
            <a:endParaRPr sz="2267" dirty="0">
              <a:solidFill>
                <a:srgbClr val="1C3766"/>
              </a:solidFill>
            </a:endParaRPr>
          </a:p>
        </p:txBody>
      </p:sp>
      <p:sp>
        <p:nvSpPr>
          <p:cNvPr id="141" name="Google Shape;141;p24"/>
          <p:cNvSpPr txBox="1">
            <a:spLocks noGrp="1"/>
          </p:cNvSpPr>
          <p:nvPr>
            <p:ph type="title"/>
          </p:nvPr>
        </p:nvSpPr>
        <p:spPr>
          <a:xfrm>
            <a:off x="2029600" y="120933"/>
            <a:ext cx="8132800" cy="1281200"/>
          </a:xfrm>
          <a:prstGeom prst="rect">
            <a:avLst/>
          </a:prstGeom>
        </p:spPr>
        <p:txBody>
          <a:bodyPr spcFirstLastPara="1" vert="horz" wrap="square" lIns="121900" tIns="60933" rIns="121900" bIns="60933" numCol="1" anchor="ctr" anchorCtr="0" compatLnSpc="1">
            <a:prstTxWarp prst="textNoShape">
              <a:avLst/>
            </a:prstTxWarp>
            <a:normAutofit/>
          </a:bodyPr>
          <a:lstStyle/>
          <a:p>
            <a:pPr>
              <a:spcBef>
                <a:spcPts val="0"/>
              </a:spcBef>
              <a:spcAft>
                <a:spcPts val="0"/>
              </a:spcAft>
              <a:buClr>
                <a:schemeClr val="dk1"/>
              </a:buClr>
              <a:buSzPts val="1100"/>
            </a:pPr>
            <a:r>
              <a:rPr lang="en" b="1" dirty="0"/>
              <a:t>Keyboard Navigation Shortcuts</a:t>
            </a:r>
            <a:endParaRPr dirty="0"/>
          </a:p>
        </p:txBody>
      </p:sp>
    </p:spTree>
  </p:cSld>
  <p:clrMapOvr>
    <a:masterClrMapping/>
  </p:clrMapOvr>
</p:sld>
</file>

<file path=ppt/theme/theme1.xml><?xml version="1.0" encoding="utf-8"?>
<a:theme xmlns:a="http://schemas.openxmlformats.org/drawingml/2006/main" name="Default Design">
  <a:themeElements>
    <a:clrScheme name="JTILT">
      <a:dk1>
        <a:srgbClr val="000000"/>
      </a:dk1>
      <a:lt1>
        <a:srgbClr val="FFFFFF"/>
      </a:lt1>
      <a:dk2>
        <a:srgbClr val="000000"/>
      </a:dk2>
      <a:lt2>
        <a:srgbClr val="808080"/>
      </a:lt2>
      <a:accent1>
        <a:srgbClr val="B8E08C"/>
      </a:accent1>
      <a:accent2>
        <a:srgbClr val="2F5597"/>
      </a:accent2>
      <a:accent3>
        <a:srgbClr val="FFFFFF"/>
      </a:accent3>
      <a:accent4>
        <a:srgbClr val="FFF2CC"/>
      </a:accent4>
      <a:accent5>
        <a:srgbClr val="FFE599"/>
      </a:accent5>
      <a:accent6>
        <a:srgbClr val="000000"/>
      </a:accent6>
      <a:hlink>
        <a:srgbClr val="2F5597"/>
      </a:hlink>
      <a:folHlink>
        <a:srgbClr val="2F5597"/>
      </a:folHlink>
    </a:clrScheme>
    <a:fontScheme name="JTILT">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TILTPresentation-Template" id="{AB281015-E3EF-4CA4-ACFF-7A0CCAB593D3}" vid="{736C4559-1246-4482-B1DD-9EFED0333CF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JTILTPresentation-Template-OTH</Template>
  <TotalTime>11</TotalTime>
  <Words>5478</Words>
  <Application>Microsoft Office PowerPoint</Application>
  <PresentationFormat>Widescreen</PresentationFormat>
  <Paragraphs>310</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Comic Sans MS</vt:lpstr>
      <vt:lpstr>Open Sans</vt:lpstr>
      <vt:lpstr>Roboto</vt:lpstr>
      <vt:lpstr>Roboto Black</vt:lpstr>
      <vt:lpstr>Times New Roman</vt:lpstr>
      <vt:lpstr>Verdana</vt:lpstr>
      <vt:lpstr>Default Design</vt:lpstr>
      <vt:lpstr>#A11Y: EC Summer Institute on Accessibility</vt:lpstr>
      <vt:lpstr>Establishing Session Norms</vt:lpstr>
      <vt:lpstr>Reviewing the Student Profiles</vt:lpstr>
      <vt:lpstr>Accessibility is A Continuous Process</vt:lpstr>
      <vt:lpstr>Main Areas of Concern</vt:lpstr>
      <vt:lpstr>Varying Abilities Need Access</vt:lpstr>
      <vt:lpstr>Making Text Accessible</vt:lpstr>
      <vt:lpstr>Hyperlinks</vt:lpstr>
      <vt:lpstr>Keyboard Navigation Shortcuts</vt:lpstr>
      <vt:lpstr>Keyboard Navigation Activity</vt:lpstr>
      <vt:lpstr>Reading Order</vt:lpstr>
      <vt:lpstr>Alternative Text for Images</vt:lpstr>
      <vt:lpstr>Adding Appropriate Alt Text</vt:lpstr>
      <vt:lpstr>Embedded Text on Images</vt:lpstr>
      <vt:lpstr>Creating Accessible Tables</vt:lpstr>
      <vt:lpstr>Video and Audio Accessibility</vt:lpstr>
      <vt:lpstr>Video Creation Tips and Tricks</vt:lpstr>
      <vt:lpstr>Working with Word (Docs) and PowerPoint (Slides)</vt:lpstr>
      <vt:lpstr>National AEM Center- Quality Indicators</vt:lpstr>
      <vt:lpstr>Quality Indicators- Wows and Wonders Activity</vt:lpstr>
      <vt:lpstr>Day One Wrap-Up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Integrating Instructional Software into Teaching and Learning</dc:subject>
  <dc:creator>Craig Erschel Shepherd (cshphrd2)</dc:creator>
  <cp:lastModifiedBy>Craig Erschel Shepherd (cshphrd2)</cp:lastModifiedBy>
  <cp:revision>6</cp:revision>
  <dcterms:created xsi:type="dcterms:W3CDTF">2023-06-07T18:22:25Z</dcterms:created>
  <dcterms:modified xsi:type="dcterms:W3CDTF">2023-06-07T18:33:52Z</dcterms:modified>
</cp:coreProperties>
</file>