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0" autoAdjust="0"/>
    <p:restoredTop sz="91318" autoAdjust="0"/>
  </p:normalViewPr>
  <p:slideViewPr>
    <p:cSldViewPr snapToGrid="0" showGuides="1">
      <p:cViewPr>
        <p:scale>
          <a:sx n="90" d="100"/>
          <a:sy n="90" d="100"/>
        </p:scale>
        <p:origin x="192" y="60"/>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DBxmADjQlI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iyQlTEACATk" TargetMode="External"/><Relationship Id="rId5" Type="http://schemas.openxmlformats.org/officeDocument/2006/relationships/hyperlink" Target="https://www.youtube.com/watch?v=g95TO20hnmo" TargetMode="External"/><Relationship Id="rId4" Type="http://schemas.openxmlformats.org/officeDocument/2006/relationships/hyperlink" Target="https://www.youtube.com/watch?v=ItGGGN4jeY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creativecommons.org/licenses/by-nd-nc/2.0/jp/?ref=openverse" TargetMode="External"/><Relationship Id="rId3" Type="http://schemas.openxmlformats.org/officeDocument/2006/relationships/hyperlink" Target="https://www.flickr.com/photos/67840815@N05/33117169184" TargetMode="External"/><Relationship Id="rId7" Type="http://schemas.openxmlformats.org/officeDocument/2006/relationships/hyperlink" Target="https://www.flickr.com/photos/10816734@N03"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lickr.com/photos/10816734@N03/1128195263" TargetMode="External"/><Relationship Id="rId11" Type="http://schemas.openxmlformats.org/officeDocument/2006/relationships/hyperlink" Target="https://creativecommons.org/licenses/by-nc-sa/2.0/?ref=openverse" TargetMode="External"/><Relationship Id="rId5" Type="http://schemas.openxmlformats.org/officeDocument/2006/relationships/hyperlink" Target="https://creativecommons.org/licenses/by-nc/2.0/?ref=openverse" TargetMode="External"/><Relationship Id="rId10" Type="http://schemas.openxmlformats.org/officeDocument/2006/relationships/hyperlink" Target="https://www.flickr.com/photos/35034353562@N01" TargetMode="External"/><Relationship Id="rId4" Type="http://schemas.openxmlformats.org/officeDocument/2006/relationships/hyperlink" Target="https://www.flickr.com/photos/67840815@N05" TargetMode="External"/><Relationship Id="rId9" Type="http://schemas.openxmlformats.org/officeDocument/2006/relationships/hyperlink" Target="https://www.flickr.com/photos/35034353562@N01/70154569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cheesecakefactory.com/menu"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flickr.com/photos/120143184@N05/47942226731/in/photolist-2g3urJ4-xGcLP-LPrQWE-619R23-p13HLg-2uJjeF-7Jryya-2f53A2e-xGcJQ-3aL1y-dzupAF-2dKwXjU-29fn97-2mMPH5B-dWAg1m-HW8P-9aDahu-4xUmvE-5brUpJ-CwNG5-9mha67-dhBPL5-dhBNWc-7A5moN-9mz8PY-5LPFC5-oAKUK3-kcBVBM-21bZpxL-dhBNTB-9H59S-fivEYD-aoWEFe-2iWAmr-9WuqCB-fjxS17-aoZqA9-QVKvd6-2m1dL2U-imt27f-5LKrHr-32ax1c-2mhN7vN-8T5oYq-32f8Hm-fK8Mc-5LPFAh-9mhafC-9pvLN-72DS3h" TargetMode="External"/><Relationship Id="rId4" Type="http://schemas.openxmlformats.org/officeDocument/2006/relationships/hyperlink" Target="https://www.thecheesecakefactory.com/all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da.gov/ada_intro.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access-board.gov/law/ra.html#section-508-federal-electronic-and-information-technolog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2.ed.gov/images/ed-gov-hat.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reativecommons.org/licenses/by-nd-nc/2.0/jp/?ref=openverse" TargetMode="External"/><Relationship Id="rId3" Type="http://schemas.openxmlformats.org/officeDocument/2006/relationships/hyperlink" Target="https://www.flickr.com/photos/67840815@N05/33117169184" TargetMode="External"/><Relationship Id="rId7" Type="http://schemas.openxmlformats.org/officeDocument/2006/relationships/hyperlink" Target="https://www.flickr.com/photos/10816734@N0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flickr.com/photos/10816734@N03/1128195263" TargetMode="External"/><Relationship Id="rId11" Type="http://schemas.openxmlformats.org/officeDocument/2006/relationships/hyperlink" Target="https://creativecommons.org/licenses/by-nc-sa/2.0/?ref=openverse" TargetMode="External"/><Relationship Id="rId5" Type="http://schemas.openxmlformats.org/officeDocument/2006/relationships/hyperlink" Target="https://creativecommons.org/licenses/by-nc/2.0/?ref=openverse" TargetMode="External"/><Relationship Id="rId10" Type="http://schemas.openxmlformats.org/officeDocument/2006/relationships/hyperlink" Target="https://www.flickr.com/photos/35034353562@N01" TargetMode="External"/><Relationship Id="rId4" Type="http://schemas.openxmlformats.org/officeDocument/2006/relationships/hyperlink" Target="https://www.flickr.com/photos/67840815@N05" TargetMode="External"/><Relationship Id="rId9" Type="http://schemas.openxmlformats.org/officeDocument/2006/relationships/hyperlink" Target="https://www.flickr.com/photos/35034353562@N01/701545692"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flickr.com/photos/sfupamr/8981968330" TargetMode="External"/><Relationship Id="rId3" Type="http://schemas.openxmlformats.org/officeDocument/2006/relationships/hyperlink" Target="https://unsplash.com/@ageing_better?utm_source=unsplash&amp;utm_medium=referral&amp;utm_content=creditCopyText" TargetMode="External"/><Relationship Id="rId7" Type="http://schemas.openxmlformats.org/officeDocument/2006/relationships/hyperlink" Target="https://creativecommons.org/licenses/by/2.0/?ref=openvers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lickr.com/photos/44124370018@N01" TargetMode="External"/><Relationship Id="rId5" Type="http://schemas.openxmlformats.org/officeDocument/2006/relationships/hyperlink" Target="https://www.flickr.com/photos/44124370018@N01/4469841629" TargetMode="External"/><Relationship Id="rId10" Type="http://schemas.openxmlformats.org/officeDocument/2006/relationships/hyperlink" Target="https://unsplash.com/photos/CZ9AjMGKIFI?utm_source=unsplash&amp;utm_medium=referral&amp;utm_content=creditCopyText" TargetMode="External"/><Relationship Id="rId4" Type="http://schemas.openxmlformats.org/officeDocument/2006/relationships/hyperlink" Target="https://unsplash.com/photos/Uf8P-rOQyog?utm_source=unsplash&amp;utm_medium=referral&amp;utm_content=creditCopyText" TargetMode="External"/><Relationship Id="rId9" Type="http://schemas.openxmlformats.org/officeDocument/2006/relationships/hyperlink" Target="https://unsplash.com/@joeel56?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cf28c888f3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cf28c888f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cf28c888f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cf28c888f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It is important to establish a common definition for accessibility in the beginning of the lesson, because the term accessibility has been associated with other various technical concerns such as Internet connectivity.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f28c888f3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f28c888f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f28c888f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f28c888f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Assistive technology is specific to one person. While accessibility considers specific disabilities, we know that individuals have specific needs that may not specifically be met by accessibility standards alone. Individuals who fall into this category need tools that improve their functionality. Therefore a team of specialists work with students to identify unique needs and determine the best assistive technology options to support student needs. </a:t>
            </a:r>
            <a:endParaRPr sz="1400" dirty="0">
              <a:solidFill>
                <a:schemeClr val="dk1"/>
              </a:solidFill>
            </a:endParaRPr>
          </a:p>
          <a:p>
            <a:pPr marL="0" lvl="0" indent="0" algn="l" rtl="0">
              <a:lnSpc>
                <a:spcPct val="115000"/>
              </a:lnSpc>
              <a:spcBef>
                <a:spcPts val="0"/>
              </a:spcBef>
              <a:spcAft>
                <a:spcPts val="0"/>
              </a:spcAft>
              <a:buNone/>
            </a:pPr>
            <a:endParaRPr sz="10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Please show the short</a:t>
            </a:r>
            <a:r>
              <a:rPr lang="en" sz="1400" dirty="0">
                <a:solidFill>
                  <a:schemeClr val="dk1"/>
                </a:solidFill>
                <a:uFill>
                  <a:noFill/>
                </a:uFill>
                <a:hlinkClick r:id="rId3">
                  <a:extLst>
                    <a:ext uri="{A12FA001-AC4F-418D-AE19-62706E023703}">
                      <ahyp:hlinkClr xmlns:ahyp="http://schemas.microsoft.com/office/drawing/2018/hyperlinkcolor" val="tx"/>
                    </a:ext>
                  </a:extLst>
                </a:hlinkClick>
              </a:rPr>
              <a:t> </a:t>
            </a:r>
            <a:r>
              <a:rPr lang="en" sz="1400" u="sng" dirty="0">
                <a:solidFill>
                  <a:srgbClr val="1155CC"/>
                </a:solidFill>
                <a:hlinkClick r:id="rId3">
                  <a:extLst>
                    <a:ext uri="{A12FA001-AC4F-418D-AE19-62706E023703}">
                      <ahyp:hlinkClr xmlns:ahyp="http://schemas.microsoft.com/office/drawing/2018/hyperlinkcolor" val="tx"/>
                    </a:ext>
                  </a:extLst>
                </a:hlinkClick>
              </a:rPr>
              <a:t>Assistive Technology</a:t>
            </a:r>
            <a:r>
              <a:rPr lang="en" sz="1400" dirty="0">
                <a:solidFill>
                  <a:schemeClr val="dk1"/>
                </a:solidFill>
              </a:rPr>
              <a:t> YouTube video to demonstrate some examples of assistive technologies in action. To capture the human impact of assistive technology, the following videos can be shared with learners to view independently outside of the session (if you are running ahead of schedule, you can have participants choose videos to explore during the session):</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400" u="sng" dirty="0">
                <a:solidFill>
                  <a:srgbClr val="1155CC"/>
                </a:solidFill>
                <a:hlinkClick r:id="rId4">
                  <a:extLst>
                    <a:ext uri="{A12FA001-AC4F-418D-AE19-62706E023703}">
                      <ahyp:hlinkClr xmlns:ahyp="http://schemas.microsoft.com/office/drawing/2018/hyperlinkcolor" val="tx"/>
                    </a:ext>
                  </a:extLst>
                </a:hlinkClick>
              </a:rPr>
              <a:t>Jane Velkovski TED video</a:t>
            </a:r>
            <a:r>
              <a:rPr lang="en" sz="1400" dirty="0">
                <a:solidFill>
                  <a:schemeClr val="dk1"/>
                </a:solidFill>
              </a:rPr>
              <a:t> (mobility)</a:t>
            </a:r>
            <a:endParaRPr sz="1400" dirty="0">
              <a:solidFill>
                <a:schemeClr val="dk1"/>
              </a:solidFill>
            </a:endParaRPr>
          </a:p>
          <a:p>
            <a:pPr marL="0" lvl="0" indent="0" algn="l" rtl="0">
              <a:lnSpc>
                <a:spcPct val="115000"/>
              </a:lnSpc>
              <a:spcBef>
                <a:spcPts val="0"/>
              </a:spcBef>
              <a:spcAft>
                <a:spcPts val="0"/>
              </a:spcAft>
              <a:buNone/>
            </a:pPr>
            <a:r>
              <a:rPr lang="en" sz="1400" u="sng" dirty="0">
                <a:solidFill>
                  <a:srgbClr val="1155CC"/>
                </a:solidFill>
                <a:hlinkClick r:id="rId5">
                  <a:extLst>
                    <a:ext uri="{A12FA001-AC4F-418D-AE19-62706E023703}">
                      <ahyp:hlinkClr xmlns:ahyp="http://schemas.microsoft.com/office/drawing/2018/hyperlinkcolor" val="tx"/>
                    </a:ext>
                  </a:extLst>
                </a:hlinkClick>
              </a:rPr>
              <a:t>Assistive Technology in Action</a:t>
            </a:r>
            <a:r>
              <a:rPr lang="en" sz="1400" dirty="0">
                <a:solidFill>
                  <a:schemeClr val="dk1"/>
                </a:solidFill>
              </a:rPr>
              <a:t> - Meet Elle (eye gaze and Dynavox)</a:t>
            </a:r>
            <a:endParaRPr sz="1400" dirty="0">
              <a:solidFill>
                <a:schemeClr val="dk1"/>
              </a:solidFill>
            </a:endParaRPr>
          </a:p>
          <a:p>
            <a:pPr marL="0" lvl="0" indent="0" algn="l" rtl="0">
              <a:lnSpc>
                <a:spcPct val="115000"/>
              </a:lnSpc>
              <a:spcBef>
                <a:spcPts val="0"/>
              </a:spcBef>
              <a:spcAft>
                <a:spcPts val="0"/>
              </a:spcAft>
              <a:buNone/>
            </a:pPr>
            <a:r>
              <a:rPr lang="en" sz="1400" u="sng" dirty="0">
                <a:solidFill>
                  <a:srgbClr val="1155CC"/>
                </a:solidFill>
                <a:hlinkClick r:id="rId6">
                  <a:extLst>
                    <a:ext uri="{A12FA001-AC4F-418D-AE19-62706E023703}">
                      <ahyp:hlinkClr xmlns:ahyp="http://schemas.microsoft.com/office/drawing/2018/hyperlinkcolor" val="tx"/>
                    </a:ext>
                  </a:extLst>
                </a:hlinkClick>
              </a:rPr>
              <a:t>Assistive Technology Devices in Action For People With Disabilities</a:t>
            </a:r>
            <a:r>
              <a:rPr lang="en" sz="1400" dirty="0">
                <a:solidFill>
                  <a:schemeClr val="dk1"/>
                </a:solidFill>
              </a:rPr>
              <a:t> (low-tech examples)</a:t>
            </a:r>
            <a:endParaRPr sz="15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cf28c888f3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cf28c888f3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cf28c888f3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cf28c888f3_0_1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Activity</a:t>
            </a:r>
            <a:r>
              <a:rPr lang="en" sz="1400" dirty="0"/>
              <a:t>:  Instruct the participants to raise their hand if they can answer “yes” to the following questions.  The animation is set so that each question appears after you click.  Read each question allowed beginning with “Have you ever….”</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After you review these, stress how building accessible content for those with disabilities actually benefits those without one.  A conscious effort to provide digital material enhances the usability and experience for EVERYONE!!!</a:t>
            </a:r>
            <a:endParaRPr sz="1400" dirty="0"/>
          </a:p>
          <a:p>
            <a:pPr marL="0" lvl="0" indent="0" algn="l" rtl="0">
              <a:spcBef>
                <a:spcPts val="0"/>
              </a:spcBef>
              <a:spcAft>
                <a:spcPts val="0"/>
              </a:spcAft>
              <a:buNone/>
            </a:pPr>
            <a:endParaRPr sz="1400" dirty="0"/>
          </a:p>
          <a:p>
            <a:pPr marL="0" lvl="0" indent="0" algn="l" rtl="0">
              <a:lnSpc>
                <a:spcPct val="115000"/>
              </a:lnSpc>
              <a:spcBef>
                <a:spcPts val="0"/>
              </a:spcBef>
              <a:spcAft>
                <a:spcPts val="0"/>
              </a:spcAft>
              <a:buNone/>
            </a:pPr>
            <a:r>
              <a:rPr lang="en" sz="1400" dirty="0">
                <a:solidFill>
                  <a:schemeClr val="dk1"/>
                </a:solidFill>
              </a:rPr>
              <a:t>If time allows, provide learners with the opportunity to add two or three additional similar scenarios related to accessibility concerns for the group to respond to. After completing the interactive activity, stress how building accessible content for those disabilities’ benefits others. A conscious effort to provide accessible digital material enhances the usability and learning experience for everyone. </a:t>
            </a:r>
            <a:r>
              <a:rPr lang="en" sz="1000" dirty="0">
                <a:solidFill>
                  <a:schemeClr val="dk1"/>
                </a:solidFill>
              </a:rPr>
              <a:t> </a:t>
            </a:r>
            <a:endParaRPr sz="1400" dirty="0"/>
          </a:p>
        </p:txBody>
      </p:sp>
      <p:sp>
        <p:nvSpPr>
          <p:cNvPr id="165" name="Google Shape;165;g1cf28c888f3_0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cf28c888f3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cf28c888f3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latin typeface="Calibri"/>
                <a:ea typeface="Calibri"/>
                <a:cs typeface="Calibri"/>
                <a:sym typeface="Calibri"/>
              </a:rPr>
              <a:t>Beyond the law, accessibility is the ethical and morally right thing to ensure for all of our students.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Accessibility ensures that everyone has an equal opportunity to learn and access information.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As teachers, we primarily think of our students as we begin to think about accessibility.  These are the people that we interact with on a daily basis and who we have a direct relationship with.  They are the ones we need to consider as we begin to plan our lessons, activities, and communication.</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However, we need to also remember the family member.  The caregiver is the one who offers the support at home.  While we are not required to offer learning materials for a caregiver’s specific need, we do need to make sure than all correspondences are accessible. This includes any informational letters, memos, webpages, etc.</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Finally, our colleagues.  You may have someone on staff who needs to use a screen reader or captioning in order to access content.  The tips and guidance we provide here today will help you accomplish this.</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Sources: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rgbClr val="30272E"/>
                </a:solidFill>
              </a:rPr>
              <a:t>"</a:t>
            </a:r>
            <a:r>
              <a:rPr lang="en" sz="1200" u="sng" dirty="0">
                <a:solidFill>
                  <a:srgbClr val="0563C1"/>
                </a:solidFill>
                <a:hlinkClick r:id="rId3">
                  <a:extLst>
                    <a:ext uri="{A12FA001-AC4F-418D-AE19-62706E023703}">
                      <ahyp:hlinkClr xmlns:ahyp="http://schemas.microsoft.com/office/drawing/2018/hyperlinkcolor" val="tx"/>
                    </a:ext>
                  </a:extLst>
                </a:hlinkClick>
              </a:rPr>
              <a:t>Teacher Helping Students Working At Computers In Classroom</a:t>
            </a:r>
            <a:r>
              <a:rPr lang="en" sz="1200" dirty="0">
                <a:solidFill>
                  <a:srgbClr val="30272E"/>
                </a:solidFill>
              </a:rPr>
              <a:t>" by </a:t>
            </a:r>
            <a:r>
              <a:rPr lang="en" sz="1200" u="sng" dirty="0">
                <a:solidFill>
                  <a:srgbClr val="0563C1"/>
                </a:solidFill>
                <a:hlinkClick r:id="rId4">
                  <a:extLst>
                    <a:ext uri="{A12FA001-AC4F-418D-AE19-62706E023703}">
                      <ahyp:hlinkClr xmlns:ahyp="http://schemas.microsoft.com/office/drawing/2018/hyperlinkcolor" val="tx"/>
                    </a:ext>
                  </a:extLst>
                </a:hlinkClick>
              </a:rPr>
              <a:t>City of Seattle Community Tech</a:t>
            </a:r>
            <a:r>
              <a:rPr lang="en" sz="1200" dirty="0">
                <a:solidFill>
                  <a:srgbClr val="30272E"/>
                </a:solidFill>
              </a:rPr>
              <a:t> is licensed under </a:t>
            </a:r>
            <a:r>
              <a:rPr lang="en" sz="1200" u="sng" dirty="0">
                <a:solidFill>
                  <a:srgbClr val="0563C1"/>
                </a:solidFill>
                <a:hlinkClick r:id="rId5">
                  <a:extLst>
                    <a:ext uri="{A12FA001-AC4F-418D-AE19-62706E023703}">
                      <ahyp:hlinkClr xmlns:ahyp="http://schemas.microsoft.com/office/drawing/2018/hyperlinkcolor" val="tx"/>
                    </a:ext>
                  </a:extLst>
                </a:hlinkClick>
              </a:rPr>
              <a:t>CC BY-NC 2.0</a:t>
            </a:r>
            <a:r>
              <a:rPr lang="en" sz="1200" dirty="0">
                <a:solidFill>
                  <a:srgbClr val="30272E"/>
                </a:solidFill>
              </a:rPr>
              <a:t>.</a:t>
            </a:r>
            <a:endParaRPr sz="1200" dirty="0">
              <a:solidFill>
                <a:schemeClr val="dk1"/>
              </a:solidFill>
            </a:endParaRPr>
          </a:p>
          <a:p>
            <a:pPr marL="0" lvl="0" indent="0" algn="l" rtl="0">
              <a:spcBef>
                <a:spcPts val="0"/>
              </a:spcBef>
              <a:spcAft>
                <a:spcPts val="0"/>
              </a:spcAft>
              <a:buNone/>
            </a:pPr>
            <a:r>
              <a:rPr lang="en" sz="1200" dirty="0">
                <a:solidFill>
                  <a:srgbClr val="30272E"/>
                </a:solidFill>
              </a:rPr>
              <a:t>"</a:t>
            </a:r>
            <a:r>
              <a:rPr lang="en" sz="1200" u="sng" dirty="0">
                <a:solidFill>
                  <a:srgbClr val="0563C1"/>
                </a:solidFill>
                <a:hlinkClick r:id="rId6">
                  <a:extLst>
                    <a:ext uri="{A12FA001-AC4F-418D-AE19-62706E023703}">
                      <ahyp:hlinkClr xmlns:ahyp="http://schemas.microsoft.com/office/drawing/2018/hyperlinkcolor" val="tx"/>
                    </a:ext>
                  </a:extLst>
                </a:hlinkClick>
              </a:rPr>
              <a:t>The Association for Persons with Disabilities in Bloemfontein</a:t>
            </a:r>
            <a:r>
              <a:rPr lang="en" sz="1200" dirty="0">
                <a:solidFill>
                  <a:srgbClr val="30272E"/>
                </a:solidFill>
              </a:rPr>
              <a:t>" by </a:t>
            </a:r>
            <a:r>
              <a:rPr lang="en" sz="1200" u="sng" dirty="0">
                <a:solidFill>
                  <a:srgbClr val="0563C1"/>
                </a:solidFill>
                <a:hlinkClick r:id="rId7">
                  <a:extLst>
                    <a:ext uri="{A12FA001-AC4F-418D-AE19-62706E023703}">
                      <ahyp:hlinkClr xmlns:ahyp="http://schemas.microsoft.com/office/drawing/2018/hyperlinkcolor" val="tx"/>
                    </a:ext>
                  </a:extLst>
                </a:hlinkClick>
              </a:rPr>
              <a:t>World Bank Photo Collection</a:t>
            </a:r>
            <a:r>
              <a:rPr lang="en" sz="1200" dirty="0">
                <a:solidFill>
                  <a:srgbClr val="30272E"/>
                </a:solidFill>
              </a:rPr>
              <a:t> is licensed under </a:t>
            </a:r>
            <a:r>
              <a:rPr lang="en" sz="1200" u="sng" dirty="0">
                <a:solidFill>
                  <a:srgbClr val="0563C1"/>
                </a:solidFill>
                <a:hlinkClick r:id="rId8">
                  <a:extLst>
                    <a:ext uri="{A12FA001-AC4F-418D-AE19-62706E023703}">
                      <ahyp:hlinkClr xmlns:ahyp="http://schemas.microsoft.com/office/drawing/2018/hyperlinkcolor" val="tx"/>
                    </a:ext>
                  </a:extLst>
                </a:hlinkClick>
              </a:rPr>
              <a:t>CC BY-NC-ND 2.0</a:t>
            </a:r>
            <a:r>
              <a:rPr lang="en" sz="1200" dirty="0">
                <a:solidFill>
                  <a:srgbClr val="30272E"/>
                </a:solidFill>
              </a:rPr>
              <a:t>.</a:t>
            </a:r>
            <a:endParaRPr sz="1200" dirty="0">
              <a:solidFill>
                <a:schemeClr val="dk1"/>
              </a:solidFill>
            </a:endParaRPr>
          </a:p>
          <a:p>
            <a:pPr marL="0" lvl="0" indent="0" algn="l" rtl="0">
              <a:spcBef>
                <a:spcPts val="0"/>
              </a:spcBef>
              <a:spcAft>
                <a:spcPts val="0"/>
              </a:spcAft>
              <a:buNone/>
            </a:pPr>
            <a:r>
              <a:rPr lang="en" sz="1200" dirty="0">
                <a:solidFill>
                  <a:srgbClr val="30272E"/>
                </a:solidFill>
              </a:rPr>
              <a:t>"</a:t>
            </a:r>
            <a:r>
              <a:rPr lang="en" sz="1200" u="sng" dirty="0">
                <a:solidFill>
                  <a:srgbClr val="0563C1"/>
                </a:solidFill>
                <a:hlinkClick r:id="rId9">
                  <a:extLst>
                    <a:ext uri="{A12FA001-AC4F-418D-AE19-62706E023703}">
                      <ahyp:hlinkClr xmlns:ahyp="http://schemas.microsoft.com/office/drawing/2018/hyperlinkcolor" val="tx"/>
                    </a:ext>
                  </a:extLst>
                </a:hlinkClick>
              </a:rPr>
              <a:t>Me at Work</a:t>
            </a:r>
            <a:r>
              <a:rPr lang="en" sz="1200" dirty="0">
                <a:solidFill>
                  <a:srgbClr val="30272E"/>
                </a:solidFill>
              </a:rPr>
              <a:t>" by </a:t>
            </a:r>
            <a:r>
              <a:rPr lang="en" sz="1200" u="sng" dirty="0">
                <a:solidFill>
                  <a:srgbClr val="0563C1"/>
                </a:solidFill>
                <a:hlinkClick r:id="rId10">
                  <a:extLst>
                    <a:ext uri="{A12FA001-AC4F-418D-AE19-62706E023703}">
                      <ahyp:hlinkClr xmlns:ahyp="http://schemas.microsoft.com/office/drawing/2018/hyperlinkcolor" val="tx"/>
                    </a:ext>
                  </a:extLst>
                </a:hlinkClick>
              </a:rPr>
              <a:t>jessamyn</a:t>
            </a:r>
            <a:r>
              <a:rPr lang="en" sz="1200" dirty="0">
                <a:solidFill>
                  <a:srgbClr val="30272E"/>
                </a:solidFill>
              </a:rPr>
              <a:t> is licensed under </a:t>
            </a:r>
            <a:r>
              <a:rPr lang="en" sz="1200" u="sng" dirty="0">
                <a:solidFill>
                  <a:srgbClr val="0563C1"/>
                </a:solidFill>
                <a:hlinkClick r:id="rId11">
                  <a:extLst>
                    <a:ext uri="{A12FA001-AC4F-418D-AE19-62706E023703}">
                      <ahyp:hlinkClr xmlns:ahyp="http://schemas.microsoft.com/office/drawing/2018/hyperlinkcolor" val="tx"/>
                    </a:ext>
                  </a:extLst>
                </a:hlinkClick>
              </a:rPr>
              <a:t>CC BY-NC-SA 2.0</a:t>
            </a:r>
            <a:endParaRPr sz="1200"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f28c888f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cf28c888f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rPr>
              <a:t>The previous activity leads into the discussion about UDL. There is no “one way, one size fits all” way of delivering content. A person who uses the UDL principles accounts for a multitude of factors including not only the content but the mode of learning that his/her students best learn from, equal access to the learning, choice in how the information is learned and how the learner shows their knowledge from the content. UDL principles benefit and are designed with everyone in mind. The three main considerations for UDL include:</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400" dirty="0">
                <a:solidFill>
                  <a:schemeClr val="dk1"/>
                </a:solidFill>
              </a:rPr>
              <a:t>Representation</a:t>
            </a: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Engagement</a:t>
            </a:r>
            <a:endParaRPr sz="1400" dirty="0">
              <a:solidFill>
                <a:schemeClr val="dk1"/>
              </a:solidFill>
            </a:endParaRPr>
          </a:p>
          <a:p>
            <a:pPr marL="0" lvl="0" indent="0" algn="l" rtl="0">
              <a:lnSpc>
                <a:spcPct val="115000"/>
              </a:lnSpc>
              <a:spcBef>
                <a:spcPts val="0"/>
              </a:spcBef>
              <a:spcAft>
                <a:spcPts val="0"/>
              </a:spcAft>
              <a:buNone/>
            </a:pPr>
            <a:r>
              <a:rPr lang="en" sz="1400" dirty="0">
                <a:solidFill>
                  <a:schemeClr val="dk1"/>
                </a:solidFill>
              </a:rPr>
              <a:t>Action and Expression</a:t>
            </a:r>
            <a:endParaRPr sz="18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cf28c888f3_0_2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This is used to give a visual on how all work to together and they promote inclusion opportunities for all learners. </a:t>
            </a:r>
            <a:r>
              <a:rPr lang="en" sz="1400" dirty="0"/>
              <a:t>Use the Venn diagram to summarize the main similarities and differences between UDL, Accessibility, and Assistive Technology.</a:t>
            </a:r>
            <a:endParaRPr sz="1400" dirty="0"/>
          </a:p>
        </p:txBody>
      </p:sp>
      <p:sp>
        <p:nvSpPr>
          <p:cNvPr id="189" name="Google Shape;189;g1cf28c888f3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f28c888f3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cf28c888f3_0_3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Activity</a:t>
            </a:r>
            <a:r>
              <a:rPr lang="en" sz="1400" dirty="0"/>
              <a:t>:</a:t>
            </a:r>
            <a:endParaRPr sz="1400" dirty="0"/>
          </a:p>
          <a:p>
            <a:pPr marL="0" lvl="0" indent="0" algn="l" rtl="0">
              <a:spcBef>
                <a:spcPts val="0"/>
              </a:spcBef>
              <a:spcAft>
                <a:spcPts val="0"/>
              </a:spcAft>
              <a:buNone/>
            </a:pPr>
            <a:r>
              <a:rPr lang="en" sz="1400" dirty="0"/>
              <a:t>Taking what you know now about UDL, Accessibility, and Assistive Technology, you will apply what you have learned to this activity. We will use The Cheesecake Factory as an analogy to represent the principles of UDL, accessibility, and assistive technology.</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Participants will pair up, access the website for The Cheesecake Factory, and evaluate how the restaurant exhibits the principles with their menu.  They will record their findings on their assigned Google Slides document.  Allow the participants 10 minutes to complete the activity and then share out.</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Access these links from participant guide:</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u="sng" dirty="0">
                <a:solidFill>
                  <a:schemeClr val="hlink"/>
                </a:solidFill>
                <a:hlinkClick r:id="rId3"/>
              </a:rPr>
              <a:t>https://www.thecheesecakefactory.com/menu</a:t>
            </a:r>
            <a:endParaRPr sz="1400" dirty="0"/>
          </a:p>
          <a:p>
            <a:pPr marL="0" lvl="0" indent="0" algn="l" rtl="0">
              <a:spcBef>
                <a:spcPts val="0"/>
              </a:spcBef>
              <a:spcAft>
                <a:spcPts val="0"/>
              </a:spcAft>
              <a:buNone/>
            </a:pPr>
            <a:r>
              <a:rPr lang="en" sz="1400" u="sng" dirty="0">
                <a:solidFill>
                  <a:schemeClr val="hlink"/>
                </a:solidFill>
                <a:hlinkClick r:id="rId4"/>
              </a:rPr>
              <a:t>https://www.thecheesecakefactory.com/allergy</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Possible responses could include:</a:t>
            </a:r>
            <a:endParaRPr sz="1400" dirty="0"/>
          </a:p>
          <a:p>
            <a:pPr marL="457200" lvl="0" indent="-317500" algn="l" rtl="0">
              <a:spcBef>
                <a:spcPts val="0"/>
              </a:spcBef>
              <a:spcAft>
                <a:spcPts val="0"/>
              </a:spcAft>
              <a:buSzPts val="1400"/>
              <a:buChar char="●"/>
            </a:pPr>
            <a:r>
              <a:rPr lang="en" sz="1400" b="1" dirty="0"/>
              <a:t>UDL:</a:t>
            </a:r>
            <a:r>
              <a:rPr lang="en" sz="1400" dirty="0"/>
              <a:t>  Different cuisine options like:  Italian, American, Asian, Dietary options: low carb, low calorie</a:t>
            </a:r>
            <a:endParaRPr sz="1400" dirty="0"/>
          </a:p>
          <a:p>
            <a:pPr marL="457200" lvl="0" indent="-317500" algn="l" rtl="0">
              <a:spcBef>
                <a:spcPts val="0"/>
              </a:spcBef>
              <a:spcAft>
                <a:spcPts val="0"/>
              </a:spcAft>
              <a:buSzPts val="1400"/>
              <a:buChar char="●"/>
            </a:pPr>
            <a:r>
              <a:rPr lang="en" sz="1400" b="1" dirty="0"/>
              <a:t>Accessibility</a:t>
            </a:r>
            <a:r>
              <a:rPr lang="en" sz="1400" dirty="0"/>
              <a:t>:  Allergy tool, allergy-free options</a:t>
            </a:r>
            <a:endParaRPr sz="1400" dirty="0"/>
          </a:p>
          <a:p>
            <a:pPr marL="457200" lvl="0" indent="-317500" algn="l" rtl="0">
              <a:spcBef>
                <a:spcPts val="0"/>
              </a:spcBef>
              <a:spcAft>
                <a:spcPts val="0"/>
              </a:spcAft>
              <a:buSzPts val="1400"/>
              <a:buChar char="●"/>
            </a:pPr>
            <a:r>
              <a:rPr lang="en" sz="1400" b="1" dirty="0"/>
              <a:t>Assistive Technology:</a:t>
            </a:r>
            <a:r>
              <a:rPr lang="en" sz="1400" dirty="0"/>
              <a:t> customized, made-to-order meals as needed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Source:</a:t>
            </a:r>
            <a:endParaRPr sz="1400" dirty="0"/>
          </a:p>
          <a:p>
            <a:pPr marL="0" lvl="0" indent="0" algn="l" rtl="0">
              <a:spcBef>
                <a:spcPts val="0"/>
              </a:spcBef>
              <a:spcAft>
                <a:spcPts val="0"/>
              </a:spcAft>
              <a:buNone/>
            </a:pPr>
            <a:r>
              <a:rPr lang="en" sz="1400" u="sng" dirty="0">
                <a:solidFill>
                  <a:schemeClr val="hlink"/>
                </a:solidFill>
                <a:hlinkClick r:id="rId5"/>
              </a:rPr>
              <a:t>The Cheesecake Factory (Public Domain photo)</a:t>
            </a:r>
            <a:endParaRPr sz="1400" dirty="0"/>
          </a:p>
        </p:txBody>
      </p:sp>
      <p:sp>
        <p:nvSpPr>
          <p:cNvPr id="208" name="Google Shape;208;g1cf28c888f3_0_3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cf28c888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cf28c888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f28c888f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f28c888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Establishing these norms from the beginning of the lesson is important to allow all participants to feel comfortable with sharing what they do and do not already know for growth and new understanding to occur. </a:t>
            </a:r>
            <a:endParaRPr sz="1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f28c888f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f28c888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f28c888f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f28c888f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rPr>
              <a:t>Why is accessibility important? In order to answer that questions, we have to look at two different pieces of the puzzle. The first of those two pieces are the legal requirements around accessibility and then the most important piece of all is the human aspect. Come along with me as we take a look at accessibility in digital instruction.</a:t>
            </a:r>
            <a:endParaRPr sz="1400"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f28c888f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cf28c888f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There are two main laws that have significantly impacted those with disabilities:</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ADA</a:t>
            </a:r>
            <a:endParaRPr sz="1400" b="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Americans with disabilities Act</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Civil Rights legislation that ensured people of all ability levels had equal access and opportunity.</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Applies to public and private organizations</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Section 508</a:t>
            </a:r>
            <a:endParaRPr sz="1400" b="1"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Part of the Rehabilitation Act of 1973</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Requires that entities who receive any federal funding must ensure that any information or tools available to the public must be accessible to ALL individuals regardless of any impairments.  </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This law is what required closed captioning for telecommunications.</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This includes ANY  electronic media such as videos, word documents, PDFs, presentation slides, web pages, etc.  </a:t>
            </a:r>
            <a:endParaRPr sz="1400" dirty="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Char char="○"/>
            </a:pPr>
            <a:r>
              <a:rPr lang="en" sz="1400" dirty="0">
                <a:solidFill>
                  <a:schemeClr val="dk1"/>
                </a:solidFill>
                <a:latin typeface="Calibri"/>
                <a:ea typeface="Calibri"/>
                <a:cs typeface="Calibri"/>
                <a:sym typeface="Calibri"/>
              </a:rPr>
              <a:t>When we break that down, it also means any correspondence that is given to students or sent home to parents, newsletters, homework, etc.</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Sources:</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https://www.ada.gov/ada_intro.htm</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https://www.access-board.gov/law/ra.html#section-508-federal-electronic-and-information-technology</a:t>
            </a:r>
            <a:endParaRPr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cf28c888f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cf28c888f3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en" sz="1100" dirty="0">
                <a:latin typeface="Arial"/>
                <a:ea typeface="Arial"/>
                <a:cs typeface="Arial"/>
                <a:sym typeface="Arial"/>
              </a:rPr>
              <a:t>OCR Complaints</a:t>
            </a:r>
            <a:endParaRPr sz="1100" dirty="0">
              <a:latin typeface="Arial"/>
              <a:ea typeface="Arial"/>
              <a:cs typeface="Arial"/>
              <a:sym typeface="Arial"/>
            </a:endParaRPr>
          </a:p>
          <a:p>
            <a:pPr marL="457200" lvl="0" indent="-298450" algn="l" rtl="0">
              <a:lnSpc>
                <a:spcPct val="90000"/>
              </a:lnSpc>
              <a:spcBef>
                <a:spcPts val="500"/>
              </a:spcBef>
              <a:spcAft>
                <a:spcPts val="0"/>
              </a:spcAft>
              <a:buClr>
                <a:schemeClr val="dk1"/>
              </a:buClr>
              <a:buSzPts val="1100"/>
              <a:buChar char="•"/>
            </a:pPr>
            <a:r>
              <a:rPr lang="en" sz="1100" dirty="0">
                <a:latin typeface="Arial"/>
                <a:ea typeface="Arial"/>
                <a:cs typeface="Arial"/>
                <a:sym typeface="Arial"/>
              </a:rPr>
              <a:t>Any individual who experiences difficulties with accessing electronic content in the educational setting can file a complaint with the Office of Civil Rights with the US </a:t>
            </a:r>
            <a:r>
              <a:rPr lang="en" dirty="0"/>
              <a:t>D</a:t>
            </a:r>
            <a:r>
              <a:rPr lang="en" sz="1100" dirty="0">
                <a:latin typeface="Arial"/>
                <a:ea typeface="Arial"/>
                <a:cs typeface="Arial"/>
                <a:sym typeface="Arial"/>
              </a:rPr>
              <a:t>epartment of </a:t>
            </a:r>
            <a:r>
              <a:rPr lang="en" dirty="0"/>
              <a:t>Education</a:t>
            </a:r>
            <a:endParaRPr sz="1100" dirty="0">
              <a:latin typeface="Arial"/>
              <a:ea typeface="Arial"/>
              <a:cs typeface="Arial"/>
              <a:sym typeface="Arial"/>
            </a:endParaRPr>
          </a:p>
          <a:p>
            <a:pPr marL="457200" lvl="0" indent="-298450" algn="l" rtl="0">
              <a:lnSpc>
                <a:spcPct val="90000"/>
              </a:lnSpc>
              <a:spcBef>
                <a:spcPts val="0"/>
              </a:spcBef>
              <a:spcAft>
                <a:spcPts val="0"/>
              </a:spcAft>
              <a:buClr>
                <a:srgbClr val="1C3766"/>
              </a:buClr>
              <a:buSzPts val="1100"/>
              <a:buFont typeface="Arial"/>
              <a:buChar char="•"/>
            </a:pPr>
            <a:r>
              <a:rPr lang="en" sz="1100" dirty="0">
                <a:latin typeface="Arial"/>
                <a:ea typeface="Arial"/>
                <a:cs typeface="Arial"/>
                <a:sym typeface="Arial"/>
              </a:rPr>
              <a:t>Any public facing document and ANYONE can file.  Doesn’t have to be directly connected.</a:t>
            </a:r>
            <a:endParaRPr sz="1100" dirty="0">
              <a:latin typeface="Arial"/>
              <a:ea typeface="Arial"/>
              <a:cs typeface="Arial"/>
              <a:sym typeface="Arial"/>
            </a:endParaRPr>
          </a:p>
          <a:p>
            <a:pPr marL="457200" lvl="0" indent="-298450" algn="l" rtl="0">
              <a:lnSpc>
                <a:spcPct val="90000"/>
              </a:lnSpc>
              <a:spcBef>
                <a:spcPts val="0"/>
              </a:spcBef>
              <a:spcAft>
                <a:spcPts val="0"/>
              </a:spcAft>
              <a:buClr>
                <a:schemeClr val="dk1"/>
              </a:buClr>
              <a:buSzPts val="1100"/>
              <a:buChar char="•"/>
            </a:pPr>
            <a:r>
              <a:rPr lang="en" sz="1100" dirty="0">
                <a:latin typeface="Arial"/>
                <a:ea typeface="Arial"/>
                <a:cs typeface="Arial"/>
                <a:sym typeface="Arial"/>
              </a:rPr>
              <a:t>A letter of complaint will be sent to the entity that has the violation.</a:t>
            </a:r>
            <a:endParaRPr sz="1100" dirty="0"/>
          </a:p>
          <a:p>
            <a:pPr marL="0" lvl="0" indent="0" algn="l" rtl="0">
              <a:spcBef>
                <a:spcPts val="0"/>
              </a:spcBef>
              <a:spcAft>
                <a:spcPts val="0"/>
              </a:spcAft>
              <a:buNone/>
            </a:pPr>
            <a:endParaRPr dirty="0"/>
          </a:p>
          <a:p>
            <a:pPr marL="0" lvl="0" indent="0" algn="l" rtl="0">
              <a:spcBef>
                <a:spcPts val="0"/>
              </a:spcBef>
              <a:spcAft>
                <a:spcPts val="0"/>
              </a:spcAft>
              <a:buNone/>
            </a:pPr>
            <a:r>
              <a:rPr lang="en" dirty="0"/>
              <a:t>Ask this question:  </a:t>
            </a:r>
            <a:endParaRPr dirty="0"/>
          </a:p>
          <a:p>
            <a:pPr marL="457200" lvl="0" indent="-311150" algn="l" rtl="0">
              <a:spcBef>
                <a:spcPts val="0"/>
              </a:spcBef>
              <a:spcAft>
                <a:spcPts val="0"/>
              </a:spcAft>
              <a:buSzPts val="1300"/>
              <a:buChar char="●"/>
            </a:pPr>
            <a:r>
              <a:rPr lang="en" sz="1100" dirty="0"/>
              <a:t>In 2019: it was estimated that OCR would send out was </a:t>
            </a:r>
            <a:endParaRPr sz="1100" dirty="0"/>
          </a:p>
          <a:p>
            <a:pPr marL="457200" lvl="0" indent="-311150" algn="l" rtl="0">
              <a:spcBef>
                <a:spcPts val="0"/>
              </a:spcBef>
              <a:spcAft>
                <a:spcPts val="0"/>
              </a:spcAft>
              <a:buSzPts val="1300"/>
              <a:buChar char="●"/>
            </a:pPr>
            <a:r>
              <a:rPr lang="en" sz="1100" dirty="0"/>
              <a:t>Answer will fade in:  ~800</a:t>
            </a:r>
            <a:endParaRPr sz="1100" dirty="0"/>
          </a:p>
          <a:p>
            <a:pPr marL="457200" lvl="0" indent="-298450" algn="l" rtl="0">
              <a:spcBef>
                <a:spcPts val="0"/>
              </a:spcBef>
              <a:spcAft>
                <a:spcPts val="0"/>
              </a:spcAft>
              <a:buSzPts val="1100"/>
              <a:buChar char="●"/>
            </a:pPr>
            <a:r>
              <a:rPr lang="en" sz="1100" dirty="0"/>
              <a:t>These complaints affect both K12 and IHEs</a:t>
            </a:r>
            <a:endParaRPr sz="1100" dirty="0"/>
          </a:p>
          <a:p>
            <a:pPr marL="457200" lvl="0" indent="-311150" algn="l" rtl="0">
              <a:spcBef>
                <a:spcPts val="0"/>
              </a:spcBef>
              <a:spcAft>
                <a:spcPts val="0"/>
              </a:spcAft>
              <a:buSzPts val="1300"/>
              <a:buChar char="●"/>
            </a:pPr>
            <a:r>
              <a:rPr lang="en" sz="1100" dirty="0"/>
              <a:t>Considering the events over the last few years, what do you think has happened with that number?  </a:t>
            </a:r>
            <a:endParaRPr sz="1100" dirty="0"/>
          </a:p>
          <a:p>
            <a:pPr marL="0" lvl="0" indent="0" algn="l" rtl="0">
              <a:spcBef>
                <a:spcPts val="0"/>
              </a:spcBef>
              <a:spcAft>
                <a:spcPts val="0"/>
              </a:spcAft>
              <a:buNone/>
            </a:pPr>
            <a:endParaRPr dirty="0"/>
          </a:p>
          <a:p>
            <a:pPr marL="0" lvl="0" indent="0" algn="l" rtl="0">
              <a:spcBef>
                <a:spcPts val="0"/>
              </a:spcBef>
              <a:spcAft>
                <a:spcPts val="0"/>
              </a:spcAft>
              <a:buNone/>
            </a:pPr>
            <a:r>
              <a:rPr lang="en" dirty="0"/>
              <a:t>Sources:</a:t>
            </a:r>
            <a:endParaRPr dirty="0"/>
          </a:p>
          <a:p>
            <a:pPr marL="0" lvl="0" indent="0" algn="l" rtl="0">
              <a:spcBef>
                <a:spcPts val="0"/>
              </a:spcBef>
              <a:spcAft>
                <a:spcPts val="0"/>
              </a:spcAft>
              <a:buNone/>
            </a:pPr>
            <a:endParaRPr sz="1050" dirty="0">
              <a:highlight>
                <a:srgbClr val="EDEBE9"/>
              </a:highlight>
              <a:latin typeface="Times New Roman"/>
              <a:ea typeface="Times New Roman"/>
              <a:cs typeface="Times New Roman"/>
              <a:sym typeface="Times New Roman"/>
            </a:endParaRPr>
          </a:p>
          <a:p>
            <a:pPr marL="0" lvl="0" indent="0" algn="l" rtl="0">
              <a:spcBef>
                <a:spcPts val="0"/>
              </a:spcBef>
              <a:spcAft>
                <a:spcPts val="0"/>
              </a:spcAft>
              <a:buNone/>
            </a:pPr>
            <a:r>
              <a:rPr lang="en" sz="1050" dirty="0">
                <a:latin typeface="Arial"/>
                <a:ea typeface="Arial"/>
                <a:cs typeface="Arial"/>
                <a:sym typeface="Arial"/>
              </a:rPr>
              <a:t>DT&amp;L Conference August 2019​</a:t>
            </a:r>
            <a:endParaRPr sz="1050" dirty="0">
              <a:latin typeface="Arial"/>
              <a:ea typeface="Arial"/>
              <a:cs typeface="Arial"/>
              <a:sym typeface="Arial"/>
            </a:endParaRPr>
          </a:p>
          <a:p>
            <a:pPr marL="88900" marR="88900" lvl="0" indent="0" algn="l" rtl="0">
              <a:lnSpc>
                <a:spcPct val="142857"/>
              </a:lnSpc>
              <a:spcBef>
                <a:spcPts val="0"/>
              </a:spcBef>
              <a:spcAft>
                <a:spcPts val="0"/>
              </a:spcAft>
              <a:buNone/>
            </a:pPr>
            <a:r>
              <a:rPr lang="en" sz="1000" u="sng" dirty="0">
                <a:solidFill>
                  <a:schemeClr val="hlink"/>
                </a:solidFill>
                <a:latin typeface="Arial"/>
                <a:ea typeface="Arial"/>
                <a:cs typeface="Arial"/>
                <a:sym typeface="Arial"/>
                <a:hlinkClick r:id="rId3"/>
              </a:rPr>
              <a:t>https://www2.ed.gov/images/ed-gov-hat.png</a:t>
            </a:r>
            <a:endParaRPr sz="1000" dirty="0">
              <a:solidFill>
                <a:srgbClr val="333333"/>
              </a:solidFill>
              <a:latin typeface="Arial"/>
              <a:ea typeface="Arial"/>
              <a:cs typeface="Arial"/>
              <a:sym typeface="Arial"/>
            </a:endParaRPr>
          </a:p>
          <a:p>
            <a:pPr marL="88900" marR="88900" lvl="0" indent="0" algn="l" rtl="0">
              <a:lnSpc>
                <a:spcPct val="142857"/>
              </a:lnSpc>
              <a:spcBef>
                <a:spcPts val="800"/>
              </a:spcBef>
              <a:spcAft>
                <a:spcPts val="0"/>
              </a:spcAft>
              <a:buNone/>
            </a:pPr>
            <a:r>
              <a:rPr lang="en" sz="1000" u="sng" dirty="0">
                <a:solidFill>
                  <a:schemeClr val="hlink"/>
                </a:solidFill>
                <a:latin typeface="Arial"/>
                <a:ea typeface="Arial"/>
                <a:cs typeface="Arial"/>
                <a:sym typeface="Arial"/>
                <a:hlinkClick r:id="rId3"/>
              </a:rPr>
              <a:t>US Department of Education</a:t>
            </a:r>
            <a:endParaRPr sz="1000" dirty="0">
              <a:solidFill>
                <a:srgbClr val="333333"/>
              </a:solidFill>
              <a:latin typeface="Arial"/>
              <a:ea typeface="Arial"/>
              <a:cs typeface="Arial"/>
              <a:sym typeface="Arial"/>
            </a:endParaRPr>
          </a:p>
          <a:p>
            <a:pPr marL="88900" marR="88900" lvl="0" indent="0" algn="l" rtl="0">
              <a:lnSpc>
                <a:spcPct val="142857"/>
              </a:lnSpc>
              <a:spcBef>
                <a:spcPts val="800"/>
              </a:spcBef>
              <a:spcAft>
                <a:spcPts val="0"/>
              </a:spcAft>
              <a:buNone/>
            </a:pPr>
            <a:endParaRPr sz="1000" dirty="0">
              <a:solidFill>
                <a:srgbClr val="333333"/>
              </a:solidFill>
              <a:latin typeface="Arial"/>
              <a:ea typeface="Arial"/>
              <a:cs typeface="Arial"/>
              <a:sym typeface="Arial"/>
            </a:endParaRPr>
          </a:p>
          <a:p>
            <a:pPr marL="88900" marR="88900" lvl="0" indent="0" algn="l" rtl="0">
              <a:lnSpc>
                <a:spcPct val="142857"/>
              </a:lnSpc>
              <a:spcBef>
                <a:spcPts val="800"/>
              </a:spcBef>
              <a:spcAft>
                <a:spcPts val="0"/>
              </a:spcAft>
              <a:buClr>
                <a:schemeClr val="dk1"/>
              </a:buClr>
              <a:buSzPts val="1100"/>
              <a:buFont typeface="Arial"/>
              <a:buNone/>
            </a:pPr>
            <a:endParaRPr sz="1000" dirty="0">
              <a:solidFill>
                <a:srgbClr val="333333"/>
              </a:solidFill>
              <a:latin typeface="Arial"/>
              <a:ea typeface="Arial"/>
              <a:cs typeface="Arial"/>
              <a:sym typeface="Arial"/>
            </a:endParaRPr>
          </a:p>
          <a:p>
            <a:pPr marL="0" lvl="0" indent="0" algn="l" rtl="0">
              <a:spcBef>
                <a:spcPts val="800"/>
              </a:spcBef>
              <a:spcAft>
                <a:spcPts val="0"/>
              </a:spcAft>
              <a:buNone/>
            </a:pPr>
            <a:endParaRPr sz="1050" dirty="0">
              <a:highlight>
                <a:srgbClr val="EDEBE9"/>
              </a:highlight>
              <a:latin typeface="Times New Roman"/>
              <a:ea typeface="Times New Roman"/>
              <a:cs typeface="Times New Roman"/>
              <a:sym typeface="Times New Roman"/>
            </a:endParaRPr>
          </a:p>
        </p:txBody>
      </p:sp>
      <p:sp>
        <p:nvSpPr>
          <p:cNvPr id="104" name="Google Shape;104;g1cf28c888f3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cf28c888f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cf28c888f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latin typeface="Calibri"/>
                <a:ea typeface="Calibri"/>
                <a:cs typeface="Calibri"/>
                <a:sym typeface="Calibri"/>
              </a:rPr>
              <a:t>Beyond the law, accessibility is the ethical and morally right thing to ensure for all of our students.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Accessibility ensures that everyone has an equal opportunity to learn and access information.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As teachers, we primarily think of our students as we begin to think about accessibility.  These are the people that we interact with on a daily basis and who we have a direct relationship with.  They are the ones we need to consider as we begin to plan our lessons, activities, and communication.</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However, we need to also remember the family member.  The caregiver is the one who offers the support at home.  While we are not required to offer learning materials for a caregiver’s specific need, we do need to make sure than all correspondences are accessible. This includes any informational letters, memos, webpages, etc.</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Finally, our colleagues.  You may have someone on staff who needs to use a screen reader or captioning in order to access content.  The tips and guidance we provide here today will help you accomplish this.</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Sources:</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rgbClr val="30272E"/>
                </a:solidFill>
              </a:rPr>
              <a:t>"</a:t>
            </a:r>
            <a:r>
              <a:rPr lang="en" sz="1400" u="sng" dirty="0">
                <a:solidFill>
                  <a:srgbClr val="0563C1"/>
                </a:solidFill>
                <a:hlinkClick r:id="rId3">
                  <a:extLst>
                    <a:ext uri="{A12FA001-AC4F-418D-AE19-62706E023703}">
                      <ahyp:hlinkClr xmlns:ahyp="http://schemas.microsoft.com/office/drawing/2018/hyperlinkcolor" val="tx"/>
                    </a:ext>
                  </a:extLst>
                </a:hlinkClick>
              </a:rPr>
              <a:t>Teacher Helping Students Working At Computers In Classroom</a:t>
            </a:r>
            <a:r>
              <a:rPr lang="en" sz="1400" dirty="0">
                <a:solidFill>
                  <a:srgbClr val="30272E"/>
                </a:solidFill>
              </a:rPr>
              <a:t>" by </a:t>
            </a:r>
            <a:r>
              <a:rPr lang="en" sz="1400" u="sng" dirty="0">
                <a:solidFill>
                  <a:srgbClr val="0563C1"/>
                </a:solidFill>
                <a:hlinkClick r:id="rId4">
                  <a:extLst>
                    <a:ext uri="{A12FA001-AC4F-418D-AE19-62706E023703}">
                      <ahyp:hlinkClr xmlns:ahyp="http://schemas.microsoft.com/office/drawing/2018/hyperlinkcolor" val="tx"/>
                    </a:ext>
                  </a:extLst>
                </a:hlinkClick>
              </a:rPr>
              <a:t>City of Seattle Community Tech</a:t>
            </a:r>
            <a:r>
              <a:rPr lang="en" sz="1400" dirty="0">
                <a:solidFill>
                  <a:srgbClr val="30272E"/>
                </a:solidFill>
              </a:rPr>
              <a:t> is licensed under </a:t>
            </a:r>
            <a:r>
              <a:rPr lang="en" sz="1400" u="sng" dirty="0">
                <a:solidFill>
                  <a:srgbClr val="0563C1"/>
                </a:solidFill>
                <a:hlinkClick r:id="rId5">
                  <a:extLst>
                    <a:ext uri="{A12FA001-AC4F-418D-AE19-62706E023703}">
                      <ahyp:hlinkClr xmlns:ahyp="http://schemas.microsoft.com/office/drawing/2018/hyperlinkcolor" val="tx"/>
                    </a:ext>
                  </a:extLst>
                </a:hlinkClick>
              </a:rPr>
              <a:t>CC BY-NC 2.0</a:t>
            </a:r>
            <a:r>
              <a:rPr lang="en" sz="1400" dirty="0">
                <a:solidFill>
                  <a:srgbClr val="30272E"/>
                </a:solidFill>
              </a:rPr>
              <a:t>.</a:t>
            </a:r>
            <a:endParaRPr sz="1400" dirty="0">
              <a:solidFill>
                <a:schemeClr val="dk1"/>
              </a:solidFill>
            </a:endParaRPr>
          </a:p>
          <a:p>
            <a:pPr marL="0" lvl="0" indent="0" algn="l" rtl="0">
              <a:spcBef>
                <a:spcPts val="0"/>
              </a:spcBef>
              <a:spcAft>
                <a:spcPts val="0"/>
              </a:spcAft>
              <a:buNone/>
            </a:pPr>
            <a:r>
              <a:rPr lang="en" sz="1400" dirty="0">
                <a:solidFill>
                  <a:srgbClr val="30272E"/>
                </a:solidFill>
              </a:rPr>
              <a:t>"</a:t>
            </a:r>
            <a:r>
              <a:rPr lang="en" sz="1400" u="sng" dirty="0">
                <a:solidFill>
                  <a:srgbClr val="0563C1"/>
                </a:solidFill>
                <a:hlinkClick r:id="rId6">
                  <a:extLst>
                    <a:ext uri="{A12FA001-AC4F-418D-AE19-62706E023703}">
                      <ahyp:hlinkClr xmlns:ahyp="http://schemas.microsoft.com/office/drawing/2018/hyperlinkcolor" val="tx"/>
                    </a:ext>
                  </a:extLst>
                </a:hlinkClick>
              </a:rPr>
              <a:t>The Association for Persons with Disabilities in Bloemfontein</a:t>
            </a:r>
            <a:r>
              <a:rPr lang="en" sz="1400" dirty="0">
                <a:solidFill>
                  <a:srgbClr val="30272E"/>
                </a:solidFill>
              </a:rPr>
              <a:t>" by </a:t>
            </a:r>
            <a:r>
              <a:rPr lang="en" sz="1400" u="sng" dirty="0">
                <a:solidFill>
                  <a:srgbClr val="0563C1"/>
                </a:solidFill>
                <a:hlinkClick r:id="rId7">
                  <a:extLst>
                    <a:ext uri="{A12FA001-AC4F-418D-AE19-62706E023703}">
                      <ahyp:hlinkClr xmlns:ahyp="http://schemas.microsoft.com/office/drawing/2018/hyperlinkcolor" val="tx"/>
                    </a:ext>
                  </a:extLst>
                </a:hlinkClick>
              </a:rPr>
              <a:t>World Bank Photo Collection</a:t>
            </a:r>
            <a:r>
              <a:rPr lang="en" sz="1400" dirty="0">
                <a:solidFill>
                  <a:srgbClr val="30272E"/>
                </a:solidFill>
              </a:rPr>
              <a:t> is licensed under </a:t>
            </a:r>
            <a:r>
              <a:rPr lang="en" sz="1400" u="sng" dirty="0">
                <a:solidFill>
                  <a:srgbClr val="0563C1"/>
                </a:solidFill>
                <a:hlinkClick r:id="rId8">
                  <a:extLst>
                    <a:ext uri="{A12FA001-AC4F-418D-AE19-62706E023703}">
                      <ahyp:hlinkClr xmlns:ahyp="http://schemas.microsoft.com/office/drawing/2018/hyperlinkcolor" val="tx"/>
                    </a:ext>
                  </a:extLst>
                </a:hlinkClick>
              </a:rPr>
              <a:t>CC BY-NC-ND 2.0</a:t>
            </a:r>
            <a:r>
              <a:rPr lang="en" sz="1400" dirty="0">
                <a:solidFill>
                  <a:srgbClr val="30272E"/>
                </a:solidFill>
              </a:rPr>
              <a:t>.</a:t>
            </a:r>
            <a:endParaRPr sz="1400" dirty="0">
              <a:solidFill>
                <a:schemeClr val="dk1"/>
              </a:solidFill>
            </a:endParaRPr>
          </a:p>
          <a:p>
            <a:pPr marL="0" lvl="0" indent="0" algn="l" rtl="0">
              <a:spcBef>
                <a:spcPts val="0"/>
              </a:spcBef>
              <a:spcAft>
                <a:spcPts val="0"/>
              </a:spcAft>
              <a:buNone/>
            </a:pPr>
            <a:r>
              <a:rPr lang="en" sz="1400" dirty="0">
                <a:solidFill>
                  <a:srgbClr val="30272E"/>
                </a:solidFill>
              </a:rPr>
              <a:t>"</a:t>
            </a:r>
            <a:r>
              <a:rPr lang="en" sz="1400" u="sng" dirty="0">
                <a:solidFill>
                  <a:srgbClr val="0563C1"/>
                </a:solidFill>
                <a:hlinkClick r:id="rId9">
                  <a:extLst>
                    <a:ext uri="{A12FA001-AC4F-418D-AE19-62706E023703}">
                      <ahyp:hlinkClr xmlns:ahyp="http://schemas.microsoft.com/office/drawing/2018/hyperlinkcolor" val="tx"/>
                    </a:ext>
                  </a:extLst>
                </a:hlinkClick>
              </a:rPr>
              <a:t>Me at Work</a:t>
            </a:r>
            <a:r>
              <a:rPr lang="en" sz="1400" dirty="0">
                <a:solidFill>
                  <a:srgbClr val="30272E"/>
                </a:solidFill>
              </a:rPr>
              <a:t>" by </a:t>
            </a:r>
            <a:r>
              <a:rPr lang="en" sz="1400" u="sng" dirty="0">
                <a:solidFill>
                  <a:srgbClr val="0563C1"/>
                </a:solidFill>
                <a:hlinkClick r:id="rId10">
                  <a:extLst>
                    <a:ext uri="{A12FA001-AC4F-418D-AE19-62706E023703}">
                      <ahyp:hlinkClr xmlns:ahyp="http://schemas.microsoft.com/office/drawing/2018/hyperlinkcolor" val="tx"/>
                    </a:ext>
                  </a:extLst>
                </a:hlinkClick>
              </a:rPr>
              <a:t>jessamyn</a:t>
            </a:r>
            <a:r>
              <a:rPr lang="en" sz="1400" dirty="0">
                <a:solidFill>
                  <a:srgbClr val="30272E"/>
                </a:solidFill>
              </a:rPr>
              <a:t> is licensed under </a:t>
            </a:r>
            <a:r>
              <a:rPr lang="en" sz="1400" u="sng" dirty="0">
                <a:solidFill>
                  <a:srgbClr val="0563C1"/>
                </a:solidFill>
                <a:hlinkClick r:id="rId11">
                  <a:extLst>
                    <a:ext uri="{A12FA001-AC4F-418D-AE19-62706E023703}">
                      <ahyp:hlinkClr xmlns:ahyp="http://schemas.microsoft.com/office/drawing/2018/hyperlinkcolor" val="tx"/>
                    </a:ext>
                  </a:extLst>
                </a:hlinkClick>
              </a:rPr>
              <a:t>CC BY-NC-SA 2.0</a:t>
            </a:r>
            <a:endParaRPr sz="14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f28c888f3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f28c888f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Meet Our Students Jigsaw Activity</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For this activity, four different student profiles have been created for you to explore. All four characters and their characteristics are fictitious, but the scenarios are realistic. The link in the center of the image leads to an Articulate Storyline object that provides more information on how each student might be directly impacted by content that is not accessible and what considerations must be taken to support the unique student needs represented. </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Divide the room into four groups and assign each group one of the four students. Learners should be given 15 minutes to review the information on their assigned student. Once learners have had ample time to review the profiles, bring everyone back as a whole group. Each group should be given 2 to 3 minutes to teach others about the particular student they reviewed. A few minutes (about 5) should be reserved for any questions at the end of the activity.</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200" dirty="0"/>
              <a:t>Image citations:</a:t>
            </a:r>
            <a:endParaRPr sz="1200" dirty="0"/>
          </a:p>
          <a:p>
            <a:pPr marL="0" lvl="0" indent="0" algn="l" rtl="0">
              <a:spcBef>
                <a:spcPts val="0"/>
              </a:spcBef>
              <a:spcAft>
                <a:spcPts val="0"/>
              </a:spcAft>
              <a:buNone/>
            </a:pPr>
            <a:r>
              <a:rPr lang="en" sz="1200" dirty="0"/>
              <a:t>Micah- </a:t>
            </a:r>
            <a:r>
              <a:rPr lang="en" sz="1200" dirty="0">
                <a:solidFill>
                  <a:schemeClr val="dk1"/>
                </a:solidFill>
              </a:rPr>
              <a:t>Photo by </a:t>
            </a:r>
            <a:r>
              <a:rPr lang="en" sz="1200" u="sng" dirty="0">
                <a:solidFill>
                  <a:schemeClr val="hlink"/>
                </a:solidFill>
                <a:hlinkClick r:id="rId3"/>
              </a:rPr>
              <a:t>Centre for Ageing Better</a:t>
            </a:r>
            <a:r>
              <a:rPr lang="en" sz="1200" dirty="0">
                <a:solidFill>
                  <a:schemeClr val="dk1"/>
                </a:solidFill>
              </a:rPr>
              <a:t> on </a:t>
            </a:r>
            <a:r>
              <a:rPr lang="en" sz="1200" u="sng" dirty="0">
                <a:solidFill>
                  <a:schemeClr val="hlink"/>
                </a:solidFill>
                <a:hlinkClick r:id="rId4"/>
              </a:rPr>
              <a:t>Unsplash</a:t>
            </a:r>
            <a:endParaRPr sz="1200" dirty="0"/>
          </a:p>
          <a:p>
            <a:pPr marL="0" lvl="0" indent="0" algn="l" rtl="0">
              <a:spcBef>
                <a:spcPts val="0"/>
              </a:spcBef>
              <a:spcAft>
                <a:spcPts val="0"/>
              </a:spcAft>
              <a:buNone/>
            </a:pPr>
            <a:r>
              <a:rPr lang="en" sz="1200" dirty="0"/>
              <a:t>Courtney- </a:t>
            </a:r>
            <a:r>
              <a:rPr lang="en" sz="1200" dirty="0">
                <a:solidFill>
                  <a:srgbClr val="30272E"/>
                </a:solidFill>
                <a:highlight>
                  <a:srgbClr val="FFFFFF"/>
                </a:highlight>
                <a:latin typeface="Roboto"/>
                <a:ea typeface="Roboto"/>
                <a:cs typeface="Roboto"/>
                <a:sym typeface="Roboto"/>
              </a:rPr>
              <a:t>"</a:t>
            </a:r>
            <a:r>
              <a:rPr lang="en" sz="1200" u="sng" dirty="0">
                <a:solidFill>
                  <a:schemeClr val="hlink"/>
                </a:solidFill>
                <a:highlight>
                  <a:srgbClr val="FFFFFF"/>
                </a:highlight>
                <a:latin typeface="Roboto"/>
                <a:ea typeface="Roboto"/>
                <a:cs typeface="Roboto"/>
                <a:sym typeface="Roboto"/>
                <a:hlinkClick r:id="rId5"/>
              </a:rPr>
              <a:t>Learning sign language</a:t>
            </a:r>
            <a:r>
              <a:rPr lang="en" sz="1200" dirty="0">
                <a:solidFill>
                  <a:srgbClr val="30272E"/>
                </a:solidFill>
                <a:highlight>
                  <a:srgbClr val="FFFFFF"/>
                </a:highlight>
                <a:latin typeface="Roboto"/>
                <a:ea typeface="Roboto"/>
                <a:cs typeface="Roboto"/>
                <a:sym typeface="Roboto"/>
              </a:rPr>
              <a:t>" by </a:t>
            </a:r>
            <a:r>
              <a:rPr lang="en" sz="1200" u="sng" dirty="0">
                <a:solidFill>
                  <a:schemeClr val="hlink"/>
                </a:solidFill>
                <a:highlight>
                  <a:srgbClr val="FFFFFF"/>
                </a:highlight>
                <a:latin typeface="Roboto"/>
                <a:ea typeface="Roboto"/>
                <a:cs typeface="Roboto"/>
                <a:sym typeface="Roboto"/>
                <a:hlinkClick r:id="rId6"/>
              </a:rPr>
              <a:t>daveynin</a:t>
            </a:r>
            <a:r>
              <a:rPr lang="en" sz="1200" dirty="0">
                <a:solidFill>
                  <a:srgbClr val="30272E"/>
                </a:solidFill>
                <a:highlight>
                  <a:srgbClr val="FFFFFF"/>
                </a:highlight>
                <a:latin typeface="Roboto"/>
                <a:ea typeface="Roboto"/>
                <a:cs typeface="Roboto"/>
                <a:sym typeface="Roboto"/>
              </a:rPr>
              <a:t> is licensed under </a:t>
            </a:r>
            <a:r>
              <a:rPr lang="en" sz="1200" u="sng" dirty="0">
                <a:solidFill>
                  <a:schemeClr val="hlink"/>
                </a:solidFill>
                <a:highlight>
                  <a:srgbClr val="FFFFFF"/>
                </a:highlight>
                <a:latin typeface="Roboto"/>
                <a:ea typeface="Roboto"/>
                <a:cs typeface="Roboto"/>
                <a:sym typeface="Roboto"/>
                <a:hlinkClick r:id="rId7"/>
              </a:rPr>
              <a:t>CC BY 2.0</a:t>
            </a:r>
            <a:r>
              <a:rPr lang="en" sz="1200" dirty="0">
                <a:solidFill>
                  <a:srgbClr val="30272E"/>
                </a:solidFill>
                <a:highlight>
                  <a:srgbClr val="FFFFFF"/>
                </a:highlight>
                <a:latin typeface="Roboto"/>
                <a:ea typeface="Roboto"/>
                <a:cs typeface="Roboto"/>
                <a:sym typeface="Roboto"/>
              </a:rPr>
              <a:t>.</a:t>
            </a:r>
            <a:endParaRPr sz="1200" dirty="0"/>
          </a:p>
          <a:p>
            <a:pPr marL="0" lvl="0" indent="0" algn="l" rtl="0">
              <a:spcBef>
                <a:spcPts val="0"/>
              </a:spcBef>
              <a:spcAft>
                <a:spcPts val="0"/>
              </a:spcAft>
              <a:buNone/>
            </a:pPr>
            <a:r>
              <a:rPr lang="en" sz="1200" dirty="0"/>
              <a:t>Jeremy- “</a:t>
            </a:r>
            <a:r>
              <a:rPr lang="en" sz="1200" u="sng" dirty="0">
                <a:solidFill>
                  <a:schemeClr val="hlink"/>
                </a:solidFill>
                <a:hlinkClick r:id="rId8"/>
              </a:rPr>
              <a:t>Milad Haji Hassan</a:t>
            </a:r>
            <a:r>
              <a:rPr lang="en" sz="1200" dirty="0"/>
              <a:t>” by Simon Fraser University is licensed under </a:t>
            </a:r>
            <a:r>
              <a:rPr lang="en" sz="1200" u="sng" dirty="0">
                <a:solidFill>
                  <a:schemeClr val="hlink"/>
                </a:solidFill>
                <a:hlinkClick r:id="rId7"/>
              </a:rPr>
              <a:t>CC BY 2.0</a:t>
            </a:r>
            <a:endParaRPr sz="1200" dirty="0"/>
          </a:p>
          <a:p>
            <a:pPr marL="0" lvl="0" indent="0" algn="l" rtl="0">
              <a:spcBef>
                <a:spcPts val="0"/>
              </a:spcBef>
              <a:spcAft>
                <a:spcPts val="0"/>
              </a:spcAft>
              <a:buNone/>
            </a:pPr>
            <a:r>
              <a:rPr lang="en" sz="1200" dirty="0"/>
              <a:t>Gabriella- </a:t>
            </a:r>
            <a:r>
              <a:rPr lang="en" sz="1200" dirty="0">
                <a:solidFill>
                  <a:schemeClr val="dk1"/>
                </a:solidFill>
              </a:rPr>
              <a:t>Photo by </a:t>
            </a:r>
            <a:r>
              <a:rPr lang="en" sz="1200" u="sng" dirty="0">
                <a:solidFill>
                  <a:schemeClr val="hlink"/>
                </a:solidFill>
                <a:hlinkClick r:id="rId9"/>
              </a:rPr>
              <a:t>Nicole Wolf</a:t>
            </a:r>
            <a:r>
              <a:rPr lang="en" sz="1200" dirty="0">
                <a:solidFill>
                  <a:schemeClr val="dk1"/>
                </a:solidFill>
              </a:rPr>
              <a:t> on </a:t>
            </a:r>
            <a:r>
              <a:rPr lang="en" sz="1200" u="sng" dirty="0">
                <a:solidFill>
                  <a:schemeClr val="hlink"/>
                </a:solidFill>
                <a:hlinkClick r:id="rId10"/>
              </a:rPr>
              <a:t>Unsplash</a:t>
            </a:r>
            <a:endParaRPr sz="1200" dirty="0"/>
          </a:p>
          <a:p>
            <a:pPr marL="0" lvl="0" indent="0" algn="l" rtl="0">
              <a:spcBef>
                <a:spcPts val="0"/>
              </a:spcBef>
              <a:spcAft>
                <a:spcPts val="0"/>
              </a:spcAft>
              <a:buNone/>
            </a:pPr>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41954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140736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281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38200" y="1789113"/>
            <a:ext cx="10515600" cy="4224400"/>
          </a:xfrm>
          <a:prstGeom prst="rect">
            <a:avLst/>
          </a:prstGeom>
          <a:noFill/>
          <a:ln>
            <a:noFill/>
          </a:ln>
        </p:spPr>
        <p:txBody>
          <a:bodyPr spcFirstLastPara="1" wrap="square" lIns="91425" tIns="45700" rIns="91425" bIns="45700" anchor="t" anchorCtr="0">
            <a:normAutofit/>
          </a:bodyPr>
          <a:lstStyle>
            <a:lvl1pPr marL="609585" lvl="0" indent="-457189" algn="l" rtl="0">
              <a:lnSpc>
                <a:spcPct val="90000"/>
              </a:lnSpc>
              <a:spcBef>
                <a:spcPts val="1333"/>
              </a:spcBef>
              <a:spcAft>
                <a:spcPts val="0"/>
              </a:spcAft>
              <a:buClr>
                <a:srgbClr val="1C3766"/>
              </a:buClr>
              <a:buSzPts val="1800"/>
              <a:buChar char="●"/>
              <a:defRPr/>
            </a:lvl1pPr>
            <a:lvl2pPr marL="1219170" lvl="1" indent="-457189" algn="l" rtl="0">
              <a:lnSpc>
                <a:spcPct val="90000"/>
              </a:lnSpc>
              <a:spcBef>
                <a:spcPts val="1600"/>
              </a:spcBef>
              <a:spcAft>
                <a:spcPts val="0"/>
              </a:spcAft>
              <a:buClr>
                <a:srgbClr val="1C3766"/>
              </a:buClr>
              <a:buSzPts val="1800"/>
              <a:buChar char="○"/>
              <a:defRPr/>
            </a:lvl2pPr>
            <a:lvl3pPr marL="1828754" lvl="2" indent="-457189" algn="l" rtl="0">
              <a:lnSpc>
                <a:spcPct val="90000"/>
              </a:lnSpc>
              <a:spcBef>
                <a:spcPts val="1600"/>
              </a:spcBef>
              <a:spcAft>
                <a:spcPts val="0"/>
              </a:spcAft>
              <a:buClr>
                <a:srgbClr val="1C3766"/>
              </a:buClr>
              <a:buSzPts val="1800"/>
              <a:buChar char="■"/>
              <a:defRPr/>
            </a:lvl3pPr>
            <a:lvl4pPr marL="2438339" lvl="3" indent="-457189" algn="l" rtl="0">
              <a:lnSpc>
                <a:spcPct val="90000"/>
              </a:lnSpc>
              <a:spcBef>
                <a:spcPts val="1600"/>
              </a:spcBef>
              <a:spcAft>
                <a:spcPts val="0"/>
              </a:spcAft>
              <a:buClr>
                <a:srgbClr val="1C3766"/>
              </a:buClr>
              <a:buSzPts val="1800"/>
              <a:buChar char="●"/>
              <a:defRPr/>
            </a:lvl4pPr>
            <a:lvl5pPr marL="3047924" lvl="4" indent="-457189" algn="l" rtl="0">
              <a:lnSpc>
                <a:spcPct val="90000"/>
              </a:lnSpc>
              <a:spcBef>
                <a:spcPts val="1600"/>
              </a:spcBef>
              <a:spcAft>
                <a:spcPts val="0"/>
              </a:spcAft>
              <a:buClr>
                <a:srgbClr val="1C3766"/>
              </a:buClr>
              <a:buSzPts val="1800"/>
              <a:buChar char="○"/>
              <a:defRPr/>
            </a:lvl5pPr>
            <a:lvl6pPr marL="3657509" lvl="5" indent="-457189" algn="l" rtl="0">
              <a:lnSpc>
                <a:spcPct val="90000"/>
              </a:lnSpc>
              <a:spcBef>
                <a:spcPts val="1600"/>
              </a:spcBef>
              <a:spcAft>
                <a:spcPts val="0"/>
              </a:spcAft>
              <a:buClr>
                <a:schemeClr val="dk1"/>
              </a:buClr>
              <a:buSzPts val="1800"/>
              <a:buChar char="■"/>
              <a:defRPr/>
            </a:lvl6pPr>
            <a:lvl7pPr marL="4267093" lvl="6" indent="-457189" algn="l" rtl="0">
              <a:lnSpc>
                <a:spcPct val="90000"/>
              </a:lnSpc>
              <a:spcBef>
                <a:spcPts val="1600"/>
              </a:spcBef>
              <a:spcAft>
                <a:spcPts val="0"/>
              </a:spcAft>
              <a:buClr>
                <a:schemeClr val="dk1"/>
              </a:buClr>
              <a:buSzPts val="1800"/>
              <a:buChar char="●"/>
              <a:defRPr/>
            </a:lvl7pPr>
            <a:lvl8pPr marL="4876678" lvl="7" indent="-457189" algn="l" rtl="0">
              <a:lnSpc>
                <a:spcPct val="90000"/>
              </a:lnSpc>
              <a:spcBef>
                <a:spcPts val="1600"/>
              </a:spcBef>
              <a:spcAft>
                <a:spcPts val="0"/>
              </a:spcAft>
              <a:buClr>
                <a:schemeClr val="dk1"/>
              </a:buClr>
              <a:buSzPts val="1800"/>
              <a:buChar char="○"/>
              <a:defRPr/>
            </a:lvl8pPr>
            <a:lvl9pPr marL="5486263" lvl="8" indent="-457189" algn="l" rtl="0">
              <a:lnSpc>
                <a:spcPct val="90000"/>
              </a:lnSpc>
              <a:spcBef>
                <a:spcPts val="1600"/>
              </a:spcBef>
              <a:spcAft>
                <a:spcPts val="1600"/>
              </a:spcAft>
              <a:buClr>
                <a:schemeClr val="dk1"/>
              </a:buClr>
              <a:buSzPts val="1800"/>
              <a:buChar char="■"/>
              <a:defRPr/>
            </a:lvl9pPr>
          </a:lstStyle>
          <a:p>
            <a:endParaRPr/>
          </a:p>
        </p:txBody>
      </p:sp>
      <p:sp>
        <p:nvSpPr>
          <p:cNvPr id="53" name="Google Shape;53;p13"/>
          <p:cNvSpPr txBox="1">
            <a:spLocks noGrp="1"/>
          </p:cNvSpPr>
          <p:nvPr>
            <p:ph type="sldNum" idx="12"/>
          </p:nvPr>
        </p:nvSpPr>
        <p:spPr>
          <a:xfrm>
            <a:off x="7192617" y="6410960"/>
            <a:ext cx="2303600" cy="284400"/>
          </a:xfrm>
          <a:prstGeom prst="rect">
            <a:avLst/>
          </a:prstGeom>
          <a:noFill/>
          <a:ln>
            <a:noFill/>
          </a:ln>
        </p:spPr>
        <p:txBody>
          <a:bodyPr spcFirstLastPara="1" wrap="square" lIns="91425" tIns="45700" rIns="91425" bIns="45700" anchor="t" anchorCtr="0">
            <a:normAutofit fontScale="92500" lnSpcReduction="20000"/>
          </a:bodyPr>
          <a:lstStyle>
            <a:lvl1pPr marL="0" marR="0" lvl="0" indent="0" algn="r" rtl="0">
              <a:spcBef>
                <a:spcPts val="0"/>
              </a:spcBef>
              <a:buNone/>
              <a:defRPr sz="1333" b="0" i="0" u="none" strike="noStrike" cap="none">
                <a:solidFill>
                  <a:schemeClr val="lt1"/>
                </a:solidFill>
                <a:latin typeface="Arial"/>
                <a:ea typeface="Arial"/>
                <a:cs typeface="Arial"/>
                <a:sym typeface="Arial"/>
              </a:defRPr>
            </a:lvl1pPr>
            <a:lvl2pPr marL="0" marR="0" lvl="1" indent="0" algn="r" rtl="0">
              <a:spcBef>
                <a:spcPts val="0"/>
              </a:spcBef>
              <a:buNone/>
              <a:defRPr sz="1333" b="0" i="0" u="none" strike="noStrike" cap="none">
                <a:solidFill>
                  <a:schemeClr val="lt1"/>
                </a:solidFill>
                <a:latin typeface="Arial"/>
                <a:ea typeface="Arial"/>
                <a:cs typeface="Arial"/>
                <a:sym typeface="Arial"/>
              </a:defRPr>
            </a:lvl2pPr>
            <a:lvl3pPr marL="0" marR="0" lvl="2" indent="0" algn="r" rtl="0">
              <a:spcBef>
                <a:spcPts val="0"/>
              </a:spcBef>
              <a:buNone/>
              <a:defRPr sz="1333" b="0" i="0" u="none" strike="noStrike" cap="none">
                <a:solidFill>
                  <a:schemeClr val="lt1"/>
                </a:solidFill>
                <a:latin typeface="Arial"/>
                <a:ea typeface="Arial"/>
                <a:cs typeface="Arial"/>
                <a:sym typeface="Arial"/>
              </a:defRPr>
            </a:lvl3pPr>
            <a:lvl4pPr marL="0" marR="0" lvl="3" indent="0" algn="r" rtl="0">
              <a:spcBef>
                <a:spcPts val="0"/>
              </a:spcBef>
              <a:buNone/>
              <a:defRPr sz="1333" b="0" i="0" u="none" strike="noStrike" cap="none">
                <a:solidFill>
                  <a:schemeClr val="lt1"/>
                </a:solidFill>
                <a:latin typeface="Arial"/>
                <a:ea typeface="Arial"/>
                <a:cs typeface="Arial"/>
                <a:sym typeface="Arial"/>
              </a:defRPr>
            </a:lvl4pPr>
            <a:lvl5pPr marL="0" marR="0" lvl="4" indent="0" algn="r" rtl="0">
              <a:spcBef>
                <a:spcPts val="0"/>
              </a:spcBef>
              <a:buNone/>
              <a:defRPr sz="1333" b="0" i="0" u="none" strike="noStrike" cap="none">
                <a:solidFill>
                  <a:schemeClr val="lt1"/>
                </a:solidFill>
                <a:latin typeface="Arial"/>
                <a:ea typeface="Arial"/>
                <a:cs typeface="Arial"/>
                <a:sym typeface="Arial"/>
              </a:defRPr>
            </a:lvl5pPr>
            <a:lvl6pPr marL="0" marR="0" lvl="5" indent="0" algn="r" rtl="0">
              <a:spcBef>
                <a:spcPts val="0"/>
              </a:spcBef>
              <a:buNone/>
              <a:defRPr sz="1333" b="0" i="0" u="none" strike="noStrike" cap="none">
                <a:solidFill>
                  <a:schemeClr val="lt1"/>
                </a:solidFill>
                <a:latin typeface="Arial"/>
                <a:ea typeface="Arial"/>
                <a:cs typeface="Arial"/>
                <a:sym typeface="Arial"/>
              </a:defRPr>
            </a:lvl6pPr>
            <a:lvl7pPr marL="0" marR="0" lvl="6" indent="0" algn="r" rtl="0">
              <a:spcBef>
                <a:spcPts val="0"/>
              </a:spcBef>
              <a:buNone/>
              <a:defRPr sz="1333" b="0" i="0" u="none" strike="noStrike" cap="none">
                <a:solidFill>
                  <a:schemeClr val="lt1"/>
                </a:solidFill>
                <a:latin typeface="Arial"/>
                <a:ea typeface="Arial"/>
                <a:cs typeface="Arial"/>
                <a:sym typeface="Arial"/>
              </a:defRPr>
            </a:lvl7pPr>
            <a:lvl8pPr marL="0" marR="0" lvl="7" indent="0" algn="r" rtl="0">
              <a:spcBef>
                <a:spcPts val="0"/>
              </a:spcBef>
              <a:buNone/>
              <a:defRPr sz="1333" b="0" i="0" u="none" strike="noStrike" cap="none">
                <a:solidFill>
                  <a:schemeClr val="lt1"/>
                </a:solidFill>
                <a:latin typeface="Arial"/>
                <a:ea typeface="Arial"/>
                <a:cs typeface="Arial"/>
                <a:sym typeface="Arial"/>
              </a:defRPr>
            </a:lvl8pPr>
            <a:lvl9pPr marL="0" marR="0" lvl="8" indent="0" algn="r" rtl="0">
              <a:spcBef>
                <a:spcPts val="0"/>
              </a:spcBef>
              <a:buNone/>
              <a:defRPr sz="1333" b="0" i="0" u="none" strike="noStrike" cap="none">
                <a:solidFill>
                  <a:schemeClr val="lt1"/>
                </a:solidFill>
                <a:latin typeface="Arial"/>
                <a:ea typeface="Arial"/>
                <a:cs typeface="Arial"/>
                <a:sym typeface="Arial"/>
              </a:defRPr>
            </a:lvl9pPr>
          </a:lstStyle>
          <a:p>
            <a:pPr>
              <a:spcAft>
                <a:spcPts val="0"/>
              </a:spcAft>
            </a:pPr>
            <a:fld id="{00000000-1234-1234-1234-123412341234}" type="slidenum">
              <a:rPr lang="en" smtClean="0"/>
              <a:pPr>
                <a:spcAft>
                  <a:spcPts val="0"/>
                </a:spcAft>
              </a:pPr>
              <a:t>‹#›</a:t>
            </a:fld>
            <a:endParaRPr lang="en" dirty="0"/>
          </a:p>
        </p:txBody>
      </p:sp>
    </p:spTree>
    <p:extLst>
      <p:ext uri="{BB962C8B-B14F-4D97-AF65-F5344CB8AC3E}">
        <p14:creationId xmlns:p14="http://schemas.microsoft.com/office/powerpoint/2010/main" val="18586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dirty="0"/>
          </a:p>
        </p:txBody>
      </p:sp>
    </p:spTree>
    <p:extLst>
      <p:ext uri="{BB962C8B-B14F-4D97-AF65-F5344CB8AC3E}">
        <p14:creationId xmlns:p14="http://schemas.microsoft.com/office/powerpoint/2010/main" val="395314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400" cy="1600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1C3766"/>
              </a:buClr>
              <a:buSzPts val="3200"/>
              <a:buFont typeface="Arial"/>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a:spLocks noGrp="1"/>
          </p:cNvSpPr>
          <p:nvPr>
            <p:ph type="pic" idx="2"/>
          </p:nvPr>
        </p:nvSpPr>
        <p:spPr>
          <a:xfrm>
            <a:off x="5183188" y="987425"/>
            <a:ext cx="6172400" cy="4873600"/>
          </a:xfrm>
          <a:prstGeom prst="rect">
            <a:avLst/>
          </a:prstGeom>
          <a:noFill/>
          <a:ln>
            <a:noFill/>
          </a:ln>
        </p:spPr>
      </p:sp>
      <p:sp>
        <p:nvSpPr>
          <p:cNvPr id="57" name="Google Shape;57;p14"/>
          <p:cNvSpPr txBox="1">
            <a:spLocks noGrp="1"/>
          </p:cNvSpPr>
          <p:nvPr>
            <p:ph type="body" idx="1"/>
          </p:nvPr>
        </p:nvSpPr>
        <p:spPr>
          <a:xfrm>
            <a:off x="839788" y="2057400"/>
            <a:ext cx="3932400" cy="3811600"/>
          </a:xfrm>
          <a:prstGeom prst="rect">
            <a:avLst/>
          </a:prstGeom>
          <a:noFill/>
          <a:ln>
            <a:noFill/>
          </a:ln>
        </p:spPr>
        <p:txBody>
          <a:bodyPr spcFirstLastPara="1" wrap="square" lIns="91425" tIns="45700" rIns="91425" bIns="45700" anchor="t" anchorCtr="0">
            <a:normAutofit/>
          </a:bodyPr>
          <a:lstStyle>
            <a:lvl1pPr marL="609585" lvl="0" indent="-304792" algn="l" rtl="0">
              <a:lnSpc>
                <a:spcPct val="90000"/>
              </a:lnSpc>
              <a:spcBef>
                <a:spcPts val="1333"/>
              </a:spcBef>
              <a:spcAft>
                <a:spcPts val="0"/>
              </a:spcAft>
              <a:buClr>
                <a:srgbClr val="1C3766"/>
              </a:buClr>
              <a:buSzPts val="1600"/>
              <a:buNone/>
              <a:defRPr sz="2133"/>
            </a:lvl1pPr>
            <a:lvl2pPr marL="1219170" lvl="1" indent="-304792" algn="l" rtl="0">
              <a:lnSpc>
                <a:spcPct val="90000"/>
              </a:lnSpc>
              <a:spcBef>
                <a:spcPts val="1600"/>
              </a:spcBef>
              <a:spcAft>
                <a:spcPts val="0"/>
              </a:spcAft>
              <a:buClr>
                <a:srgbClr val="1C3766"/>
              </a:buClr>
              <a:buSzPts val="1400"/>
              <a:buNone/>
              <a:defRPr sz="1867"/>
            </a:lvl2pPr>
            <a:lvl3pPr marL="1828754" lvl="2" indent="-304792" algn="l" rtl="0">
              <a:lnSpc>
                <a:spcPct val="90000"/>
              </a:lnSpc>
              <a:spcBef>
                <a:spcPts val="1600"/>
              </a:spcBef>
              <a:spcAft>
                <a:spcPts val="0"/>
              </a:spcAft>
              <a:buClr>
                <a:srgbClr val="1C3766"/>
              </a:buClr>
              <a:buSzPts val="1200"/>
              <a:buNone/>
              <a:defRPr sz="1600"/>
            </a:lvl3pPr>
            <a:lvl4pPr marL="2438339" lvl="3" indent="-304792" algn="l" rtl="0">
              <a:lnSpc>
                <a:spcPct val="90000"/>
              </a:lnSpc>
              <a:spcBef>
                <a:spcPts val="1600"/>
              </a:spcBef>
              <a:spcAft>
                <a:spcPts val="0"/>
              </a:spcAft>
              <a:buClr>
                <a:srgbClr val="1C3766"/>
              </a:buClr>
              <a:buSzPts val="1000"/>
              <a:buNone/>
              <a:defRPr sz="1333"/>
            </a:lvl4pPr>
            <a:lvl5pPr marL="3047924" lvl="4" indent="-304792" algn="l" rtl="0">
              <a:lnSpc>
                <a:spcPct val="90000"/>
              </a:lnSpc>
              <a:spcBef>
                <a:spcPts val="1600"/>
              </a:spcBef>
              <a:spcAft>
                <a:spcPts val="0"/>
              </a:spcAft>
              <a:buClr>
                <a:srgbClr val="1C3766"/>
              </a:buClr>
              <a:buSzPts val="1000"/>
              <a:buNone/>
              <a:defRPr sz="1333"/>
            </a:lvl5pPr>
            <a:lvl6pPr marL="3657509" lvl="5" indent="-304792" algn="l" rtl="0">
              <a:lnSpc>
                <a:spcPct val="90000"/>
              </a:lnSpc>
              <a:spcBef>
                <a:spcPts val="1600"/>
              </a:spcBef>
              <a:spcAft>
                <a:spcPts val="0"/>
              </a:spcAft>
              <a:buClr>
                <a:schemeClr val="dk1"/>
              </a:buClr>
              <a:buSzPts val="1000"/>
              <a:buNone/>
              <a:defRPr sz="1333"/>
            </a:lvl6pPr>
            <a:lvl7pPr marL="4267093" lvl="6" indent="-304792" algn="l" rtl="0">
              <a:lnSpc>
                <a:spcPct val="90000"/>
              </a:lnSpc>
              <a:spcBef>
                <a:spcPts val="1600"/>
              </a:spcBef>
              <a:spcAft>
                <a:spcPts val="0"/>
              </a:spcAft>
              <a:buClr>
                <a:schemeClr val="dk1"/>
              </a:buClr>
              <a:buSzPts val="1000"/>
              <a:buNone/>
              <a:defRPr sz="1333"/>
            </a:lvl7pPr>
            <a:lvl8pPr marL="4876678" lvl="7" indent="-304792" algn="l" rtl="0">
              <a:lnSpc>
                <a:spcPct val="90000"/>
              </a:lnSpc>
              <a:spcBef>
                <a:spcPts val="1600"/>
              </a:spcBef>
              <a:spcAft>
                <a:spcPts val="0"/>
              </a:spcAft>
              <a:buClr>
                <a:schemeClr val="dk1"/>
              </a:buClr>
              <a:buSzPts val="1000"/>
              <a:buNone/>
              <a:defRPr sz="1333"/>
            </a:lvl8pPr>
            <a:lvl9pPr marL="5486263" lvl="8" indent="-304792" algn="l" rtl="0">
              <a:lnSpc>
                <a:spcPct val="90000"/>
              </a:lnSpc>
              <a:spcBef>
                <a:spcPts val="1600"/>
              </a:spcBef>
              <a:spcAft>
                <a:spcPts val="1600"/>
              </a:spcAft>
              <a:buClr>
                <a:schemeClr val="dk1"/>
              </a:buClr>
              <a:buSzPts val="1000"/>
              <a:buNone/>
              <a:defRPr sz="1333"/>
            </a:lvl9pPr>
          </a:lstStyle>
          <a:p>
            <a:endParaRPr/>
          </a:p>
        </p:txBody>
      </p:sp>
      <p:sp>
        <p:nvSpPr>
          <p:cNvPr id="58" name="Google Shape;58;p14"/>
          <p:cNvSpPr txBox="1">
            <a:spLocks noGrp="1"/>
          </p:cNvSpPr>
          <p:nvPr>
            <p:ph type="sldNum" idx="12"/>
          </p:nvPr>
        </p:nvSpPr>
        <p:spPr>
          <a:xfrm>
            <a:off x="7192617" y="6410960"/>
            <a:ext cx="2303600" cy="284400"/>
          </a:xfrm>
          <a:prstGeom prst="rect">
            <a:avLst/>
          </a:prstGeom>
          <a:noFill/>
          <a:ln>
            <a:noFill/>
          </a:ln>
        </p:spPr>
        <p:txBody>
          <a:bodyPr spcFirstLastPara="1" wrap="square" lIns="91425" tIns="45700" rIns="91425" bIns="45700" anchor="t" anchorCtr="0">
            <a:normAutofit fontScale="92500" lnSpcReduction="20000"/>
          </a:bodyPr>
          <a:lstStyle>
            <a:lvl1pPr marL="0" marR="0" lvl="0" indent="0" algn="r" rtl="0">
              <a:spcBef>
                <a:spcPts val="0"/>
              </a:spcBef>
              <a:buNone/>
              <a:defRPr sz="1333" b="0" i="0" u="none" strike="noStrike" cap="none">
                <a:solidFill>
                  <a:schemeClr val="lt1"/>
                </a:solidFill>
                <a:latin typeface="Arial"/>
                <a:ea typeface="Arial"/>
                <a:cs typeface="Arial"/>
                <a:sym typeface="Arial"/>
              </a:defRPr>
            </a:lvl1pPr>
            <a:lvl2pPr marL="0" marR="0" lvl="1" indent="0" algn="r" rtl="0">
              <a:spcBef>
                <a:spcPts val="0"/>
              </a:spcBef>
              <a:buNone/>
              <a:defRPr sz="1333" b="0" i="0" u="none" strike="noStrike" cap="none">
                <a:solidFill>
                  <a:schemeClr val="lt1"/>
                </a:solidFill>
                <a:latin typeface="Arial"/>
                <a:ea typeface="Arial"/>
                <a:cs typeface="Arial"/>
                <a:sym typeface="Arial"/>
              </a:defRPr>
            </a:lvl2pPr>
            <a:lvl3pPr marL="0" marR="0" lvl="2" indent="0" algn="r" rtl="0">
              <a:spcBef>
                <a:spcPts val="0"/>
              </a:spcBef>
              <a:buNone/>
              <a:defRPr sz="1333" b="0" i="0" u="none" strike="noStrike" cap="none">
                <a:solidFill>
                  <a:schemeClr val="lt1"/>
                </a:solidFill>
                <a:latin typeface="Arial"/>
                <a:ea typeface="Arial"/>
                <a:cs typeface="Arial"/>
                <a:sym typeface="Arial"/>
              </a:defRPr>
            </a:lvl3pPr>
            <a:lvl4pPr marL="0" marR="0" lvl="3" indent="0" algn="r" rtl="0">
              <a:spcBef>
                <a:spcPts val="0"/>
              </a:spcBef>
              <a:buNone/>
              <a:defRPr sz="1333" b="0" i="0" u="none" strike="noStrike" cap="none">
                <a:solidFill>
                  <a:schemeClr val="lt1"/>
                </a:solidFill>
                <a:latin typeface="Arial"/>
                <a:ea typeface="Arial"/>
                <a:cs typeface="Arial"/>
                <a:sym typeface="Arial"/>
              </a:defRPr>
            </a:lvl4pPr>
            <a:lvl5pPr marL="0" marR="0" lvl="4" indent="0" algn="r" rtl="0">
              <a:spcBef>
                <a:spcPts val="0"/>
              </a:spcBef>
              <a:buNone/>
              <a:defRPr sz="1333" b="0" i="0" u="none" strike="noStrike" cap="none">
                <a:solidFill>
                  <a:schemeClr val="lt1"/>
                </a:solidFill>
                <a:latin typeface="Arial"/>
                <a:ea typeface="Arial"/>
                <a:cs typeface="Arial"/>
                <a:sym typeface="Arial"/>
              </a:defRPr>
            </a:lvl5pPr>
            <a:lvl6pPr marL="0" marR="0" lvl="5" indent="0" algn="r" rtl="0">
              <a:spcBef>
                <a:spcPts val="0"/>
              </a:spcBef>
              <a:buNone/>
              <a:defRPr sz="1333" b="0" i="0" u="none" strike="noStrike" cap="none">
                <a:solidFill>
                  <a:schemeClr val="lt1"/>
                </a:solidFill>
                <a:latin typeface="Arial"/>
                <a:ea typeface="Arial"/>
                <a:cs typeface="Arial"/>
                <a:sym typeface="Arial"/>
              </a:defRPr>
            </a:lvl6pPr>
            <a:lvl7pPr marL="0" marR="0" lvl="6" indent="0" algn="r" rtl="0">
              <a:spcBef>
                <a:spcPts val="0"/>
              </a:spcBef>
              <a:buNone/>
              <a:defRPr sz="1333" b="0" i="0" u="none" strike="noStrike" cap="none">
                <a:solidFill>
                  <a:schemeClr val="lt1"/>
                </a:solidFill>
                <a:latin typeface="Arial"/>
                <a:ea typeface="Arial"/>
                <a:cs typeface="Arial"/>
                <a:sym typeface="Arial"/>
              </a:defRPr>
            </a:lvl7pPr>
            <a:lvl8pPr marL="0" marR="0" lvl="7" indent="0" algn="r" rtl="0">
              <a:spcBef>
                <a:spcPts val="0"/>
              </a:spcBef>
              <a:buNone/>
              <a:defRPr sz="1333" b="0" i="0" u="none" strike="noStrike" cap="none">
                <a:solidFill>
                  <a:schemeClr val="lt1"/>
                </a:solidFill>
                <a:latin typeface="Arial"/>
                <a:ea typeface="Arial"/>
                <a:cs typeface="Arial"/>
                <a:sym typeface="Arial"/>
              </a:defRPr>
            </a:lvl8pPr>
            <a:lvl9pPr marL="0" marR="0" lvl="8" indent="0" algn="r" rtl="0">
              <a:spcBef>
                <a:spcPts val="0"/>
              </a:spcBef>
              <a:buNone/>
              <a:defRPr sz="1333" b="0" i="0" u="none" strike="noStrike" cap="none">
                <a:solidFill>
                  <a:schemeClr val="lt1"/>
                </a:solidFill>
                <a:latin typeface="Arial"/>
                <a:ea typeface="Arial"/>
                <a:cs typeface="Arial"/>
                <a:sym typeface="Arial"/>
              </a:defRPr>
            </a:lvl9pPr>
          </a:lstStyle>
          <a:p>
            <a:pPr>
              <a:spcAft>
                <a:spcPts val="0"/>
              </a:spcAft>
            </a:pPr>
            <a:fld id="{00000000-1234-1234-1234-123412341234}" type="slidenum">
              <a:rPr lang="en" smtClean="0"/>
              <a:pPr>
                <a:spcAft>
                  <a:spcPts val="0"/>
                </a:spcAft>
              </a:pPr>
              <a:t>‹#›</a:t>
            </a:fld>
            <a:endParaRPr lang="en" dirty="0"/>
          </a:p>
        </p:txBody>
      </p:sp>
    </p:spTree>
    <p:extLst>
      <p:ext uri="{BB962C8B-B14F-4D97-AF65-F5344CB8AC3E}">
        <p14:creationId xmlns:p14="http://schemas.microsoft.com/office/powerpoint/2010/main" val="175099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journals.uwyo.edu/index.php/jtilt/index"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creativecommons.org/licenses/by-nc-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1(1).</a:t>
            </a:r>
          </a:p>
        </p:txBody>
      </p:sp>
      <p:pic>
        <p:nvPicPr>
          <p:cNvPr id="7" name="Picture 6">
            <a:hlinkClick r:id="rId20"/>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22"/>
            <a:extLst>
              <a:ext uri="{FF2B5EF4-FFF2-40B4-BE49-F238E27FC236}">
                <a16:creationId xmlns:a16="http://schemas.microsoft.com/office/drawing/2014/main" id="{B1D746F0-1DEE-FF75-477C-ADEF8F836C9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DBxmADjQlI4"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youtu.be/DBxmADjQlI4"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pixabay.com/?utm_source=link-attribution&amp;utm_medium=referral&amp;utm_campaign=image&amp;utm_content=2045499" TargetMode="External"/><Relationship Id="rId4" Type="http://schemas.openxmlformats.org/officeDocument/2006/relationships/hyperlink" Target="https://pixabay.com/users/geralt-9301/?utm_source=link-attribution&amp;utm_medium=referral&amp;utm_campaign=image&amp;utm_content=204549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users/pexels-2286921/?utm_source=link-attribution&amp;utm_medium=referral&amp;utm_campaign=image&amp;utm_content=1869227"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hyperlink" Target="https://pixabay.com/?utm_source=link-attribution&amp;utm_medium=referral&amp;utm_campaign=image&amp;utm_content=186922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pixabay.com/users/geralt-9301/?utm_source=link-attribution&amp;utm_medium=referral&amp;utm_campaign=image&amp;utm_content=418449" TargetMode="External"/><Relationship Id="rId7" Type="http://schemas.openxmlformats.org/officeDocument/2006/relationships/hyperlink" Target="https://pixabay.com/?utm_source=link-attribution&amp;utm_medium=referral&amp;utm_campaign=image&amp;utm_content=2891804"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pixabay.com/users/quincecreative-1031690/?utm_source=link-attribution&amp;utm_medium=referral&amp;utm_campaign=image&amp;utm_content=2891804" TargetMode="External"/><Relationship Id="rId5" Type="http://schemas.openxmlformats.org/officeDocument/2006/relationships/image" Target="../media/image3.jpg"/><Relationship Id="rId4" Type="http://schemas.openxmlformats.org/officeDocument/2006/relationships/hyperlink" Target="https://pixabay.com/?utm_source=link-attribution&amp;utm_medium=referral&amp;utm_campaign=image&amp;utm_content=41844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pixabay.com/?utm_source=link-attribution&amp;utm_medium=referral&amp;utm_campaign=image&amp;utm_content=2450090" TargetMode="External"/><Relationship Id="rId4" Type="http://schemas.openxmlformats.org/officeDocument/2006/relationships/hyperlink" Target="https://pixabay.com/users/geralt-9301/?utm_source=link-attribution&amp;utm_medium=referral&amp;utm_campaign=image&amp;utm_content=245009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rise.articulate.com/share/NmU2ZfTN-c32KAm8j8bez8m28z0b6CL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numCol="1" anchor="b" anchorCtr="0" compatLnSpc="1">
            <a:prstTxWarp prst="textNoShape">
              <a:avLst/>
            </a:prstTxWarp>
            <a:normAutofit/>
          </a:bodyPr>
          <a:lstStyle/>
          <a:p>
            <a:pPr>
              <a:spcBef>
                <a:spcPts val="0"/>
              </a:spcBef>
              <a:spcAft>
                <a:spcPts val="0"/>
              </a:spcAft>
            </a:pPr>
            <a:r>
              <a:rPr lang="en" dirty="0"/>
              <a:t>#A11Y: EC Summer Institute on Accessibility</a:t>
            </a:r>
            <a:endParaRPr dirty="0"/>
          </a:p>
        </p:txBody>
      </p:sp>
      <p:sp>
        <p:nvSpPr>
          <p:cNvPr id="64" name="Google Shape;64;p15"/>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rmAutofit/>
          </a:bodyPr>
          <a:lstStyle/>
          <a:p>
            <a:pPr>
              <a:spcBef>
                <a:spcPts val="0"/>
              </a:spcBef>
              <a:spcAft>
                <a:spcPts val="0"/>
              </a:spcAft>
            </a:pPr>
            <a:r>
              <a:rPr lang="en" dirty="0"/>
              <a:t>Day One Morning Session Presentation</a:t>
            </a:r>
            <a:endParaRPr dirty="0"/>
          </a:p>
        </p:txBody>
      </p:sp>
      <p:sp>
        <p:nvSpPr>
          <p:cNvPr id="2" name="Google Shape;64;p15">
            <a:extLst>
              <a:ext uri="{FF2B5EF4-FFF2-40B4-BE49-F238E27FC236}">
                <a16:creationId xmlns:a16="http://schemas.microsoft.com/office/drawing/2014/main" id="{28AA8CCA-8E70-FF10-A294-D09CDB7BEA91}"/>
              </a:ext>
            </a:extLst>
          </p:cNvPr>
          <p:cNvSpPr txBox="1">
            <a:spLocks/>
          </p:cNvSpPr>
          <p:nvPr/>
        </p:nvSpPr>
        <p:spPr bwMode="auto">
          <a:xfrm>
            <a:off x="415600" y="4835633"/>
            <a:ext cx="11360800" cy="10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121900" tIns="121900" rIns="121900" bIns="121900" numCol="1" anchor="t" anchorCtr="0" compatLnSpc="1">
            <a:prstTxWarp prst="textNoShape">
              <a:avLst/>
            </a:prstTxWarp>
            <a:normAutofit/>
          </a:bodyPr>
          <a:lstStyle>
            <a:lvl1pPr marL="0" indent="0" algn="ctr" rtl="0" eaLnBrk="1" fontAlgn="base" hangingPunct="1">
              <a:spcBef>
                <a:spcPct val="20000"/>
              </a:spcBef>
              <a:spcAft>
                <a:spcPct val="0"/>
              </a:spcAft>
              <a:buNone/>
              <a:defRPr sz="3200">
                <a:solidFill>
                  <a:schemeClr val="tx1"/>
                </a:solidFill>
                <a:latin typeface="+mn-lt"/>
                <a:ea typeface="MS PGothic" panose="020B0600070205080204" pitchFamily="34" charset="-128"/>
                <a:cs typeface="ＭＳ Ｐゴシック" pitchFamily="-112" charset="-128"/>
              </a:defRPr>
            </a:lvl1pPr>
            <a:lvl2pPr marL="457200" indent="0" algn="ctr" rtl="0" eaLnBrk="1" fontAlgn="base" hangingPunct="1">
              <a:spcBef>
                <a:spcPct val="20000"/>
              </a:spcBef>
              <a:spcAft>
                <a:spcPct val="0"/>
              </a:spcAft>
              <a:buNone/>
              <a:defRPr sz="2800">
                <a:solidFill>
                  <a:schemeClr val="tx1"/>
                </a:solidFill>
                <a:latin typeface="+mn-lt"/>
                <a:ea typeface="MS PGothic" panose="020B0600070205080204" pitchFamily="34" charset="-128"/>
              </a:defRPr>
            </a:lvl2pPr>
            <a:lvl3pPr marL="914400" indent="0" algn="ctr" rtl="0" eaLnBrk="1" fontAlgn="base" hangingPunct="1">
              <a:spcBef>
                <a:spcPct val="20000"/>
              </a:spcBef>
              <a:spcAft>
                <a:spcPct val="0"/>
              </a:spcAft>
              <a:buNone/>
              <a:defRPr sz="2400">
                <a:solidFill>
                  <a:schemeClr val="tx1"/>
                </a:solidFill>
                <a:latin typeface="+mn-lt"/>
                <a:ea typeface="MS PGothic" panose="020B0600070205080204" pitchFamily="34" charset="-128"/>
              </a:defRPr>
            </a:lvl3pPr>
            <a:lvl4pPr marL="13716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4pPr>
            <a:lvl5pPr marL="1828800" indent="0" algn="ctr" rtl="0" eaLnBrk="1" fontAlgn="base" hangingPunct="1">
              <a:spcBef>
                <a:spcPct val="20000"/>
              </a:spcBef>
              <a:spcAft>
                <a:spcPct val="0"/>
              </a:spcAft>
              <a:buNone/>
              <a:defRPr sz="2000">
                <a:solidFill>
                  <a:schemeClr val="tx1"/>
                </a:solidFill>
                <a:latin typeface="+mn-lt"/>
                <a:ea typeface="MS PGothic" panose="020B0600070205080204" pitchFamily="34" charset="-128"/>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spcAft>
                <a:spcPts val="0"/>
              </a:spcAft>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By Chris Smith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Crystal Patrick</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Donna Murray</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Ginger Starling</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and Meghan McGrath</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b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 </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North Carolina Virtual School, </a:t>
            </a:r>
            <a:r>
              <a:rPr lang="en-US" sz="1800" baseline="300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North Carolina Department of Public Instruction </a:t>
            </a:r>
            <a:endParaRPr lang="en-US"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1850800" y="701800"/>
            <a:ext cx="8490400" cy="5454400"/>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dirty="0"/>
              <a:t>Defining The Terminology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Defining Accessibility</a:t>
            </a:r>
            <a:endParaRPr b="1" dirty="0"/>
          </a:p>
        </p:txBody>
      </p:sp>
      <p:sp>
        <p:nvSpPr>
          <p:cNvPr id="142" name="Google Shape;142;p25"/>
          <p:cNvSpPr txBox="1">
            <a:spLocks noGrp="1"/>
          </p:cNvSpPr>
          <p:nvPr>
            <p:ph type="body" idx="1"/>
          </p:nvPr>
        </p:nvSpPr>
        <p:spPr>
          <a:xfrm>
            <a:off x="1170267" y="1838633"/>
            <a:ext cx="99280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3067" dirty="0">
                <a:solidFill>
                  <a:schemeClr val="dk1"/>
                </a:solidFill>
              </a:rPr>
              <a:t>“A person with a disability can acquire the same information, engage in the same interactions, and enjoy the same services in an equally effective, equally integrated manner, with substantially equivalent ease of use as a person without a disability.” </a:t>
            </a:r>
            <a:endParaRPr sz="3067" dirty="0">
              <a:solidFill>
                <a:schemeClr val="dk1"/>
              </a:solidFill>
            </a:endParaRPr>
          </a:p>
          <a:p>
            <a:pPr marL="0" indent="0">
              <a:buNone/>
            </a:pPr>
            <a:endParaRPr sz="3067" dirty="0">
              <a:solidFill>
                <a:schemeClr val="dk1"/>
              </a:solidFill>
            </a:endParaRPr>
          </a:p>
          <a:p>
            <a:pPr marL="0" indent="0">
              <a:buClr>
                <a:schemeClr val="dk1"/>
              </a:buClr>
              <a:buSzPts val="1100"/>
              <a:buNone/>
            </a:pPr>
            <a:r>
              <a:rPr lang="en-US" sz="2667" dirty="0">
                <a:solidFill>
                  <a:schemeClr val="dk1"/>
                </a:solidFill>
              </a:rPr>
              <a:t>(U.S. Department of Education, 2013, para. 3)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Defining Assistive Technology</a:t>
            </a:r>
            <a:endParaRPr b="1" dirty="0"/>
          </a:p>
        </p:txBody>
      </p:sp>
      <p:sp>
        <p:nvSpPr>
          <p:cNvPr id="148" name="Google Shape;148;p26"/>
          <p:cNvSpPr txBox="1">
            <a:spLocks noGrp="1"/>
          </p:cNvSpPr>
          <p:nvPr>
            <p:ph type="body" idx="1"/>
          </p:nvPr>
        </p:nvSpPr>
        <p:spPr>
          <a:xfrm>
            <a:off x="1170267" y="1838633"/>
            <a:ext cx="99280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3067" dirty="0">
                <a:solidFill>
                  <a:schemeClr val="dk1"/>
                </a:solidFill>
              </a:rPr>
              <a:t>According to the Assistive Technology Industry Association (ATIA), the term assistive technology refers to a set of products, equipment, and systems that have been developed to break down barriers individuals may experience in a given environment.</a:t>
            </a:r>
            <a:endParaRPr sz="2667" dirty="0">
              <a:solidFill>
                <a:schemeClr val="dk1"/>
              </a:solidFill>
            </a:endParaRPr>
          </a:p>
          <a:p>
            <a:pPr marL="0" indent="0">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415600" y="1444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Assistive Technology in Action</a:t>
            </a:r>
            <a:endParaRPr b="1" dirty="0"/>
          </a:p>
        </p:txBody>
      </p:sp>
      <p:pic>
        <p:nvPicPr>
          <p:cNvPr id="154" name="Google Shape;154;p27" descr="Assistive technology comes in many forms and can be personalized to fit each individuals needs and preferences. Watch this short video to learn more about assistive technology. &#10;&#10;Follow us on Twitter:  https://twitter.com/MSFTEnable​​&#10;&#10;For more about Microsoft Accessibility, our technology, and our mission, visit https://aka.ms/accessibility" title="Assistive Technology">
            <a:hlinkClick r:id="rId3"/>
          </p:cNvPr>
          <p:cNvPicPr preferRelativeResize="0"/>
          <p:nvPr/>
        </p:nvPicPr>
        <p:blipFill>
          <a:blip r:embed="rId4">
            <a:alphaModFix/>
          </a:blip>
          <a:stretch>
            <a:fillRect/>
          </a:stretch>
        </p:blipFill>
        <p:spPr>
          <a:xfrm>
            <a:off x="2287568" y="908067"/>
            <a:ext cx="7485697" cy="5109275"/>
          </a:xfrm>
          <a:prstGeom prst="rect">
            <a:avLst/>
          </a:prstGeom>
          <a:noFill/>
          <a:ln>
            <a:noFill/>
          </a:ln>
        </p:spPr>
      </p:pic>
      <p:sp>
        <p:nvSpPr>
          <p:cNvPr id="3" name="TextBox 2">
            <a:extLst>
              <a:ext uri="{FF2B5EF4-FFF2-40B4-BE49-F238E27FC236}">
                <a16:creationId xmlns:a16="http://schemas.microsoft.com/office/drawing/2014/main" id="{ED988117-D63F-28F1-656E-66B0D7BAE32C}"/>
              </a:ext>
            </a:extLst>
          </p:cNvPr>
          <p:cNvSpPr txBox="1"/>
          <p:nvPr/>
        </p:nvSpPr>
        <p:spPr>
          <a:xfrm>
            <a:off x="2215072" y="6000137"/>
            <a:ext cx="7558193" cy="369332"/>
          </a:xfrm>
          <a:prstGeom prst="rect">
            <a:avLst/>
          </a:prstGeom>
          <a:noFill/>
        </p:spPr>
        <p:txBody>
          <a:bodyPr wrap="square">
            <a:spAutoFit/>
          </a:bodyPr>
          <a:lstStyle/>
          <a:p>
            <a:r>
              <a:rPr lang="en-US" sz="1800" dirty="0">
                <a:latin typeface="+mj-lt"/>
                <a:hlinkClick r:id="rId5"/>
              </a:rPr>
              <a:t>https://youtu.be/DBxmADjQlI4</a:t>
            </a:r>
            <a:r>
              <a:rPr lang="en-US" sz="1800" dirty="0">
                <a:latin typeface="+mj-lt"/>
              </a:rPr>
              <a:t>  (</a:t>
            </a:r>
            <a:r>
              <a:rPr lang="en-US" sz="1800" dirty="0" err="1">
                <a:solidFill>
                  <a:srgbClr val="000000"/>
                </a:solidFill>
                <a:latin typeface="+mj-lt"/>
                <a:ea typeface="Calibri" panose="020F0502020204030204" pitchFamily="34" charset="0"/>
                <a:cs typeface="Times New Roman" panose="02020603050405020304" pitchFamily="18" charset="0"/>
              </a:rPr>
              <a:t>MSFTEnable</a:t>
            </a:r>
            <a:r>
              <a:rPr lang="en-US" sz="1800" dirty="0">
                <a:solidFill>
                  <a:srgbClr val="000000"/>
                </a:solidFill>
                <a:latin typeface="+mj-lt"/>
                <a:ea typeface="Calibri" panose="020F0502020204030204" pitchFamily="34" charset="0"/>
                <a:cs typeface="Times New Roman" panose="02020603050405020304" pitchFamily="18" charset="0"/>
              </a:rPr>
              <a:t>, 2021)</a:t>
            </a:r>
            <a:endParaRPr lang="en-US"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Zabala’s SETT Framework</a:t>
            </a:r>
            <a:endParaRPr b="1" dirty="0"/>
          </a:p>
        </p:txBody>
      </p:sp>
      <p:sp>
        <p:nvSpPr>
          <p:cNvPr id="160" name="Google Shape;160;p28"/>
          <p:cNvSpPr txBox="1">
            <a:spLocks noGrp="1"/>
          </p:cNvSpPr>
          <p:nvPr>
            <p:ph type="body" idx="1"/>
          </p:nvPr>
        </p:nvSpPr>
        <p:spPr>
          <a:xfrm>
            <a:off x="415600" y="1536633"/>
            <a:ext cx="5333200" cy="50808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lgn="ctr">
              <a:buNone/>
            </a:pPr>
            <a:r>
              <a:rPr lang="en" sz="2667" b="1" dirty="0"/>
              <a:t>Promotes Collaborative Decision-Making When:</a:t>
            </a:r>
            <a:endParaRPr sz="2667" dirty="0"/>
          </a:p>
          <a:p>
            <a:pPr indent="-474121">
              <a:spcBef>
                <a:spcPts val="1600"/>
              </a:spcBef>
              <a:buSzPts val="2000"/>
            </a:pPr>
            <a:r>
              <a:rPr lang="en" sz="2667" dirty="0"/>
              <a:t>Identifying assistive technology services for students with disabilities</a:t>
            </a:r>
            <a:endParaRPr sz="2667" dirty="0"/>
          </a:p>
          <a:p>
            <a:pPr indent="-474121">
              <a:buSzPts val="2000"/>
            </a:pPr>
            <a:r>
              <a:rPr lang="en" sz="2667" dirty="0"/>
              <a:t>Implementing assistive technologies within an educational setting</a:t>
            </a:r>
            <a:endParaRPr sz="2667" dirty="0"/>
          </a:p>
          <a:p>
            <a:pPr indent="-474121">
              <a:buSzPts val="2000"/>
            </a:pPr>
            <a:r>
              <a:rPr lang="en" sz="2667" dirty="0"/>
              <a:t>Evaluating the effectiveness of the assistive technology implementation</a:t>
            </a:r>
            <a:endParaRPr sz="2667" dirty="0"/>
          </a:p>
        </p:txBody>
      </p:sp>
      <p:sp>
        <p:nvSpPr>
          <p:cNvPr id="161" name="Google Shape;161;p28"/>
          <p:cNvSpPr txBox="1">
            <a:spLocks noGrp="1"/>
          </p:cNvSpPr>
          <p:nvPr>
            <p:ph type="body" idx="2"/>
          </p:nvPr>
        </p:nvSpPr>
        <p:spPr>
          <a:xfrm>
            <a:off x="6443200" y="1536633"/>
            <a:ext cx="5333200" cy="5080800"/>
          </a:xfrm>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marL="0" indent="0" algn="ctr">
              <a:buNone/>
            </a:pPr>
            <a:r>
              <a:rPr lang="en" sz="2667" b="1" dirty="0"/>
              <a:t>SETT Stands For</a:t>
            </a:r>
            <a:endParaRPr dirty="0"/>
          </a:p>
          <a:p>
            <a:pPr indent="-458554">
              <a:spcBef>
                <a:spcPts val="1600"/>
              </a:spcBef>
              <a:buSzPct val="100000"/>
            </a:pPr>
            <a:r>
              <a:rPr lang="en" sz="3124" dirty="0"/>
              <a:t>S: Student- The individual’s strengths and needs</a:t>
            </a:r>
            <a:endParaRPr sz="3124" dirty="0"/>
          </a:p>
          <a:p>
            <a:pPr indent="-458554">
              <a:buSzPct val="100000"/>
            </a:pPr>
            <a:r>
              <a:rPr lang="en" sz="3124" dirty="0"/>
              <a:t>E: Environment- Where the individual will be completing the task</a:t>
            </a:r>
            <a:endParaRPr sz="3124" dirty="0"/>
          </a:p>
          <a:p>
            <a:pPr indent="-458554">
              <a:buSzPct val="100000"/>
            </a:pPr>
            <a:r>
              <a:rPr lang="en" sz="3124" dirty="0"/>
              <a:t>T: Task- The specific things the student needs to be able to do in order to meet expectations</a:t>
            </a:r>
            <a:endParaRPr sz="3124" dirty="0"/>
          </a:p>
          <a:p>
            <a:pPr indent="-458554">
              <a:buSzPct val="100000"/>
            </a:pPr>
            <a:r>
              <a:rPr lang="en" sz="3124" dirty="0"/>
              <a:t>T: Tools- The specific tools that will be essential for the individual to complete the tasks</a:t>
            </a:r>
            <a:endParaRPr sz="312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9" name="Google Shape;169;p29"/>
          <p:cNvSpPr txBox="1">
            <a:spLocks noGrp="1"/>
          </p:cNvSpPr>
          <p:nvPr>
            <p:ph type="body" idx="1"/>
          </p:nvPr>
        </p:nvSpPr>
        <p:spPr>
          <a:xfrm>
            <a:off x="318567" y="1149200"/>
            <a:ext cx="11657200" cy="54536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SzPts val="770"/>
            </a:pPr>
            <a:r>
              <a:rPr lang="en" sz="2933" b="1" dirty="0"/>
              <a:t>Have you ever:</a:t>
            </a:r>
            <a:endParaRPr sz="2933" b="1" dirty="0"/>
          </a:p>
          <a:p>
            <a:pPr indent="-474121">
              <a:lnSpc>
                <a:spcPct val="150000"/>
              </a:lnSpc>
              <a:spcBef>
                <a:spcPts val="1600"/>
              </a:spcBef>
              <a:buSzPts val="2000"/>
              <a:buChar char="●"/>
            </a:pPr>
            <a:r>
              <a:rPr lang="en" sz="2667" dirty="0"/>
              <a:t>turned on captions because you couldn’t understand what was being said in a movie?</a:t>
            </a:r>
            <a:endParaRPr sz="2667" dirty="0"/>
          </a:p>
          <a:p>
            <a:pPr indent="-474121">
              <a:lnSpc>
                <a:spcPct val="150000"/>
              </a:lnSpc>
              <a:spcBef>
                <a:spcPts val="0"/>
              </a:spcBef>
              <a:buSzPts val="2000"/>
              <a:buChar char="●"/>
            </a:pPr>
            <a:r>
              <a:rPr lang="en" sz="2667" dirty="0"/>
              <a:t>found it difficult to </a:t>
            </a:r>
            <a:r>
              <a:rPr lang="en" sz="2667" dirty="0">
                <a:solidFill>
                  <a:srgbClr val="FF0000"/>
                </a:solidFill>
                <a:highlight>
                  <a:srgbClr val="313537"/>
                </a:highlight>
              </a:rPr>
              <a:t>read red font on a black background</a:t>
            </a:r>
            <a:r>
              <a:rPr lang="en" sz="2667" dirty="0"/>
              <a:t>?</a:t>
            </a:r>
            <a:endParaRPr sz="2667" dirty="0"/>
          </a:p>
          <a:p>
            <a:pPr indent="-474121">
              <a:lnSpc>
                <a:spcPct val="150000"/>
              </a:lnSpc>
              <a:spcBef>
                <a:spcPts val="0"/>
              </a:spcBef>
              <a:buSzPts val="2000"/>
              <a:buChar char="●"/>
            </a:pPr>
            <a:r>
              <a:rPr lang="en" sz="2667" dirty="0"/>
              <a:t>fluently </a:t>
            </a:r>
            <a:r>
              <a:rPr lang="en" sz="2667" dirty="0">
                <a:latin typeface="Pacifico"/>
                <a:ea typeface="Pacifico"/>
                <a:cs typeface="Pacifico"/>
                <a:sym typeface="Pacifico"/>
              </a:rPr>
              <a:t>read script font?</a:t>
            </a:r>
            <a:endParaRPr sz="2667" dirty="0">
              <a:latin typeface="Pacifico"/>
              <a:ea typeface="Pacifico"/>
              <a:cs typeface="Pacifico"/>
              <a:sym typeface="Pacifico"/>
            </a:endParaRPr>
          </a:p>
          <a:p>
            <a:pPr indent="-474121">
              <a:lnSpc>
                <a:spcPct val="150000"/>
              </a:lnSpc>
              <a:spcBef>
                <a:spcPts val="0"/>
              </a:spcBef>
              <a:buSzPts val="2000"/>
              <a:buChar char="●"/>
            </a:pPr>
            <a:r>
              <a:rPr lang="en" sz="2667" dirty="0"/>
              <a:t>been overwhelmed by too many images, colors, and text on a page?</a:t>
            </a:r>
            <a:endParaRPr sz="2667" dirty="0"/>
          </a:p>
          <a:p>
            <a:pPr indent="-474121">
              <a:lnSpc>
                <a:spcPct val="150000"/>
              </a:lnSpc>
              <a:spcBef>
                <a:spcPts val="0"/>
              </a:spcBef>
              <a:buSzPts val="2000"/>
              <a:buChar char="●"/>
            </a:pPr>
            <a:r>
              <a:rPr lang="en" sz="2667" dirty="0"/>
              <a:t>had your mouse stop working and been unable to navigate a webpage?</a:t>
            </a:r>
            <a:endParaRPr sz="2667" dirty="0"/>
          </a:p>
          <a:p>
            <a:pPr indent="-474121">
              <a:lnSpc>
                <a:spcPct val="150000"/>
              </a:lnSpc>
              <a:spcBef>
                <a:spcPts val="0"/>
              </a:spcBef>
              <a:buSzPts val="2000"/>
              <a:buChar char="●"/>
            </a:pPr>
            <a:r>
              <a:rPr lang="en" sz="2667" dirty="0"/>
              <a:t>used keyboard commands to copy and paste content? </a:t>
            </a:r>
            <a:endParaRPr sz="2667" dirty="0"/>
          </a:p>
        </p:txBody>
      </p:sp>
      <p:sp>
        <p:nvSpPr>
          <p:cNvPr id="168" name="Google Shape;168;p29"/>
          <p:cNvSpPr txBox="1">
            <a:spLocks noGrp="1"/>
          </p:cNvSpPr>
          <p:nvPr>
            <p:ph type="title"/>
          </p:nvPr>
        </p:nvSpPr>
        <p:spPr>
          <a:xfrm>
            <a:off x="217200" y="318533"/>
            <a:ext cx="11758800" cy="769600"/>
          </a:xfrm>
          <a:prstGeom prst="rect">
            <a:avLst/>
          </a:prstGeom>
        </p:spPr>
        <p:txBody>
          <a:bodyPr spcFirstLastPara="1" vert="horz" wrap="square" lIns="121900" tIns="60933" rIns="121900" bIns="60933" numCol="1" anchor="b" anchorCtr="0" compatLnSpc="1">
            <a:prstTxWarp prst="textNoShape">
              <a:avLst/>
            </a:prstTxWarp>
            <a:noAutofit/>
          </a:bodyPr>
          <a:lstStyle/>
          <a:p>
            <a:pPr algn="ctr">
              <a:lnSpc>
                <a:spcPct val="100000"/>
              </a:lnSpc>
              <a:buClr>
                <a:schemeClr val="dk1"/>
              </a:buClr>
              <a:buSzPts val="1100"/>
            </a:pPr>
            <a:r>
              <a:rPr lang="en" sz="3733" b="1" dirty="0"/>
              <a:t>Essential for Some Beneficial for All Activity</a:t>
            </a:r>
            <a:endParaRPr sz="5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7" name="Google Shape;177;p30" descr="A teacher working with student at a computer."/>
          <p:cNvPicPr preferRelativeResize="0"/>
          <p:nvPr/>
        </p:nvPicPr>
        <p:blipFill>
          <a:blip r:embed="rId3">
            <a:alphaModFix/>
          </a:blip>
          <a:stretch>
            <a:fillRect/>
          </a:stretch>
        </p:blipFill>
        <p:spPr>
          <a:xfrm>
            <a:off x="8176317" y="3807354"/>
            <a:ext cx="3793533" cy="2532167"/>
          </a:xfrm>
          <a:prstGeom prst="rect">
            <a:avLst/>
          </a:prstGeom>
          <a:noFill/>
          <a:ln>
            <a:noFill/>
          </a:ln>
        </p:spPr>
      </p:pic>
      <p:pic>
        <p:nvPicPr>
          <p:cNvPr id="178" name="Google Shape;178;p30" descr="A man sitting in a wheelchair in front of a computer."/>
          <p:cNvPicPr preferRelativeResize="0"/>
          <p:nvPr/>
        </p:nvPicPr>
        <p:blipFill>
          <a:blip r:embed="rId4">
            <a:alphaModFix/>
          </a:blip>
          <a:stretch>
            <a:fillRect/>
          </a:stretch>
        </p:blipFill>
        <p:spPr>
          <a:xfrm>
            <a:off x="4889233" y="3196988"/>
            <a:ext cx="2413533" cy="3142533"/>
          </a:xfrm>
          <a:prstGeom prst="rect">
            <a:avLst/>
          </a:prstGeom>
          <a:noFill/>
          <a:ln>
            <a:noFill/>
          </a:ln>
        </p:spPr>
      </p:pic>
      <p:pic>
        <p:nvPicPr>
          <p:cNvPr id="176" name="Google Shape;176;p30" descr="A group of 3 teachers and one child gathered around a table in the library."/>
          <p:cNvPicPr preferRelativeResize="0"/>
          <p:nvPr/>
        </p:nvPicPr>
        <p:blipFill>
          <a:blip r:embed="rId5">
            <a:alphaModFix/>
          </a:blip>
          <a:stretch>
            <a:fillRect/>
          </a:stretch>
        </p:blipFill>
        <p:spPr>
          <a:xfrm>
            <a:off x="267524" y="3603121"/>
            <a:ext cx="3648543" cy="2736400"/>
          </a:xfrm>
          <a:prstGeom prst="rect">
            <a:avLst/>
          </a:prstGeom>
          <a:noFill/>
          <a:ln>
            <a:noFill/>
          </a:ln>
        </p:spPr>
      </p:pic>
      <p:sp>
        <p:nvSpPr>
          <p:cNvPr id="175" name="Google Shape;175;p30"/>
          <p:cNvSpPr txBox="1">
            <a:spLocks noGrp="1"/>
          </p:cNvSpPr>
          <p:nvPr>
            <p:ph type="body" idx="1"/>
          </p:nvPr>
        </p:nvSpPr>
        <p:spPr>
          <a:xfrm>
            <a:off x="415600" y="1088967"/>
            <a:ext cx="5914000" cy="27364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626518">
              <a:buClr>
                <a:schemeClr val="dk1"/>
              </a:buClr>
              <a:buSzPts val="3800"/>
            </a:pPr>
            <a:r>
              <a:rPr lang="en" sz="4000" dirty="0">
                <a:solidFill>
                  <a:schemeClr val="dk1"/>
                </a:solidFill>
              </a:rPr>
              <a:t>The student</a:t>
            </a:r>
            <a:endParaRPr sz="4000" dirty="0">
              <a:solidFill>
                <a:schemeClr val="dk1"/>
              </a:solidFill>
            </a:endParaRPr>
          </a:p>
          <a:p>
            <a:pPr indent="-626518">
              <a:buClr>
                <a:schemeClr val="dk1"/>
              </a:buClr>
              <a:buSzPts val="3800"/>
            </a:pPr>
            <a:r>
              <a:rPr lang="en" sz="4000" dirty="0">
                <a:solidFill>
                  <a:schemeClr val="dk1"/>
                </a:solidFill>
              </a:rPr>
              <a:t>Family members</a:t>
            </a:r>
            <a:endParaRPr sz="4000" dirty="0">
              <a:solidFill>
                <a:schemeClr val="dk1"/>
              </a:solidFill>
            </a:endParaRPr>
          </a:p>
          <a:p>
            <a:pPr indent="-626518">
              <a:buClr>
                <a:schemeClr val="dk1"/>
              </a:buClr>
              <a:buSzPts val="3800"/>
            </a:pPr>
            <a:r>
              <a:rPr lang="en" sz="4000" dirty="0">
                <a:solidFill>
                  <a:schemeClr val="dk1"/>
                </a:solidFill>
              </a:rPr>
              <a:t>Colleagues</a:t>
            </a:r>
            <a:endParaRPr sz="4000" dirty="0">
              <a:solidFill>
                <a:schemeClr val="dk1"/>
              </a:solidFill>
            </a:endParaRPr>
          </a:p>
        </p:txBody>
      </p:sp>
      <p:sp>
        <p:nvSpPr>
          <p:cNvPr id="174" name="Google Shape;174;p30"/>
          <p:cNvSpPr txBox="1">
            <a:spLocks noGrp="1"/>
          </p:cNvSpPr>
          <p:nvPr>
            <p:ph type="title"/>
          </p:nvPr>
        </p:nvSpPr>
        <p:spPr>
          <a:xfrm>
            <a:off x="415600" y="174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Who Should be Considered?</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415600" y="174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Universal Design for Learning (UDL)</a:t>
            </a:r>
            <a:endParaRPr b="1" dirty="0"/>
          </a:p>
        </p:txBody>
      </p:sp>
      <p:sp>
        <p:nvSpPr>
          <p:cNvPr id="184" name="Google Shape;184;p31"/>
          <p:cNvSpPr txBox="1">
            <a:spLocks noGrp="1"/>
          </p:cNvSpPr>
          <p:nvPr>
            <p:ph type="body" idx="1"/>
          </p:nvPr>
        </p:nvSpPr>
        <p:spPr>
          <a:xfrm>
            <a:off x="415600" y="937967"/>
            <a:ext cx="9633600" cy="27364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609585">
              <a:buClr>
                <a:schemeClr val="dk1"/>
              </a:buClr>
              <a:buSzPts val="3600"/>
            </a:pPr>
            <a:r>
              <a:rPr lang="en" sz="4000" dirty="0">
                <a:solidFill>
                  <a:schemeClr val="dk1"/>
                </a:solidFill>
              </a:rPr>
              <a:t>Representation</a:t>
            </a:r>
            <a:endParaRPr sz="4000" dirty="0">
              <a:solidFill>
                <a:schemeClr val="dk1"/>
              </a:solidFill>
            </a:endParaRPr>
          </a:p>
          <a:p>
            <a:pPr indent="-609585">
              <a:buClr>
                <a:schemeClr val="dk1"/>
              </a:buClr>
              <a:buSzPts val="3600"/>
            </a:pPr>
            <a:r>
              <a:rPr lang="en" sz="4000" dirty="0">
                <a:solidFill>
                  <a:schemeClr val="dk1"/>
                </a:solidFill>
              </a:rPr>
              <a:t>Engagement</a:t>
            </a:r>
            <a:endParaRPr sz="4000" dirty="0">
              <a:solidFill>
                <a:schemeClr val="dk1"/>
              </a:solidFill>
            </a:endParaRPr>
          </a:p>
          <a:p>
            <a:pPr indent="-609585">
              <a:buClr>
                <a:schemeClr val="dk1"/>
              </a:buClr>
              <a:buSzPts val="3600"/>
            </a:pPr>
            <a:r>
              <a:rPr lang="en" sz="4000" dirty="0">
                <a:solidFill>
                  <a:schemeClr val="dk1"/>
                </a:solidFill>
              </a:rPr>
              <a:t>Action and Expression</a:t>
            </a:r>
            <a:endParaRPr sz="4000" dirty="0">
              <a:solidFill>
                <a:schemeClr val="dk1"/>
              </a:solidFill>
            </a:endParaRPr>
          </a:p>
        </p:txBody>
      </p:sp>
      <p:pic>
        <p:nvPicPr>
          <p:cNvPr id="185" name="Google Shape;185;p31">
            <a:extLst>
              <a:ext uri="{C183D7F6-B498-43B3-948B-1728B52AA6E4}">
                <adec:decorative xmlns:adec="http://schemas.microsoft.com/office/drawing/2017/decorative" val="1"/>
              </a:ext>
            </a:extLst>
          </p:cNvPr>
          <p:cNvPicPr preferRelativeResize="0"/>
          <p:nvPr/>
        </p:nvPicPr>
        <p:blipFill rotWithShape="1">
          <a:blip r:embed="rId3">
            <a:alphaModFix/>
          </a:blip>
          <a:srcRect t="31958"/>
          <a:stretch/>
        </p:blipFill>
        <p:spPr>
          <a:xfrm>
            <a:off x="3075108" y="3296093"/>
            <a:ext cx="6041784" cy="2736400"/>
          </a:xfrm>
          <a:prstGeom prst="rect">
            <a:avLst/>
          </a:prstGeom>
          <a:noFill/>
          <a:ln w="38100" cap="flat" cmpd="sng">
            <a:solidFill>
              <a:schemeClr val="dk2"/>
            </a:solidFill>
            <a:prstDash val="solid"/>
            <a:round/>
            <a:headEnd type="none" w="sm" len="sm"/>
            <a:tailEnd type="none" w="sm" len="sm"/>
          </a:ln>
        </p:spPr>
      </p:pic>
      <p:sp>
        <p:nvSpPr>
          <p:cNvPr id="186" name="Google Shape;186;p31"/>
          <p:cNvSpPr txBox="1"/>
          <p:nvPr/>
        </p:nvSpPr>
        <p:spPr>
          <a:xfrm>
            <a:off x="4274600" y="5992596"/>
            <a:ext cx="36428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latin typeface="Open Sans"/>
                <a:ea typeface="Open Sans"/>
                <a:cs typeface="Open Sans"/>
                <a:sym typeface="Open Sans"/>
              </a:rPr>
              <a:t>Image by </a:t>
            </a:r>
            <a:r>
              <a:rPr lang="en" sz="1200" u="sng" dirty="0">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Gerd Altmann</a:t>
            </a:r>
            <a:r>
              <a:rPr lang="en" sz="1200" dirty="0">
                <a:solidFill>
                  <a:srgbClr val="191B26"/>
                </a:solidFill>
                <a:latin typeface="Open Sans"/>
                <a:ea typeface="Open Sans"/>
                <a:cs typeface="Open Sans"/>
                <a:sym typeface="Open Sans"/>
              </a:rPr>
              <a:t> from </a:t>
            </a:r>
            <a:r>
              <a:rPr lang="en" sz="1200" u="sng" dirty="0">
                <a:solidFill>
                  <a:srgbClr val="191B2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Pixabay</a:t>
            </a:r>
            <a:r>
              <a:rPr lang="en" sz="1200" dirty="0">
                <a:solidFill>
                  <a:srgbClr val="191B26"/>
                </a:solidFill>
                <a:highlight>
                  <a:srgbClr val="FFFFFF"/>
                </a:highlight>
                <a:latin typeface="Open Sans"/>
                <a:ea typeface="Open Sans"/>
                <a:cs typeface="Open Sans"/>
                <a:sym typeface="Open Sans"/>
              </a:rPr>
              <a:t> </a:t>
            </a:r>
            <a:endParaRP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04" name="Google Shape;204;p32"/>
          <p:cNvSpPr txBox="1"/>
          <p:nvPr/>
        </p:nvSpPr>
        <p:spPr>
          <a:xfrm>
            <a:off x="5404367" y="4213800"/>
            <a:ext cx="1591600" cy="1887336"/>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133" dirty="0"/>
              <a:t>Specific focus on those with special needs</a:t>
            </a:r>
            <a:endParaRPr sz="2133" dirty="0"/>
          </a:p>
        </p:txBody>
      </p:sp>
      <p:sp>
        <p:nvSpPr>
          <p:cNvPr id="201" name="Google Shape;201;p32"/>
          <p:cNvSpPr txBox="1"/>
          <p:nvPr/>
        </p:nvSpPr>
        <p:spPr>
          <a:xfrm>
            <a:off x="5499567" y="3311001"/>
            <a:ext cx="1496400" cy="90264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133" dirty="0"/>
              <a:t>Promotes inclusion</a:t>
            </a:r>
            <a:endParaRPr sz="2133" dirty="0"/>
          </a:p>
        </p:txBody>
      </p:sp>
      <p:sp>
        <p:nvSpPr>
          <p:cNvPr id="200" name="Google Shape;200;p32"/>
          <p:cNvSpPr txBox="1"/>
          <p:nvPr/>
        </p:nvSpPr>
        <p:spPr>
          <a:xfrm>
            <a:off x="3875800" y="2868163"/>
            <a:ext cx="2000400" cy="1230874"/>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133" dirty="0"/>
              <a:t>Everyone can access and benefit</a:t>
            </a:r>
            <a:endParaRPr sz="2133" dirty="0"/>
          </a:p>
        </p:txBody>
      </p:sp>
      <p:sp>
        <p:nvSpPr>
          <p:cNvPr id="203" name="Google Shape;203;p32"/>
          <p:cNvSpPr txBox="1"/>
          <p:nvPr/>
        </p:nvSpPr>
        <p:spPr>
          <a:xfrm>
            <a:off x="7376767" y="3844351"/>
            <a:ext cx="2240000" cy="2215566"/>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133" dirty="0"/>
              <a:t>Considers and addresses the needs of a specific individual with special needs</a:t>
            </a:r>
            <a:endParaRPr sz="2133" dirty="0"/>
          </a:p>
        </p:txBody>
      </p:sp>
      <p:sp>
        <p:nvSpPr>
          <p:cNvPr id="199" name="Google Shape;199;p32"/>
          <p:cNvSpPr txBox="1"/>
          <p:nvPr/>
        </p:nvSpPr>
        <p:spPr>
          <a:xfrm>
            <a:off x="9827767" y="2878368"/>
            <a:ext cx="2303600" cy="10670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667" b="1" dirty="0"/>
              <a:t>Assistive Technology</a:t>
            </a:r>
            <a:endParaRPr sz="2667" b="1" dirty="0"/>
          </a:p>
        </p:txBody>
      </p:sp>
      <p:sp>
        <p:nvSpPr>
          <p:cNvPr id="202" name="Google Shape;202;p32"/>
          <p:cNvSpPr txBox="1"/>
          <p:nvPr/>
        </p:nvSpPr>
        <p:spPr>
          <a:xfrm>
            <a:off x="2634767" y="4336951"/>
            <a:ext cx="2460400" cy="1887336"/>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133" dirty="0"/>
              <a:t>Considers and addresses the needs of those with special needs</a:t>
            </a:r>
            <a:endParaRPr sz="2133" dirty="0"/>
          </a:p>
        </p:txBody>
      </p:sp>
      <p:sp>
        <p:nvSpPr>
          <p:cNvPr id="196" name="Google Shape;196;p32" descr="Accessibility Venn Diagram Circle"/>
          <p:cNvSpPr/>
          <p:nvPr/>
        </p:nvSpPr>
        <p:spPr>
          <a:xfrm>
            <a:off x="1853400" y="2685433"/>
            <a:ext cx="5432800" cy="3758000"/>
          </a:xfrm>
          <a:prstGeom prst="ellipse">
            <a:avLst/>
          </a:prstGeom>
          <a:noFill/>
          <a:ln w="28575" cap="flat" cmpd="sng">
            <a:solidFill>
              <a:srgbClr val="FFC000"/>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dirty="0"/>
          </a:p>
        </p:txBody>
      </p:sp>
      <p:sp>
        <p:nvSpPr>
          <p:cNvPr id="198" name="Google Shape;198;p32"/>
          <p:cNvSpPr txBox="1"/>
          <p:nvPr/>
        </p:nvSpPr>
        <p:spPr>
          <a:xfrm>
            <a:off x="101567" y="2630567"/>
            <a:ext cx="2533200" cy="656614"/>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667" b="1" dirty="0"/>
              <a:t>Accessibility</a:t>
            </a:r>
            <a:endParaRPr sz="2667" b="1" dirty="0"/>
          </a:p>
        </p:txBody>
      </p:sp>
      <p:sp>
        <p:nvSpPr>
          <p:cNvPr id="193" name="Google Shape;193;p32"/>
          <p:cNvSpPr txBox="1"/>
          <p:nvPr/>
        </p:nvSpPr>
        <p:spPr>
          <a:xfrm>
            <a:off x="4589967" y="742563"/>
            <a:ext cx="2786800" cy="2215566"/>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133" dirty="0"/>
              <a:t>Considers and addresses the learning modalities, preferences, and needs of all learners.</a:t>
            </a:r>
            <a:endParaRPr sz="2133" dirty="0"/>
          </a:p>
        </p:txBody>
      </p:sp>
      <p:sp>
        <p:nvSpPr>
          <p:cNvPr id="191" name="Google Shape;191;p32" descr="UDL Venn DIagram Circle"/>
          <p:cNvSpPr/>
          <p:nvPr/>
        </p:nvSpPr>
        <p:spPr>
          <a:xfrm>
            <a:off x="2751167" y="384700"/>
            <a:ext cx="5579200" cy="3935600"/>
          </a:xfrm>
          <a:prstGeom prst="ellipse">
            <a:avLst/>
          </a:prstGeom>
          <a:noFill/>
          <a:ln w="2857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dirty="0"/>
          </a:p>
        </p:txBody>
      </p:sp>
      <p:sp>
        <p:nvSpPr>
          <p:cNvPr id="195" name="Google Shape;195;p32"/>
          <p:cNvSpPr txBox="1"/>
          <p:nvPr/>
        </p:nvSpPr>
        <p:spPr>
          <a:xfrm>
            <a:off x="7878967" y="428534"/>
            <a:ext cx="3075600" cy="10670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667" b="1" dirty="0"/>
              <a:t>Universal Design for Learning</a:t>
            </a:r>
            <a:endParaRPr sz="2667" b="1" dirty="0"/>
          </a:p>
        </p:txBody>
      </p:sp>
      <p:sp>
        <p:nvSpPr>
          <p:cNvPr id="194" name="Google Shape;194;p32"/>
          <p:cNvSpPr txBox="1">
            <a:spLocks noGrp="1"/>
          </p:cNvSpPr>
          <p:nvPr>
            <p:ph type="title"/>
          </p:nvPr>
        </p:nvSpPr>
        <p:spPr>
          <a:xfrm>
            <a:off x="295667" y="0"/>
            <a:ext cx="2881600" cy="1281200"/>
          </a:xfrm>
          <a:prstGeom prst="rect">
            <a:avLst/>
          </a:prstGeom>
          <a:noFill/>
          <a:ln>
            <a:noFill/>
          </a:ln>
        </p:spPr>
        <p:txBody>
          <a:bodyPr spcFirstLastPara="1" vert="horz" wrap="square" lIns="121900" tIns="60933" rIns="121900" bIns="60933" numCol="1" anchor="ctr" anchorCtr="0" compatLnSpc="1">
            <a:prstTxWarp prst="textNoShape">
              <a:avLst/>
            </a:prstTxWarp>
            <a:normAutofit/>
          </a:bodyPr>
          <a:lstStyle/>
          <a:p>
            <a:pPr>
              <a:buSzPts val="4200"/>
            </a:pPr>
            <a:r>
              <a:rPr lang="en" b="1" dirty="0"/>
              <a:t>Summary</a:t>
            </a:r>
            <a:endParaRPr dirty="0"/>
          </a:p>
        </p:txBody>
      </p:sp>
      <p:sp>
        <p:nvSpPr>
          <p:cNvPr id="197" name="Google Shape;197;p32" descr="Assistive Technology Venn Diagram Circle"/>
          <p:cNvSpPr/>
          <p:nvPr/>
        </p:nvSpPr>
        <p:spPr>
          <a:xfrm>
            <a:off x="5024500" y="2685433"/>
            <a:ext cx="5056400" cy="4105600"/>
          </a:xfrm>
          <a:prstGeom prst="ellipse">
            <a:avLst/>
          </a:prstGeom>
          <a:noFill/>
          <a:ln w="2857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3"/>
          <p:cNvSpPr txBox="1"/>
          <p:nvPr/>
        </p:nvSpPr>
        <p:spPr>
          <a:xfrm>
            <a:off x="7088805" y="5162271"/>
            <a:ext cx="30932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highlight>
                  <a:srgbClr val="FFFFFF"/>
                </a:highlight>
                <a:latin typeface="Open Sans"/>
                <a:ea typeface="Open Sans"/>
                <a:cs typeface="Open Sans"/>
                <a:sym typeface="Open Sans"/>
              </a:rPr>
              <a:t>Image by </a:t>
            </a:r>
            <a:r>
              <a:rPr lang="en" sz="1200" u="sng" dirty="0">
                <a:solidFill>
                  <a:srgbClr val="191B26"/>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Pexels</a:t>
            </a:r>
            <a:r>
              <a:rPr lang="en" sz="1200" dirty="0">
                <a:solidFill>
                  <a:srgbClr val="191B26"/>
                </a:solidFill>
                <a:highlight>
                  <a:srgbClr val="FFFFFF"/>
                </a:highlight>
                <a:latin typeface="Open Sans"/>
                <a:ea typeface="Open Sans"/>
                <a:cs typeface="Open Sans"/>
                <a:sym typeface="Open Sans"/>
              </a:rPr>
              <a:t> from </a:t>
            </a:r>
            <a:r>
              <a:rPr lang="en" sz="1200" u="sng" dirty="0">
                <a:solidFill>
                  <a:srgbClr val="191B26"/>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endParaRPr sz="1200" dirty="0"/>
          </a:p>
        </p:txBody>
      </p:sp>
      <p:pic>
        <p:nvPicPr>
          <p:cNvPr id="213" name="Google Shape;213;p33" descr="Cheesecake image"/>
          <p:cNvPicPr preferRelativeResize="0"/>
          <p:nvPr/>
        </p:nvPicPr>
        <p:blipFill>
          <a:blip r:embed="rId5">
            <a:alphaModFix/>
          </a:blip>
          <a:stretch>
            <a:fillRect/>
          </a:stretch>
        </p:blipFill>
        <p:spPr>
          <a:xfrm>
            <a:off x="6096001" y="1695718"/>
            <a:ext cx="5195772" cy="3466553"/>
          </a:xfrm>
          <a:prstGeom prst="rect">
            <a:avLst/>
          </a:prstGeom>
          <a:noFill/>
          <a:ln w="38100" cap="flat" cmpd="sng">
            <a:solidFill>
              <a:schemeClr val="dk2"/>
            </a:solidFill>
            <a:prstDash val="solid"/>
            <a:round/>
            <a:headEnd type="none" w="sm" len="sm"/>
            <a:tailEnd type="none" w="sm" len="sm"/>
          </a:ln>
        </p:spPr>
      </p:pic>
      <p:sp>
        <p:nvSpPr>
          <p:cNvPr id="212" name="Google Shape;212;p33"/>
          <p:cNvSpPr txBox="1">
            <a:spLocks noGrp="1"/>
          </p:cNvSpPr>
          <p:nvPr>
            <p:ph type="body" idx="1"/>
          </p:nvPr>
        </p:nvSpPr>
        <p:spPr>
          <a:xfrm>
            <a:off x="304067" y="1131933"/>
            <a:ext cx="5343200" cy="493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r>
              <a:rPr lang="en" sz="2933" b="1" dirty="0"/>
              <a:t>Analogy Activity</a:t>
            </a:r>
            <a:endParaRPr sz="2933" dirty="0"/>
          </a:p>
          <a:p>
            <a:pPr marL="0" indent="0">
              <a:spcBef>
                <a:spcPts val="1600"/>
              </a:spcBef>
            </a:pPr>
            <a:endParaRPr sz="2933" dirty="0"/>
          </a:p>
          <a:p>
            <a:pPr marL="0" indent="0">
              <a:spcBef>
                <a:spcPts val="1600"/>
              </a:spcBef>
            </a:pPr>
            <a:r>
              <a:rPr lang="en" sz="2933" dirty="0"/>
              <a:t>Imagine that the menu at </a:t>
            </a:r>
            <a:r>
              <a:rPr lang="en" sz="2933" i="1" dirty="0"/>
              <a:t>The Cheesecake Factory</a:t>
            </a:r>
            <a:r>
              <a:rPr lang="en" sz="2933" dirty="0"/>
              <a:t> is a lesson. How does it represent the principles of:</a:t>
            </a:r>
            <a:endParaRPr sz="2933" dirty="0"/>
          </a:p>
          <a:p>
            <a:pPr indent="-491054">
              <a:spcBef>
                <a:spcPts val="1600"/>
              </a:spcBef>
              <a:buSzPts val="2200"/>
              <a:buChar char="●"/>
            </a:pPr>
            <a:r>
              <a:rPr lang="en" sz="2933" dirty="0"/>
              <a:t>UDL</a:t>
            </a:r>
            <a:endParaRPr sz="2933" dirty="0"/>
          </a:p>
          <a:p>
            <a:pPr indent="-491054">
              <a:spcBef>
                <a:spcPts val="0"/>
              </a:spcBef>
              <a:buSzPts val="2200"/>
              <a:buChar char="●"/>
            </a:pPr>
            <a:r>
              <a:rPr lang="en" sz="2933" dirty="0"/>
              <a:t>Accessibility</a:t>
            </a:r>
            <a:endParaRPr sz="2933" dirty="0"/>
          </a:p>
          <a:p>
            <a:pPr indent="-491054">
              <a:spcBef>
                <a:spcPts val="0"/>
              </a:spcBef>
              <a:buSzPts val="2200"/>
              <a:buChar char="●"/>
            </a:pPr>
            <a:r>
              <a:rPr lang="en" sz="2933" dirty="0"/>
              <a:t>Assistive Technology</a:t>
            </a:r>
            <a:endParaRPr sz="2933" dirty="0"/>
          </a:p>
        </p:txBody>
      </p:sp>
      <p:sp>
        <p:nvSpPr>
          <p:cNvPr id="211" name="Google Shape;211;p33"/>
          <p:cNvSpPr txBox="1">
            <a:spLocks noGrp="1"/>
          </p:cNvSpPr>
          <p:nvPr>
            <p:ph type="title"/>
          </p:nvPr>
        </p:nvSpPr>
        <p:spPr>
          <a:xfrm>
            <a:off x="3200000" y="231667"/>
            <a:ext cx="5792000" cy="703600"/>
          </a:xfrm>
          <a:prstGeom prst="rect">
            <a:avLst/>
          </a:prstGeom>
        </p:spPr>
        <p:txBody>
          <a:bodyPr spcFirstLastPara="1" vert="horz" wrap="square" lIns="121900" tIns="60933" rIns="121900" bIns="60933" numCol="1" anchor="b" anchorCtr="0" compatLnSpc="1">
            <a:prstTxWarp prst="textNoShape">
              <a:avLst/>
            </a:prstTxWarp>
            <a:normAutofit/>
          </a:bodyPr>
          <a:lstStyle/>
          <a:p>
            <a:pPr>
              <a:lnSpc>
                <a:spcPct val="100000"/>
              </a:lnSpc>
              <a:buClr>
                <a:schemeClr val="dk1"/>
              </a:buClr>
              <a:buSzPct val="39285"/>
            </a:pPr>
            <a:r>
              <a:rPr lang="en" sz="3733" b="1" dirty="0"/>
              <a:t>The Cheesecake Factory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Day One Agenda</a:t>
            </a:r>
            <a:endParaRPr b="1" dirty="0"/>
          </a:p>
        </p:txBody>
      </p:sp>
      <p:sp>
        <p:nvSpPr>
          <p:cNvPr id="70" name="Google Shape;70;p16"/>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buNone/>
            </a:pPr>
            <a:r>
              <a:rPr lang="en" sz="5067" dirty="0">
                <a:solidFill>
                  <a:schemeClr val="dk1"/>
                </a:solidFill>
              </a:rPr>
              <a:t>8:30 	Breakfast Snacks Provided</a:t>
            </a:r>
            <a:endParaRPr sz="5067" dirty="0">
              <a:solidFill>
                <a:schemeClr val="dk1"/>
              </a:solidFill>
            </a:endParaRPr>
          </a:p>
          <a:p>
            <a:pPr marL="0" indent="0">
              <a:buClr>
                <a:schemeClr val="dk1"/>
              </a:buClr>
              <a:buSzPct val="28947"/>
              <a:buNone/>
            </a:pPr>
            <a:r>
              <a:rPr lang="en" sz="5067" dirty="0">
                <a:solidFill>
                  <a:schemeClr val="dk1"/>
                </a:solidFill>
              </a:rPr>
              <a:t> </a:t>
            </a:r>
            <a:endParaRPr sz="5067" dirty="0">
              <a:solidFill>
                <a:schemeClr val="dk1"/>
              </a:solidFill>
            </a:endParaRPr>
          </a:p>
          <a:p>
            <a:pPr marL="0" indent="0">
              <a:buNone/>
            </a:pPr>
            <a:r>
              <a:rPr lang="en" sz="5067" dirty="0">
                <a:solidFill>
                  <a:schemeClr val="dk1"/>
                </a:solidFill>
              </a:rPr>
              <a:t>9:00 	Morning Session Start Time</a:t>
            </a:r>
            <a:endParaRPr sz="5067" dirty="0">
              <a:solidFill>
                <a:schemeClr val="dk1"/>
              </a:solidFill>
            </a:endParaRPr>
          </a:p>
          <a:p>
            <a:pPr marL="0" indent="0">
              <a:buClr>
                <a:schemeClr val="dk1"/>
              </a:buClr>
              <a:buSzPct val="28947"/>
              <a:buNone/>
            </a:pPr>
            <a:endParaRPr sz="5067" dirty="0">
              <a:solidFill>
                <a:schemeClr val="dk1"/>
              </a:solidFill>
            </a:endParaRPr>
          </a:p>
          <a:p>
            <a:pPr marL="0" indent="0">
              <a:buNone/>
            </a:pPr>
            <a:r>
              <a:rPr lang="en" sz="5067" dirty="0">
                <a:solidFill>
                  <a:schemeClr val="dk1"/>
                </a:solidFill>
              </a:rPr>
              <a:t>12:00	Lunch </a:t>
            </a:r>
            <a:endParaRPr sz="5067" dirty="0">
              <a:solidFill>
                <a:schemeClr val="dk1"/>
              </a:solidFill>
            </a:endParaRPr>
          </a:p>
          <a:p>
            <a:pPr marL="0" indent="0">
              <a:buClr>
                <a:schemeClr val="dk1"/>
              </a:buClr>
              <a:buSzPct val="28947"/>
              <a:buNone/>
            </a:pPr>
            <a:endParaRPr sz="5067" dirty="0">
              <a:solidFill>
                <a:schemeClr val="dk1"/>
              </a:solidFill>
            </a:endParaRPr>
          </a:p>
          <a:p>
            <a:pPr marL="0" indent="0">
              <a:buNone/>
            </a:pPr>
            <a:r>
              <a:rPr lang="en" sz="5067" dirty="0">
                <a:solidFill>
                  <a:schemeClr val="dk1"/>
                </a:solidFill>
              </a:rPr>
              <a:t>1:00	Afternoon Session Start Time</a:t>
            </a:r>
            <a:endParaRPr sz="5067" dirty="0">
              <a:solidFill>
                <a:schemeClr val="dk1"/>
              </a:solidFill>
            </a:endParaRPr>
          </a:p>
          <a:p>
            <a:pPr marL="0" indent="0">
              <a:buClr>
                <a:schemeClr val="dk1"/>
              </a:buClr>
              <a:buSzPct val="28947"/>
              <a:buNone/>
            </a:pPr>
            <a:endParaRPr sz="5067" dirty="0">
              <a:solidFill>
                <a:schemeClr val="dk1"/>
              </a:solidFill>
            </a:endParaRPr>
          </a:p>
          <a:p>
            <a:pPr marL="0" indent="0">
              <a:buClr>
                <a:schemeClr val="dk1"/>
              </a:buClr>
              <a:buSzPct val="28947"/>
              <a:buNone/>
            </a:pPr>
            <a:r>
              <a:rPr lang="en" sz="5067" dirty="0">
                <a:solidFill>
                  <a:schemeClr val="dk1"/>
                </a:solidFill>
              </a:rPr>
              <a:t>4:00	Adjourn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Establishing Session Norms</a:t>
            </a:r>
            <a:endParaRPr b="1" dirty="0"/>
          </a:p>
        </p:txBody>
      </p:sp>
      <p:sp>
        <p:nvSpPr>
          <p:cNvPr id="76" name="Google Shape;76;p17"/>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578259">
              <a:buClr>
                <a:schemeClr val="dk1"/>
              </a:buClr>
              <a:buSzPct val="100000"/>
            </a:pPr>
            <a:r>
              <a:rPr lang="en" dirty="0">
                <a:solidFill>
                  <a:schemeClr val="dk1"/>
                </a:solidFill>
              </a:rPr>
              <a:t>Embrace culture of empathy</a:t>
            </a:r>
            <a:endParaRPr dirty="0">
              <a:solidFill>
                <a:schemeClr val="dk1"/>
              </a:solidFill>
            </a:endParaRPr>
          </a:p>
          <a:p>
            <a:pPr marL="0" indent="0">
              <a:buNone/>
            </a:pPr>
            <a:endParaRPr dirty="0">
              <a:solidFill>
                <a:schemeClr val="dk1"/>
              </a:solidFill>
            </a:endParaRPr>
          </a:p>
          <a:p>
            <a:pPr indent="-578259">
              <a:buClr>
                <a:schemeClr val="dk1"/>
              </a:buClr>
              <a:buSzPct val="100000"/>
            </a:pPr>
            <a:r>
              <a:rPr lang="en" dirty="0">
                <a:solidFill>
                  <a:schemeClr val="dk1"/>
                </a:solidFill>
              </a:rPr>
              <a:t>Focus on building capacity</a:t>
            </a:r>
            <a:endParaRPr dirty="0">
              <a:solidFill>
                <a:schemeClr val="dk1"/>
              </a:solidFill>
            </a:endParaRPr>
          </a:p>
          <a:p>
            <a:pPr indent="0">
              <a:buNone/>
            </a:pPr>
            <a:endParaRPr dirty="0">
              <a:solidFill>
                <a:schemeClr val="dk1"/>
              </a:solidFill>
            </a:endParaRPr>
          </a:p>
          <a:p>
            <a:pPr indent="-578259">
              <a:buClr>
                <a:schemeClr val="dk1"/>
              </a:buClr>
              <a:buSzPct val="100000"/>
            </a:pPr>
            <a:r>
              <a:rPr lang="en" dirty="0">
                <a:solidFill>
                  <a:schemeClr val="dk1"/>
                </a:solidFill>
              </a:rPr>
              <a:t>Be solution oriented </a:t>
            </a:r>
            <a:endParaRPr dirty="0">
              <a:solidFill>
                <a:schemeClr val="dk1"/>
              </a:solidFill>
            </a:endParaRPr>
          </a:p>
          <a:p>
            <a:pPr marL="0" indent="0">
              <a:buNone/>
            </a:pPr>
            <a:endParaRPr dirty="0">
              <a:solidFill>
                <a:schemeClr val="dk1"/>
              </a:solidFill>
            </a:endParaRPr>
          </a:p>
          <a:p>
            <a:pPr indent="-578259">
              <a:buClr>
                <a:schemeClr val="dk1"/>
              </a:buClr>
              <a:buSzPct val="100000"/>
            </a:pPr>
            <a:r>
              <a:rPr lang="en" dirty="0">
                <a:solidFill>
                  <a:schemeClr val="dk1"/>
                </a:solidFill>
              </a:rPr>
              <a:t>Share expertise</a:t>
            </a:r>
            <a:endParaRPr dirty="0">
              <a:solidFill>
                <a:schemeClr val="dk1"/>
              </a:solidFill>
            </a:endParaRPr>
          </a:p>
          <a:p>
            <a:pPr indent="0">
              <a:buNone/>
            </a:pPr>
            <a:endParaRPr dirty="0">
              <a:solidFill>
                <a:schemeClr val="dk1"/>
              </a:solidFill>
            </a:endParaRPr>
          </a:p>
          <a:p>
            <a:pPr indent="-578259">
              <a:buClr>
                <a:schemeClr val="dk1"/>
              </a:buClr>
              <a:buSzPct val="100000"/>
            </a:pPr>
            <a:r>
              <a:rPr lang="en" dirty="0">
                <a:solidFill>
                  <a:schemeClr val="dk1"/>
                </a:solidFill>
              </a:rPr>
              <a:t>Honor safe space for all learners to grow</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15600" y="1663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Session Setting and Structure</a:t>
            </a:r>
            <a:endParaRPr b="1" dirty="0"/>
          </a:p>
        </p:txBody>
      </p:sp>
      <p:sp>
        <p:nvSpPr>
          <p:cNvPr id="82" name="Google Shape;82;p18"/>
          <p:cNvSpPr txBox="1">
            <a:spLocks noGrp="1"/>
          </p:cNvSpPr>
          <p:nvPr>
            <p:ph type="body" idx="1"/>
          </p:nvPr>
        </p:nvSpPr>
        <p:spPr>
          <a:xfrm>
            <a:off x="415600" y="1088967"/>
            <a:ext cx="11360800" cy="55300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530000">
              <a:buClr>
                <a:schemeClr val="dk1"/>
              </a:buClr>
              <a:buSzPct val="120449"/>
            </a:pPr>
            <a:r>
              <a:rPr lang="en" sz="2400" b="1" dirty="0">
                <a:solidFill>
                  <a:schemeClr val="dk1"/>
                </a:solidFill>
              </a:rPr>
              <a:t>Day One Morning</a:t>
            </a:r>
            <a:r>
              <a:rPr lang="en" sz="2400" dirty="0">
                <a:solidFill>
                  <a:schemeClr val="dk1"/>
                </a:solidFill>
              </a:rPr>
              <a:t>- Establishing common understanding, defining the terminology, and recognizing various abilities and needs</a:t>
            </a:r>
            <a:endParaRPr sz="2400" dirty="0">
              <a:solidFill>
                <a:schemeClr val="dk1"/>
              </a:solidFill>
            </a:endParaRPr>
          </a:p>
          <a:p>
            <a:pPr marL="0" indent="0">
              <a:buNone/>
            </a:pPr>
            <a:endParaRPr sz="2400" dirty="0">
              <a:solidFill>
                <a:schemeClr val="dk1"/>
              </a:solidFill>
            </a:endParaRPr>
          </a:p>
          <a:p>
            <a:pPr indent="-530000">
              <a:buClr>
                <a:schemeClr val="dk1"/>
              </a:buClr>
              <a:buSzPct val="111764"/>
            </a:pPr>
            <a:r>
              <a:rPr lang="en" sz="2400" b="1" dirty="0">
                <a:solidFill>
                  <a:schemeClr val="dk1"/>
                </a:solidFill>
              </a:rPr>
              <a:t>Day One Afternoon-</a:t>
            </a:r>
            <a:r>
              <a:rPr lang="en" sz="2400" dirty="0">
                <a:solidFill>
                  <a:schemeClr val="dk1"/>
                </a:solidFill>
              </a:rPr>
              <a:t> Digital accessibility considerations and introducing the Quality Indicators</a:t>
            </a:r>
            <a:endParaRPr sz="2400" dirty="0">
              <a:solidFill>
                <a:schemeClr val="dk1"/>
              </a:solidFill>
            </a:endParaRPr>
          </a:p>
          <a:p>
            <a:pPr indent="0">
              <a:buNone/>
            </a:pPr>
            <a:endParaRPr sz="2400" dirty="0">
              <a:solidFill>
                <a:schemeClr val="dk1"/>
              </a:solidFill>
            </a:endParaRPr>
          </a:p>
          <a:p>
            <a:pPr indent="-530000">
              <a:buClr>
                <a:schemeClr val="dk1"/>
              </a:buClr>
              <a:buSzPct val="120449"/>
            </a:pPr>
            <a:r>
              <a:rPr lang="en" sz="2400" b="1" dirty="0">
                <a:solidFill>
                  <a:schemeClr val="dk1"/>
                </a:solidFill>
              </a:rPr>
              <a:t>Day Two Morning-</a:t>
            </a:r>
            <a:r>
              <a:rPr lang="en" sz="2400" dirty="0">
                <a:solidFill>
                  <a:schemeClr val="dk1"/>
                </a:solidFill>
              </a:rPr>
              <a:t> Determining students needs and exploring needs assessment resources </a:t>
            </a:r>
            <a:endParaRPr sz="2400" dirty="0">
              <a:solidFill>
                <a:schemeClr val="dk1"/>
              </a:solidFill>
            </a:endParaRPr>
          </a:p>
          <a:p>
            <a:pPr marL="0" indent="0">
              <a:buNone/>
            </a:pPr>
            <a:endParaRPr sz="2400" dirty="0">
              <a:solidFill>
                <a:schemeClr val="dk1"/>
              </a:solidFill>
            </a:endParaRPr>
          </a:p>
          <a:p>
            <a:pPr indent="-530000">
              <a:buClr>
                <a:schemeClr val="dk1"/>
              </a:buClr>
              <a:buSzPct val="120449"/>
            </a:pPr>
            <a:r>
              <a:rPr lang="en" sz="2400" b="1" dirty="0">
                <a:solidFill>
                  <a:schemeClr val="dk1"/>
                </a:solidFill>
              </a:rPr>
              <a:t>Day Two Afternoon-</a:t>
            </a:r>
            <a:r>
              <a:rPr lang="en" sz="2400" dirty="0">
                <a:solidFill>
                  <a:schemeClr val="dk1"/>
                </a:solidFill>
              </a:rPr>
              <a:t> Acquiring accessible formats and personalizing the learning experience</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91" name="Google Shape;91;p19"/>
          <p:cNvSpPr txBox="1"/>
          <p:nvPr/>
        </p:nvSpPr>
        <p:spPr>
          <a:xfrm>
            <a:off x="7787400" y="4615441"/>
            <a:ext cx="3281093"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latin typeface="Open Sans"/>
                <a:ea typeface="Open Sans"/>
                <a:cs typeface="Open Sans"/>
                <a:sym typeface="Open Sans"/>
              </a:rPr>
              <a:t>Image by </a:t>
            </a:r>
            <a:r>
              <a:rPr lang="en" sz="1200" u="sng" dirty="0">
                <a:solidFill>
                  <a:srgbClr val="191B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Gerd Altmann</a:t>
            </a:r>
            <a:r>
              <a:rPr lang="en" sz="1200" dirty="0">
                <a:solidFill>
                  <a:srgbClr val="191B26"/>
                </a:solidFill>
                <a:latin typeface="Open Sans"/>
                <a:ea typeface="Open Sans"/>
                <a:cs typeface="Open Sans"/>
                <a:sym typeface="Open Sans"/>
              </a:rPr>
              <a:t> from </a:t>
            </a:r>
            <a:r>
              <a:rPr lang="en" sz="1200" u="sng" dirty="0">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Pixabay</a:t>
            </a:r>
            <a:r>
              <a:rPr lang="en" sz="1200" dirty="0">
                <a:solidFill>
                  <a:srgbClr val="191B26"/>
                </a:solidFill>
                <a:highlight>
                  <a:srgbClr val="FFFFFF"/>
                </a:highlight>
                <a:latin typeface="Open Sans"/>
                <a:ea typeface="Open Sans"/>
                <a:cs typeface="Open Sans"/>
                <a:sym typeface="Open Sans"/>
              </a:rPr>
              <a:t> </a:t>
            </a:r>
            <a:endParaRPr sz="1200" dirty="0"/>
          </a:p>
        </p:txBody>
      </p:sp>
      <p:sp>
        <p:nvSpPr>
          <p:cNvPr id="89" name="Google Shape;89;p19"/>
          <p:cNvSpPr txBox="1"/>
          <p:nvPr/>
        </p:nvSpPr>
        <p:spPr>
          <a:xfrm>
            <a:off x="7152200" y="5198133"/>
            <a:ext cx="4428400" cy="609600"/>
          </a:xfrm>
          <a:prstGeom prst="rect">
            <a:avLst/>
          </a:prstGeom>
          <a:noFill/>
          <a:ln>
            <a:noFill/>
          </a:ln>
        </p:spPr>
        <p:txBody>
          <a:bodyPr spcFirstLastPara="1" wrap="square" lIns="121900" tIns="60933" rIns="121900" bIns="60933" anchor="t" anchorCtr="0">
            <a:noAutofit/>
          </a:bodyPr>
          <a:lstStyle/>
          <a:p>
            <a:pPr algn="ctr">
              <a:spcBef>
                <a:spcPts val="640"/>
              </a:spcBef>
              <a:spcAft>
                <a:spcPts val="0"/>
              </a:spcAft>
            </a:pPr>
            <a:r>
              <a:rPr lang="en" sz="3200" dirty="0">
                <a:solidFill>
                  <a:srgbClr val="003A70"/>
                </a:solidFill>
              </a:rPr>
              <a:t>The Human Aspect</a:t>
            </a:r>
            <a:endParaRPr sz="3200" dirty="0">
              <a:solidFill>
                <a:srgbClr val="003A70"/>
              </a:solidFill>
            </a:endParaRPr>
          </a:p>
        </p:txBody>
      </p:sp>
      <p:pic>
        <p:nvPicPr>
          <p:cNvPr id="90" name="Google Shape;90;p19" descr="The Human Aspect Image">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7910622" y="1473551"/>
            <a:ext cx="3108573" cy="3108573"/>
          </a:xfrm>
          <a:prstGeom prst="rect">
            <a:avLst/>
          </a:prstGeom>
          <a:noFill/>
          <a:ln w="38100" cap="flat" cmpd="sng">
            <a:solidFill>
              <a:schemeClr val="dk2"/>
            </a:solidFill>
            <a:prstDash val="solid"/>
            <a:round/>
            <a:headEnd type="none" w="sm" len="sm"/>
            <a:tailEnd type="none" w="sm" len="sm"/>
          </a:ln>
        </p:spPr>
      </p:pic>
      <p:sp>
        <p:nvSpPr>
          <p:cNvPr id="93" name="Google Shape;93;p19"/>
          <p:cNvSpPr txBox="1"/>
          <p:nvPr/>
        </p:nvSpPr>
        <p:spPr>
          <a:xfrm>
            <a:off x="415600" y="4593285"/>
            <a:ext cx="56116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latin typeface="Open Sans"/>
                <a:ea typeface="Open Sans"/>
                <a:cs typeface="Open Sans"/>
                <a:sym typeface="Open Sans"/>
              </a:rPr>
              <a:t>Image by </a:t>
            </a:r>
            <a:r>
              <a:rPr lang="en" sz="1200" u="sng" dirty="0">
                <a:solidFill>
                  <a:srgbClr val="191B26"/>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3D Animation Production Company</a:t>
            </a:r>
            <a:r>
              <a:rPr lang="en" sz="1200" dirty="0">
                <a:solidFill>
                  <a:srgbClr val="191B26"/>
                </a:solidFill>
                <a:latin typeface="Open Sans"/>
                <a:ea typeface="Open Sans"/>
                <a:cs typeface="Open Sans"/>
                <a:sym typeface="Open Sans"/>
              </a:rPr>
              <a:t> from </a:t>
            </a:r>
            <a:r>
              <a:rPr lang="en" sz="1200" u="sng" dirty="0">
                <a:solidFill>
                  <a:srgbClr val="191B26"/>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Pixabay</a:t>
            </a:r>
            <a:r>
              <a:rPr lang="en" sz="1200" dirty="0">
                <a:solidFill>
                  <a:srgbClr val="191B26"/>
                </a:solidFill>
                <a:highlight>
                  <a:srgbClr val="FFFFFF"/>
                </a:highlight>
                <a:latin typeface="Open Sans"/>
                <a:ea typeface="Open Sans"/>
                <a:cs typeface="Open Sans"/>
                <a:sym typeface="Open Sans"/>
              </a:rPr>
              <a:t> </a:t>
            </a:r>
            <a:endParaRPr sz="1200" dirty="0"/>
          </a:p>
        </p:txBody>
      </p:sp>
      <p:sp>
        <p:nvSpPr>
          <p:cNvPr id="88" name="Google Shape;88;p19"/>
          <p:cNvSpPr txBox="1"/>
          <p:nvPr/>
        </p:nvSpPr>
        <p:spPr>
          <a:xfrm>
            <a:off x="527429" y="4831908"/>
            <a:ext cx="4428400" cy="1123200"/>
          </a:xfrm>
          <a:prstGeom prst="rect">
            <a:avLst/>
          </a:prstGeom>
          <a:noFill/>
          <a:ln>
            <a:noFill/>
          </a:ln>
        </p:spPr>
        <p:txBody>
          <a:bodyPr spcFirstLastPara="1" wrap="square" lIns="121900" tIns="60933" rIns="121900" bIns="60933" anchor="t" anchorCtr="0">
            <a:noAutofit/>
          </a:bodyPr>
          <a:lstStyle/>
          <a:p>
            <a:pPr algn="ctr">
              <a:spcBef>
                <a:spcPts val="640"/>
              </a:spcBef>
              <a:spcAft>
                <a:spcPts val="0"/>
              </a:spcAft>
            </a:pPr>
            <a:r>
              <a:rPr lang="en" sz="3200" dirty="0">
                <a:solidFill>
                  <a:srgbClr val="003A70"/>
                </a:solidFill>
              </a:rPr>
              <a:t>The Legal Requirements</a:t>
            </a:r>
            <a:br>
              <a:rPr lang="en" sz="3200" dirty="0">
                <a:solidFill>
                  <a:srgbClr val="003A70"/>
                </a:solidFill>
              </a:rPr>
            </a:br>
            <a:r>
              <a:rPr lang="en" sz="3200" dirty="0">
                <a:solidFill>
                  <a:srgbClr val="003A70"/>
                </a:solidFill>
              </a:rPr>
              <a:t>Section 508 and ADA</a:t>
            </a:r>
            <a:endParaRPr sz="3200" dirty="0">
              <a:solidFill>
                <a:srgbClr val="003A70"/>
              </a:solidFill>
            </a:endParaRPr>
          </a:p>
        </p:txBody>
      </p:sp>
      <p:pic>
        <p:nvPicPr>
          <p:cNvPr id="92" name="Google Shape;92;p19" descr="Legal Requirements Image"/>
          <p:cNvPicPr preferRelativeResize="0"/>
          <p:nvPr/>
        </p:nvPicPr>
        <p:blipFill>
          <a:blip r:embed="rId8">
            <a:alphaModFix/>
          </a:blip>
          <a:stretch>
            <a:fillRect/>
          </a:stretch>
        </p:blipFill>
        <p:spPr>
          <a:xfrm>
            <a:off x="1184259" y="1447184"/>
            <a:ext cx="3108573" cy="3158133"/>
          </a:xfrm>
          <a:prstGeom prst="rect">
            <a:avLst/>
          </a:prstGeom>
          <a:noFill/>
          <a:ln w="38100" cap="flat" cmpd="sng">
            <a:solidFill>
              <a:schemeClr val="dk2"/>
            </a:solidFill>
            <a:prstDash val="solid"/>
            <a:round/>
            <a:headEnd type="none" w="sm" len="sm"/>
            <a:tailEnd type="none" w="sm" len="sm"/>
          </a:ln>
        </p:spPr>
      </p:pic>
      <p:sp>
        <p:nvSpPr>
          <p:cNvPr id="87" name="Google Shape;87;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Why is Accessibility Important?</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The Legal Considerations</a:t>
            </a:r>
            <a:endParaRPr b="1" dirty="0"/>
          </a:p>
        </p:txBody>
      </p:sp>
      <p:sp>
        <p:nvSpPr>
          <p:cNvPr id="99" name="Google Shape;99;p20"/>
          <p:cNvSpPr txBox="1">
            <a:spLocks noGrp="1"/>
          </p:cNvSpPr>
          <p:nvPr>
            <p:ph type="body" idx="1"/>
          </p:nvPr>
        </p:nvSpPr>
        <p:spPr>
          <a:xfrm>
            <a:off x="415600" y="1536633"/>
            <a:ext cx="5333200" cy="45552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lgn="ctr">
              <a:buNone/>
            </a:pPr>
            <a:r>
              <a:rPr lang="en" sz="2667" b="1" dirty="0"/>
              <a:t>Section 508 of the Rehabilitation Act of 1973</a:t>
            </a:r>
            <a:endParaRPr sz="2667" b="1" dirty="0"/>
          </a:p>
          <a:p>
            <a:pPr marL="0" indent="0" algn="ctr">
              <a:spcBef>
                <a:spcPts val="1600"/>
              </a:spcBef>
              <a:buNone/>
            </a:pPr>
            <a:endParaRPr sz="2667" dirty="0"/>
          </a:p>
          <a:p>
            <a:pPr indent="-474121">
              <a:spcBef>
                <a:spcPts val="1600"/>
              </a:spcBef>
              <a:buSzPts val="2000"/>
            </a:pPr>
            <a:r>
              <a:rPr lang="en" sz="2667" dirty="0"/>
              <a:t>Reauthorized in 1998</a:t>
            </a:r>
            <a:endParaRPr sz="2667" dirty="0"/>
          </a:p>
          <a:p>
            <a:pPr indent="-474121">
              <a:buSzPts val="2000"/>
            </a:pPr>
            <a:r>
              <a:rPr lang="en" sz="2667" dirty="0"/>
              <a:t>Requires access to electronic and information technology to an entity that receive federal funding</a:t>
            </a:r>
            <a:endParaRPr sz="2667" dirty="0"/>
          </a:p>
          <a:p>
            <a:pPr indent="-474121">
              <a:buSzPts val="2000"/>
            </a:pPr>
            <a:r>
              <a:rPr lang="en" sz="2667" dirty="0"/>
              <a:t>Applies to employees and the public</a:t>
            </a:r>
            <a:endParaRPr sz="2667" dirty="0"/>
          </a:p>
        </p:txBody>
      </p:sp>
      <p:sp>
        <p:nvSpPr>
          <p:cNvPr id="100" name="Google Shape;100;p20"/>
          <p:cNvSpPr txBox="1">
            <a:spLocks noGrp="1"/>
          </p:cNvSpPr>
          <p:nvPr>
            <p:ph type="body" idx="2"/>
          </p:nvPr>
        </p:nvSpPr>
        <p:spPr>
          <a:xfrm>
            <a:off x="6443200" y="1536633"/>
            <a:ext cx="5333200" cy="4555200"/>
          </a:xfrm>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lgn="ctr">
              <a:buClr>
                <a:schemeClr val="dk1"/>
              </a:buClr>
              <a:buSzPts val="1100"/>
              <a:buNone/>
            </a:pPr>
            <a:r>
              <a:rPr lang="en" sz="2667" b="1" dirty="0"/>
              <a:t>Americans with Disabilities Act of 1990 (ADA)</a:t>
            </a:r>
            <a:endParaRPr sz="2667" b="1" dirty="0"/>
          </a:p>
          <a:p>
            <a:pPr marL="0" indent="0" algn="ctr">
              <a:spcBef>
                <a:spcPts val="1600"/>
              </a:spcBef>
              <a:buClr>
                <a:schemeClr val="dk1"/>
              </a:buClr>
              <a:buSzPts val="1100"/>
              <a:buNone/>
            </a:pPr>
            <a:endParaRPr dirty="0"/>
          </a:p>
          <a:p>
            <a:pPr indent="-474121">
              <a:spcBef>
                <a:spcPts val="1600"/>
              </a:spcBef>
              <a:buSzPts val="2000"/>
            </a:pPr>
            <a:r>
              <a:rPr lang="en" sz="2667" dirty="0"/>
              <a:t>Civil Rights legislation</a:t>
            </a:r>
            <a:endParaRPr sz="2667" dirty="0"/>
          </a:p>
          <a:p>
            <a:pPr indent="-474121">
              <a:buSzPts val="2000"/>
            </a:pPr>
            <a:r>
              <a:rPr lang="en" sz="2667" dirty="0"/>
              <a:t>The “Equal Opportunity” law that prohibits discrimination and guarantees that people with disabilities have the same opportunities as those without disabilities</a:t>
            </a:r>
            <a:endParaRPr sz="266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9" name="Google Shape;109;p21" title="~800"/>
          <p:cNvSpPr/>
          <p:nvPr/>
        </p:nvSpPr>
        <p:spPr>
          <a:xfrm>
            <a:off x="6726407" y="4179451"/>
            <a:ext cx="4808144" cy="1219272"/>
          </a:xfrm>
          <a:prstGeom prst="rect">
            <a:avLst/>
          </a:prstGeom>
        </p:spPr>
        <p:txBody>
          <a:bodyPr>
            <a:prstTxWarp prst="textPlain">
              <a:avLst/>
            </a:prstTxWarp>
          </a:bodyPr>
          <a:lstStyle/>
          <a:p>
            <a:pPr lvl="0" algn="ctr"/>
            <a:r>
              <a:rPr sz="3200" dirty="0">
                <a:ln w="9525" cap="flat" cmpd="sng">
                  <a:solidFill>
                    <a:schemeClr val="dk2"/>
                  </a:solidFill>
                  <a:prstDash val="solid"/>
                  <a:round/>
                  <a:headEnd type="none" w="sm" len="sm"/>
                  <a:tailEnd type="none" w="sm" len="sm"/>
                </a:ln>
                <a:solidFill>
                  <a:srgbClr val="1C4587"/>
                </a:solidFill>
                <a:latin typeface="Arial"/>
              </a:rPr>
              <a:t>~800</a:t>
            </a:r>
          </a:p>
        </p:txBody>
      </p:sp>
      <p:pic>
        <p:nvPicPr>
          <p:cNvPr id="108" name="Google Shape;108;p21" title="US Department of Education"/>
          <p:cNvPicPr preferRelativeResize="0"/>
          <p:nvPr/>
        </p:nvPicPr>
        <p:blipFill>
          <a:blip r:embed="rId3">
            <a:alphaModFix/>
          </a:blip>
          <a:stretch>
            <a:fillRect/>
          </a:stretch>
        </p:blipFill>
        <p:spPr>
          <a:xfrm>
            <a:off x="1891301" y="2252257"/>
            <a:ext cx="2937449" cy="2937449"/>
          </a:xfrm>
          <a:prstGeom prst="rect">
            <a:avLst/>
          </a:prstGeom>
          <a:noFill/>
          <a:ln>
            <a:noFill/>
          </a:ln>
        </p:spPr>
      </p:pic>
      <p:sp>
        <p:nvSpPr>
          <p:cNvPr id="107" name="Google Shape;107;p21"/>
          <p:cNvSpPr txBox="1">
            <a:spLocks noGrp="1"/>
          </p:cNvSpPr>
          <p:nvPr>
            <p:ph type="title"/>
          </p:nvPr>
        </p:nvSpPr>
        <p:spPr>
          <a:xfrm>
            <a:off x="838200" y="365125"/>
            <a:ext cx="10515600" cy="1281200"/>
          </a:xfrm>
          <a:prstGeom prst="rect">
            <a:avLst/>
          </a:prstGeom>
        </p:spPr>
        <p:txBody>
          <a:bodyPr spcFirstLastPara="1" vert="horz" wrap="square" lIns="121900" tIns="60933" rIns="121900" bIns="60933" numCol="1" anchor="ctr" anchorCtr="0" compatLnSpc="1">
            <a:prstTxWarp prst="textNoShape">
              <a:avLst/>
            </a:prstTxWarp>
            <a:normAutofit/>
          </a:bodyPr>
          <a:lstStyle/>
          <a:p>
            <a:pPr algn="ctr">
              <a:lnSpc>
                <a:spcPct val="100000"/>
              </a:lnSpc>
              <a:buClr>
                <a:schemeClr val="dk1"/>
              </a:buClr>
              <a:buSzPts val="1100"/>
            </a:pPr>
            <a:r>
              <a:rPr lang="en" b="1" dirty="0"/>
              <a:t>Who’s Checking?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p:tgtEl>
                                          <p:spTgt spid="109"/>
                                        </p:tgtEl>
                                        <p:attrNameLst>
                                          <p:attrName>ppt_w</p:attrName>
                                        </p:attrNameLst>
                                      </p:cBhvr>
                                      <p:tavLst>
                                        <p:tav tm="0">
                                          <p:val>
                                            <p:strVal val="0"/>
                                          </p:val>
                                        </p:tav>
                                        <p:tav tm="100000">
                                          <p:val>
                                            <p:strVal val="#ppt_w"/>
                                          </p:val>
                                        </p:tav>
                                      </p:tavLst>
                                    </p:anim>
                                    <p:anim calcmode="lin" valueType="num">
                                      <p:cBhvr additive="base">
                                        <p:cTn id="8" dur="1000"/>
                                        <p:tgtEl>
                                          <p:spTgt spid="1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15600" y="174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b="1" dirty="0"/>
              <a:t>Who Should be Considered in Schools?</a:t>
            </a:r>
            <a:endParaRPr b="1" dirty="0"/>
          </a:p>
        </p:txBody>
      </p:sp>
      <p:sp>
        <p:nvSpPr>
          <p:cNvPr id="115" name="Google Shape;115;p22"/>
          <p:cNvSpPr txBox="1">
            <a:spLocks noGrp="1"/>
          </p:cNvSpPr>
          <p:nvPr>
            <p:ph type="body" idx="1"/>
          </p:nvPr>
        </p:nvSpPr>
        <p:spPr>
          <a:xfrm>
            <a:off x="415600" y="844766"/>
            <a:ext cx="5914000" cy="3583693"/>
          </a:xfrm>
          <a:prstGeom prst="rect">
            <a:avLst/>
          </a:prstGeom>
        </p:spPr>
        <p:txBody>
          <a:bodyPr spcFirstLastPara="1" vert="horz" wrap="square" lIns="121900" tIns="121900" rIns="121900" bIns="121900" numCol="1" anchor="t" anchorCtr="0" compatLnSpc="1">
            <a:prstTxWarp prst="textNoShape">
              <a:avLst/>
            </a:prstTxWarp>
            <a:normAutofit/>
          </a:bodyPr>
          <a:lstStyle/>
          <a:p>
            <a:pPr indent="-626518">
              <a:buClr>
                <a:schemeClr val="dk1"/>
              </a:buClr>
              <a:buSzPts val="3800"/>
            </a:pPr>
            <a:r>
              <a:rPr lang="en" sz="4000" dirty="0">
                <a:solidFill>
                  <a:schemeClr val="dk1"/>
                </a:solidFill>
              </a:rPr>
              <a:t>The student</a:t>
            </a:r>
            <a:endParaRPr sz="4000" dirty="0">
              <a:solidFill>
                <a:schemeClr val="dk1"/>
              </a:solidFill>
            </a:endParaRPr>
          </a:p>
          <a:p>
            <a:pPr indent="-626518">
              <a:buClr>
                <a:schemeClr val="dk1"/>
              </a:buClr>
              <a:buSzPts val="3800"/>
            </a:pPr>
            <a:endParaRPr lang="en" sz="4000" dirty="0">
              <a:solidFill>
                <a:schemeClr val="dk1"/>
              </a:solidFill>
            </a:endParaRPr>
          </a:p>
          <a:p>
            <a:pPr indent="-626518">
              <a:buClr>
                <a:schemeClr val="dk1"/>
              </a:buClr>
              <a:buSzPts val="3800"/>
            </a:pPr>
            <a:r>
              <a:rPr lang="en" sz="4000" dirty="0">
                <a:solidFill>
                  <a:schemeClr val="dk1"/>
                </a:solidFill>
              </a:rPr>
              <a:t>Family members</a:t>
            </a:r>
            <a:endParaRPr sz="4000" dirty="0">
              <a:solidFill>
                <a:schemeClr val="dk1"/>
              </a:solidFill>
            </a:endParaRPr>
          </a:p>
          <a:p>
            <a:pPr indent="-626518">
              <a:buClr>
                <a:schemeClr val="dk1"/>
              </a:buClr>
              <a:buSzPts val="3800"/>
            </a:pPr>
            <a:endParaRPr lang="en" sz="4000" dirty="0">
              <a:solidFill>
                <a:schemeClr val="dk1"/>
              </a:solidFill>
            </a:endParaRPr>
          </a:p>
          <a:p>
            <a:pPr indent="-626518">
              <a:buClr>
                <a:schemeClr val="dk1"/>
              </a:buClr>
              <a:buSzPts val="3800"/>
            </a:pPr>
            <a:r>
              <a:rPr lang="en" sz="4000" dirty="0">
                <a:solidFill>
                  <a:schemeClr val="dk1"/>
                </a:solidFill>
              </a:rPr>
              <a:t>Colleagues</a:t>
            </a:r>
            <a:endParaRPr sz="4000" dirty="0">
              <a:solidFill>
                <a:schemeClr val="dk1"/>
              </a:solidFill>
            </a:endParaRPr>
          </a:p>
        </p:txBody>
      </p:sp>
      <p:pic>
        <p:nvPicPr>
          <p:cNvPr id="116" name="Google Shape;116;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16278" y="2558693"/>
            <a:ext cx="6623861" cy="3481121"/>
          </a:xfrm>
          <a:prstGeom prst="rect">
            <a:avLst/>
          </a:prstGeom>
          <a:noFill/>
          <a:ln w="38100" cap="flat" cmpd="sng">
            <a:solidFill>
              <a:schemeClr val="dk2"/>
            </a:solidFill>
            <a:prstDash val="solid"/>
            <a:round/>
            <a:headEnd type="none" w="sm" len="sm"/>
            <a:tailEnd type="none" w="sm" len="sm"/>
          </a:ln>
        </p:spPr>
      </p:pic>
      <p:sp>
        <p:nvSpPr>
          <p:cNvPr id="117" name="Google Shape;117;p22"/>
          <p:cNvSpPr txBox="1"/>
          <p:nvPr/>
        </p:nvSpPr>
        <p:spPr>
          <a:xfrm>
            <a:off x="6516653" y="6039814"/>
            <a:ext cx="3683200" cy="43084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200" dirty="0">
                <a:solidFill>
                  <a:srgbClr val="191B26"/>
                </a:solidFill>
                <a:latin typeface="Open Sans"/>
                <a:ea typeface="Open Sans"/>
                <a:cs typeface="Open Sans"/>
                <a:sym typeface="Open Sans"/>
              </a:rPr>
              <a:t>Image by </a:t>
            </a:r>
            <a:r>
              <a:rPr lang="en" sz="1200" u="sng" dirty="0">
                <a:solidFill>
                  <a:srgbClr val="191B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Gerd Altmann</a:t>
            </a:r>
            <a:r>
              <a:rPr lang="en" sz="1200" dirty="0">
                <a:solidFill>
                  <a:srgbClr val="191B26"/>
                </a:solidFill>
                <a:latin typeface="Open Sans"/>
                <a:ea typeface="Open Sans"/>
                <a:cs typeface="Open Sans"/>
                <a:sym typeface="Open Sans"/>
              </a:rPr>
              <a:t> from </a:t>
            </a:r>
            <a:r>
              <a:rPr lang="en" sz="1200" u="sng" dirty="0">
                <a:solidFill>
                  <a:srgbClr val="191B2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Pixabay</a:t>
            </a:r>
            <a:r>
              <a:rPr lang="en" sz="1200" dirty="0">
                <a:solidFill>
                  <a:srgbClr val="191B26"/>
                </a:solidFill>
                <a:highlight>
                  <a:srgbClr val="FFFFFF"/>
                </a:highlight>
                <a:latin typeface="Open Sans"/>
                <a:ea typeface="Open Sans"/>
                <a:cs typeface="Open Sans"/>
                <a:sym typeface="Open Sans"/>
              </a:rPr>
              <a:t> </a:t>
            </a:r>
            <a:endParaRP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3" name="Google Shape;123;p23" descr="Gabriella Image"/>
          <p:cNvPicPr preferRelativeResize="0"/>
          <p:nvPr/>
        </p:nvPicPr>
        <p:blipFill rotWithShape="1">
          <a:blip r:embed="rId3">
            <a:alphaModFix/>
          </a:blip>
          <a:srcRect t="1923" b="1923"/>
          <a:stretch/>
        </p:blipFill>
        <p:spPr>
          <a:xfrm>
            <a:off x="5884448" y="4175296"/>
            <a:ext cx="3313589" cy="2123608"/>
          </a:xfrm>
          <a:prstGeom prst="rect">
            <a:avLst/>
          </a:prstGeom>
          <a:noFill/>
          <a:ln w="76200" cap="flat" cmpd="sng">
            <a:solidFill>
              <a:srgbClr val="000000"/>
            </a:solidFill>
            <a:prstDash val="solid"/>
            <a:round/>
            <a:headEnd type="none" w="sm" len="sm"/>
            <a:tailEnd type="none" w="sm" len="sm"/>
          </a:ln>
        </p:spPr>
      </p:pic>
      <p:sp>
        <p:nvSpPr>
          <p:cNvPr id="130" name="Google Shape;130;p23"/>
          <p:cNvSpPr txBox="1"/>
          <p:nvPr/>
        </p:nvSpPr>
        <p:spPr>
          <a:xfrm>
            <a:off x="9815137" y="5110133"/>
            <a:ext cx="2187200" cy="763600"/>
          </a:xfrm>
          <a:prstGeom prst="rect">
            <a:avLst/>
          </a:prstGeom>
          <a:noFill/>
          <a:ln>
            <a:noFill/>
          </a:ln>
        </p:spPr>
        <p:txBody>
          <a:bodyPr spcFirstLastPara="1" wrap="square" lIns="121900" tIns="60933" rIns="121900" bIns="60933" anchor="ctr" anchorCtr="0">
            <a:noAutofit/>
          </a:bodyPr>
          <a:lstStyle/>
          <a:p>
            <a:pPr algn="ctr">
              <a:spcBef>
                <a:spcPts val="0"/>
              </a:spcBef>
              <a:spcAft>
                <a:spcPts val="0"/>
              </a:spcAft>
            </a:pPr>
            <a:r>
              <a:rPr lang="en" sz="2667" b="1" dirty="0">
                <a:solidFill>
                  <a:srgbClr val="003A70"/>
                </a:solidFill>
              </a:rPr>
              <a:t>Gabriella</a:t>
            </a:r>
            <a:endParaRPr sz="2667" b="1" dirty="0">
              <a:solidFill>
                <a:srgbClr val="003A70"/>
              </a:solidFill>
            </a:endParaRPr>
          </a:p>
          <a:p>
            <a:pPr algn="ctr">
              <a:spcBef>
                <a:spcPts val="0"/>
              </a:spcBef>
              <a:spcAft>
                <a:spcPts val="0"/>
              </a:spcAft>
            </a:pPr>
            <a:r>
              <a:rPr lang="en" sz="2667" dirty="0">
                <a:solidFill>
                  <a:srgbClr val="003A70"/>
                </a:solidFill>
              </a:rPr>
              <a:t>Traumatic Brain Injury</a:t>
            </a:r>
            <a:endParaRPr sz="2667" b="1" dirty="0">
              <a:solidFill>
                <a:srgbClr val="003A70"/>
              </a:solidFill>
            </a:endParaRPr>
          </a:p>
        </p:txBody>
      </p:sp>
      <p:pic>
        <p:nvPicPr>
          <p:cNvPr id="124" name="Google Shape;124;p23" descr="Jeremy Image"/>
          <p:cNvPicPr preferRelativeResize="0"/>
          <p:nvPr/>
        </p:nvPicPr>
        <p:blipFill rotWithShape="1">
          <a:blip r:embed="rId4">
            <a:alphaModFix/>
          </a:blip>
          <a:srcRect t="9819" b="9819"/>
          <a:stretch/>
        </p:blipFill>
        <p:spPr>
          <a:xfrm>
            <a:off x="5884434" y="2051703"/>
            <a:ext cx="3313597" cy="2123611"/>
          </a:xfrm>
          <a:prstGeom prst="rect">
            <a:avLst/>
          </a:prstGeom>
          <a:noFill/>
          <a:ln w="76200" cap="flat" cmpd="sng">
            <a:solidFill>
              <a:srgbClr val="000000"/>
            </a:solidFill>
            <a:prstDash val="solid"/>
            <a:round/>
            <a:headEnd type="none" w="sm" len="sm"/>
            <a:tailEnd type="none" w="sm" len="sm"/>
          </a:ln>
        </p:spPr>
      </p:pic>
      <p:sp>
        <p:nvSpPr>
          <p:cNvPr id="129" name="Google Shape;129;p23"/>
          <p:cNvSpPr txBox="1"/>
          <p:nvPr/>
        </p:nvSpPr>
        <p:spPr>
          <a:xfrm>
            <a:off x="9815071" y="2357067"/>
            <a:ext cx="2187200" cy="763600"/>
          </a:xfrm>
          <a:prstGeom prst="rect">
            <a:avLst/>
          </a:prstGeom>
          <a:noFill/>
          <a:ln>
            <a:noFill/>
          </a:ln>
        </p:spPr>
        <p:txBody>
          <a:bodyPr spcFirstLastPara="1" wrap="square" lIns="121900" tIns="60933" rIns="121900" bIns="60933" anchor="ctr" anchorCtr="0">
            <a:noAutofit/>
          </a:bodyPr>
          <a:lstStyle/>
          <a:p>
            <a:pPr algn="ctr">
              <a:spcBef>
                <a:spcPts val="0"/>
              </a:spcBef>
              <a:spcAft>
                <a:spcPts val="0"/>
              </a:spcAft>
            </a:pPr>
            <a:r>
              <a:rPr lang="en" sz="2667" b="1" dirty="0">
                <a:solidFill>
                  <a:srgbClr val="003A70"/>
                </a:solidFill>
              </a:rPr>
              <a:t>Jeremy</a:t>
            </a:r>
            <a:endParaRPr sz="2667" b="1" dirty="0">
              <a:solidFill>
                <a:srgbClr val="003A70"/>
              </a:solidFill>
            </a:endParaRPr>
          </a:p>
          <a:p>
            <a:pPr algn="ctr">
              <a:spcBef>
                <a:spcPts val="0"/>
              </a:spcBef>
              <a:spcAft>
                <a:spcPts val="0"/>
              </a:spcAft>
            </a:pPr>
            <a:r>
              <a:rPr lang="en" sz="2667" dirty="0">
                <a:solidFill>
                  <a:srgbClr val="003A70"/>
                </a:solidFill>
              </a:rPr>
              <a:t>Cerebral Palsy</a:t>
            </a:r>
            <a:endParaRPr sz="2667" b="1" dirty="0">
              <a:solidFill>
                <a:srgbClr val="003A70"/>
              </a:solidFill>
            </a:endParaRPr>
          </a:p>
        </p:txBody>
      </p:sp>
      <p:pic>
        <p:nvPicPr>
          <p:cNvPr id="125" name="Google Shape;125;p23" descr="Courtney image"/>
          <p:cNvPicPr preferRelativeResize="0"/>
          <p:nvPr/>
        </p:nvPicPr>
        <p:blipFill rotWithShape="1">
          <a:blip r:embed="rId5">
            <a:alphaModFix/>
          </a:blip>
          <a:srcRect t="1997" b="1987"/>
          <a:stretch/>
        </p:blipFill>
        <p:spPr>
          <a:xfrm>
            <a:off x="2570899" y="4175315"/>
            <a:ext cx="3313548" cy="2123576"/>
          </a:xfrm>
          <a:prstGeom prst="rect">
            <a:avLst/>
          </a:prstGeom>
          <a:noFill/>
          <a:ln w="76200" cap="flat" cmpd="sng">
            <a:solidFill>
              <a:srgbClr val="000000"/>
            </a:solidFill>
            <a:prstDash val="solid"/>
            <a:round/>
            <a:headEnd type="none" w="sm" len="sm"/>
            <a:tailEnd type="none" w="sm" len="sm"/>
          </a:ln>
        </p:spPr>
      </p:pic>
      <p:sp>
        <p:nvSpPr>
          <p:cNvPr id="128" name="Google Shape;128;p23"/>
          <p:cNvSpPr txBox="1"/>
          <p:nvPr/>
        </p:nvSpPr>
        <p:spPr>
          <a:xfrm>
            <a:off x="189768" y="4969933"/>
            <a:ext cx="1999600" cy="763600"/>
          </a:xfrm>
          <a:prstGeom prst="rect">
            <a:avLst/>
          </a:prstGeom>
          <a:noFill/>
          <a:ln>
            <a:noFill/>
          </a:ln>
        </p:spPr>
        <p:txBody>
          <a:bodyPr spcFirstLastPara="1" wrap="square" lIns="121900" tIns="60933" rIns="121900" bIns="60933" anchor="ctr" anchorCtr="0">
            <a:noAutofit/>
          </a:bodyPr>
          <a:lstStyle/>
          <a:p>
            <a:pPr algn="ctr">
              <a:spcBef>
                <a:spcPts val="0"/>
              </a:spcBef>
              <a:spcAft>
                <a:spcPts val="0"/>
              </a:spcAft>
            </a:pPr>
            <a:r>
              <a:rPr lang="en" sz="2667" b="1" dirty="0">
                <a:solidFill>
                  <a:srgbClr val="003A70"/>
                </a:solidFill>
              </a:rPr>
              <a:t>Courtney</a:t>
            </a:r>
            <a:endParaRPr sz="2667" b="1" dirty="0">
              <a:solidFill>
                <a:srgbClr val="003A70"/>
              </a:solidFill>
            </a:endParaRPr>
          </a:p>
          <a:p>
            <a:pPr algn="ctr">
              <a:spcBef>
                <a:spcPts val="0"/>
              </a:spcBef>
              <a:spcAft>
                <a:spcPts val="0"/>
              </a:spcAft>
            </a:pPr>
            <a:r>
              <a:rPr lang="en" sz="2667" dirty="0">
                <a:solidFill>
                  <a:srgbClr val="003A70"/>
                </a:solidFill>
              </a:rPr>
              <a:t>Deaf or hard of hearing</a:t>
            </a:r>
            <a:endParaRPr sz="2667" b="1" dirty="0">
              <a:solidFill>
                <a:srgbClr val="003A70"/>
              </a:solidFill>
            </a:endParaRPr>
          </a:p>
        </p:txBody>
      </p:sp>
      <p:pic>
        <p:nvPicPr>
          <p:cNvPr id="126" name="Google Shape;126;p23" descr="Micah image"/>
          <p:cNvPicPr preferRelativeResize="0"/>
          <p:nvPr/>
        </p:nvPicPr>
        <p:blipFill rotWithShape="1">
          <a:blip r:embed="rId6">
            <a:alphaModFix/>
          </a:blip>
          <a:srcRect t="1923" b="1923"/>
          <a:stretch/>
        </p:blipFill>
        <p:spPr>
          <a:xfrm>
            <a:off x="2570906" y="2051717"/>
            <a:ext cx="3313548" cy="2123580"/>
          </a:xfrm>
          <a:prstGeom prst="rect">
            <a:avLst/>
          </a:prstGeom>
          <a:noFill/>
          <a:ln w="76200" cap="flat" cmpd="sng">
            <a:solidFill>
              <a:srgbClr val="000000"/>
            </a:solidFill>
            <a:prstDash val="solid"/>
            <a:round/>
            <a:headEnd type="none" w="sm" len="sm"/>
            <a:tailEnd type="none" w="sm" len="sm"/>
          </a:ln>
        </p:spPr>
      </p:pic>
      <p:sp>
        <p:nvSpPr>
          <p:cNvPr id="127" name="Google Shape;127;p23"/>
          <p:cNvSpPr txBox="1"/>
          <p:nvPr/>
        </p:nvSpPr>
        <p:spPr>
          <a:xfrm>
            <a:off x="189769" y="2484067"/>
            <a:ext cx="1999600" cy="763600"/>
          </a:xfrm>
          <a:prstGeom prst="rect">
            <a:avLst/>
          </a:prstGeom>
          <a:noFill/>
          <a:ln>
            <a:noFill/>
          </a:ln>
        </p:spPr>
        <p:txBody>
          <a:bodyPr spcFirstLastPara="1" wrap="square" lIns="121900" tIns="60933" rIns="121900" bIns="60933" anchor="ctr" anchorCtr="0">
            <a:noAutofit/>
          </a:bodyPr>
          <a:lstStyle/>
          <a:p>
            <a:pPr algn="ctr">
              <a:spcBef>
                <a:spcPts val="0"/>
              </a:spcBef>
              <a:spcAft>
                <a:spcPts val="0"/>
              </a:spcAft>
            </a:pPr>
            <a:r>
              <a:rPr lang="en" sz="2667" b="1" dirty="0">
                <a:solidFill>
                  <a:srgbClr val="003A70"/>
                </a:solidFill>
              </a:rPr>
              <a:t>Micah</a:t>
            </a:r>
            <a:endParaRPr sz="2667" b="1" dirty="0">
              <a:solidFill>
                <a:srgbClr val="003A70"/>
              </a:solidFill>
            </a:endParaRPr>
          </a:p>
          <a:p>
            <a:pPr algn="ctr">
              <a:spcBef>
                <a:spcPts val="0"/>
              </a:spcBef>
              <a:spcAft>
                <a:spcPts val="0"/>
              </a:spcAft>
            </a:pPr>
            <a:r>
              <a:rPr lang="en" sz="2667" dirty="0">
                <a:solidFill>
                  <a:srgbClr val="003A70"/>
                </a:solidFill>
              </a:rPr>
              <a:t>Visually impaired</a:t>
            </a:r>
            <a:endParaRPr sz="2667" dirty="0">
              <a:solidFill>
                <a:srgbClr val="003A70"/>
              </a:solidFill>
            </a:endParaRPr>
          </a:p>
        </p:txBody>
      </p:sp>
      <p:sp>
        <p:nvSpPr>
          <p:cNvPr id="131" name="Google Shape;131;p23"/>
          <p:cNvSpPr/>
          <p:nvPr/>
        </p:nvSpPr>
        <p:spPr>
          <a:xfrm>
            <a:off x="2831508" y="3790408"/>
            <a:ext cx="6127200" cy="650000"/>
          </a:xfrm>
          <a:prstGeom prst="rect">
            <a:avLst/>
          </a:prstGeom>
          <a:solidFill>
            <a:srgbClr val="D9D9D9"/>
          </a:solidFill>
          <a:ln w="381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lnSpc>
                <a:spcPct val="115000"/>
              </a:lnSpc>
              <a:spcBef>
                <a:spcPts val="0"/>
              </a:spcBef>
              <a:spcAft>
                <a:spcPts val="1333"/>
              </a:spcAft>
            </a:pPr>
            <a:r>
              <a:rPr lang="en" sz="2267" u="sng" dirty="0">
                <a:solidFill>
                  <a:srgbClr val="1C2F6A"/>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Course Development Training- Accessibility</a:t>
            </a:r>
            <a:endParaRPr sz="1333" dirty="0">
              <a:solidFill>
                <a:srgbClr val="1C2F6A"/>
              </a:solidFill>
            </a:endParaRPr>
          </a:p>
        </p:txBody>
      </p:sp>
      <p:sp>
        <p:nvSpPr>
          <p:cNvPr id="122" name="Google Shape;122;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spcBef>
                <a:spcPts val="0"/>
              </a:spcBef>
              <a:spcAft>
                <a:spcPts val="0"/>
              </a:spcAft>
            </a:pPr>
            <a:r>
              <a:rPr lang="en" b="1" dirty="0"/>
              <a:t>Accessibility- The Human Aspect</a:t>
            </a:r>
            <a:endParaRPr b="1" dirty="0"/>
          </a:p>
        </p:txBody>
      </p:sp>
    </p:spTree>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12</TotalTime>
  <Words>2517</Words>
  <Application>Microsoft Office PowerPoint</Application>
  <PresentationFormat>Widescreen</PresentationFormat>
  <Paragraphs>234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Comic Sans MS</vt:lpstr>
      <vt:lpstr>Open Sans</vt:lpstr>
      <vt:lpstr>Pacifico</vt:lpstr>
      <vt:lpstr>Roboto</vt:lpstr>
      <vt:lpstr>Roboto Black</vt:lpstr>
      <vt:lpstr>Times New Roman</vt:lpstr>
      <vt:lpstr>Verdana</vt:lpstr>
      <vt:lpstr>Default Design</vt:lpstr>
      <vt:lpstr>#A11Y: EC Summer Institute on Accessibility</vt:lpstr>
      <vt:lpstr>Day One Agenda</vt:lpstr>
      <vt:lpstr>Establishing Session Norms</vt:lpstr>
      <vt:lpstr>Session Setting and Structure</vt:lpstr>
      <vt:lpstr>Why is Accessibility Important?</vt:lpstr>
      <vt:lpstr>The Legal Considerations</vt:lpstr>
      <vt:lpstr>Who’s Checking?</vt:lpstr>
      <vt:lpstr>Who Should be Considered in Schools?</vt:lpstr>
      <vt:lpstr>Accessibility- The Human Aspect</vt:lpstr>
      <vt:lpstr>Defining The Terminology</vt:lpstr>
      <vt:lpstr>Defining Accessibility</vt:lpstr>
      <vt:lpstr>Defining Assistive Technology</vt:lpstr>
      <vt:lpstr>Assistive Technology in Action</vt:lpstr>
      <vt:lpstr>Zabala’s SETT Framework</vt:lpstr>
      <vt:lpstr>Essential for Some Beneficial for All Activity</vt:lpstr>
      <vt:lpstr>Who Should be Considered?</vt:lpstr>
      <vt:lpstr>Universal Design for Learning (UDL)</vt:lpstr>
      <vt:lpstr>Summary</vt:lpstr>
      <vt:lpstr>The Cheesecake Factory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#A11Y: EC Summer Institute on Accessibility</dc:title>
  <dc:subject>Integrating Instructional Software into Teaching and Learning</dc:subject>
  <dc:creator>Craig Erschel Shepherd (cshphrd2)</dc:creator>
  <cp:lastModifiedBy>Craig Erschel Shepherd (cshphrd2)</cp:lastModifiedBy>
  <cp:revision>2</cp:revision>
  <dcterms:created xsi:type="dcterms:W3CDTF">2023-06-07T18:10:33Z</dcterms:created>
  <dcterms:modified xsi:type="dcterms:W3CDTF">2023-06-07T18:36:53Z</dcterms:modified>
</cp:coreProperties>
</file>