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1" r:id="rId2"/>
    <p:sldId id="282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8" r:id="rId13"/>
    <p:sldId id="295" r:id="rId14"/>
    <p:sldId id="296" r:id="rId15"/>
    <p:sldId id="297" r:id="rId16"/>
    <p:sldId id="294" r:id="rId17"/>
    <p:sldId id="299" r:id="rId18"/>
    <p:sldId id="300" r:id="rId19"/>
    <p:sldId id="301" r:id="rId20"/>
    <p:sldId id="302" r:id="rId21"/>
    <p:sldId id="303" r:id="rId22"/>
    <p:sldId id="304" r:id="rId23"/>
    <p:sldId id="305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1" autoAdjust="0"/>
    <p:restoredTop sz="95833" autoAdjust="0"/>
  </p:normalViewPr>
  <p:slideViewPr>
    <p:cSldViewPr snapToGrid="0" showGuides="1">
      <p:cViewPr varScale="1">
        <p:scale>
          <a:sx n="106" d="100"/>
          <a:sy n="106" d="100"/>
        </p:scale>
        <p:origin x="488" y="184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-165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creativecommons.org/licenses/by-nc-sa/4.0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journals.uwyo.edu/index.php/jtilt/inde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2(1).</a:t>
            </a:r>
          </a:p>
        </p:txBody>
      </p:sp>
      <p:pic>
        <p:nvPicPr>
          <p:cNvPr id="7" name="Picture 6">
            <a:hlinkClick r:id="rId15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7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" TargetMode="External"/><Relationship Id="rId2" Type="http://schemas.openxmlformats.org/officeDocument/2006/relationships/hyperlink" Target="http://mentalfloss.com/article/75809/12-world-class-museums-you-can-visit-online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astprofessionallearning.org/free-udl-resources-and-tips/" TargetMode="External"/><Relationship Id="rId4" Type="http://schemas.openxmlformats.org/officeDocument/2006/relationships/hyperlink" Target="https://rubric-maker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itout.com/" TargetMode="External"/><Relationship Id="rId2" Type="http://schemas.openxmlformats.org/officeDocument/2006/relationships/hyperlink" Target="http://www.visuwords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mathopenref.com/" TargetMode="External"/><Relationship Id="rId4" Type="http://schemas.openxmlformats.org/officeDocument/2006/relationships/hyperlink" Target="https://www.wordclouds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du.glogster.com/" TargetMode="External"/><Relationship Id="rId2" Type="http://schemas.openxmlformats.org/officeDocument/2006/relationships/hyperlink" Target="http://webaim.org/articles/motor/assistive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mindmup.com/" TargetMode="External"/><Relationship Id="rId4" Type="http://schemas.openxmlformats.org/officeDocument/2006/relationships/hyperlink" Target="http://bookbuilder.cast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im.org/articles/motor/assistive" TargetMode="External"/><Relationship Id="rId3" Type="http://schemas.openxmlformats.org/officeDocument/2006/relationships/hyperlink" Target="https://www.mentalfloss.com/article/75809/12-world-class-museums-you-can-visit-online" TargetMode="External"/><Relationship Id="rId7" Type="http://schemas.openxmlformats.org/officeDocument/2006/relationships/hyperlink" Target="https://youtu.be/4eBmyttcfU4" TargetMode="External"/><Relationship Id="rId2" Type="http://schemas.openxmlformats.org/officeDocument/2006/relationships/hyperlink" Target="https://www.cast.org/learn/abo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.ted.com/" TargetMode="External"/><Relationship Id="rId5" Type="http://schemas.openxmlformats.org/officeDocument/2006/relationships/hyperlink" Target="https://www.politico.com/story/2017/01/full-text-donald-trump-inauguration-speech-transcript-233907" TargetMode="External"/><Relationship Id="rId4" Type="http://schemas.openxmlformats.org/officeDocument/2006/relationships/hyperlink" Target="https://edtechbooks.org/k12handbook/universal_design_for_learn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researchgate.net/publication/268150466_Universal_design_for_learning_Initiatives_on_the_move_Understanding_the_impact_of_the_Race_to_the_Top_and_ARRA_funding_on_the_promotion_of_universal_design_for_learning" TargetMode="External"/><Relationship Id="rId4" Type="http://schemas.openxmlformats.org/officeDocument/2006/relationships/hyperlink" Target="https://www.interact123.com/post/_ca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dtechbooks.org/k12handbook/universal_design_for_learnin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4eBmyttcfU4?feature=oembed" TargetMode="External"/><Relationship Id="rId4" Type="http://schemas.openxmlformats.org/officeDocument/2006/relationships/hyperlink" Target="https://www.youtube.com/watch?v=4eBmyttcfU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4940742D-A9BE-ED4F-0C37-52733D4D4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1235453" cy="6400799"/>
          </a:xfrm>
          <a:prstGeom prst="rect">
            <a:avLst/>
          </a:prstGeom>
        </p:spPr>
      </p:pic>
      <p:sp>
        <p:nvSpPr>
          <p:cNvPr id="6" name="Google Shape;46;p8">
            <a:extLst>
              <a:ext uri="{FF2B5EF4-FFF2-40B4-BE49-F238E27FC236}">
                <a16:creationId xmlns:a16="http://schemas.microsoft.com/office/drawing/2014/main" id="{88B53072-2404-29D7-F69B-B3A9F9641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32206" y="1"/>
            <a:ext cx="6092055" cy="4863511"/>
          </a:xfrm>
          <a:prstGeom prst="rect">
            <a:avLst/>
          </a:prstGeom>
          <a:solidFill>
            <a:srgbClr val="5C0D1C">
              <a:alpha val="84313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47;p8" descr="UMass Amherst Logo">
            <a:extLst>
              <a:ext uri="{FF2B5EF4-FFF2-40B4-BE49-F238E27FC236}">
                <a16:creationId xmlns:a16="http://schemas.microsoft.com/office/drawing/2014/main" id="{ED760619-AF41-C400-6730-9DFF40B8CD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4073" y="273361"/>
            <a:ext cx="2834023" cy="5641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F986D5-274D-7A1B-079B-7B5438DD4325}"/>
              </a:ext>
            </a:extLst>
          </p:cNvPr>
          <p:cNvSpPr txBox="1"/>
          <p:nvPr/>
        </p:nvSpPr>
        <p:spPr>
          <a:xfrm>
            <a:off x="5303656" y="1409995"/>
            <a:ext cx="638754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Universal Design for Learning Title Slide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668F8-3DE6-F994-5080-15192097CAD2}"/>
              </a:ext>
            </a:extLst>
          </p:cNvPr>
          <p:cNvSpPr txBox="1"/>
          <p:nvPr/>
        </p:nvSpPr>
        <p:spPr>
          <a:xfrm>
            <a:off x="5303656" y="3355708"/>
            <a:ext cx="3994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lt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Created by Ali </a:t>
            </a:r>
            <a:r>
              <a:rPr lang="en-US" sz="3200" dirty="0" err="1">
                <a:solidFill>
                  <a:schemeClr val="lt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</a:t>
            </a:r>
            <a:r>
              <a:rPr lang="en-US" sz="3200" dirty="0" err="1">
                <a:solidFill>
                  <a:schemeClr val="lt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ö</a:t>
            </a:r>
            <a:r>
              <a:rPr lang="en-US" sz="3200" dirty="0" err="1">
                <a:solidFill>
                  <a:schemeClr val="lt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ken</a:t>
            </a:r>
            <a:endParaRPr lang="en-US" sz="3200" dirty="0">
              <a:solidFill>
                <a:schemeClr val="lt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595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5527-91D7-2221-EADF-D1F4FE1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WHY of learning – Engagement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9DF2-EF95-6088-8CD2-9C126EA19E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199"/>
            <a:ext cx="3733800" cy="4525963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Recruiting interest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NBC Learn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sng" strike="noStrike" cap="none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2"/>
              </a:rPr>
              <a:t>Online Museum tours</a:t>
            </a:r>
            <a:r>
              <a:rPr lang="en-US" sz="3200" b="0" i="0" strike="noStrike" cap="none" dirty="0">
                <a:solidFill>
                  <a:schemeClr val="hlink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b="0" i="0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(</a:t>
            </a:r>
            <a:r>
              <a:rPr lang="en-US" sz="3200" dirty="0" err="1">
                <a:effectLst/>
                <a:ea typeface="Georgia" panose="02040502050405020303" pitchFamily="18" charset="0"/>
                <a:cs typeface="Georgia" panose="02040502050405020303" pitchFamily="18" charset="0"/>
              </a:rPr>
              <a:t>Obias</a:t>
            </a:r>
            <a:r>
              <a:rPr lang="en-US" sz="3200" b="0" i="0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, 2016)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Ted Ed (n.d.): </a:t>
            </a:r>
            <a:r>
              <a:rPr lang="en-US" sz="2800" b="0" i="0" u="sng" strike="noStrike" cap="none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3"/>
              </a:rPr>
              <a:t>Customized video lessons</a:t>
            </a: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757C1C-99E6-E7BE-D3A0-EE8DBF714AAB}"/>
              </a:ext>
            </a:extLst>
          </p:cNvPr>
          <p:cNvSpPr txBox="1">
            <a:spLocks/>
          </p:cNvSpPr>
          <p:nvPr/>
        </p:nvSpPr>
        <p:spPr bwMode="auto">
          <a:xfrm>
            <a:off x="4533900" y="1600200"/>
            <a:ext cx="373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Sustaining effort &amp;  persistence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sng" strike="noStrike" cap="none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4"/>
              </a:rPr>
              <a:t>Rubric-</a:t>
            </a:r>
            <a:r>
              <a:rPr lang="en-US" sz="3200" b="0" i="0" u="sng" strike="noStrike" cap="none" dirty="0" err="1">
                <a:solidFill>
                  <a:schemeClr val="hlink"/>
                </a:solidFill>
                <a:ea typeface="Arial"/>
                <a:cs typeface="Arial"/>
                <a:sym typeface="Arial"/>
                <a:hlinkClick r:id="rId4"/>
              </a:rPr>
              <a:t>maker.com</a:t>
            </a:r>
            <a:r>
              <a:rPr lang="en-US" sz="3200" b="0" i="0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  <a:hlinkClick r:id="rId4"/>
              </a:rPr>
              <a:t> </a:t>
            </a:r>
            <a:endParaRPr lang="en-US" sz="3200" b="0" i="0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Online whiteboard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None/>
            </a:pPr>
            <a:endParaRPr lang="en-US" kern="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D61230-A20F-CF9B-0149-74EC7DA96356}"/>
              </a:ext>
            </a:extLst>
          </p:cNvPr>
          <p:cNvSpPr txBox="1">
            <a:spLocks/>
          </p:cNvSpPr>
          <p:nvPr/>
        </p:nvSpPr>
        <p:spPr bwMode="auto">
          <a:xfrm>
            <a:off x="8458200" y="1600200"/>
            <a:ext cx="373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Self regulation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Goal-setting tools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Reflection strategies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None/>
            </a:pPr>
            <a:endParaRPr lang="en-US" kern="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7D749-6867-1067-5CDA-DC7A86CE2558}"/>
              </a:ext>
            </a:extLst>
          </p:cNvPr>
          <p:cNvSpPr txBox="1"/>
          <p:nvPr/>
        </p:nvSpPr>
        <p:spPr>
          <a:xfrm>
            <a:off x="609600" y="5895329"/>
            <a:ext cx="11075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Useful suggestions: </a:t>
            </a:r>
            <a:r>
              <a:rPr lang="en-US" sz="1000" b="0" i="0" u="sng" strike="noStrike" cap="none" dirty="0">
                <a:solidFill>
                  <a:schemeClr val="hlink"/>
                </a:solidFill>
                <a:latin typeface="+mn-lt"/>
                <a:ea typeface="Arial"/>
                <a:cs typeface="Arial"/>
                <a:sym typeface="Arial"/>
                <a:hlinkClick r:id="rId5"/>
              </a:rPr>
              <a:t>http://castprofessionallearning.org/free-udl-resources-and-tips/</a:t>
            </a:r>
            <a:r>
              <a:rPr lang="en-US" sz="1000" b="0" i="0" strike="noStrike" cap="none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(CAST, n.d.)</a:t>
            </a:r>
          </a:p>
        </p:txBody>
      </p:sp>
    </p:spTree>
    <p:extLst>
      <p:ext uri="{BB962C8B-B14F-4D97-AF65-F5344CB8AC3E}">
        <p14:creationId xmlns:p14="http://schemas.microsoft.com/office/powerpoint/2010/main" val="223068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5527-91D7-2221-EADF-D1F4FE1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WHAT of learning -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9DF2-EF95-6088-8CD2-9C126EA19E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557510" cy="4525963"/>
          </a:xfrm>
        </p:spPr>
        <p:txBody>
          <a:bodyPr/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/>
              <a:t>Provide options for </a:t>
            </a:r>
          </a:p>
          <a:p>
            <a:pPr marL="573087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3200" dirty="0"/>
              <a:t>Perception</a:t>
            </a:r>
            <a:endParaRPr lang="en-US" sz="3200" b="1" dirty="0">
              <a:solidFill>
                <a:schemeClr val="dk1"/>
              </a:solidFill>
            </a:endParaRPr>
          </a:p>
          <a:p>
            <a:pPr marL="573087" marR="0" lvl="1" indent="-336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400"/>
              <a:buChar char="–"/>
            </a:pPr>
            <a:r>
              <a:rPr lang="en-US" sz="3200" dirty="0"/>
              <a:t>Language, mathematical expression and symbols</a:t>
            </a:r>
          </a:p>
          <a:p>
            <a:pPr marL="573087" marR="0" lvl="1" indent="-336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400"/>
              <a:buChar char="–"/>
            </a:pPr>
            <a:r>
              <a:rPr lang="en-US" sz="3200" dirty="0"/>
              <a:t>Comprehension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1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5527-91D7-2221-EADF-D1F4FE1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WHAT of learning – Representation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9DF2-EF95-6088-8CD2-9C126EA19E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199"/>
            <a:ext cx="3733800" cy="4525963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Perception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Effective color - contrast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Readability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Closed-captioning (CC)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Sign language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Text-to speech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757C1C-99E6-E7BE-D3A0-EE8DBF714AAB}"/>
              </a:ext>
            </a:extLst>
          </p:cNvPr>
          <p:cNvSpPr txBox="1">
            <a:spLocks/>
          </p:cNvSpPr>
          <p:nvPr/>
        </p:nvSpPr>
        <p:spPr bwMode="auto">
          <a:xfrm>
            <a:off x="4533900" y="1600200"/>
            <a:ext cx="373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Language, mathematical expressions and symbols</a:t>
            </a: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Vocabulary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Academic English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Glossary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Wordle (patterns)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3D geometry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Google Earth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None/>
            </a:pPr>
            <a:endParaRPr lang="en-US" kern="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D61230-A20F-CF9B-0149-74EC7DA96356}"/>
              </a:ext>
            </a:extLst>
          </p:cNvPr>
          <p:cNvSpPr txBox="1">
            <a:spLocks/>
          </p:cNvSpPr>
          <p:nvPr/>
        </p:nvSpPr>
        <p:spPr bwMode="auto">
          <a:xfrm>
            <a:off x="8458200" y="1600200"/>
            <a:ext cx="373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Comprehension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Activities for further understanding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Online tools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Visual thinking tools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None/>
            </a:pPr>
            <a:endParaRPr lang="en-US" kern="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9981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50E3-9D99-3CA5-5A9C-19FC3C8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1431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Examples of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1D2D0-F16E-6C04-F14C-3CE4A7389F8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77190" y="925988"/>
            <a:ext cx="7349490" cy="5006024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Visuwords</a:t>
            </a: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u="sng" strike="noStrike" cap="none" dirty="0">
                <a:solidFill>
                  <a:srgbClr val="1155CC"/>
                </a:solidFill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http://www.visuwords.com/</a:t>
            </a:r>
            <a:endParaRPr lang="en-US" sz="3200" b="0" i="0" u="sng" strike="noStrike" cap="none" dirty="0">
              <a:solidFill>
                <a:srgbClr val="1155CC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3200" b="0" i="0" u="none" strike="noStrike" cap="none" dirty="0">
              <a:solidFill>
                <a:srgbClr val="67748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Word it out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u="sng" strike="noStrike" cap="none" dirty="0">
                <a:solidFill>
                  <a:srgbClr val="1155CC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https://worditout.com/</a:t>
            </a:r>
            <a:endParaRPr lang="en-US" sz="3200" b="0" i="0" u="sng" strike="noStrike" cap="none" dirty="0">
              <a:solidFill>
                <a:srgbClr val="1155CC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3200" b="0" i="0" u="sng" strike="noStrike" cap="none" dirty="0">
              <a:solidFill>
                <a:srgbClr val="1155CC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Word Clouds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u="sng" strike="noStrike" cap="none" dirty="0">
                <a:solidFill>
                  <a:srgbClr val="0000FF"/>
                </a:solidFill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https://www.wordclouds.com/</a:t>
            </a:r>
            <a:endParaRPr lang="en-US" sz="3200" b="0" i="0" u="sng" strike="noStrike" cap="none" dirty="0">
              <a:solidFill>
                <a:srgbClr val="0000FF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Math Open Reference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0" i="0" u="sng" strike="noStrike" cap="none" dirty="0">
                <a:solidFill>
                  <a:srgbClr val="1155CC"/>
                </a:solidFill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http://www.mathopenref.com/</a:t>
            </a:r>
            <a:endParaRPr lang="en-US" sz="3200" b="0" i="0" u="none" strike="noStrike" cap="none" dirty="0">
              <a:solidFill>
                <a:srgbClr val="67748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5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837E-873D-5798-773B-CEA2F69C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Example: Word cloud</a:t>
            </a:r>
          </a:p>
        </p:txBody>
      </p:sp>
      <p:pic>
        <p:nvPicPr>
          <p:cNvPr id="3" name="Google Shape;164;p21" descr="Example Word Cloud Image">
            <a:extLst>
              <a:ext uri="{FF2B5EF4-FFF2-40B4-BE49-F238E27FC236}">
                <a16:creationId xmlns:a16="http://schemas.microsoft.com/office/drawing/2014/main" id="{34D986DF-69DD-60B1-F9BA-5896620EC5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07431" y="1417638"/>
            <a:ext cx="6400800" cy="46576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FB34C-B7E0-CE7B-B6DC-A5023BFAE7AC}"/>
              </a:ext>
            </a:extLst>
          </p:cNvPr>
          <p:cNvSpPr txBox="1"/>
          <p:nvPr/>
        </p:nvSpPr>
        <p:spPr>
          <a:xfrm>
            <a:off x="39521" y="5921447"/>
            <a:ext cx="611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Inaugural speech of Donald Trump (Politico, </a:t>
            </a:r>
            <a:r>
              <a:rPr lang="en-US" sz="1400" dirty="0">
                <a:solidFill>
                  <a:schemeClr val="dk1"/>
                </a:solidFill>
                <a:latin typeface="+mn-lt"/>
              </a:rPr>
              <a:t>2017)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18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5527-91D7-2221-EADF-D1F4FE1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HOW of learning – Action and Expression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9DF2-EF95-6088-8CD2-9C126EA19E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557510" cy="4525963"/>
          </a:xfrm>
        </p:spPr>
        <p:txBody>
          <a:bodyPr/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/>
              <a:t>Provide options for </a:t>
            </a:r>
          </a:p>
          <a:p>
            <a:pPr marL="573087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3200" dirty="0"/>
              <a:t>Physical action</a:t>
            </a:r>
            <a:endParaRPr lang="en-US" sz="3200" b="1" dirty="0">
              <a:solidFill>
                <a:schemeClr val="dk1"/>
              </a:solidFill>
            </a:endParaRPr>
          </a:p>
          <a:p>
            <a:pPr marL="573087" marR="0" lvl="1" indent="-336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400"/>
              <a:buChar char="–"/>
            </a:pPr>
            <a:r>
              <a:rPr lang="en-US" sz="3200" dirty="0"/>
              <a:t>Expression and communication</a:t>
            </a:r>
          </a:p>
          <a:p>
            <a:pPr marL="573087" marR="0" lvl="1" indent="-336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400"/>
              <a:buChar char="–"/>
            </a:pPr>
            <a:r>
              <a:rPr lang="en-US" sz="3200" dirty="0"/>
              <a:t>Executive functions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5527-91D7-2221-EADF-D1F4FE1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WHAT of learning – Action and Expression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9DF2-EF95-6088-8CD2-9C126EA19E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199"/>
            <a:ext cx="3733800" cy="4525963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Physical action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Camera Mouse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Eye-tracking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Virtual Keyboard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757C1C-99E6-E7BE-D3A0-EE8DBF714AAB}"/>
              </a:ext>
            </a:extLst>
          </p:cNvPr>
          <p:cNvSpPr txBox="1">
            <a:spLocks/>
          </p:cNvSpPr>
          <p:nvPr/>
        </p:nvSpPr>
        <p:spPr bwMode="auto">
          <a:xfrm>
            <a:off x="4533900" y="1600200"/>
            <a:ext cx="373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Expression and communication</a:t>
            </a: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Animoto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Scratch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Voicethread</a:t>
            </a: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Grammar/Spell Check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Book Builder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None/>
            </a:pPr>
            <a:endParaRPr lang="en-US" kern="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kern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ED61230-A20F-CF9B-0149-74EC7DA96356}"/>
              </a:ext>
            </a:extLst>
          </p:cNvPr>
          <p:cNvSpPr txBox="1">
            <a:spLocks/>
          </p:cNvSpPr>
          <p:nvPr/>
        </p:nvSpPr>
        <p:spPr bwMode="auto">
          <a:xfrm>
            <a:off x="8458200" y="1600200"/>
            <a:ext cx="373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1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Executive functions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Brainstorming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Assignment Calculator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Mind-map tools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Graphs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Charts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lang="en-US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None/>
            </a:pPr>
            <a:endParaRPr lang="en-US" kern="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2695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50E3-9D99-3CA5-5A9C-19FC3C8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1431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Examples of Action and Expression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1D2D0-F16E-6C04-F14C-3CE4A7389F8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77190" y="925988"/>
            <a:ext cx="11178540" cy="5006024"/>
          </a:xfrm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i="0" u="none" strike="noStrike" cap="none" dirty="0">
                <a:solidFill>
                  <a:srgbClr val="000000"/>
                </a:solidFill>
              </a:rPr>
              <a:t>Assistive Technologies (Web Accessibility in Mind, n.d.)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i="0" u="sng" strike="noStrike" cap="none" dirty="0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http://webaim.org/articles/motor/assistive</a:t>
            </a:r>
            <a:endParaRPr lang="en-US" sz="3200" i="0" u="none" strike="noStrike" cap="none" dirty="0">
              <a:solidFill>
                <a:srgbClr val="67748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3200" b="0" i="0" u="none" strike="noStrike" cap="none" dirty="0">
              <a:solidFill>
                <a:srgbClr val="67748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000000"/>
                </a:solidFill>
              </a:rPr>
              <a:t>Glogster</a:t>
            </a:r>
            <a:endParaRPr lang="en-US" sz="32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i="0" u="sng" strike="noStrike" cap="none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http://edu.glogster.com/</a:t>
            </a:r>
            <a:endParaRPr lang="en-US" sz="3200" i="0" u="none" strike="noStrike" cap="none" dirty="0">
              <a:solidFill>
                <a:srgbClr val="67748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3200" b="0" i="0" u="sng" strike="noStrike" cap="none" dirty="0">
              <a:solidFill>
                <a:srgbClr val="1155CC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i="0" u="none" strike="noStrike" cap="none" dirty="0">
                <a:solidFill>
                  <a:srgbClr val="000000"/>
                </a:solidFill>
              </a:rPr>
              <a:t>Book Builder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i="0" u="sng" strike="noStrike" cap="none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http://bookbuilder.cast.org/</a:t>
            </a:r>
            <a:endParaRPr lang="en-US" sz="3200" i="0" u="none" strike="noStrike" cap="none" dirty="0">
              <a:solidFill>
                <a:srgbClr val="67748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i="0" u="none" strike="noStrike" cap="none" dirty="0">
                <a:solidFill>
                  <a:srgbClr val="000000"/>
                </a:solidFill>
              </a:rPr>
              <a:t>Brainstorming Tool: </a:t>
            </a:r>
            <a:r>
              <a:rPr lang="en-US" sz="3200" i="0" u="none" strike="noStrike" cap="none" dirty="0" err="1">
                <a:solidFill>
                  <a:srgbClr val="000000"/>
                </a:solidFill>
              </a:rPr>
              <a:t>MindMup</a:t>
            </a:r>
            <a:endParaRPr lang="en-US" sz="32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i="0" u="sng" strike="noStrike" cap="none" dirty="0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www.mindmup.com</a:t>
            </a:r>
            <a:endParaRPr lang="en-US" sz="3200" i="0" u="none" strike="noStrike" cap="none" dirty="0">
              <a:solidFill>
                <a:srgbClr val="67748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54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40E1-6AAE-BA85-B2BE-B6085EAB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50" y="274638"/>
            <a:ext cx="10534250" cy="1143000"/>
          </a:xfrm>
        </p:spPr>
        <p:txBody>
          <a:bodyPr/>
          <a:lstStyle/>
          <a:p>
            <a:pPr algn="l"/>
            <a:r>
              <a:rPr lang="en-US" dirty="0"/>
              <a:t>Example Mind Map</a:t>
            </a:r>
          </a:p>
        </p:txBody>
      </p:sp>
      <p:pic>
        <p:nvPicPr>
          <p:cNvPr id="3" name="Google Shape;202;p25" descr="Example Mindmap">
            <a:extLst>
              <a:ext uri="{FF2B5EF4-FFF2-40B4-BE49-F238E27FC236}">
                <a16:creationId xmlns:a16="http://schemas.microsoft.com/office/drawing/2014/main" id="{18C49F3F-8026-C4B9-27FD-D314CFAAAD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3213" b="2952"/>
          <a:stretch/>
        </p:blipFill>
        <p:spPr>
          <a:xfrm>
            <a:off x="540150" y="1068475"/>
            <a:ext cx="10058400" cy="4774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7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BF0C-BEF2-FF36-0D02-414E76EC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More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977FC-A720-2938-28B8-7D9ECD04E5E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Accessibility</a:t>
            </a:r>
          </a:p>
          <a:p>
            <a:pPr marL="228600" lvl="0" indent="-2143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Mercury Reader</a:t>
            </a:r>
          </a:p>
          <a:p>
            <a:pPr marL="22860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Read and Write</a:t>
            </a:r>
          </a:p>
          <a:p>
            <a:pPr marL="22860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Google maps</a:t>
            </a:r>
          </a:p>
          <a:p>
            <a:pPr marL="22860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Summarize This</a:t>
            </a:r>
          </a:p>
          <a:p>
            <a:pPr marL="22860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Rewordify</a:t>
            </a:r>
            <a:endParaRPr lang="en-US" sz="24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 Dyslexic</a:t>
            </a:r>
          </a:p>
          <a:p>
            <a:pPr marL="22860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YouTube CC</a:t>
            </a:r>
          </a:p>
          <a:p>
            <a:pPr marL="22860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Google Keep</a:t>
            </a:r>
          </a:p>
          <a:p>
            <a:pPr marL="22860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Camera Mouse</a:t>
            </a:r>
          </a:p>
          <a:p>
            <a:pPr marL="22860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Picto4Me</a:t>
            </a:r>
          </a:p>
          <a:p>
            <a:pPr marL="22860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Google Slides CC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A1D72-846E-146D-E361-86B7463C8B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Engagement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Ted Ed: Customized video lessons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QR Code Generator: Create codes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Nearpod: Customized lessons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Representation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Book Creator: Create &amp; read books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Lucidpress: Publishing software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Action and Expression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Adobe Spark: Storytelling tools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Tour Builder Google: Virtual tours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Anchor: Podcast creating tool</a:t>
            </a:r>
            <a:endParaRPr lang="en-US" sz="24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7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E4D4-0BBC-E275-D50D-9CA13659A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C2EA-0D42-5E51-B014-3D117308C5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dirty="0"/>
              <a:t>Free writing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The myth of average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UDL </a:t>
            </a:r>
            <a:r>
              <a:rPr lang="en-US" dirty="0"/>
              <a:t>p</a:t>
            </a:r>
            <a:r>
              <a:rPr lang="en-US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rinciples 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Useful tools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dirty="0"/>
              <a:t>Activity development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7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849F-486C-B029-B73F-2F57DDD5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6068"/>
            <a:ext cx="10058400" cy="1143000"/>
          </a:xfrm>
        </p:spPr>
        <p:txBody>
          <a:bodyPr/>
          <a:lstStyle/>
          <a:p>
            <a:pPr algn="l"/>
            <a:r>
              <a:rPr lang="en-US" dirty="0"/>
              <a:t>Activity (20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8FCC9-22E4-F64A-0555-5A1A10718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Access: Universal Design for Learning - Implementation Worksheet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sz="32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Prompt: Revise an activity or lesson plan that you have recently facilitated or develop a new activity as a group. Consider the potential barriers that your students may face and how UDL principles can address them.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Share-out: Each group will share their ideas.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49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5A74-8E5E-B7B4-9F07-CBEAA097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498"/>
            <a:ext cx="10058400" cy="1143000"/>
          </a:xfrm>
        </p:spPr>
        <p:txBody>
          <a:bodyPr/>
          <a:lstStyle/>
          <a:p>
            <a:pPr algn="l"/>
            <a:r>
              <a:rPr lang="en-US" dirty="0"/>
              <a:t>Feedback/Suggestions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AF3BA-470B-1E21-A204-1674493E9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Assessment: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3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one thing that helped you to revise your teaching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3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Provide one suggestion to make this learning experience better or more efficient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19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B20F4-E540-1727-8D3C-306125B9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320358"/>
            <a:ext cx="10058400" cy="1143000"/>
          </a:xfrm>
        </p:spPr>
        <p:txBody>
          <a:bodyPr/>
          <a:lstStyle/>
          <a:p>
            <a:pPr algn="l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69BD4-4540-D28F-D90E-5C51C00A0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230421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869D-8001-E907-A8ED-8469CF20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6068"/>
            <a:ext cx="10058400" cy="1143000"/>
          </a:xfrm>
        </p:spPr>
        <p:txBody>
          <a:bodyPr/>
          <a:lstStyle/>
          <a:p>
            <a:pPr algn="l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762BD-0296-E57D-1C93-36AAD9A40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pPr marL="1588" indent="0">
              <a:buNone/>
            </a:pP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CAST. (n.d.). About CAST </a:t>
            </a:r>
            <a:r>
              <a:rPr lang="en-US" sz="1400" dirty="0"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p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rofessional </a:t>
            </a:r>
            <a:r>
              <a:rPr lang="en-US" sz="1400" dirty="0"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l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earning. </a:t>
            </a:r>
            <a:r>
              <a:rPr lang="en-US" sz="1400" dirty="0"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Retrieved May 29, 2023, from </a:t>
            </a:r>
          </a:p>
          <a:p>
            <a:pPr marL="1588" indent="0">
              <a:buNone/>
            </a:pPr>
            <a:r>
              <a:rPr lang="en-US" sz="1400" dirty="0"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  <a:hlinkClick r:id="rId2"/>
              </a:rPr>
              <a:t>https://www.cast.org/learn/about</a:t>
            </a:r>
            <a:r>
              <a:rPr lang="en-US" sz="1400" dirty="0"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endParaRPr lang="en-US" sz="1400" dirty="0">
              <a:effectLst/>
              <a:latin typeface="Roboto" panose="02000000000000000000" pitchFamily="2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588" indent="0">
              <a:buNone/>
            </a:pPr>
            <a:endParaRPr lang="en-US" sz="1400" dirty="0">
              <a:effectLst/>
              <a:latin typeface="Roboto" panose="02000000000000000000" pitchFamily="2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588" indent="0">
              <a:buNone/>
            </a:pPr>
            <a:r>
              <a:rPr lang="en-US" sz="1400" dirty="0" err="1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Obias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, R. (2016, February 19). </a:t>
            </a:r>
            <a:r>
              <a:rPr lang="en-US" sz="1400" i="1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12 world-class museums you </a:t>
            </a:r>
            <a:r>
              <a:rPr lang="en-US" sz="1400" i="1" dirty="0"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c</a:t>
            </a:r>
            <a:r>
              <a:rPr lang="en-US" sz="1400" i="1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an </a:t>
            </a:r>
            <a:r>
              <a:rPr lang="en-US" sz="1400" i="1" dirty="0"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v</a:t>
            </a:r>
            <a:r>
              <a:rPr lang="en-US" sz="1400" i="1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isit </a:t>
            </a:r>
            <a:r>
              <a:rPr lang="en-US" sz="1400" i="1" dirty="0"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o</a:t>
            </a:r>
            <a:r>
              <a:rPr lang="en-US" sz="1400" i="1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nline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. Mental Floss. 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  <a:hlinkClick r:id="rId3"/>
              </a:rPr>
              <a:t>https://www.mentalfloss.com/article/75809/12-world-class-museums-you-can-visit-online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</a:p>
          <a:p>
            <a:pPr marL="1588" indent="0">
              <a:buNone/>
            </a:pPr>
            <a:endParaRPr lang="en-US" sz="1400" dirty="0">
              <a:effectLst/>
              <a:latin typeface="Roboto" panose="02000000000000000000" pitchFamily="2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588" indent="0">
              <a:buNone/>
            </a:pP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Michela, E. (2020). Universal Design for Learning: Teacher planning for technology integration. In A. </a:t>
            </a:r>
          </a:p>
          <a:p>
            <a:pPr marL="1588" indent="0">
              <a:buNone/>
            </a:pP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Ottenbreit-Leftwich &amp; R. </a:t>
            </a:r>
            <a:r>
              <a:rPr lang="en-US" sz="1400" dirty="0" err="1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Kimmons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 (Eds.), </a:t>
            </a:r>
            <a:r>
              <a:rPr lang="en-US" sz="1400" i="1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The K-12 educational technology handbook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. EdTech Books.    </a:t>
            </a:r>
            <a:r>
              <a:rPr lang="en-US" sz="1400" u="sng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  <a:hlinkClick r:id="rId4"/>
              </a:rPr>
              <a:t>https://edtechbooks.org/k12handbook/universal_design_for_learning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88" indent="0">
              <a:buNone/>
            </a:pPr>
            <a:endParaRPr lang="en-US" sz="1400" dirty="0">
              <a:effectLst/>
              <a:latin typeface="Roboto" panose="02000000000000000000" pitchFamily="2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588" indent="0">
              <a:buNone/>
            </a:pP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Politico. (2017, January 20). Full text: 2017 Donald Trump inauguration speech transcript.    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  <a:hlinkClick r:id="rId5"/>
              </a:rPr>
              <a:t>https://www.politico.com/story/2017/01/full-text-donald-trump-inauguration-speech-transcript-233907</a:t>
            </a:r>
            <a:r>
              <a:rPr lang="en-US" sz="1400" dirty="0"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endParaRPr lang="en-US" sz="1400" dirty="0">
              <a:effectLst/>
              <a:latin typeface="Roboto" panose="02000000000000000000" pitchFamily="2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588" indent="0">
              <a:buNone/>
            </a:pPr>
            <a:endParaRPr lang="en-US" sz="1400" dirty="0">
              <a:effectLst/>
              <a:latin typeface="Roboto" panose="02000000000000000000" pitchFamily="2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588" indent="0">
              <a:buNone/>
            </a:pPr>
            <a:r>
              <a:rPr lang="en-US" sz="1400" dirty="0" err="1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TEDEd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. (n.d.). Home. 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  <a:hlinkClick r:id="rId6"/>
              </a:rPr>
              <a:t>https://ed.ted.com/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</a:p>
          <a:p>
            <a:pPr marL="1588" indent="0">
              <a:buNone/>
            </a:pPr>
            <a:endParaRPr lang="en-US" sz="1400" dirty="0">
              <a:effectLst/>
              <a:latin typeface="Roboto" panose="02000000000000000000" pitchFamily="2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1588" indent="0">
              <a:buNone/>
            </a:pP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TEDx Talks. (2013, June 19). </a:t>
            </a:r>
            <a:r>
              <a:rPr lang="en-US" sz="1400" i="1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The myth of average: Todd Rose at </a:t>
            </a:r>
            <a:r>
              <a:rPr lang="en-US" sz="1400" i="1" dirty="0" err="1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TEDxSonomaCounty</a:t>
            </a:r>
            <a:r>
              <a:rPr lang="en-US" sz="1400" i="1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 YouTube.</a:t>
            </a:r>
          </a:p>
          <a:p>
            <a:pPr marL="1588" indent="0">
              <a:buNone/>
            </a:pP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1400" u="sng" dirty="0">
                <a:solidFill>
                  <a:srgbClr val="0000FF"/>
                </a:solidFill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  <a:hlinkClick r:id="rId7"/>
              </a:rPr>
              <a:t>https://youtu.be/4eBmyttcfU4</a:t>
            </a:r>
            <a:r>
              <a:rPr lang="en-US" sz="1400" dirty="0"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</a:p>
          <a:p>
            <a:pPr marL="1588" indent="0">
              <a:buNone/>
            </a:pPr>
            <a:endParaRPr lang="en-US" sz="1400" dirty="0">
              <a:latin typeface="Roboto" panose="02000000000000000000" pitchFamily="2" charset="0"/>
              <a:ea typeface="Times New Roman" panose="02020603050405020304" pitchFamily="18" charset="0"/>
            </a:endParaRPr>
          </a:p>
          <a:p>
            <a:pPr marL="1588" indent="0">
              <a:buNone/>
            </a:pPr>
            <a:r>
              <a:rPr lang="en-US" sz="1400" dirty="0">
                <a:latin typeface="Roboto" panose="02000000000000000000" pitchFamily="2" charset="0"/>
                <a:ea typeface="Times New Roman" panose="02020603050405020304" pitchFamily="18" charset="0"/>
              </a:rPr>
              <a:t>Web Accessibility in Mind. (2012, October 12). Motor disabilities: Assistive technologies.</a:t>
            </a:r>
          </a:p>
          <a:p>
            <a:pPr marL="1588" indent="0">
              <a:buNone/>
            </a:pPr>
            <a:r>
              <a:rPr lang="en-US" sz="1400" dirty="0"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latin typeface="Roboto" panose="02000000000000000000" pitchFamily="2" charset="0"/>
                <a:ea typeface="Times New Roman" panose="02020603050405020304" pitchFamily="18" charset="0"/>
                <a:hlinkClick r:id="rId8"/>
              </a:rPr>
              <a:t>https://webaim.org/articles/motor/assistive</a:t>
            </a:r>
            <a:r>
              <a:rPr lang="en-US" sz="1400" dirty="0"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449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725F-CD07-17E2-D2E0-0C201543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Free-writing (5 minutes)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161F6-4238-DD33-20B4-4CB2EEDEC93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774680" cy="4525963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Take a few minutes to think about a moment when you learned something important. Please answer the following questions: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-US" sz="3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you learn?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-US" sz="3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helped you learn?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-US" sz="3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 was it a valuable learning experience?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0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7CB3-8F17-DCA0-88E7-69EC66C6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Universal Design for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52D8B-AFA6-F940-656D-75927E752BE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417638"/>
            <a:ext cx="11151870" cy="4525963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UDL: </a:t>
            </a:r>
            <a:endParaRPr lang="en-US" sz="3200" b="1" dirty="0">
              <a:solidFill>
                <a:srgbClr val="2B2B2B"/>
              </a:solidFill>
              <a:highlight>
                <a:schemeClr val="lt1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marR="0" lvl="0" indent="-246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a framework to improve and optimize teaching and learning for all people </a:t>
            </a:r>
          </a:p>
          <a:p>
            <a:pPr marL="228600" marR="0" lvl="0" indent="-246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a set of principles for curriculum development that give all individuals' equal opportunities to learn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</p:txBody>
      </p:sp>
      <p:pic>
        <p:nvPicPr>
          <p:cNvPr id="6" name="Google Shape;99;p14" descr="National Center on UDL logo">
            <a:extLst>
              <a:ext uri="{FF2B5EF4-FFF2-40B4-BE49-F238E27FC236}">
                <a16:creationId xmlns:a16="http://schemas.microsoft.com/office/drawing/2014/main" id="{905EED43-7D81-045A-16EA-BAFEC505A4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29353" y="4859337"/>
            <a:ext cx="368617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0;p14" descr="CAST logo">
            <a:extLst>
              <a:ext uri="{FF2B5EF4-FFF2-40B4-BE49-F238E27FC236}">
                <a16:creationId xmlns:a16="http://schemas.microsoft.com/office/drawing/2014/main" id="{E3495B82-E6ED-3B1C-22DE-B0F7055875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09" y="4859336"/>
            <a:ext cx="3142421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729955-A62A-9F82-8B87-5EE54CB21E0B}"/>
              </a:ext>
            </a:extLst>
          </p:cNvPr>
          <p:cNvSpPr txBox="1"/>
          <p:nvPr/>
        </p:nvSpPr>
        <p:spPr>
          <a:xfrm>
            <a:off x="1041608" y="5536078"/>
            <a:ext cx="1036553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+mn-lt"/>
                <a:hlinkClick r:id="rId4"/>
              </a:rPr>
              <a:t>https://www.interact123.com/post/_cast</a:t>
            </a:r>
            <a:endParaRPr lang="en-US" sz="8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A4153-8B5A-BB9C-0C56-A22235CC5275}"/>
              </a:ext>
            </a:extLst>
          </p:cNvPr>
          <p:cNvSpPr txBox="1"/>
          <p:nvPr/>
        </p:nvSpPr>
        <p:spPr>
          <a:xfrm>
            <a:off x="6800850" y="5520690"/>
            <a:ext cx="538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</a:t>
            </a:r>
            <a:r>
              <a:rPr lang="en-US" sz="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www.researchgate.net</a:t>
            </a:r>
            <a:r>
              <a:rPr lang="en-US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/publication/268150466_Universal_design_for_learning_Initiatives_on_the_move_Understanding_the_impact_of_the_Race_to_the_Top_and_ARRA_funding_on_the_promotion_of_universal_design_for_learning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7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4E22-6201-29BB-E315-EB01E4D7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Universal Design for Learning - Guidelines</a:t>
            </a:r>
          </a:p>
        </p:txBody>
      </p:sp>
      <p:pic>
        <p:nvPicPr>
          <p:cNvPr id="3" name="image4.png" descr="UDL Visual from Michele (2020)">
            <a:extLst>
              <a:ext uri="{FF2B5EF4-FFF2-40B4-BE49-F238E27FC236}">
                <a16:creationId xmlns:a16="http://schemas.microsoft.com/office/drawing/2014/main" id="{BD3C46F5-5280-CAC9-3FCE-40E490BC3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97" y="1195960"/>
            <a:ext cx="8408025" cy="30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09;p15" descr="CAST Logo">
            <a:extLst>
              <a:ext uri="{FF2B5EF4-FFF2-40B4-BE49-F238E27FC236}">
                <a16:creationId xmlns:a16="http://schemas.microsoft.com/office/drawing/2014/main" id="{262C81D2-6031-48A0-9567-254458546B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00" y="4837049"/>
            <a:ext cx="3142421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8;p15" descr="National Center on UDL Logo">
            <a:extLst>
              <a:ext uri="{FF2B5EF4-FFF2-40B4-BE49-F238E27FC236}">
                <a16:creationId xmlns:a16="http://schemas.microsoft.com/office/drawing/2014/main" id="{8F5AB4E9-B10E-9107-610A-789FBFBA19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837048"/>
            <a:ext cx="368617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40E01-09C4-06D7-9BAB-D14F31BDA782}"/>
              </a:ext>
            </a:extLst>
          </p:cNvPr>
          <p:cNvSpPr txBox="1"/>
          <p:nvPr/>
        </p:nvSpPr>
        <p:spPr>
          <a:xfrm>
            <a:off x="1016000" y="5926336"/>
            <a:ext cx="6120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Note.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From “Universal Design for Learning: Teacher Planning for Technology Integration” by E. Michela, in (2020) A. Ottenbreit-Leftwich &amp; R.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Kimmons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 (Eds.),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The K-12 Educational Technology Handbook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, 2020, EdTech Books (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  <a:hlinkClick r:id="rId5"/>
              </a:rPr>
              <a:t>https://edtechbooks.org/k12handbook/universal_design_for_learning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Georgia" panose="02040502050405020303" pitchFamily="18" charset="0"/>
                <a:cs typeface="Georgia" panose="02040502050405020303" pitchFamily="18" charset="0"/>
              </a:rPr>
              <a:t>). </a:t>
            </a:r>
            <a:r>
              <a:rPr lang="en-US" sz="8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Source: </a:t>
            </a:r>
            <a:r>
              <a:rPr lang="en-US" sz="800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cast.org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236BE-51A6-16A8-09AC-392D83DB4D69}"/>
              </a:ext>
            </a:extLst>
          </p:cNvPr>
          <p:cNvSpPr txBox="1"/>
          <p:nvPr/>
        </p:nvSpPr>
        <p:spPr>
          <a:xfrm>
            <a:off x="1016000" y="5450058"/>
            <a:ext cx="3176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https://</a:t>
            </a:r>
            <a:r>
              <a:rPr lang="en-US" sz="800" dirty="0" err="1">
                <a:latin typeface="+mn-lt"/>
              </a:rPr>
              <a:t>www.taat.org</a:t>
            </a:r>
            <a:r>
              <a:rPr lang="en-US" sz="800" dirty="0">
                <a:latin typeface="+mn-lt"/>
              </a:rPr>
              <a:t>/professional-development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16147-4240-95D5-7295-E8E6BC60C94C}"/>
              </a:ext>
            </a:extLst>
          </p:cNvPr>
          <p:cNvSpPr txBox="1"/>
          <p:nvPr/>
        </p:nvSpPr>
        <p:spPr>
          <a:xfrm>
            <a:off x="6096000" y="5461524"/>
            <a:ext cx="3630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+mn-lt"/>
              </a:rPr>
              <a:t>https://</a:t>
            </a:r>
            <a:r>
              <a:rPr lang="en-US" sz="800" dirty="0" err="1">
                <a:latin typeface="+mn-lt"/>
              </a:rPr>
              <a:t>www.youtube.com</a:t>
            </a:r>
            <a:r>
              <a:rPr lang="en-US" sz="800" dirty="0">
                <a:latin typeface="+mn-lt"/>
              </a:rPr>
              <a:t>/@</a:t>
            </a:r>
            <a:r>
              <a:rPr lang="en-US" sz="800" dirty="0" err="1">
                <a:latin typeface="+mn-lt"/>
              </a:rPr>
              <a:t>UdlcenterOrg</a:t>
            </a:r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123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05FF-C793-7145-1AD7-305D20A7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myth of average (10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E447-25FC-DC5B-34AD-0EACD100B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2800349"/>
          </a:xfrm>
        </p:spPr>
        <p:txBody>
          <a:bodyPr/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The air force example 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How do you design one cockpit that can fit the most individuals?</a:t>
            </a:r>
          </a:p>
          <a:p>
            <a:endParaRPr lang="en-US" dirty="0"/>
          </a:p>
        </p:txBody>
      </p:sp>
      <p:pic>
        <p:nvPicPr>
          <p:cNvPr id="6" name="Online Media 5" descr="The Myth of Average:  Todd Rose at TEDxSonomaCounty">
            <a:hlinkClick r:id="" action="ppaction://media"/>
            <a:extLst>
              <a:ext uri="{FF2B5EF4-FFF2-40B4-BE49-F238E27FC236}">
                <a16:creationId xmlns:a16="http://schemas.microsoft.com/office/drawing/2014/main" id="{44D9F1D4-FA82-D12D-76E8-786D4F7D1A2B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94400" y="2918494"/>
            <a:ext cx="6189980" cy="3496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5F079-5B8F-19F4-684C-695BC4A0F43B}"/>
              </a:ext>
            </a:extLst>
          </p:cNvPr>
          <p:cNvSpPr txBox="1"/>
          <p:nvPr/>
        </p:nvSpPr>
        <p:spPr>
          <a:xfrm>
            <a:off x="609600" y="5280658"/>
            <a:ext cx="4777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Link: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+mn-lt"/>
                <a:ea typeface="Arial"/>
                <a:cs typeface="Arial"/>
                <a:sym typeface="Arial"/>
                <a:hlinkClick r:id="rId4"/>
              </a:rPr>
              <a:t>https://www.youtube.com/watch?v=4eBmyttcfU4</a:t>
            </a:r>
            <a:endParaRPr lang="en-US" sz="12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2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5527-91D7-2221-EADF-D1F4FE1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The myth of average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9DF2-EF95-6088-8CD2-9C126EA19E2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339725" marR="0" lvl="0" indent="-3397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Answer: 0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Ban the average </a:t>
            </a:r>
          </a:p>
          <a:p>
            <a:pPr marL="339725" marR="0" lvl="0" indent="-339725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Design to edges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5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5527-91D7-2221-EADF-D1F4FE1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The myth of average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9DF2-EF95-6088-8CD2-9C126EA19E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55751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en-US" sz="3200" dirty="0"/>
              <a:t>Designing for average learners means nothing.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4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5527-91D7-2221-EADF-D1F4FE1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464800" cy="1143000"/>
          </a:xfrm>
        </p:spPr>
        <p:txBody>
          <a:bodyPr/>
          <a:lstStyle/>
          <a:p>
            <a:pPr algn="l"/>
            <a:r>
              <a:rPr lang="en-US" dirty="0"/>
              <a:t>WHY of learning -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C9DF2-EF95-6088-8CD2-9C126EA19E2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557510" cy="4525963"/>
          </a:xfrm>
        </p:spPr>
        <p:txBody>
          <a:bodyPr/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/>
              <a:t>Provide options for </a:t>
            </a:r>
          </a:p>
          <a:p>
            <a:pPr marL="573087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3200" dirty="0"/>
              <a:t>Recruiting interest</a:t>
            </a:r>
            <a:endParaRPr lang="en-US" sz="3200" b="1" dirty="0">
              <a:solidFill>
                <a:schemeClr val="dk1"/>
              </a:solidFill>
            </a:endParaRPr>
          </a:p>
          <a:p>
            <a:pPr marL="573087" marR="0" lvl="1" indent="-336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400"/>
              <a:buChar char="–"/>
            </a:pPr>
            <a:r>
              <a:rPr lang="en-US" sz="3200" dirty="0"/>
              <a:t>Sustaining effort and persistence</a:t>
            </a:r>
          </a:p>
          <a:p>
            <a:pPr marL="573087" marR="0" lvl="1" indent="-336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400"/>
              <a:buChar char="–"/>
            </a:pPr>
            <a:r>
              <a:rPr lang="en-US" sz="3200" dirty="0"/>
              <a:t>Self-regulation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sz="32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368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yrightPresentation-JTILT-1-1-Shepherd" id="{7C2DF08E-006D-41DA-9E5F-0930FEB2932C}" vid="{E74A5589-AF56-43CB-8BC3-AD8E899627E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242</TotalTime>
  <Words>1036</Words>
  <Application>Microsoft Macintosh PowerPoint</Application>
  <PresentationFormat>Widescreen</PresentationFormat>
  <Paragraphs>199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Comic Sans MS</vt:lpstr>
      <vt:lpstr>Roboto</vt:lpstr>
      <vt:lpstr>Roboto Black</vt:lpstr>
      <vt:lpstr>Times New Roman</vt:lpstr>
      <vt:lpstr>Verdana</vt:lpstr>
      <vt:lpstr>Default Design</vt:lpstr>
      <vt:lpstr>PowerPoint Presentation</vt:lpstr>
      <vt:lpstr>Outline </vt:lpstr>
      <vt:lpstr>Free-writing (5 minutes)</vt:lpstr>
      <vt:lpstr>Universal Design for Learning</vt:lpstr>
      <vt:lpstr>Universal Design for Learning - Guidelines</vt:lpstr>
      <vt:lpstr>The myth of average (10 min)</vt:lpstr>
      <vt:lpstr>The myth of average answer</vt:lpstr>
      <vt:lpstr>The myth of average discussion</vt:lpstr>
      <vt:lpstr>WHY of learning - Engagement</vt:lpstr>
      <vt:lpstr>WHY of learning – Engagement 2</vt:lpstr>
      <vt:lpstr>WHAT of learning - Representation</vt:lpstr>
      <vt:lpstr>WHAT of learning – Representation 2</vt:lpstr>
      <vt:lpstr>Examples of Representation</vt:lpstr>
      <vt:lpstr>Example: Word cloud</vt:lpstr>
      <vt:lpstr>HOW of learning – Action and Expression</vt:lpstr>
      <vt:lpstr>WHAT of learning – Action and Expression 2</vt:lpstr>
      <vt:lpstr>Examples of Action and Expression</vt:lpstr>
      <vt:lpstr>Example Mind Map</vt:lpstr>
      <vt:lpstr>More resources</vt:lpstr>
      <vt:lpstr>Activity (20 Min)</vt:lpstr>
      <vt:lpstr>Feedback/Suggestions</vt:lpstr>
      <vt:lpstr>Thank you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Integrating Instructional Software into Teaching and Learning</dc:subject>
  <dc:creator>Nancy Swanson</dc:creator>
  <cp:lastModifiedBy>Nancy Swanson</cp:lastModifiedBy>
  <cp:revision>5</cp:revision>
  <dcterms:created xsi:type="dcterms:W3CDTF">2023-06-01T19:28:28Z</dcterms:created>
  <dcterms:modified xsi:type="dcterms:W3CDTF">2023-06-02T02:35:32Z</dcterms:modified>
</cp:coreProperties>
</file>