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handoutMasterIdLst>
    <p:handoutMasterId r:id="rId19"/>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595959"/>
    <a:srgbClr val="B8E08C"/>
    <a:srgbClr val="FF0000"/>
    <a:srgbClr val="CC9900"/>
    <a:srgbClr val="663300"/>
    <a:srgbClr val="006600"/>
    <a:srgbClr val="990000"/>
    <a:srgbClr val="00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955" autoAdjust="0"/>
    <p:restoredTop sz="95807" autoAdjust="0"/>
  </p:normalViewPr>
  <p:slideViewPr>
    <p:cSldViewPr snapToGrid="0" showGuides="1">
      <p:cViewPr>
        <p:scale>
          <a:sx n="93" d="100"/>
          <a:sy n="93" d="100"/>
        </p:scale>
        <p:origin x="72" y="186"/>
      </p:cViewPr>
      <p:guideLst>
        <p:guide orient="horz" pos="4319"/>
        <p:guide pos="7679"/>
      </p:guideLst>
    </p:cSldViewPr>
  </p:slideViewPr>
  <p:outlineViewPr>
    <p:cViewPr>
      <p:scale>
        <a:sx n="33" d="100"/>
        <a:sy n="33" d="100"/>
      </p:scale>
      <p:origin x="0" y="-16551"/>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400">
                <a:solidFill>
                  <a:srgbClr val="2F5597"/>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790521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Tree>
    <p:extLst>
      <p:ext uri="{BB962C8B-B14F-4D97-AF65-F5344CB8AC3E}">
        <p14:creationId xmlns:p14="http://schemas.microsoft.com/office/powerpoint/2010/main" val="299584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2F5597"/>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creativecommons.org/licenses/by-nc-sa/4.0/"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journals.uwyo.edu/index.php/jtilt/index"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15">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2(1).</a:t>
            </a:r>
          </a:p>
        </p:txBody>
      </p:sp>
      <p:pic>
        <p:nvPicPr>
          <p:cNvPr id="7" name="Picture 6">
            <a:hlinkClick r:id="rId15"/>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17"/>
            <a:extLst>
              <a:ext uri="{FF2B5EF4-FFF2-40B4-BE49-F238E27FC236}">
                <a16:creationId xmlns:a16="http://schemas.microsoft.com/office/drawing/2014/main" id="{B1D746F0-1DEE-FF75-477C-ADEF8F836C99}"/>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Lst>
  <p:hf hdr="0" ftr="0" dt="0"/>
  <p:txStyles>
    <p:titleStyle>
      <a:lvl1pPr algn="ctr" rtl="0" eaLnBrk="1" fontAlgn="base" hangingPunct="1">
        <a:spcBef>
          <a:spcPct val="0"/>
        </a:spcBef>
        <a:spcAft>
          <a:spcPct val="0"/>
        </a:spcAft>
        <a:defRPr sz="3600">
          <a:solidFill>
            <a:srgbClr val="2F5597"/>
          </a:solidFill>
          <a:latin typeface="+mj-lt"/>
          <a:ea typeface="MS PGothic" panose="020B0600070205080204" pitchFamily="34" charset="-128"/>
          <a:cs typeface="ＭＳ Ｐゴシック" pitchFamily="-112" charset="-128"/>
        </a:defRPr>
      </a:lvl1pPr>
      <a:lvl2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s://udlguidelines.cast.org/" TargetMode="External"/><Relationship Id="rId1" Type="http://schemas.openxmlformats.org/officeDocument/2006/relationships/slideLayout" Target="../slideLayouts/slideLayout6.xml"/><Relationship Id="rId4" Type="http://schemas.openxmlformats.org/officeDocument/2006/relationships/hyperlink" Target="https://www.flickr.com/photos/gforsythe/9101797199/"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edtechbooks.org/digitaltoolsapps/evaluatingaccessibility/simple" TargetMode="External"/><Relationship Id="rId7" Type="http://schemas.openxmlformats.org/officeDocument/2006/relationships/hyperlink" Target="https://www2.ed.gov/about/offices/list/ocr/letters/colleague-20100629.html" TargetMode="External"/><Relationship Id="rId2" Type="http://schemas.openxmlformats.org/officeDocument/2006/relationships/hyperlink" Target="https://www.atia.org/home/at-resources/what-is-at/#:~:text=Assistive%20technology%20(AT)%20is%20any,capabilities%20of%20persons%20with%20disabilities" TargetMode="External"/><Relationship Id="rId1" Type="http://schemas.openxmlformats.org/officeDocument/2006/relationships/slideLayout" Target="../slideLayouts/slideLayout6.xml"/><Relationship Id="rId6" Type="http://schemas.openxmlformats.org/officeDocument/2006/relationships/hyperlink" Target="https://youtu.be/MRZWjCaXtQo" TargetMode="External"/><Relationship Id="rId5" Type="http://schemas.openxmlformats.org/officeDocument/2006/relationships/hyperlink" Target="https://youtu.be/VGDlo-5zL7I" TargetMode="External"/><Relationship Id="rId4" Type="http://schemas.openxmlformats.org/officeDocument/2006/relationships/hyperlink" Target="https://classroom.synonym.com/inclusive-learning-environment-7305062.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3026A-A2AF-6151-9112-44E3AFB14F9D}"/>
              </a:ext>
            </a:extLst>
          </p:cNvPr>
          <p:cNvSpPr>
            <a:spLocks noGrp="1"/>
          </p:cNvSpPr>
          <p:nvPr>
            <p:ph type="ctrTitle"/>
          </p:nvPr>
        </p:nvSpPr>
        <p:spPr/>
        <p:txBody>
          <a:bodyPr/>
          <a:lstStyle/>
          <a:p>
            <a:r>
              <a:rPr lang="en-US" dirty="0"/>
              <a:t>Accessibility and Assistive Technology</a:t>
            </a:r>
          </a:p>
        </p:txBody>
      </p:sp>
      <p:sp>
        <p:nvSpPr>
          <p:cNvPr id="3" name="Subtitle 2">
            <a:extLst>
              <a:ext uri="{FF2B5EF4-FFF2-40B4-BE49-F238E27FC236}">
                <a16:creationId xmlns:a16="http://schemas.microsoft.com/office/drawing/2014/main" id="{90A7B3BC-E72C-C501-735D-04F3C219E24F}"/>
              </a:ext>
            </a:extLst>
          </p:cNvPr>
          <p:cNvSpPr>
            <a:spLocks noGrp="1"/>
          </p:cNvSpPr>
          <p:nvPr>
            <p:ph type="subTitle" idx="1"/>
          </p:nvPr>
        </p:nvSpPr>
        <p:spPr/>
        <p:txBody>
          <a:bodyPr/>
          <a:lstStyle/>
          <a:p>
            <a:r>
              <a:rPr lang="en-US" dirty="0" err="1"/>
              <a:t>Xinyue</a:t>
            </a:r>
            <a:r>
              <a:rPr lang="en-US" dirty="0"/>
              <a:t> Ren</a:t>
            </a:r>
          </a:p>
          <a:p>
            <a:endParaRPr lang="en-US" dirty="0"/>
          </a:p>
        </p:txBody>
      </p:sp>
    </p:spTree>
    <p:extLst>
      <p:ext uri="{BB962C8B-B14F-4D97-AF65-F5344CB8AC3E}">
        <p14:creationId xmlns:p14="http://schemas.microsoft.com/office/powerpoint/2010/main" val="545864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63BB0-847E-C00D-610F-CBB80B126918}"/>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hlinkClick r:id="rId2"/>
              </a:rPr>
              <a:t>Universal Design for Learning Guidelines</a:t>
            </a:r>
            <a:endParaRPr lang="en-US" dirty="0"/>
          </a:p>
        </p:txBody>
      </p:sp>
      <p:pic>
        <p:nvPicPr>
          <p:cNvPr id="3" name="Picture 2" descr="A picture reiterating that Universal Design for Learning provides multiple means of action and expression, representation, and engagement. &#10;">
            <a:extLst>
              <a:ext uri="{FF2B5EF4-FFF2-40B4-BE49-F238E27FC236}">
                <a16:creationId xmlns:a16="http://schemas.microsoft.com/office/drawing/2014/main" id="{3BCD0A49-6319-84E2-7427-75DB19758B48}"/>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554211" y="1184695"/>
            <a:ext cx="7083578" cy="4877229"/>
          </a:xfrm>
          <a:prstGeom prst="rect">
            <a:avLst/>
          </a:prstGeom>
        </p:spPr>
      </p:pic>
      <p:sp>
        <p:nvSpPr>
          <p:cNvPr id="4" name="TextBox 3">
            <a:extLst>
              <a:ext uri="{FF2B5EF4-FFF2-40B4-BE49-F238E27FC236}">
                <a16:creationId xmlns:a16="http://schemas.microsoft.com/office/drawing/2014/main" id="{A02A6226-C970-AF63-3F20-36E5194E7FF5}"/>
              </a:ext>
            </a:extLst>
          </p:cNvPr>
          <p:cNvSpPr txBox="1"/>
          <p:nvPr/>
        </p:nvSpPr>
        <p:spPr>
          <a:xfrm>
            <a:off x="433953" y="6061924"/>
            <a:ext cx="11282766" cy="276999"/>
          </a:xfrm>
          <a:prstGeom prst="rect">
            <a:avLst/>
          </a:prstGeom>
          <a:noFill/>
        </p:spPr>
        <p:txBody>
          <a:bodyPr wrap="square" rtlCol="0">
            <a:spAutoFit/>
          </a:bodyPr>
          <a:lstStyle/>
          <a:p>
            <a:pPr algn="ctr"/>
            <a:r>
              <a:rPr lang="en-US" sz="1200" dirty="0">
                <a:latin typeface="+mn-lt"/>
              </a:rPr>
              <a:t>CAST (2018). Universal Design for Learning Guidelines version 2.2. Retrieved from </a:t>
            </a:r>
            <a:r>
              <a:rPr lang="en-US" sz="1200" dirty="0">
                <a:latin typeface="+mn-lt"/>
                <a:hlinkClick r:id="rId2"/>
              </a:rPr>
              <a:t>https://udlguidelines.cast.org/</a:t>
            </a:r>
            <a:endParaRPr lang="en-US" sz="1200" dirty="0">
              <a:latin typeface="+mn-lt"/>
            </a:endParaRPr>
          </a:p>
        </p:txBody>
      </p:sp>
    </p:spTree>
    <p:extLst>
      <p:ext uri="{BB962C8B-B14F-4D97-AF65-F5344CB8AC3E}">
        <p14:creationId xmlns:p14="http://schemas.microsoft.com/office/powerpoint/2010/main" val="2657711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3F593-6D48-0ED9-B2F0-612BF33D337E}"/>
              </a:ext>
            </a:extLst>
          </p:cNvPr>
          <p:cNvSpPr>
            <a:spLocks noGrp="1"/>
          </p:cNvSpPr>
          <p:nvPr>
            <p:ph type="ctrTitle"/>
          </p:nvPr>
        </p:nvSpPr>
        <p:spPr/>
        <p:txBody>
          <a:bodyPr/>
          <a:lstStyle/>
          <a:p>
            <a:r>
              <a:rPr lang="en-US" sz="3200" dirty="0"/>
              <a:t>Part 2: Assistive Technology and Accessibility Evaluation</a:t>
            </a:r>
          </a:p>
        </p:txBody>
      </p:sp>
    </p:spTree>
    <p:extLst>
      <p:ext uri="{BB962C8B-B14F-4D97-AF65-F5344CB8AC3E}">
        <p14:creationId xmlns:p14="http://schemas.microsoft.com/office/powerpoint/2010/main" val="36810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DEE01-477B-7363-89D0-304963114502}"/>
              </a:ext>
            </a:extLst>
          </p:cNvPr>
          <p:cNvSpPr>
            <a:spLocks noGrp="1"/>
          </p:cNvSpPr>
          <p:nvPr>
            <p:ph type="title"/>
          </p:nvPr>
        </p:nvSpPr>
        <p:spPr/>
        <p:txBody>
          <a:bodyPr/>
          <a:lstStyle/>
          <a:p>
            <a:r>
              <a:rPr lang="en-US" dirty="0"/>
              <a:t>Assistive Technology</a:t>
            </a:r>
          </a:p>
        </p:txBody>
      </p:sp>
      <p:sp>
        <p:nvSpPr>
          <p:cNvPr id="3" name="TextBox 2">
            <a:extLst>
              <a:ext uri="{FF2B5EF4-FFF2-40B4-BE49-F238E27FC236}">
                <a16:creationId xmlns:a16="http://schemas.microsoft.com/office/drawing/2014/main" id="{77406ABB-C1E1-598C-B09B-57B68944C5DC}"/>
              </a:ext>
            </a:extLst>
          </p:cNvPr>
          <p:cNvSpPr txBox="1"/>
          <p:nvPr/>
        </p:nvSpPr>
        <p:spPr>
          <a:xfrm>
            <a:off x="706056" y="1417638"/>
            <a:ext cx="10822329" cy="2939587"/>
          </a:xfrm>
          <a:prstGeom prst="rect">
            <a:avLst/>
          </a:prstGeom>
          <a:noFill/>
        </p:spPr>
        <p:txBody>
          <a:bodyPr wrap="square" rtlCol="0">
            <a:spAutoFit/>
          </a:bodyPr>
          <a:lstStyle/>
          <a:p>
            <a:pPr>
              <a:lnSpc>
                <a:spcPct val="200000"/>
              </a:lnSpc>
            </a:pPr>
            <a:r>
              <a:rPr lang="en-US" dirty="0">
                <a:latin typeface="+mn-lt"/>
              </a:rPr>
              <a:t>Any item, piece of equipment, software program, or product system that is used to increase, maintain, or improve the functional capabilities of person with disabilities” (</a:t>
            </a:r>
            <a:r>
              <a:rPr lang="en-US" dirty="0" err="1">
                <a:latin typeface="+mn-lt"/>
              </a:rPr>
              <a:t>ATiA</a:t>
            </a:r>
            <a:r>
              <a:rPr lang="en-US" dirty="0">
                <a:latin typeface="+mn-lt"/>
              </a:rPr>
              <a:t>, n.d., para. 3). </a:t>
            </a:r>
          </a:p>
          <a:p>
            <a:pPr>
              <a:lnSpc>
                <a:spcPct val="200000"/>
              </a:lnSpc>
            </a:pPr>
            <a:endParaRPr lang="en-US" dirty="0"/>
          </a:p>
        </p:txBody>
      </p:sp>
    </p:spTree>
    <p:extLst>
      <p:ext uri="{BB962C8B-B14F-4D97-AF65-F5344CB8AC3E}">
        <p14:creationId xmlns:p14="http://schemas.microsoft.com/office/powerpoint/2010/main" val="1320692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DEE01-477B-7363-89D0-304963114502}"/>
              </a:ext>
            </a:extLst>
          </p:cNvPr>
          <p:cNvSpPr>
            <a:spLocks noGrp="1"/>
          </p:cNvSpPr>
          <p:nvPr>
            <p:ph type="title"/>
          </p:nvPr>
        </p:nvSpPr>
        <p:spPr/>
        <p:txBody>
          <a:bodyPr/>
          <a:lstStyle/>
          <a:p>
            <a:r>
              <a:rPr lang="en-US" dirty="0"/>
              <a:t>Assistive Technology Examples</a:t>
            </a:r>
          </a:p>
        </p:txBody>
      </p:sp>
      <p:sp>
        <p:nvSpPr>
          <p:cNvPr id="3" name="TextBox 2">
            <a:extLst>
              <a:ext uri="{FF2B5EF4-FFF2-40B4-BE49-F238E27FC236}">
                <a16:creationId xmlns:a16="http://schemas.microsoft.com/office/drawing/2014/main" id="{77406ABB-C1E1-598C-B09B-57B68944C5DC}"/>
              </a:ext>
            </a:extLst>
          </p:cNvPr>
          <p:cNvSpPr txBox="1"/>
          <p:nvPr/>
        </p:nvSpPr>
        <p:spPr>
          <a:xfrm>
            <a:off x="706056" y="1417638"/>
            <a:ext cx="10822329" cy="5894242"/>
          </a:xfrm>
          <a:prstGeom prst="rect">
            <a:avLst/>
          </a:prstGeom>
          <a:noFill/>
        </p:spPr>
        <p:txBody>
          <a:bodyPr wrap="square" rtlCol="0">
            <a:spAutoFit/>
          </a:bodyPr>
          <a:lstStyle/>
          <a:p>
            <a:pPr marL="45720" indent="-137160">
              <a:lnSpc>
                <a:spcPct val="200000"/>
              </a:lnSpc>
              <a:buFont typeface="Arial" panose="020B0604020202020204" pitchFamily="34" charset="0"/>
              <a:buChar char="•"/>
            </a:pPr>
            <a:r>
              <a:rPr lang="en-US" dirty="0">
                <a:latin typeface="+mn-lt"/>
              </a:rPr>
              <a:t>Sign language interpretation </a:t>
            </a:r>
          </a:p>
          <a:p>
            <a:pPr marL="45720" indent="-137160">
              <a:lnSpc>
                <a:spcPct val="200000"/>
              </a:lnSpc>
              <a:buFont typeface="Arial" panose="020B0604020202020204" pitchFamily="34" charset="0"/>
              <a:buChar char="•"/>
            </a:pPr>
            <a:r>
              <a:rPr lang="en-US" dirty="0">
                <a:latin typeface="+mn-lt"/>
              </a:rPr>
              <a:t> Immersive reader</a:t>
            </a:r>
          </a:p>
          <a:p>
            <a:pPr marL="45720" indent="-137160">
              <a:lnSpc>
                <a:spcPct val="200000"/>
              </a:lnSpc>
              <a:buFont typeface="Arial" panose="020B0604020202020204" pitchFamily="34" charset="0"/>
              <a:buChar char="•"/>
            </a:pPr>
            <a:r>
              <a:rPr lang="en-US" dirty="0">
                <a:latin typeface="+mn-lt"/>
              </a:rPr>
              <a:t> Speech-to-text transcription </a:t>
            </a:r>
          </a:p>
          <a:p>
            <a:pPr marL="45720" indent="-137160">
              <a:lnSpc>
                <a:spcPct val="200000"/>
              </a:lnSpc>
              <a:buFont typeface="Arial" panose="020B0604020202020204" pitchFamily="34" charset="0"/>
              <a:buChar char="•"/>
            </a:pPr>
            <a:r>
              <a:rPr lang="en-US" dirty="0">
                <a:latin typeface="+mn-lt"/>
              </a:rPr>
              <a:t> Speech recognition software </a:t>
            </a:r>
          </a:p>
          <a:p>
            <a:pPr marL="45720" indent="-137160">
              <a:lnSpc>
                <a:spcPct val="200000"/>
              </a:lnSpc>
              <a:buFont typeface="Arial" panose="020B0604020202020204" pitchFamily="34" charset="0"/>
              <a:buChar char="•"/>
            </a:pPr>
            <a:r>
              <a:rPr lang="en-US" dirty="0">
                <a:latin typeface="+mn-lt"/>
              </a:rPr>
              <a:t> Talking calculator</a:t>
            </a:r>
          </a:p>
          <a:p>
            <a:pPr marL="45720" indent="-137160">
              <a:lnSpc>
                <a:spcPct val="200000"/>
              </a:lnSpc>
              <a:buFont typeface="Arial" panose="020B0604020202020204" pitchFamily="34" charset="0"/>
              <a:buChar char="•"/>
            </a:pPr>
            <a:endParaRPr lang="en-US" dirty="0">
              <a:latin typeface="+mn-lt"/>
            </a:endParaRPr>
          </a:p>
          <a:p>
            <a:pPr>
              <a:lnSpc>
                <a:spcPct val="200000"/>
              </a:lnSpc>
            </a:pPr>
            <a:endParaRPr lang="en-US" dirty="0">
              <a:latin typeface="+mn-lt"/>
            </a:endParaRPr>
          </a:p>
          <a:p>
            <a:pPr>
              <a:lnSpc>
                <a:spcPct val="200000"/>
              </a:lnSpc>
            </a:pPr>
            <a:endParaRPr lang="en-US" dirty="0"/>
          </a:p>
        </p:txBody>
      </p:sp>
    </p:spTree>
    <p:extLst>
      <p:ext uri="{BB962C8B-B14F-4D97-AF65-F5344CB8AC3E}">
        <p14:creationId xmlns:p14="http://schemas.microsoft.com/office/powerpoint/2010/main" val="3400455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DEE01-477B-7363-89D0-304963114502}"/>
              </a:ext>
            </a:extLst>
          </p:cNvPr>
          <p:cNvSpPr>
            <a:spLocks noGrp="1"/>
          </p:cNvSpPr>
          <p:nvPr>
            <p:ph type="title"/>
          </p:nvPr>
        </p:nvSpPr>
        <p:spPr/>
        <p:txBody>
          <a:bodyPr/>
          <a:lstStyle/>
          <a:p>
            <a:r>
              <a:rPr lang="en-US" dirty="0"/>
              <a:t>How to make learning content accessible?</a:t>
            </a:r>
          </a:p>
        </p:txBody>
      </p:sp>
      <p:sp>
        <p:nvSpPr>
          <p:cNvPr id="3" name="TextBox 2">
            <a:extLst>
              <a:ext uri="{FF2B5EF4-FFF2-40B4-BE49-F238E27FC236}">
                <a16:creationId xmlns:a16="http://schemas.microsoft.com/office/drawing/2014/main" id="{77406ABB-C1E1-598C-B09B-57B68944C5DC}"/>
              </a:ext>
            </a:extLst>
          </p:cNvPr>
          <p:cNvSpPr txBox="1"/>
          <p:nvPr/>
        </p:nvSpPr>
        <p:spPr>
          <a:xfrm>
            <a:off x="706056" y="1417638"/>
            <a:ext cx="10822329" cy="5894242"/>
          </a:xfrm>
          <a:prstGeom prst="rect">
            <a:avLst/>
          </a:prstGeom>
          <a:noFill/>
        </p:spPr>
        <p:txBody>
          <a:bodyPr wrap="square" rtlCol="0">
            <a:spAutoFit/>
          </a:bodyPr>
          <a:lstStyle/>
          <a:p>
            <a:pPr marL="45720" indent="-137160">
              <a:lnSpc>
                <a:spcPct val="200000"/>
              </a:lnSpc>
              <a:buFont typeface="Arial" panose="020B0604020202020204" pitchFamily="34" charset="0"/>
              <a:buChar char="•"/>
            </a:pPr>
            <a:r>
              <a:rPr lang="en-US" dirty="0">
                <a:latin typeface="+mn-lt"/>
              </a:rPr>
              <a:t> Images </a:t>
            </a:r>
          </a:p>
          <a:p>
            <a:pPr marL="45720" indent="-137160">
              <a:lnSpc>
                <a:spcPct val="200000"/>
              </a:lnSpc>
              <a:buFont typeface="Arial" panose="020B0604020202020204" pitchFamily="34" charset="0"/>
              <a:buChar char="•"/>
            </a:pPr>
            <a:r>
              <a:rPr lang="en-US" dirty="0">
                <a:latin typeface="+mn-lt"/>
              </a:rPr>
              <a:t> Tables</a:t>
            </a:r>
          </a:p>
          <a:p>
            <a:pPr marL="45720" indent="-137160">
              <a:lnSpc>
                <a:spcPct val="200000"/>
              </a:lnSpc>
              <a:buFont typeface="Arial" panose="020B0604020202020204" pitchFamily="34" charset="0"/>
              <a:buChar char="•"/>
            </a:pPr>
            <a:r>
              <a:rPr lang="en-US" dirty="0">
                <a:latin typeface="+mn-lt"/>
              </a:rPr>
              <a:t> Links </a:t>
            </a:r>
          </a:p>
          <a:p>
            <a:pPr marL="45720" indent="-137160">
              <a:lnSpc>
                <a:spcPct val="200000"/>
              </a:lnSpc>
              <a:buFont typeface="Arial" panose="020B0604020202020204" pitchFamily="34" charset="0"/>
              <a:buChar char="•"/>
            </a:pPr>
            <a:r>
              <a:rPr lang="en-US" dirty="0">
                <a:latin typeface="+mn-lt"/>
              </a:rPr>
              <a:t> Videos</a:t>
            </a:r>
          </a:p>
          <a:p>
            <a:pPr marL="45720" indent="-137160">
              <a:lnSpc>
                <a:spcPct val="200000"/>
              </a:lnSpc>
              <a:buFont typeface="Arial" panose="020B0604020202020204" pitchFamily="34" charset="0"/>
              <a:buChar char="•"/>
            </a:pPr>
            <a:r>
              <a:rPr lang="en-US" dirty="0">
                <a:latin typeface="+mn-lt"/>
              </a:rPr>
              <a:t> Audios</a:t>
            </a:r>
          </a:p>
          <a:p>
            <a:pPr marL="45720" indent="-137160">
              <a:lnSpc>
                <a:spcPct val="200000"/>
              </a:lnSpc>
              <a:buFont typeface="Arial" panose="020B0604020202020204" pitchFamily="34" charset="0"/>
              <a:buChar char="•"/>
            </a:pPr>
            <a:r>
              <a:rPr lang="en-US" dirty="0">
                <a:latin typeface="+mn-lt"/>
              </a:rPr>
              <a:t> Others </a:t>
            </a:r>
          </a:p>
          <a:p>
            <a:pPr>
              <a:lnSpc>
                <a:spcPct val="200000"/>
              </a:lnSpc>
            </a:pPr>
            <a:endParaRPr lang="en-US" dirty="0">
              <a:latin typeface="+mn-lt"/>
            </a:endParaRPr>
          </a:p>
          <a:p>
            <a:pPr>
              <a:lnSpc>
                <a:spcPct val="200000"/>
              </a:lnSpc>
            </a:pPr>
            <a:endParaRPr lang="en-US" dirty="0"/>
          </a:p>
        </p:txBody>
      </p:sp>
    </p:spTree>
    <p:extLst>
      <p:ext uri="{BB962C8B-B14F-4D97-AF65-F5344CB8AC3E}">
        <p14:creationId xmlns:p14="http://schemas.microsoft.com/office/powerpoint/2010/main" val="1988486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DEE01-477B-7363-89D0-304963114502}"/>
              </a:ext>
            </a:extLst>
          </p:cNvPr>
          <p:cNvSpPr>
            <a:spLocks noGrp="1"/>
          </p:cNvSpPr>
          <p:nvPr>
            <p:ph type="title"/>
          </p:nvPr>
        </p:nvSpPr>
        <p:spPr/>
        <p:txBody>
          <a:bodyPr/>
          <a:lstStyle/>
          <a:p>
            <a:r>
              <a:rPr lang="en-US" dirty="0"/>
              <a:t>Accessibility Evaluation</a:t>
            </a:r>
          </a:p>
        </p:txBody>
      </p:sp>
      <p:sp>
        <p:nvSpPr>
          <p:cNvPr id="3" name="TextBox 2">
            <a:extLst>
              <a:ext uri="{FF2B5EF4-FFF2-40B4-BE49-F238E27FC236}">
                <a16:creationId xmlns:a16="http://schemas.microsoft.com/office/drawing/2014/main" id="{77406ABB-C1E1-598C-B09B-57B68944C5DC}"/>
              </a:ext>
            </a:extLst>
          </p:cNvPr>
          <p:cNvSpPr txBox="1"/>
          <p:nvPr/>
        </p:nvSpPr>
        <p:spPr>
          <a:xfrm>
            <a:off x="706056" y="1417638"/>
            <a:ext cx="10822329" cy="4416915"/>
          </a:xfrm>
          <a:prstGeom prst="rect">
            <a:avLst/>
          </a:prstGeom>
          <a:noFill/>
        </p:spPr>
        <p:txBody>
          <a:bodyPr wrap="square" rtlCol="0">
            <a:spAutoFit/>
          </a:bodyPr>
          <a:lstStyle/>
          <a:p>
            <a:pPr marL="45720" indent="-137160">
              <a:lnSpc>
                <a:spcPct val="200000"/>
              </a:lnSpc>
              <a:buFont typeface="Arial" panose="020B0604020202020204" pitchFamily="34" charset="0"/>
              <a:buChar char="•"/>
            </a:pPr>
            <a:r>
              <a:rPr lang="en-US" dirty="0">
                <a:latin typeface="+mn-lt"/>
              </a:rPr>
              <a:t> Accessibility statement</a:t>
            </a:r>
          </a:p>
          <a:p>
            <a:pPr marL="45720" indent="-137160">
              <a:lnSpc>
                <a:spcPct val="200000"/>
              </a:lnSpc>
              <a:buFont typeface="Arial" panose="020B0604020202020204" pitchFamily="34" charset="0"/>
              <a:buChar char="•"/>
            </a:pPr>
            <a:r>
              <a:rPr lang="en-US" dirty="0">
                <a:latin typeface="+mn-lt"/>
              </a:rPr>
              <a:t> POUR model (Perceivable, Operable, Understandable, and Robust)  </a:t>
            </a:r>
          </a:p>
          <a:p>
            <a:pPr marL="0" indent="0">
              <a:lnSpc>
                <a:spcPct val="200000"/>
              </a:lnSpc>
              <a:buFont typeface="Arial" panose="020B0604020202020204" pitchFamily="34" charset="0"/>
              <a:buNone/>
            </a:pPr>
            <a:r>
              <a:rPr lang="en-US" dirty="0">
                <a:latin typeface="+mn-lt"/>
              </a:rPr>
              <a:t>   (Federico et al., 2020) </a:t>
            </a:r>
          </a:p>
          <a:p>
            <a:pPr marL="45720" indent="-137160">
              <a:lnSpc>
                <a:spcPct val="200000"/>
              </a:lnSpc>
              <a:buFont typeface="Arial" panose="020B0604020202020204" pitchFamily="34" charset="0"/>
              <a:buChar char="•"/>
            </a:pPr>
            <a:endParaRPr lang="en-US" dirty="0">
              <a:latin typeface="+mn-lt"/>
            </a:endParaRPr>
          </a:p>
          <a:p>
            <a:pPr>
              <a:lnSpc>
                <a:spcPct val="200000"/>
              </a:lnSpc>
            </a:pPr>
            <a:endParaRPr lang="en-US" dirty="0">
              <a:latin typeface="+mn-lt"/>
            </a:endParaRPr>
          </a:p>
          <a:p>
            <a:pPr>
              <a:lnSpc>
                <a:spcPct val="200000"/>
              </a:lnSpc>
            </a:pPr>
            <a:endParaRPr lang="en-US" dirty="0"/>
          </a:p>
        </p:txBody>
      </p:sp>
    </p:spTree>
    <p:extLst>
      <p:ext uri="{BB962C8B-B14F-4D97-AF65-F5344CB8AC3E}">
        <p14:creationId xmlns:p14="http://schemas.microsoft.com/office/powerpoint/2010/main" val="579120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DEE01-477B-7363-89D0-304963114502}"/>
              </a:ext>
            </a:extLst>
          </p:cNvPr>
          <p:cNvSpPr>
            <a:spLocks noGrp="1"/>
          </p:cNvSpPr>
          <p:nvPr>
            <p:ph type="title"/>
          </p:nvPr>
        </p:nvSpPr>
        <p:spPr/>
        <p:txBody>
          <a:bodyPr/>
          <a:lstStyle/>
          <a:p>
            <a:r>
              <a:rPr lang="en-US" dirty="0"/>
              <a:t>References</a:t>
            </a:r>
          </a:p>
        </p:txBody>
      </p:sp>
      <p:sp>
        <p:nvSpPr>
          <p:cNvPr id="3" name="TextBox 2">
            <a:extLst>
              <a:ext uri="{FF2B5EF4-FFF2-40B4-BE49-F238E27FC236}">
                <a16:creationId xmlns:a16="http://schemas.microsoft.com/office/drawing/2014/main" id="{77406ABB-C1E1-598C-B09B-57B68944C5DC}"/>
              </a:ext>
            </a:extLst>
          </p:cNvPr>
          <p:cNvSpPr txBox="1"/>
          <p:nvPr/>
        </p:nvSpPr>
        <p:spPr>
          <a:xfrm>
            <a:off x="684835" y="1926924"/>
            <a:ext cx="10822329" cy="4334520"/>
          </a:xfrm>
          <a:prstGeom prst="rect">
            <a:avLst/>
          </a:prstGeom>
          <a:noFill/>
        </p:spPr>
        <p:txBody>
          <a:bodyPr wrap="square" rtlCol="0">
            <a:spAutoFit/>
          </a:bodyPr>
          <a:lstStyle/>
          <a:p>
            <a:pPr marL="0" lvl="0" indent="0" algn="l" rtl="0">
              <a:spcBef>
                <a:spcPts val="1000"/>
              </a:spcBef>
              <a:spcAft>
                <a:spcPts val="0"/>
              </a:spcAft>
              <a:buNone/>
            </a:pPr>
            <a:r>
              <a:rPr lang="en-US" sz="1800" dirty="0" err="1">
                <a:solidFill>
                  <a:srgbClr val="000000"/>
                </a:solidFill>
                <a:latin typeface="Roboto" panose="02000000000000000000" pitchFamily="2" charset="0"/>
                <a:ea typeface="Roboto" panose="02000000000000000000" pitchFamily="2" charset="0"/>
                <a:cs typeface="Roboto" panose="02000000000000000000" pitchFamily="2" charset="0"/>
              </a:rPr>
              <a:t>ATiA</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 (n.d.) </a:t>
            </a:r>
            <a:r>
              <a:rPr lang="en-US" sz="1800" i="1" dirty="0">
                <a:solidFill>
                  <a:srgbClr val="000000"/>
                </a:solidFill>
                <a:latin typeface="Roboto" panose="02000000000000000000" pitchFamily="2" charset="0"/>
                <a:ea typeface="Roboto" panose="02000000000000000000" pitchFamily="2" charset="0"/>
                <a:cs typeface="Roboto" panose="02000000000000000000" pitchFamily="2" charset="0"/>
              </a:rPr>
              <a:t>What is AT?</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 Retrieved April 2, 2023, from</a:t>
            </a:r>
            <a:r>
              <a:rPr lang="en-US" sz="1800" dirty="0">
                <a:solidFill>
                  <a:srgbClr val="000000"/>
                </a:solidFill>
                <a:uFill>
                  <a:noFill/>
                </a:uFill>
                <a:latin typeface="Roboto" panose="02000000000000000000" pitchFamily="2" charset="0"/>
                <a:ea typeface="Roboto" panose="02000000000000000000" pitchFamily="2" charset="0"/>
                <a:cs typeface="Roboto" panose="02000000000000000000" pitchFamily="2" charset="0"/>
                <a:hlinkClick r:id="rId2">
                  <a:extLst>
                    <a:ext uri="{A12FA001-AC4F-418D-AE19-62706E023703}">
                      <ahyp:hlinkClr xmlns:ahyp="http://schemas.microsoft.com/office/drawing/2018/hyperlinkcolor" val="tx"/>
                    </a:ext>
                  </a:extLst>
                </a:hlinkClick>
              </a:rPr>
              <a:t> </a:t>
            </a:r>
            <a:r>
              <a:rPr lang="en-US" sz="1800" u="sng" dirty="0">
                <a:solidFill>
                  <a:srgbClr val="000000"/>
                </a:solidFill>
                <a:latin typeface="Roboto" panose="02000000000000000000" pitchFamily="2" charset="0"/>
                <a:ea typeface="Roboto" panose="02000000000000000000" pitchFamily="2" charset="0"/>
                <a:cs typeface="Roboto" panose="02000000000000000000" pitchFamily="2" charset="0"/>
                <a:hlinkClick r:id="rId2">
                  <a:extLst>
                    <a:ext uri="{A12FA001-AC4F-418D-AE19-62706E023703}">
                      <ahyp:hlinkClr xmlns:ahyp="http://schemas.microsoft.com/office/drawing/2018/hyperlinkcolor" val="tx"/>
                    </a:ext>
                  </a:extLst>
                </a:hlinkClick>
              </a:rPr>
              <a:t>https://www.atia.org/home/at-resources/what-is-at/#:~:text=Assistive%20technology%20(AT)%20is%20any,capabilities%20of%20persons%20with%20disabilities</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a:t>
            </a:r>
          </a:p>
          <a:p>
            <a:pPr marL="0" lvl="0" indent="0">
              <a:spcBef>
                <a:spcPts val="1000"/>
              </a:spcBef>
              <a:buNone/>
            </a:pPr>
            <a:r>
              <a:rPr lang="en-US" sz="1800" dirty="0">
                <a:solidFill>
                  <a:srgbClr val="000000"/>
                </a:solidFill>
                <a:highlight>
                  <a:srgbClr val="FFFFFF"/>
                </a:highlight>
                <a:latin typeface="Roboto" panose="02000000000000000000" pitchFamily="2" charset="0"/>
                <a:ea typeface="Roboto" panose="02000000000000000000" pitchFamily="2" charset="0"/>
                <a:cs typeface="Roboto" panose="02000000000000000000" pitchFamily="2" charset="0"/>
              </a:rPr>
              <a:t>Federico, A., Shaikh, K., &amp; Wang, M. (2020). Evaluating accessibility. In T. Trust (Ed.), </a:t>
            </a:r>
            <a:r>
              <a:rPr lang="en-US" sz="1800" i="1" dirty="0">
                <a:solidFill>
                  <a:srgbClr val="000000"/>
                </a:solidFill>
                <a:highlight>
                  <a:srgbClr val="FFFFFF"/>
                </a:highlight>
                <a:latin typeface="Roboto" panose="02000000000000000000" pitchFamily="2" charset="0"/>
                <a:ea typeface="Roboto" panose="02000000000000000000" pitchFamily="2" charset="0"/>
                <a:cs typeface="Roboto" panose="02000000000000000000" pitchFamily="2" charset="0"/>
              </a:rPr>
              <a:t>Teaching with digital tools and apps.</a:t>
            </a:r>
            <a:r>
              <a:rPr lang="en-US" sz="1800" dirty="0">
                <a:solidFill>
                  <a:srgbClr val="000000"/>
                </a:solidFill>
                <a:highlight>
                  <a:srgbClr val="FFFFFF"/>
                </a:highlight>
                <a:latin typeface="Roboto" panose="02000000000000000000" pitchFamily="2" charset="0"/>
                <a:ea typeface="Roboto" panose="02000000000000000000" pitchFamily="2" charset="0"/>
                <a:cs typeface="Roboto" panose="02000000000000000000" pitchFamily="2" charset="0"/>
              </a:rPr>
              <a:t> EdTech Books.</a:t>
            </a:r>
            <a:r>
              <a:rPr lang="en-US" sz="1800" dirty="0">
                <a:solidFill>
                  <a:srgbClr val="000000"/>
                </a:solidFill>
                <a:highlight>
                  <a:srgbClr val="FFFFFF"/>
                </a:highlight>
                <a:uFill>
                  <a:noFill/>
                </a:uFill>
                <a:latin typeface="Roboto" panose="02000000000000000000" pitchFamily="2" charset="0"/>
                <a:ea typeface="Roboto" panose="02000000000000000000" pitchFamily="2" charset="0"/>
                <a:cs typeface="Roboto" panose="02000000000000000000" pitchFamily="2" charset="0"/>
                <a:hlinkClick r:id="rId3">
                  <a:extLst>
                    <a:ext uri="{A12FA001-AC4F-418D-AE19-62706E023703}">
                      <ahyp:hlinkClr xmlns:ahyp="http://schemas.microsoft.com/office/drawing/2018/hyperlinkcolor" val="tx"/>
                    </a:ext>
                  </a:extLst>
                </a:hlinkClick>
              </a:rPr>
              <a:t> </a:t>
            </a:r>
            <a:r>
              <a:rPr lang="en-US" sz="1800" u="sng" dirty="0">
                <a:solidFill>
                  <a:srgbClr val="000000"/>
                </a:solidFill>
                <a:highlight>
                  <a:srgbClr val="FFFFFF"/>
                </a:highlight>
                <a:latin typeface="Roboto" panose="02000000000000000000" pitchFamily="2" charset="0"/>
                <a:ea typeface="Roboto" panose="02000000000000000000" pitchFamily="2" charset="0"/>
                <a:cs typeface="Roboto" panose="02000000000000000000" pitchFamily="2" charset="0"/>
                <a:hlinkClick r:id="rId3">
                  <a:extLst>
                    <a:ext uri="{A12FA001-AC4F-418D-AE19-62706E023703}">
                      <ahyp:hlinkClr xmlns:ahyp="http://schemas.microsoft.com/office/drawing/2018/hyperlinkcolor" val="tx"/>
                    </a:ext>
                  </a:extLst>
                </a:hlinkClick>
              </a:rPr>
              <a:t>https://edtechbooks.org/digitaltoolsapps/evaluatingaccessibility/simple</a:t>
            </a:r>
            <a:r>
              <a:rPr lang="en-US" sz="1800" u="sng" dirty="0">
                <a:solidFill>
                  <a:srgbClr val="000000"/>
                </a:solidFill>
                <a:highlight>
                  <a:srgbClr val="FFFFFF"/>
                </a:highlight>
                <a:latin typeface="Roboto" panose="02000000000000000000" pitchFamily="2" charset="0"/>
                <a:ea typeface="Roboto" panose="02000000000000000000" pitchFamily="2" charset="0"/>
                <a:cs typeface="Roboto" panose="02000000000000000000" pitchFamily="2" charset="0"/>
              </a:rPr>
              <a:t>  </a:t>
            </a:r>
            <a:endParaRPr lang="en-US" sz="1800" dirty="0">
              <a:solidFill>
                <a:srgbClr val="000000"/>
              </a:solidFill>
              <a:latin typeface="Roboto" panose="02000000000000000000" pitchFamily="2" charset="0"/>
              <a:ea typeface="Roboto" panose="02000000000000000000" pitchFamily="2" charset="0"/>
              <a:cs typeface="Roboto" panose="02000000000000000000" pitchFamily="2" charset="0"/>
            </a:endParaRPr>
          </a:p>
          <a:p>
            <a:pPr marL="0" lvl="0" indent="0" algn="l" rtl="0">
              <a:spcBef>
                <a:spcPts val="1000"/>
              </a:spcBef>
              <a:spcAft>
                <a:spcPts val="0"/>
              </a:spcAft>
              <a:buNone/>
            </a:pP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Koenig, D. (n.d.). </a:t>
            </a:r>
            <a:r>
              <a:rPr lang="en-US" sz="1800" i="1" dirty="0">
                <a:solidFill>
                  <a:srgbClr val="000000"/>
                </a:solidFill>
                <a:latin typeface="Roboto" panose="02000000000000000000" pitchFamily="2" charset="0"/>
                <a:ea typeface="Roboto" panose="02000000000000000000" pitchFamily="2" charset="0"/>
                <a:cs typeface="Roboto" panose="02000000000000000000" pitchFamily="2" charset="0"/>
              </a:rPr>
              <a:t>What is an inclusive learning environment?</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 Classroom. Retrieved October 11, 2022, from</a:t>
            </a:r>
            <a:r>
              <a:rPr lang="en-US" sz="1800" dirty="0">
                <a:solidFill>
                  <a:srgbClr val="000000"/>
                </a:solidFill>
                <a:uFill>
                  <a:noFill/>
                </a:uFill>
                <a:latin typeface="Roboto" panose="02000000000000000000" pitchFamily="2" charset="0"/>
                <a:ea typeface="Roboto" panose="02000000000000000000" pitchFamily="2" charset="0"/>
                <a:cs typeface="Roboto" panose="02000000000000000000" pitchFamily="2" charset="0"/>
                <a:hlinkClick r:id="rId4">
                  <a:extLst>
                    <a:ext uri="{A12FA001-AC4F-418D-AE19-62706E023703}">
                      <ahyp:hlinkClr xmlns:ahyp="http://schemas.microsoft.com/office/drawing/2018/hyperlinkcolor" val="tx"/>
                    </a:ext>
                  </a:extLst>
                </a:hlinkClick>
              </a:rPr>
              <a:t> </a:t>
            </a:r>
            <a:r>
              <a:rPr lang="en-US" sz="1800" u="sng" dirty="0">
                <a:solidFill>
                  <a:srgbClr val="000000"/>
                </a:solidFill>
                <a:latin typeface="Roboto" panose="02000000000000000000" pitchFamily="2" charset="0"/>
                <a:ea typeface="Roboto" panose="02000000000000000000" pitchFamily="2" charset="0"/>
                <a:cs typeface="Roboto" panose="02000000000000000000" pitchFamily="2" charset="0"/>
                <a:hlinkClick r:id="rId4">
                  <a:extLst>
                    <a:ext uri="{A12FA001-AC4F-418D-AE19-62706E023703}">
                      <ahyp:hlinkClr xmlns:ahyp="http://schemas.microsoft.com/office/drawing/2018/hyperlinkcolor" val="tx"/>
                    </a:ext>
                  </a:extLst>
                </a:hlinkClick>
              </a:rPr>
              <a:t>https://classroom.synonym.com/inclusive-learning-environment-7305062.html</a:t>
            </a:r>
            <a:endParaRPr lang="en-US" sz="1800" u="sng" dirty="0">
              <a:solidFill>
                <a:srgbClr val="000000"/>
              </a:solidFill>
              <a:latin typeface="Roboto" panose="02000000000000000000" pitchFamily="2" charset="0"/>
              <a:ea typeface="Roboto" panose="02000000000000000000" pitchFamily="2" charset="0"/>
              <a:cs typeface="Roboto" panose="02000000000000000000" pitchFamily="2" charset="0"/>
            </a:endParaRPr>
          </a:p>
          <a:p>
            <a:pPr marL="0" lvl="0" indent="0" algn="l" rtl="0">
              <a:spcBef>
                <a:spcPts val="1000"/>
              </a:spcBef>
              <a:spcAft>
                <a:spcPts val="0"/>
              </a:spcAft>
              <a:buNone/>
            </a:pP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LAPU eLearning. (2021, February 9). </a:t>
            </a:r>
            <a:r>
              <a:rPr lang="en-US" sz="1800" i="1" dirty="0">
                <a:solidFill>
                  <a:srgbClr val="000000"/>
                </a:solidFill>
                <a:latin typeface="Roboto" panose="02000000000000000000" pitchFamily="2" charset="0"/>
                <a:ea typeface="Roboto" panose="02000000000000000000" pitchFamily="2" charset="0"/>
                <a:cs typeface="Roboto" panose="02000000000000000000" pitchFamily="2" charset="0"/>
              </a:rPr>
              <a:t>Accessibility mindfulness</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 [Video]. YouTube.</a:t>
            </a:r>
            <a:r>
              <a:rPr lang="en-US" sz="1800" dirty="0">
                <a:solidFill>
                  <a:srgbClr val="000000"/>
                </a:solidFill>
                <a:uFill>
                  <a:noFill/>
                </a:uFill>
                <a:latin typeface="Roboto" panose="02000000000000000000" pitchFamily="2" charset="0"/>
                <a:ea typeface="Roboto" panose="02000000000000000000" pitchFamily="2" charset="0"/>
                <a:cs typeface="Roboto" panose="02000000000000000000" pitchFamily="2" charset="0"/>
                <a:hlinkClick r:id="rId5">
                  <a:extLst>
                    <a:ext uri="{A12FA001-AC4F-418D-AE19-62706E023703}">
                      <ahyp:hlinkClr xmlns:ahyp="http://schemas.microsoft.com/office/drawing/2018/hyperlinkcolor" val="tx"/>
                    </a:ext>
                  </a:extLst>
                </a:hlinkClick>
              </a:rPr>
              <a:t> </a:t>
            </a:r>
            <a:r>
              <a:rPr lang="en-US" sz="1800" u="sng" dirty="0">
                <a:solidFill>
                  <a:srgbClr val="000000"/>
                </a:solidFill>
                <a:latin typeface="Roboto" panose="02000000000000000000" pitchFamily="2" charset="0"/>
                <a:ea typeface="Roboto" panose="02000000000000000000" pitchFamily="2" charset="0"/>
                <a:cs typeface="Roboto" panose="02000000000000000000" pitchFamily="2" charset="0"/>
                <a:hlinkClick r:id="rId5">
                  <a:extLst>
                    <a:ext uri="{A12FA001-AC4F-418D-AE19-62706E023703}">
                      <ahyp:hlinkClr xmlns:ahyp="http://schemas.microsoft.com/office/drawing/2018/hyperlinkcolor" val="tx"/>
                    </a:ext>
                  </a:extLst>
                </a:hlinkClick>
              </a:rPr>
              <a:t>https://youtu.be/VGDlo-5zL7I</a:t>
            </a:r>
            <a:endParaRPr lang="en-US" sz="1800" dirty="0">
              <a:solidFill>
                <a:srgbClr val="000000"/>
              </a:solidFill>
              <a:highlight>
                <a:srgbClr val="FFFFFF"/>
              </a:highlight>
              <a:latin typeface="Roboto" panose="02000000000000000000" pitchFamily="2" charset="0"/>
              <a:ea typeface="Roboto" panose="02000000000000000000" pitchFamily="2" charset="0"/>
              <a:cs typeface="Roboto" panose="02000000000000000000" pitchFamily="2" charset="0"/>
            </a:endParaRPr>
          </a:p>
          <a:p>
            <a:pPr marL="0" lvl="0" indent="0" algn="l" rtl="0">
              <a:spcBef>
                <a:spcPts val="1000"/>
              </a:spcBef>
              <a:spcAft>
                <a:spcPts val="0"/>
              </a:spcAft>
              <a:buNone/>
            </a:pPr>
            <a:r>
              <a:rPr lang="en-US" sz="1800" dirty="0">
                <a:solidFill>
                  <a:srgbClr val="000000"/>
                </a:solidFill>
                <a:highlight>
                  <a:srgbClr val="FFFFFF"/>
                </a:highlight>
                <a:latin typeface="Roboto" panose="02000000000000000000" pitchFamily="2" charset="0"/>
                <a:ea typeface="Roboto" panose="02000000000000000000" pitchFamily="2" charset="0"/>
                <a:cs typeface="Roboto" panose="02000000000000000000" pitchFamily="2" charset="0"/>
              </a:rPr>
              <a:t>TEDx Talks. (2017, February 10). </a:t>
            </a:r>
            <a:r>
              <a:rPr lang="en-US" sz="1800" i="1" dirty="0">
                <a:solidFill>
                  <a:srgbClr val="000000"/>
                </a:solidFill>
                <a:latin typeface="Roboto" panose="02000000000000000000" pitchFamily="2" charset="0"/>
                <a:ea typeface="Roboto" panose="02000000000000000000" pitchFamily="2" charset="0"/>
                <a:cs typeface="Roboto" panose="02000000000000000000" pitchFamily="2" charset="0"/>
              </a:rPr>
              <a:t>Universal Design for Learning—A paradigm for maximum inclusion | Terence Brady | </a:t>
            </a:r>
            <a:r>
              <a:rPr lang="en-US" sz="1800" i="1" dirty="0" err="1">
                <a:solidFill>
                  <a:srgbClr val="000000"/>
                </a:solidFill>
                <a:latin typeface="Roboto" panose="02000000000000000000" pitchFamily="2" charset="0"/>
                <a:ea typeface="Roboto" panose="02000000000000000000" pitchFamily="2" charset="0"/>
                <a:cs typeface="Roboto" panose="02000000000000000000" pitchFamily="2" charset="0"/>
              </a:rPr>
              <a:t>TEDxWestFurongRoad</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 [Video]. YouTube.</a:t>
            </a:r>
            <a:r>
              <a:rPr lang="en-US" sz="1800" dirty="0">
                <a:solidFill>
                  <a:srgbClr val="000000"/>
                </a:solidFill>
                <a:uFill>
                  <a:noFill/>
                </a:uFill>
                <a:latin typeface="Roboto" panose="02000000000000000000" pitchFamily="2" charset="0"/>
                <a:ea typeface="Roboto" panose="02000000000000000000" pitchFamily="2" charset="0"/>
                <a:cs typeface="Roboto" panose="02000000000000000000" pitchFamily="2" charset="0"/>
                <a:hlinkClick r:id="rId6">
                  <a:extLst>
                    <a:ext uri="{A12FA001-AC4F-418D-AE19-62706E023703}">
                      <ahyp:hlinkClr xmlns:ahyp="http://schemas.microsoft.com/office/drawing/2018/hyperlinkcolor" val="tx"/>
                    </a:ext>
                  </a:extLst>
                </a:hlinkClick>
              </a:rPr>
              <a:t> </a:t>
            </a:r>
            <a:r>
              <a:rPr lang="en-US" sz="1800" u="sng" dirty="0">
                <a:solidFill>
                  <a:srgbClr val="000000"/>
                </a:solidFill>
                <a:latin typeface="Roboto" panose="02000000000000000000" pitchFamily="2" charset="0"/>
                <a:ea typeface="Roboto" panose="02000000000000000000" pitchFamily="2" charset="0"/>
                <a:cs typeface="Roboto" panose="02000000000000000000" pitchFamily="2" charset="0"/>
                <a:hlinkClick r:id="rId6">
                  <a:extLst>
                    <a:ext uri="{A12FA001-AC4F-418D-AE19-62706E023703}">
                      <ahyp:hlinkClr xmlns:ahyp="http://schemas.microsoft.com/office/drawing/2018/hyperlinkcolor" val="tx"/>
                    </a:ext>
                  </a:extLst>
                </a:hlinkClick>
              </a:rPr>
              <a:t>https://youtu.be/MRZWjCaXtQo</a:t>
            </a:r>
            <a:endParaRPr lang="en-US" sz="1800" u="sng" dirty="0">
              <a:solidFill>
                <a:srgbClr val="000000"/>
              </a:solidFill>
              <a:latin typeface="Roboto" panose="02000000000000000000" pitchFamily="2" charset="0"/>
              <a:ea typeface="Roboto" panose="02000000000000000000" pitchFamily="2" charset="0"/>
              <a:cs typeface="Roboto" panose="02000000000000000000" pitchFamily="2" charset="0"/>
            </a:endParaRPr>
          </a:p>
          <a:p>
            <a:pPr marL="0" lvl="0" indent="0" algn="l" rtl="0">
              <a:spcBef>
                <a:spcPts val="1000"/>
              </a:spcBef>
              <a:spcAft>
                <a:spcPts val="0"/>
              </a:spcAft>
              <a:buNone/>
            </a:pP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U.S. Department of Education. (2010, June 29).</a:t>
            </a:r>
            <a:r>
              <a:rPr lang="en-US" sz="1800" i="1" dirty="0">
                <a:solidFill>
                  <a:srgbClr val="000000"/>
                </a:solidFill>
                <a:latin typeface="Roboto" panose="02000000000000000000" pitchFamily="2" charset="0"/>
                <a:ea typeface="Roboto" panose="02000000000000000000" pitchFamily="2" charset="0"/>
                <a:cs typeface="Roboto" panose="02000000000000000000" pitchFamily="2" charset="0"/>
              </a:rPr>
              <a:t> Joint "Dear Colleague" letter: Electronic book readers</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a:t>
            </a:r>
            <a:r>
              <a:rPr lang="en-US" sz="1800" dirty="0">
                <a:solidFill>
                  <a:srgbClr val="000000"/>
                </a:solidFill>
                <a:uFill>
                  <a:noFill/>
                </a:uFill>
                <a:latin typeface="Roboto" panose="02000000000000000000" pitchFamily="2" charset="0"/>
                <a:ea typeface="Roboto" panose="02000000000000000000" pitchFamily="2" charset="0"/>
                <a:cs typeface="Roboto" panose="02000000000000000000" pitchFamily="2" charset="0"/>
                <a:hlinkClick r:id="rId7">
                  <a:extLst>
                    <a:ext uri="{A12FA001-AC4F-418D-AE19-62706E023703}">
                      <ahyp:hlinkClr xmlns:ahyp="http://schemas.microsoft.com/office/drawing/2018/hyperlinkcolor" val="tx"/>
                    </a:ext>
                  </a:extLst>
                </a:hlinkClick>
              </a:rPr>
              <a:t> </a:t>
            </a:r>
            <a:r>
              <a:rPr lang="en-US" sz="1800" u="sng" dirty="0">
                <a:solidFill>
                  <a:srgbClr val="000000"/>
                </a:solidFill>
                <a:latin typeface="Roboto" panose="02000000000000000000" pitchFamily="2" charset="0"/>
                <a:ea typeface="Roboto" panose="02000000000000000000" pitchFamily="2" charset="0"/>
                <a:cs typeface="Roboto" panose="02000000000000000000" pitchFamily="2" charset="0"/>
                <a:hlinkClick r:id="rId7">
                  <a:extLst>
                    <a:ext uri="{A12FA001-AC4F-418D-AE19-62706E023703}">
                      <ahyp:hlinkClr xmlns:ahyp="http://schemas.microsoft.com/office/drawing/2018/hyperlinkcolor" val="tx"/>
                    </a:ext>
                  </a:extLst>
                </a:hlinkClick>
              </a:rPr>
              <a:t>https://www2.ed.gov/about/offices/list/ocr/letters/colleague-20100629.html</a:t>
            </a:r>
            <a:endParaRPr lang="en-US" sz="1800" u="sng" dirty="0">
              <a:solidFill>
                <a:srgbClr val="0000FF"/>
              </a:solidFill>
              <a:latin typeface="Roboto" panose="02000000000000000000" pitchFamily="2" charset="0"/>
              <a:ea typeface="Roboto" panose="02000000000000000000" pitchFamily="2" charset="0"/>
              <a:cs typeface="Roboto" panose="02000000000000000000" pitchFamily="2" charset="0"/>
              <a:sym typeface="Roboto"/>
            </a:endParaRPr>
          </a:p>
        </p:txBody>
      </p:sp>
    </p:spTree>
    <p:extLst>
      <p:ext uri="{BB962C8B-B14F-4D97-AF65-F5344CB8AC3E}">
        <p14:creationId xmlns:p14="http://schemas.microsoft.com/office/powerpoint/2010/main" val="2190504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7DF7C-97D9-17D3-9CCF-BB5BC2B19F31}"/>
              </a:ext>
            </a:extLst>
          </p:cNvPr>
          <p:cNvSpPr>
            <a:spLocks noGrp="1"/>
          </p:cNvSpPr>
          <p:nvPr>
            <p:ph type="title"/>
          </p:nvPr>
        </p:nvSpPr>
        <p:spPr/>
        <p:txBody>
          <a:bodyPr/>
          <a:lstStyle/>
          <a:p>
            <a:r>
              <a:rPr lang="en-US" dirty="0"/>
              <a:t>Learning Objectives</a:t>
            </a:r>
          </a:p>
        </p:txBody>
      </p:sp>
      <p:sp>
        <p:nvSpPr>
          <p:cNvPr id="6" name="TextBox 5">
            <a:extLst>
              <a:ext uri="{FF2B5EF4-FFF2-40B4-BE49-F238E27FC236}">
                <a16:creationId xmlns:a16="http://schemas.microsoft.com/office/drawing/2014/main" id="{C634B5E6-149B-1F40-B1B5-1AD8D6450FC5}"/>
              </a:ext>
            </a:extLst>
          </p:cNvPr>
          <p:cNvSpPr txBox="1"/>
          <p:nvPr/>
        </p:nvSpPr>
        <p:spPr>
          <a:xfrm>
            <a:off x="729205" y="1516284"/>
            <a:ext cx="10521387" cy="3046988"/>
          </a:xfrm>
          <a:prstGeom prst="rect">
            <a:avLst/>
          </a:prstGeom>
          <a:noFill/>
        </p:spPr>
        <p:txBody>
          <a:bodyPr wrap="square" rtlCol="0">
            <a:spAutoFit/>
          </a:bodyPr>
          <a:lstStyle/>
          <a:p>
            <a:pPr marL="457200" indent="-182880">
              <a:buAutoNum type="arabicPeriod"/>
            </a:pPr>
            <a:r>
              <a:rPr lang="en-US" dirty="0">
                <a:latin typeface="+mn-lt"/>
              </a:rPr>
              <a:t> Discuss the importance of accessibility in education. </a:t>
            </a:r>
          </a:p>
          <a:p>
            <a:pPr marL="457200" indent="-457200">
              <a:buAutoNum type="arabicPeriod"/>
            </a:pPr>
            <a:endParaRPr lang="en-US" dirty="0">
              <a:latin typeface="+mn-lt"/>
            </a:endParaRPr>
          </a:p>
          <a:p>
            <a:pPr marL="457200" indent="-182880">
              <a:buAutoNum type="arabicPeriod"/>
            </a:pPr>
            <a:r>
              <a:rPr lang="en-US" dirty="0">
                <a:latin typeface="+mn-lt"/>
              </a:rPr>
              <a:t> Discuss the effective methods to achieve inclusive education. </a:t>
            </a:r>
          </a:p>
          <a:p>
            <a:pPr marL="457200" indent="-457200">
              <a:buAutoNum type="arabicPeriod"/>
            </a:pPr>
            <a:endParaRPr lang="en-US" dirty="0">
              <a:latin typeface="+mn-lt"/>
            </a:endParaRPr>
          </a:p>
          <a:p>
            <a:pPr marL="457200" indent="-182880">
              <a:buAutoNum type="arabicPeriod"/>
            </a:pPr>
            <a:r>
              <a:rPr lang="en-US" dirty="0">
                <a:latin typeface="+mn-lt"/>
              </a:rPr>
              <a:t> Implement appropriate assistive technology tools and practices to </a:t>
            </a:r>
          </a:p>
          <a:p>
            <a:pPr marL="274320" indent="0">
              <a:buNone/>
            </a:pPr>
            <a:r>
              <a:rPr lang="en-US" dirty="0">
                <a:latin typeface="+mn-lt"/>
              </a:rPr>
              <a:t>    address accessibility in different scenarios. </a:t>
            </a:r>
          </a:p>
          <a:p>
            <a:pPr marL="274320" indent="0">
              <a:buNone/>
            </a:pPr>
            <a:endParaRPr lang="en-US" dirty="0">
              <a:latin typeface="+mn-lt"/>
            </a:endParaRPr>
          </a:p>
          <a:p>
            <a:pPr marL="457200" indent="-182880">
              <a:buNone/>
            </a:pPr>
            <a:r>
              <a:rPr lang="en-US" dirty="0">
                <a:latin typeface="+mn-lt"/>
              </a:rPr>
              <a:t>4. Evaluate the accessibility of digital technologies. </a:t>
            </a:r>
          </a:p>
        </p:txBody>
      </p:sp>
    </p:spTree>
    <p:extLst>
      <p:ext uri="{BB962C8B-B14F-4D97-AF65-F5344CB8AC3E}">
        <p14:creationId xmlns:p14="http://schemas.microsoft.com/office/powerpoint/2010/main" val="2087271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3F593-6D48-0ED9-B2F0-612BF33D337E}"/>
              </a:ext>
            </a:extLst>
          </p:cNvPr>
          <p:cNvSpPr>
            <a:spLocks noGrp="1"/>
          </p:cNvSpPr>
          <p:nvPr>
            <p:ph type="ctrTitle"/>
          </p:nvPr>
        </p:nvSpPr>
        <p:spPr/>
        <p:txBody>
          <a:bodyPr/>
          <a:lstStyle/>
          <a:p>
            <a:r>
              <a:rPr lang="en-US" sz="3200" dirty="0"/>
              <a:t>“Learning in the Dark”</a:t>
            </a:r>
            <a:br>
              <a:rPr lang="en-US" sz="3200" dirty="0"/>
            </a:br>
            <a:r>
              <a:rPr lang="en-US" sz="3200" dirty="0"/>
              <a:t>Simulation</a:t>
            </a:r>
          </a:p>
        </p:txBody>
      </p:sp>
    </p:spTree>
    <p:extLst>
      <p:ext uri="{BB962C8B-B14F-4D97-AF65-F5344CB8AC3E}">
        <p14:creationId xmlns:p14="http://schemas.microsoft.com/office/powerpoint/2010/main" val="1388809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3F593-6D48-0ED9-B2F0-612BF33D337E}"/>
              </a:ext>
            </a:extLst>
          </p:cNvPr>
          <p:cNvSpPr>
            <a:spLocks noGrp="1"/>
          </p:cNvSpPr>
          <p:nvPr>
            <p:ph type="ctrTitle"/>
          </p:nvPr>
        </p:nvSpPr>
        <p:spPr/>
        <p:txBody>
          <a:bodyPr/>
          <a:lstStyle/>
          <a:p>
            <a:r>
              <a:rPr lang="en-US" sz="2400" dirty="0"/>
              <a:t>Part 1: Accessibility and Inclusivity</a:t>
            </a:r>
            <a:endParaRPr lang="en-US" sz="3200" dirty="0"/>
          </a:p>
        </p:txBody>
      </p:sp>
    </p:spTree>
    <p:extLst>
      <p:ext uri="{BB962C8B-B14F-4D97-AF65-F5344CB8AC3E}">
        <p14:creationId xmlns:p14="http://schemas.microsoft.com/office/powerpoint/2010/main" val="2225576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DEE01-477B-7363-89D0-304963114502}"/>
              </a:ext>
            </a:extLst>
          </p:cNvPr>
          <p:cNvSpPr>
            <a:spLocks noGrp="1"/>
          </p:cNvSpPr>
          <p:nvPr>
            <p:ph type="title"/>
          </p:nvPr>
        </p:nvSpPr>
        <p:spPr/>
        <p:txBody>
          <a:bodyPr/>
          <a:lstStyle/>
          <a:p>
            <a:r>
              <a:rPr lang="en-US" dirty="0"/>
              <a:t>Accessibility</a:t>
            </a:r>
          </a:p>
        </p:txBody>
      </p:sp>
      <p:sp>
        <p:nvSpPr>
          <p:cNvPr id="3" name="TextBox 2">
            <a:extLst>
              <a:ext uri="{FF2B5EF4-FFF2-40B4-BE49-F238E27FC236}">
                <a16:creationId xmlns:a16="http://schemas.microsoft.com/office/drawing/2014/main" id="{77406ABB-C1E1-598C-B09B-57B68944C5DC}"/>
              </a:ext>
            </a:extLst>
          </p:cNvPr>
          <p:cNvSpPr txBox="1"/>
          <p:nvPr/>
        </p:nvSpPr>
        <p:spPr>
          <a:xfrm>
            <a:off x="706056" y="1417638"/>
            <a:ext cx="10822329" cy="3416320"/>
          </a:xfrm>
          <a:prstGeom prst="rect">
            <a:avLst/>
          </a:prstGeom>
          <a:noFill/>
        </p:spPr>
        <p:txBody>
          <a:bodyPr wrap="square" rtlCol="0">
            <a:spAutoFit/>
          </a:bodyPr>
          <a:lstStyle/>
          <a:p>
            <a:pPr>
              <a:lnSpc>
                <a:spcPct val="200000"/>
              </a:lnSpc>
            </a:pPr>
            <a:r>
              <a:rPr lang="en-US" dirty="0">
                <a:latin typeface="+mn-lt"/>
              </a:rPr>
              <a:t>Accessibility means that people with disabilities can access educational materials and technologies to “acquire the same information, engage in the same interactions, and enjoy the same services” (U.S. Department of Education, 2010, para. 4.).</a:t>
            </a:r>
          </a:p>
          <a:p>
            <a:endParaRPr lang="en-US" dirty="0"/>
          </a:p>
        </p:txBody>
      </p:sp>
    </p:spTree>
    <p:extLst>
      <p:ext uri="{BB962C8B-B14F-4D97-AF65-F5344CB8AC3E}">
        <p14:creationId xmlns:p14="http://schemas.microsoft.com/office/powerpoint/2010/main" val="506574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DEE01-477B-7363-89D0-304963114502}"/>
              </a:ext>
            </a:extLst>
          </p:cNvPr>
          <p:cNvSpPr>
            <a:spLocks noGrp="1"/>
          </p:cNvSpPr>
          <p:nvPr>
            <p:ph type="title"/>
          </p:nvPr>
        </p:nvSpPr>
        <p:spPr/>
        <p:txBody>
          <a:bodyPr/>
          <a:lstStyle/>
          <a:p>
            <a:r>
              <a:rPr lang="en-US" dirty="0"/>
              <a:t>Inclusive Education</a:t>
            </a:r>
          </a:p>
        </p:txBody>
      </p:sp>
      <p:sp>
        <p:nvSpPr>
          <p:cNvPr id="3" name="TextBox 2">
            <a:extLst>
              <a:ext uri="{FF2B5EF4-FFF2-40B4-BE49-F238E27FC236}">
                <a16:creationId xmlns:a16="http://schemas.microsoft.com/office/drawing/2014/main" id="{77406ABB-C1E1-598C-B09B-57B68944C5DC}"/>
              </a:ext>
            </a:extLst>
          </p:cNvPr>
          <p:cNvSpPr txBox="1"/>
          <p:nvPr/>
        </p:nvSpPr>
        <p:spPr>
          <a:xfrm>
            <a:off x="706056" y="1417638"/>
            <a:ext cx="10822329" cy="3678251"/>
          </a:xfrm>
          <a:prstGeom prst="rect">
            <a:avLst/>
          </a:prstGeom>
          <a:noFill/>
        </p:spPr>
        <p:txBody>
          <a:bodyPr wrap="square" rtlCol="0">
            <a:spAutoFit/>
          </a:bodyPr>
          <a:lstStyle/>
          <a:p>
            <a:pPr>
              <a:lnSpc>
                <a:spcPct val="200000"/>
              </a:lnSpc>
            </a:pPr>
            <a:r>
              <a:rPr lang="en-US" dirty="0">
                <a:latin typeface="+mn-lt"/>
              </a:rPr>
              <a:t>Inclusive education refers to a student-centered learning community where students with diverse capabilities and needs feel welcomed and respected and enjoy equal participation in learning opportunities </a:t>
            </a:r>
          </a:p>
          <a:p>
            <a:pPr>
              <a:lnSpc>
                <a:spcPct val="200000"/>
              </a:lnSpc>
            </a:pPr>
            <a:r>
              <a:rPr lang="en-US" dirty="0">
                <a:latin typeface="+mn-lt"/>
              </a:rPr>
              <a:t>(Koenig, n.d.).</a:t>
            </a:r>
          </a:p>
          <a:p>
            <a:pPr>
              <a:lnSpc>
                <a:spcPct val="200000"/>
              </a:lnSpc>
            </a:pPr>
            <a:endParaRPr lang="en-US" dirty="0"/>
          </a:p>
        </p:txBody>
      </p:sp>
    </p:spTree>
    <p:extLst>
      <p:ext uri="{BB962C8B-B14F-4D97-AF65-F5344CB8AC3E}">
        <p14:creationId xmlns:p14="http://schemas.microsoft.com/office/powerpoint/2010/main" val="2109675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DEE01-477B-7363-89D0-304963114502}"/>
              </a:ext>
            </a:extLst>
          </p:cNvPr>
          <p:cNvSpPr>
            <a:spLocks noGrp="1"/>
          </p:cNvSpPr>
          <p:nvPr>
            <p:ph type="title"/>
          </p:nvPr>
        </p:nvSpPr>
        <p:spPr/>
        <p:txBody>
          <a:bodyPr/>
          <a:lstStyle/>
          <a:p>
            <a:r>
              <a:rPr lang="en-US" dirty="0"/>
              <a:t>How to Achieve Inclusivity in PK-12</a:t>
            </a:r>
          </a:p>
        </p:txBody>
      </p:sp>
      <p:sp>
        <p:nvSpPr>
          <p:cNvPr id="3" name="TextBox 2">
            <a:extLst>
              <a:ext uri="{FF2B5EF4-FFF2-40B4-BE49-F238E27FC236}">
                <a16:creationId xmlns:a16="http://schemas.microsoft.com/office/drawing/2014/main" id="{77406ABB-C1E1-598C-B09B-57B68944C5DC}"/>
              </a:ext>
            </a:extLst>
          </p:cNvPr>
          <p:cNvSpPr txBox="1"/>
          <p:nvPr/>
        </p:nvSpPr>
        <p:spPr>
          <a:xfrm>
            <a:off x="706056" y="1417638"/>
            <a:ext cx="10822329" cy="4416915"/>
          </a:xfrm>
          <a:prstGeom prst="rect">
            <a:avLst/>
          </a:prstGeom>
          <a:noFill/>
        </p:spPr>
        <p:txBody>
          <a:bodyPr wrap="square" rtlCol="0">
            <a:spAutoFit/>
          </a:bodyPr>
          <a:lstStyle/>
          <a:p>
            <a:pPr marL="45720" indent="-137160">
              <a:lnSpc>
                <a:spcPct val="200000"/>
              </a:lnSpc>
              <a:buFont typeface="Arial" panose="020B0604020202020204" pitchFamily="34" charset="0"/>
              <a:buChar char="•"/>
            </a:pPr>
            <a:r>
              <a:rPr lang="en-US" dirty="0">
                <a:latin typeface="+mn-lt"/>
              </a:rPr>
              <a:t>Accessibility</a:t>
            </a:r>
          </a:p>
          <a:p>
            <a:pPr marL="45720" indent="-137160">
              <a:lnSpc>
                <a:spcPct val="200000"/>
              </a:lnSpc>
              <a:buFont typeface="Arial" panose="020B0604020202020204" pitchFamily="34" charset="0"/>
              <a:buChar char="•"/>
            </a:pPr>
            <a:r>
              <a:rPr lang="en-US" dirty="0">
                <a:latin typeface="+mn-lt"/>
              </a:rPr>
              <a:t> Universal design</a:t>
            </a:r>
          </a:p>
          <a:p>
            <a:pPr marL="45720" indent="-137160">
              <a:lnSpc>
                <a:spcPct val="200000"/>
              </a:lnSpc>
              <a:buFont typeface="Arial" panose="020B0604020202020204" pitchFamily="34" charset="0"/>
              <a:buChar char="•"/>
            </a:pPr>
            <a:r>
              <a:rPr lang="en-US" dirty="0">
                <a:latin typeface="+mn-lt"/>
              </a:rPr>
              <a:t> Reasonable accommodations </a:t>
            </a:r>
          </a:p>
          <a:p>
            <a:pPr marL="45720" indent="-137160">
              <a:lnSpc>
                <a:spcPct val="200000"/>
              </a:lnSpc>
              <a:buFont typeface="Arial" panose="020B0604020202020204" pitchFamily="34" charset="0"/>
              <a:buChar char="•"/>
            </a:pPr>
            <a:r>
              <a:rPr lang="en-US" dirty="0">
                <a:latin typeface="+mn-lt"/>
              </a:rPr>
              <a:t> Individual support </a:t>
            </a:r>
          </a:p>
          <a:p>
            <a:pPr>
              <a:lnSpc>
                <a:spcPct val="200000"/>
              </a:lnSpc>
            </a:pPr>
            <a:endParaRPr lang="en-US" dirty="0">
              <a:latin typeface="+mn-lt"/>
            </a:endParaRPr>
          </a:p>
          <a:p>
            <a:pPr>
              <a:lnSpc>
                <a:spcPct val="200000"/>
              </a:lnSpc>
            </a:pPr>
            <a:endParaRPr lang="en-US" dirty="0"/>
          </a:p>
        </p:txBody>
      </p:sp>
    </p:spTree>
    <p:extLst>
      <p:ext uri="{BB962C8B-B14F-4D97-AF65-F5344CB8AC3E}">
        <p14:creationId xmlns:p14="http://schemas.microsoft.com/office/powerpoint/2010/main" val="2552573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3F593-6D48-0ED9-B2F0-612BF33D337E}"/>
              </a:ext>
            </a:extLst>
          </p:cNvPr>
          <p:cNvSpPr>
            <a:spLocks noGrp="1"/>
          </p:cNvSpPr>
          <p:nvPr>
            <p:ph type="ctrTitle"/>
          </p:nvPr>
        </p:nvSpPr>
        <p:spPr/>
        <p:txBody>
          <a:bodyPr/>
          <a:lstStyle/>
          <a:p>
            <a:r>
              <a:rPr lang="en-US" sz="3200" dirty="0"/>
              <a:t>Universal Design for Learning</a:t>
            </a:r>
          </a:p>
        </p:txBody>
      </p:sp>
    </p:spTree>
    <p:extLst>
      <p:ext uri="{BB962C8B-B14F-4D97-AF65-F5344CB8AC3E}">
        <p14:creationId xmlns:p14="http://schemas.microsoft.com/office/powerpoint/2010/main" val="2785583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DEE01-477B-7363-89D0-304963114502}"/>
              </a:ext>
            </a:extLst>
          </p:cNvPr>
          <p:cNvSpPr>
            <a:spLocks noGrp="1"/>
          </p:cNvSpPr>
          <p:nvPr>
            <p:ph type="title"/>
          </p:nvPr>
        </p:nvSpPr>
        <p:spPr/>
        <p:txBody>
          <a:bodyPr/>
          <a:lstStyle/>
          <a:p>
            <a:r>
              <a:rPr lang="en-US" dirty="0"/>
              <a:t>Universal Design for Learning 3 Guidelines</a:t>
            </a:r>
          </a:p>
        </p:txBody>
      </p:sp>
      <p:sp>
        <p:nvSpPr>
          <p:cNvPr id="3" name="TextBox 2">
            <a:extLst>
              <a:ext uri="{FF2B5EF4-FFF2-40B4-BE49-F238E27FC236}">
                <a16:creationId xmlns:a16="http://schemas.microsoft.com/office/drawing/2014/main" id="{77406ABB-C1E1-598C-B09B-57B68944C5DC}"/>
              </a:ext>
            </a:extLst>
          </p:cNvPr>
          <p:cNvSpPr txBox="1"/>
          <p:nvPr/>
        </p:nvSpPr>
        <p:spPr>
          <a:xfrm>
            <a:off x="706056" y="1417638"/>
            <a:ext cx="10822329" cy="4416915"/>
          </a:xfrm>
          <a:prstGeom prst="rect">
            <a:avLst/>
          </a:prstGeom>
          <a:noFill/>
        </p:spPr>
        <p:txBody>
          <a:bodyPr wrap="square" rtlCol="0">
            <a:spAutoFit/>
          </a:bodyPr>
          <a:lstStyle/>
          <a:p>
            <a:pPr marL="45720" indent="-137160">
              <a:lnSpc>
                <a:spcPct val="200000"/>
              </a:lnSpc>
              <a:buFont typeface="Arial" panose="020B0604020202020204" pitchFamily="34" charset="0"/>
              <a:buChar char="•"/>
            </a:pPr>
            <a:r>
              <a:rPr lang="en-US" dirty="0">
                <a:latin typeface="+mn-lt"/>
              </a:rPr>
              <a:t>Representation </a:t>
            </a:r>
          </a:p>
          <a:p>
            <a:pPr marL="45720" indent="-137160">
              <a:lnSpc>
                <a:spcPct val="200000"/>
              </a:lnSpc>
              <a:buFont typeface="Arial" panose="020B0604020202020204" pitchFamily="34" charset="0"/>
              <a:buChar char="•"/>
            </a:pPr>
            <a:r>
              <a:rPr lang="en-US" dirty="0">
                <a:latin typeface="+mn-lt"/>
              </a:rPr>
              <a:t>Action and expression</a:t>
            </a:r>
          </a:p>
          <a:p>
            <a:pPr marL="45720" indent="-137160">
              <a:lnSpc>
                <a:spcPct val="200000"/>
              </a:lnSpc>
              <a:buFont typeface="Arial" panose="020B0604020202020204" pitchFamily="34" charset="0"/>
              <a:buChar char="•"/>
            </a:pPr>
            <a:r>
              <a:rPr lang="en-US" dirty="0">
                <a:latin typeface="+mn-lt"/>
              </a:rPr>
              <a:t>Engagement</a:t>
            </a:r>
          </a:p>
          <a:p>
            <a:pPr marL="45720" indent="-137160">
              <a:lnSpc>
                <a:spcPct val="200000"/>
              </a:lnSpc>
              <a:buFont typeface="Arial" panose="020B0604020202020204" pitchFamily="34" charset="0"/>
              <a:buChar char="•"/>
            </a:pPr>
            <a:endParaRPr lang="en-US" dirty="0">
              <a:latin typeface="+mn-lt"/>
            </a:endParaRPr>
          </a:p>
          <a:p>
            <a:pPr>
              <a:lnSpc>
                <a:spcPct val="200000"/>
              </a:lnSpc>
            </a:pPr>
            <a:endParaRPr lang="en-US" dirty="0">
              <a:latin typeface="+mn-lt"/>
            </a:endParaRPr>
          </a:p>
          <a:p>
            <a:pPr>
              <a:lnSpc>
                <a:spcPct val="200000"/>
              </a:lnSpc>
            </a:pPr>
            <a:endParaRPr lang="en-US" dirty="0"/>
          </a:p>
        </p:txBody>
      </p:sp>
    </p:spTree>
    <p:extLst>
      <p:ext uri="{BB962C8B-B14F-4D97-AF65-F5344CB8AC3E}">
        <p14:creationId xmlns:p14="http://schemas.microsoft.com/office/powerpoint/2010/main" val="2835061086"/>
      </p:ext>
    </p:extLst>
  </p:cSld>
  <p:clrMapOvr>
    <a:masterClrMapping/>
  </p:clrMapOvr>
</p:sld>
</file>

<file path=ppt/theme/theme1.xml><?xml version="1.0" encoding="utf-8"?>
<a:theme xmlns:a="http://schemas.openxmlformats.org/drawingml/2006/main" name="Default Design">
  <a:themeElements>
    <a:clrScheme name="JTILT">
      <a:dk1>
        <a:srgbClr val="000000"/>
      </a:dk1>
      <a:lt1>
        <a:srgbClr val="FFFFFF"/>
      </a:lt1>
      <a:dk2>
        <a:srgbClr val="000000"/>
      </a:dk2>
      <a:lt2>
        <a:srgbClr val="808080"/>
      </a:lt2>
      <a:accent1>
        <a:srgbClr val="B8E08C"/>
      </a:accent1>
      <a:accent2>
        <a:srgbClr val="2F5597"/>
      </a:accent2>
      <a:accent3>
        <a:srgbClr val="FFFFFF"/>
      </a:accent3>
      <a:accent4>
        <a:srgbClr val="FFF2CC"/>
      </a:accent4>
      <a:accent5>
        <a:srgbClr val="FFE599"/>
      </a:accent5>
      <a:accent6>
        <a:srgbClr val="000000"/>
      </a:accent6>
      <a:hlink>
        <a:srgbClr val="2F5597"/>
      </a:hlink>
      <a:folHlink>
        <a:srgbClr val="2F5597"/>
      </a:folHlink>
    </a:clrScheme>
    <a:fontScheme name="JTILT">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opyrightPresentation-JTILT-1-1-Shepherd" id="{7C2DF08E-006D-41DA-9E5F-0930FEB2932C}" vid="{E74A5589-AF56-43CB-8BC3-AD8E899627E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Design</Template>
  <TotalTime>164</TotalTime>
  <Words>567</Words>
  <Application>Microsoft Office PowerPoint</Application>
  <PresentationFormat>Widescreen</PresentationFormat>
  <Paragraphs>60</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Comic Sans MS</vt:lpstr>
      <vt:lpstr>Roboto</vt:lpstr>
      <vt:lpstr>Roboto Black</vt:lpstr>
      <vt:lpstr>Times New Roman</vt:lpstr>
      <vt:lpstr>Verdana</vt:lpstr>
      <vt:lpstr>Default Design</vt:lpstr>
      <vt:lpstr>Accessibility and Assistive Technology</vt:lpstr>
      <vt:lpstr>Learning Objectives</vt:lpstr>
      <vt:lpstr>“Learning in the Dark” Simulation</vt:lpstr>
      <vt:lpstr>Part 1: Accessibility and Inclusivity</vt:lpstr>
      <vt:lpstr>Accessibility</vt:lpstr>
      <vt:lpstr>Inclusive Education</vt:lpstr>
      <vt:lpstr>How to Achieve Inclusivity in PK-12</vt:lpstr>
      <vt:lpstr>Universal Design for Learning</vt:lpstr>
      <vt:lpstr>Universal Design for Learning 3 Guidelines</vt:lpstr>
      <vt:lpstr>Universal Design for Learning Guidelines</vt:lpstr>
      <vt:lpstr>Part 2: Assistive Technology and Accessibility Evaluation</vt:lpstr>
      <vt:lpstr>Assistive Technology</vt:lpstr>
      <vt:lpstr>Assistive Technology Examples</vt:lpstr>
      <vt:lpstr>How to make learning content accessible?</vt:lpstr>
      <vt:lpstr>Accessibility Evaluation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Accessibility and Assistive Technology</dc:title>
  <dc:subject>Integrating Instructional Software into Teaching and Learning</dc:subject>
  <dc:creator>Nancy Swanson</dc:creator>
  <cp:lastModifiedBy>Craig Erschel Shepherd (cshphrd2)</cp:lastModifiedBy>
  <cp:revision>3</cp:revision>
  <dcterms:created xsi:type="dcterms:W3CDTF">2023-05-08T19:50:03Z</dcterms:created>
  <dcterms:modified xsi:type="dcterms:W3CDTF">2023-05-12T15:30:43Z</dcterms:modified>
</cp:coreProperties>
</file>