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0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05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4" userDrawn="1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26"/>
    <a:srgbClr val="2F5597"/>
    <a:srgbClr val="595959"/>
    <a:srgbClr val="B8E08C"/>
    <a:srgbClr val="FF0000"/>
    <a:srgbClr val="CC9900"/>
    <a:srgbClr val="663300"/>
    <a:srgbClr val="006600"/>
    <a:srgbClr val="99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0" autoAdjust="0"/>
    <p:restoredTop sz="86285" autoAdjust="0"/>
  </p:normalViewPr>
  <p:slideViewPr>
    <p:cSldViewPr snapToGrid="0" showGuides="1">
      <p:cViewPr>
        <p:scale>
          <a:sx n="77" d="100"/>
          <a:sy n="77" d="100"/>
        </p:scale>
        <p:origin x="645" y="225"/>
      </p:cViewPr>
      <p:guideLst>
        <p:guide orient="horz" pos="3864"/>
        <p:guide pos="7679"/>
      </p:guideLst>
    </p:cSldViewPr>
  </p:slideViewPr>
  <p:outlineViewPr>
    <p:cViewPr>
      <p:scale>
        <a:sx n="33" d="100"/>
        <a:sy n="33" d="100"/>
      </p:scale>
      <p:origin x="0" y="-1655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54D9C12-C77C-44B5-A4B6-550B204C29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794E248-9E8C-443A-A5ED-3F797AF9CC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3F807E8F-6973-4907-A2A9-0016C1976F7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BE14ACE5-F3A1-44D5-A056-A5EADFD2C8D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2B9D48F8-701B-40D8-B658-5D61D9E7B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4A6B60-46F5-44FD-91EA-C6001B68C5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3195FFD-7637-4C12-9641-4DC81A95556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B94D00D-C45E-44AC-BBC9-BB7161F66F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8C99408-3AA3-49C2-A275-BEB167CA67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E1259C95-AE49-459E-B2EE-D26ED3BBEB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1ED5B40-1D5B-4B3A-8EE7-056D8C983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4B22A6BE-9336-4166-AE8C-1C58964F57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b9c78146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b9c78146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8f69c4a7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28f69c4a7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b9c78146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b9c78146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4caf616d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4caf616d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c451bd04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9c451bd04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63bced3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63bced3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c451bd04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c451bd04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4caf616d7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4caf616d7_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4caf616d7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4caf616d7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4caf616d7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a4caf616d7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4caf616d7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a4caf616d7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c451bd04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c451bd04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4caf616d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a4caf616d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4caf616d7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a4caf616d7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c451bd04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c451bd04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c451bd04f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c451bd04f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9c451bd04f_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9c451bd04f_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c451bd04f_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c451bd04f_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c451bd04f_7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c451bd04f_7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c451bd04f_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c451bd04f_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c451bd04f_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c451bd04f_7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a4caf616d7_3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a4caf616d7_3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4caf616d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4caf616d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a4caf616d7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a4caf616d7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4caf616d7_3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a4caf616d7_3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4caf616d7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4caf616d7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9c451bd04f_7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9c451bd04f_7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a61daee3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a61daee3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63bced33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63bced33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63bced33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63bced33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63bced33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a63bced33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a61daee39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a61daee39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a61daee395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a61daee395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b9c7814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b9c7814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61daee395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61daee395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a61daee395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a61daee395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a61daee395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a61daee395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a61daee395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a61daee395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9b9caa10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9b9caa10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9c4db47f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9c4db47f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150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9b9caa10d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9b9caa10d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9b9caa10de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b9c78146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b9c78146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4caf616d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4caf616d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e9539f24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e9539f24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e9539f24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e9539f24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e9539f24d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e9539f24d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400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2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3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57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38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87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507987" rtl="0">
              <a:spcBef>
                <a:spcPts val="120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482588" rtl="0">
              <a:spcBef>
                <a:spcPts val="267"/>
              </a:spcBef>
              <a:spcAft>
                <a:spcPts val="0"/>
              </a:spcAft>
              <a:buSzPts val="2100"/>
              <a:buChar char="●"/>
              <a:defRPr/>
            </a:lvl2pPr>
            <a:lvl3pPr marL="1828754" lvl="2" indent="-457189" rtl="0"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431789" rtl="0">
              <a:spcBef>
                <a:spcPts val="267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rtl="0">
              <a:spcBef>
                <a:spcPts val="267"/>
              </a:spcBef>
              <a:spcAft>
                <a:spcPts val="0"/>
              </a:spcAft>
              <a:buSzPts val="1500"/>
              <a:buChar char="●"/>
              <a:defRPr/>
            </a:lvl5pPr>
            <a:lvl6pPr marL="3657509" lvl="5" indent="-397923" rtl="0">
              <a:spcBef>
                <a:spcPts val="267"/>
              </a:spcBef>
              <a:spcAft>
                <a:spcPts val="0"/>
              </a:spcAft>
              <a:buSzPts val="1100"/>
              <a:buChar char="●"/>
              <a:defRPr/>
            </a:lvl6pPr>
            <a:lvl7pPr marL="4267093" lvl="6" indent="-397923" rtl="0">
              <a:spcBef>
                <a:spcPts val="267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67"/>
              </a:spcBef>
              <a:spcAft>
                <a:spcPts val="0"/>
              </a:spcAft>
              <a:buSzPts val="1100"/>
              <a:buChar char="●"/>
              <a:defRPr/>
            </a:lvl8pPr>
            <a:lvl9pPr marL="5486263" lvl="8" indent="-397923" rtl="0">
              <a:spcBef>
                <a:spcPts val="267"/>
              </a:spcBef>
              <a:spcAft>
                <a:spcPts val="267"/>
              </a:spcAft>
              <a:buSzPts val="1100"/>
              <a:buChar char="●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2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8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03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76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86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343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40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8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creativecommons.org/licenses/by-nc-sa/4.0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journals.uwyo.edu/index.php/jtilt/inde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>
            <a:extLst>
              <a:ext uri="{FF2B5EF4-FFF2-40B4-BE49-F238E27FC236}">
                <a16:creationId xmlns:a16="http://schemas.microsoft.com/office/drawing/2014/main" id="{C8C1C049-F093-489D-90F9-FF3503ADD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0270379C-98BA-456F-9A8F-BAB630A6F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DB6455-0209-2065-F6CC-30EB9832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95" y="6437165"/>
            <a:ext cx="12186805" cy="0"/>
          </a:xfrm>
          <a:prstGeom prst="line">
            <a:avLst/>
          </a:prstGeom>
          <a:ln w="57150">
            <a:solidFill>
              <a:srgbClr val="B8E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C493F0C-13A0-FB5C-3D8D-286241BDE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4" y="6477002"/>
            <a:ext cx="12186805" cy="380998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00" u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Technology-Integrated Lessons and Teaching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2(2).</a:t>
            </a:r>
          </a:p>
        </p:txBody>
      </p:sp>
      <p:pic>
        <p:nvPicPr>
          <p:cNvPr id="7" name="Picture 6">
            <a:hlinkClick r:id="rId16"/>
            <a:extLst>
              <a:ext uri="{FF2B5EF4-FFF2-40B4-BE49-F238E27FC236}">
                <a16:creationId xmlns:a16="http://schemas.microsoft.com/office/drawing/2014/main" id="{BCE05341-DD77-EB2C-106C-FE0D7F70D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5" y="109242"/>
            <a:ext cx="868680" cy="493395"/>
          </a:xfrm>
          <a:prstGeom prst="rect">
            <a:avLst/>
          </a:prstGeom>
        </p:spPr>
      </p:pic>
      <p:pic>
        <p:nvPicPr>
          <p:cNvPr id="8" name="Picture 7" descr="Creative Commons, Attribution, Non-Commercial, Share Alike icon.">
            <a:hlinkClick r:id="rId18"/>
            <a:extLst>
              <a:ext uri="{FF2B5EF4-FFF2-40B4-BE49-F238E27FC236}">
                <a16:creationId xmlns:a16="http://schemas.microsoft.com/office/drawing/2014/main" id="{B1D746F0-1DEE-FF75-477C-ADEF8F836C9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503" y="6526535"/>
            <a:ext cx="808202" cy="27604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F5597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flipsnack.com/koreanstudents/learn-english-with-worship-songs.html" TargetMode="External"/><Relationship Id="rId7" Type="http://schemas.openxmlformats.org/officeDocument/2006/relationships/hyperlink" Target="https://www.flipsnack.com/A7876DEEFB5/healthy-harvest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hyperlink" Target="https://www.flipsnack.com/thanhdtp/basic-skincare-routines-td.html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canva.com/signup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lipsnack.com/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my.zap.works/register/?next=/account/add/business/&amp;_ga=2.249362439.1476594914.1602777444-1801909067.160277744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signu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hyperlink" Target="https://www.flipsnack.com/" TargetMode="External"/><Relationship Id="rId4" Type="http://schemas.openxmlformats.org/officeDocument/2006/relationships/hyperlink" Target="https://my.zap.works/register/?next=/account/add/business/&amp;_ga=2.249362439.1476594914.1602777444-1801909067.160277744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snack.com/A7876DEEFB5/healthy-harves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rflourishbooks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026A-A2AF-6151-9112-44E3AFB14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Immersive Books: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7B3BC-E72C-C501-735D-04F3C219E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058" y="3886200"/>
            <a:ext cx="11211098" cy="1752600"/>
          </a:xfrm>
        </p:spPr>
        <p:txBody>
          <a:bodyPr/>
          <a:lstStyle/>
          <a:p>
            <a:r>
              <a:rPr lang="en-US" dirty="0"/>
              <a:t>How to Create AR Materials that Flourish</a:t>
            </a:r>
          </a:p>
          <a:p>
            <a:endParaRPr lang="en-US" dirty="0"/>
          </a:p>
          <a:p>
            <a:pPr algn="l"/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Sarinporn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Chaivisit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Younglong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Kim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Thanh Do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Ayodeji Ibukun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b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Kasetsart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University, Thailand; 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Oklahoma State University, United States; 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Thai Nguyen University, Vietnam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2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 descr="Image of bo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409" y="779619"/>
            <a:ext cx="9302496" cy="55327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E6868-D723-D993-AA19-F5914E8A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994" y="-161189"/>
            <a:ext cx="8428800" cy="847200"/>
          </a:xfrm>
        </p:spPr>
        <p:txBody>
          <a:bodyPr/>
          <a:lstStyle/>
          <a:p>
            <a:r>
              <a:rPr lang="en-US" dirty="0"/>
              <a:t>Third image of the </a:t>
            </a:r>
            <a:r>
              <a:rPr lang="en-US" dirty="0" err="1"/>
              <a:t>Zappar</a:t>
            </a:r>
            <a:r>
              <a:rPr lang="en-US" dirty="0"/>
              <a:t> app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306600" y="329167"/>
            <a:ext cx="4532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/>
              <a:t>Sample AR Books</a:t>
            </a:r>
            <a:endParaRPr/>
          </a:p>
        </p:txBody>
      </p:sp>
      <p:sp>
        <p:nvSpPr>
          <p:cNvPr id="170" name="Google Shape;170;p23" descr="Image of books"/>
          <p:cNvSpPr txBox="1">
            <a:spLocks noGrp="1"/>
          </p:cNvSpPr>
          <p:nvPr>
            <p:ph type="body" idx="1"/>
          </p:nvPr>
        </p:nvSpPr>
        <p:spPr>
          <a:xfrm>
            <a:off x="4408303" y="1996767"/>
            <a:ext cx="6868800" cy="4003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71" name="Google Shape;171;p23" descr="Image of Learn English with Worship Songs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67" y="1907434"/>
            <a:ext cx="2600765" cy="30431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3" descr="Image of basic skincare routines book">
            <a:hlinkClick r:id="rId5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7493">
            <a:off x="8356594" y="1938461"/>
            <a:ext cx="2915285" cy="29087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23" descr="Image of Healthy eating book">
            <a:hlinkClick r:id="rId7"/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30660">
            <a:off x="4782423" y="1783104"/>
            <a:ext cx="2627153" cy="308283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5" name="Google Shape;175;p23"/>
          <p:cNvSpPr txBox="1"/>
          <p:nvPr/>
        </p:nvSpPr>
        <p:spPr>
          <a:xfrm>
            <a:off x="1505967" y="5458351"/>
            <a:ext cx="11088800" cy="54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133" b="1" i="1" dirty="0">
                <a:solidFill>
                  <a:srgbClr val="FF9D26"/>
                </a:solidFill>
              </a:rPr>
              <a:t>Click the book images to explore these sample AR books. </a:t>
            </a:r>
            <a:endParaRPr sz="2133" i="1" dirty="0">
              <a:solidFill>
                <a:srgbClr val="FF9D2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/>
              <a:t>Set Up Canva and Zappar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715500" y="1309200"/>
            <a:ext cx="3595200" cy="42396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" sz="20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 </a:t>
            </a:r>
            <a:endParaRPr sz="20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200000"/>
              </a:lnSpc>
              <a:buNone/>
            </a:pPr>
            <a:endParaRPr sz="2000" dirty="0">
              <a:solidFill>
                <a:srgbClr val="0000FF"/>
              </a:solidFill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4329133" y="1309200"/>
            <a:ext cx="3958800" cy="43608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" sz="20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Zappar</a:t>
            </a:r>
            <a:endParaRPr sz="2000" u="sng" dirty="0">
              <a:solidFill>
                <a:srgbClr val="0000FF"/>
              </a:solidFill>
            </a:endParaRPr>
          </a:p>
        </p:txBody>
      </p:sp>
      <p:pic>
        <p:nvPicPr>
          <p:cNvPr id="184" name="Google Shape;184;p24" descr="Welcome to Zappar screenshot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667" y="2343666"/>
            <a:ext cx="3154833" cy="360863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24"/>
          <p:cNvSpPr txBox="1"/>
          <p:nvPr/>
        </p:nvSpPr>
        <p:spPr>
          <a:xfrm>
            <a:off x="373743" y="5961047"/>
            <a:ext cx="4739200" cy="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** Each link will be in the chat room.</a:t>
            </a:r>
            <a:endParaRPr sz="2000" dirty="0">
              <a:solidFill>
                <a:srgbClr val="FF0000"/>
              </a:solidFill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8108198" y="1309200"/>
            <a:ext cx="3595200" cy="42396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" sz="2000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Flipsnack</a:t>
            </a:r>
            <a:endParaRPr sz="20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200000"/>
              </a:lnSpc>
              <a:buNone/>
            </a:pPr>
            <a:endParaRPr sz="20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200000"/>
              </a:lnSpc>
              <a:buNone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187" name="Google Shape;187;p24" descr="Signin to Flipsnack screenshot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385"/>
          <a:stretch/>
        </p:blipFill>
        <p:spPr>
          <a:xfrm>
            <a:off x="7939210" y="2304427"/>
            <a:ext cx="3313200" cy="360863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Google Shape;188;p24" descr="Login to Canva screen sho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602" y="2304425"/>
            <a:ext cx="3337700" cy="3608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dirty="0"/>
              <a:t>Set Up Canva and </a:t>
            </a:r>
            <a:r>
              <a:rPr lang="en" dirty="0" err="1"/>
              <a:t>Zappar</a:t>
            </a:r>
            <a:r>
              <a:rPr lang="en" dirty="0"/>
              <a:t> pg. 2</a:t>
            </a:r>
            <a:endParaRPr dirty="0"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3570333" y="2313233"/>
            <a:ext cx="6711200" cy="42396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indent="-474121">
              <a:lnSpc>
                <a:spcPct val="200000"/>
              </a:lnSpc>
              <a:buClr>
                <a:srgbClr val="4A86E8"/>
              </a:buClr>
              <a:buSzPts val="2000"/>
              <a:buFont typeface="Arial"/>
              <a:buAutoNum type="arabicPeriod"/>
            </a:pPr>
            <a:r>
              <a:rPr lang="en" sz="2667" u="sng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</a:t>
            </a:r>
            <a:endParaRPr sz="2667" u="sng" dirty="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74121">
              <a:lnSpc>
                <a:spcPct val="200000"/>
              </a:lnSpc>
              <a:spcBef>
                <a:spcPts val="0"/>
              </a:spcBef>
              <a:buClr>
                <a:srgbClr val="4A86E8"/>
              </a:buClr>
              <a:buSzPts val="2000"/>
              <a:buFont typeface="Arial"/>
              <a:buAutoNum type="arabicPeriod"/>
            </a:pPr>
            <a:r>
              <a:rPr lang="en" sz="2667" u="sng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Zappar</a:t>
            </a:r>
            <a:r>
              <a:rPr lang="en" sz="2667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667" dirty="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74121">
              <a:lnSpc>
                <a:spcPct val="200000"/>
              </a:lnSpc>
              <a:spcBef>
                <a:spcPts val="0"/>
              </a:spcBef>
              <a:buClr>
                <a:srgbClr val="4A86E8"/>
              </a:buClr>
              <a:buSzPts val="2000"/>
              <a:buFont typeface="Arial"/>
              <a:buAutoNum type="arabicPeriod"/>
            </a:pPr>
            <a:r>
              <a:rPr lang="en" sz="2667" u="sng" dirty="0" err="1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Flipsnack</a:t>
            </a:r>
            <a:endParaRPr sz="2667" u="sng" dirty="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type “done” once  you complete signing up on these three websites.</a:t>
            </a:r>
            <a:endParaRPr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385173" y="5619267"/>
            <a:ext cx="8428800" cy="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** 15 minutes will be given and let us know if you any have questions.</a:t>
            </a:r>
            <a:endParaRPr sz="2000" dirty="0">
              <a:solidFill>
                <a:srgbClr val="FF0000"/>
              </a:solidFill>
              <a:latin typeface="+mn-lt"/>
              <a:ea typeface="Gill Sans"/>
              <a:cs typeface="Gill Sans"/>
              <a:sym typeface="Gill Sans"/>
            </a:endParaRPr>
          </a:p>
        </p:txBody>
      </p:sp>
      <p:pic>
        <p:nvPicPr>
          <p:cNvPr id="198" name="Google Shape;198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377" y="2647867"/>
            <a:ext cx="2510191" cy="24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/>
              <a:t>Main Steps to Create an AR Book</a:t>
            </a: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AutoNum type="arabicPeriod"/>
            </a:pPr>
            <a:r>
              <a:rPr lang="en" dirty="0"/>
              <a:t>Create paper-based instruction on </a:t>
            </a:r>
            <a:r>
              <a:rPr lang="en" b="1" dirty="0">
                <a:solidFill>
                  <a:srgbClr val="FF9D26"/>
                </a:solidFill>
              </a:rPr>
              <a:t>Canva</a:t>
            </a:r>
            <a:endParaRPr b="1" dirty="0">
              <a:solidFill>
                <a:srgbClr val="FF9D26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dirty="0"/>
              <a:t>Add multimedia content on </a:t>
            </a:r>
            <a:r>
              <a:rPr lang="en" b="1" dirty="0" err="1">
                <a:solidFill>
                  <a:srgbClr val="FF0000"/>
                </a:solidFill>
              </a:rPr>
              <a:t>Zappar</a:t>
            </a:r>
            <a:endParaRPr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AutoNum type="arabicPeriod"/>
            </a:pPr>
            <a:r>
              <a:rPr lang="en" dirty="0"/>
              <a:t>Turn paper-based instruction into a book on </a:t>
            </a:r>
            <a:r>
              <a:rPr lang="en" b="1" dirty="0" err="1">
                <a:solidFill>
                  <a:srgbClr val="3D85C6"/>
                </a:solidFill>
              </a:rPr>
              <a:t>Flipsnack</a:t>
            </a:r>
            <a:endParaRPr b="1" dirty="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dirty="0">
                <a:uFill>
                  <a:noFill/>
                </a:uFill>
                <a:hlinkClick r:id="rId3"/>
              </a:rPr>
              <a:t>Sample Product</a:t>
            </a:r>
            <a:endParaRPr dirty="0"/>
          </a:p>
        </p:txBody>
      </p:sp>
      <p:pic>
        <p:nvPicPr>
          <p:cNvPr id="212" name="Google Shape;212;p27" descr="Still image of book pag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00" y="1826500"/>
            <a:ext cx="4338267" cy="43202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27" descr="Moving AR image of book p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8700" y="1826501"/>
            <a:ext cx="5760312" cy="4320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81084" y="2176867"/>
            <a:ext cx="884000" cy="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 idx="4294967295"/>
          </p:nvPr>
        </p:nvSpPr>
        <p:spPr>
          <a:xfrm>
            <a:off x="599600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marL="609585" indent="-558786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Log in to </a:t>
            </a:r>
            <a:r>
              <a:rPr lang="en" dirty="0" err="1"/>
              <a:t>Canva.com</a:t>
            </a:r>
            <a:endParaRPr dirty="0"/>
          </a:p>
        </p:txBody>
      </p:sp>
      <p:pic>
        <p:nvPicPr>
          <p:cNvPr id="221" name="Google Shape;221;p28" descr="Login to canva screenshot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6" y="889683"/>
            <a:ext cx="10548708" cy="550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 idx="4294967295"/>
          </p:nvPr>
        </p:nvSpPr>
        <p:spPr>
          <a:xfrm>
            <a:off x="599600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2. Search for a book template</a:t>
            </a:r>
            <a:endParaRPr dirty="0"/>
          </a:p>
        </p:txBody>
      </p:sp>
      <p:pic>
        <p:nvPicPr>
          <p:cNvPr id="228" name="Google Shape;228;p29" descr="Canvas screenshot to search for book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00" y="847200"/>
            <a:ext cx="10778751" cy="550477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9" name="Google Shape;229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0733" y="3086100"/>
            <a:ext cx="5404800" cy="662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>
            <a:spLocks noGrp="1"/>
          </p:cNvSpPr>
          <p:nvPr>
            <p:ph type="title" idx="4294967295"/>
          </p:nvPr>
        </p:nvSpPr>
        <p:spPr>
          <a:xfrm>
            <a:off x="599593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3. Select </a:t>
            </a:r>
            <a:r>
              <a:rPr lang="en" i="1" dirty="0"/>
              <a:t>Photo Book (8 x 8 in)</a:t>
            </a:r>
            <a:endParaRPr i="1" dirty="0"/>
          </a:p>
        </p:txBody>
      </p:sp>
      <p:pic>
        <p:nvPicPr>
          <p:cNvPr id="236" name="Google Shape;236;p30" descr="Canvas screenshot to select Photo Book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17" y="847200"/>
            <a:ext cx="10778751" cy="550477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7" name="Google Shape;237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3429" y="5292090"/>
            <a:ext cx="5143501" cy="41148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title" idx="4294967295"/>
          </p:nvPr>
        </p:nvSpPr>
        <p:spPr>
          <a:xfrm>
            <a:off x="599600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4. Select a template</a:t>
            </a:r>
            <a:endParaRPr dirty="0"/>
          </a:p>
        </p:txBody>
      </p:sp>
      <p:pic>
        <p:nvPicPr>
          <p:cNvPr id="244" name="Google Shape;244;p31" descr="Canva screenshot of Photo Book templates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10" y="847200"/>
            <a:ext cx="10525779" cy="55047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1500" y="1312057"/>
            <a:ext cx="2556750" cy="25860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3213467" y="657300"/>
            <a:ext cx="8428800" cy="14704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endParaRPr dirty="0"/>
          </a:p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endParaRPr dirty="0"/>
          </a:p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endParaRPr dirty="0"/>
          </a:p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endParaRPr dirty="0"/>
          </a:p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endParaRPr dirty="0"/>
          </a:p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endParaRPr dirty="0"/>
          </a:p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r>
              <a:rPr lang="en" dirty="0"/>
              <a:t>Overview</a:t>
            </a:r>
            <a:endParaRPr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337665" y="2127700"/>
            <a:ext cx="8304800" cy="4003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" sz="3067" dirty="0">
                <a:solidFill>
                  <a:srgbClr val="000000"/>
                </a:solidFill>
              </a:rPr>
              <a:t>1. Introduction &amp; Workshop Objective</a:t>
            </a:r>
            <a:endParaRPr sz="3067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3067" dirty="0">
                <a:solidFill>
                  <a:srgbClr val="000000"/>
                </a:solidFill>
              </a:rPr>
              <a:t>2. Checking Materials for an Individual Book</a:t>
            </a:r>
            <a:endParaRPr sz="3067" dirty="0">
              <a:solidFill>
                <a:srgbClr val="000000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 sz="3067" dirty="0">
                <a:solidFill>
                  <a:srgbClr val="000000"/>
                </a:solidFill>
              </a:rPr>
              <a:t>3. Creating an AR book</a:t>
            </a:r>
            <a:endParaRPr sz="3067" dirty="0">
              <a:solidFill>
                <a:srgbClr val="000000"/>
              </a:solidFill>
            </a:endParaRPr>
          </a:p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" sz="3067" dirty="0">
                <a:solidFill>
                  <a:srgbClr val="000000"/>
                </a:solidFill>
              </a:rPr>
              <a:t>4. Presenting Your Progress</a:t>
            </a:r>
            <a:endParaRPr sz="3067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 idx="4294967295"/>
          </p:nvPr>
        </p:nvSpPr>
        <p:spPr>
          <a:xfrm>
            <a:off x="632872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5. Rename the book title</a:t>
            </a:r>
            <a:endParaRPr dirty="0"/>
          </a:p>
        </p:txBody>
      </p:sp>
      <p:pic>
        <p:nvPicPr>
          <p:cNvPr id="252" name="Google Shape;252;p32" descr="Canvas screenshot to rename book title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28" y="847200"/>
            <a:ext cx="10456543" cy="5504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0699" y="847200"/>
            <a:ext cx="1115200" cy="596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title" idx="4294967295"/>
          </p:nvPr>
        </p:nvSpPr>
        <p:spPr>
          <a:xfrm>
            <a:off x="599600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6. Add content such as pictures and texts</a:t>
            </a:r>
            <a:endParaRPr dirty="0"/>
          </a:p>
        </p:txBody>
      </p:sp>
      <p:pic>
        <p:nvPicPr>
          <p:cNvPr id="260" name="Google Shape;260;p33" descr="Canvas screenshot of adding pictures and text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89" y="847200"/>
            <a:ext cx="10424811" cy="550476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0567" y="2008223"/>
            <a:ext cx="3470000" cy="34444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62" name="Google Shape;262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601" y="1316768"/>
            <a:ext cx="3617600" cy="50352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63" name="Google Shape;263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36684" y="4039033"/>
            <a:ext cx="9984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title" idx="4294967295"/>
          </p:nvPr>
        </p:nvSpPr>
        <p:spPr>
          <a:xfrm>
            <a:off x="599575" y="4065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7. Save pictures on your drive</a:t>
            </a:r>
            <a:endParaRPr dirty="0"/>
          </a:p>
        </p:txBody>
      </p:sp>
      <p:pic>
        <p:nvPicPr>
          <p:cNvPr id="270" name="Google Shape;270;p34" descr="Canva screenshot on saving book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03" y="858996"/>
            <a:ext cx="10449017" cy="550468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3033" y="881920"/>
            <a:ext cx="442000" cy="4540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72" name="Google Shape;272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3585" y="1368940"/>
            <a:ext cx="2966947" cy="436892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5" descr="Zapworks login screenshot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98" y="847200"/>
            <a:ext cx="10684929" cy="55243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9" name="Google Shape;279;p35"/>
          <p:cNvSpPr txBox="1">
            <a:spLocks noGrp="1"/>
          </p:cNvSpPr>
          <p:nvPr>
            <p:ph type="title" idx="4294967295"/>
          </p:nvPr>
        </p:nvSpPr>
        <p:spPr>
          <a:xfrm>
            <a:off x="599598" y="0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8. Log in to </a:t>
            </a:r>
            <a:r>
              <a:rPr lang="en" dirty="0" err="1"/>
              <a:t>Zap.works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6" descr="Zapworks New Project Screenshot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15" y="833251"/>
            <a:ext cx="10750965" cy="55582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6" name="Google Shape;286;p36"/>
          <p:cNvSpPr txBox="1">
            <a:spLocks noGrp="1"/>
          </p:cNvSpPr>
          <p:nvPr>
            <p:ph type="title" idx="4294967295"/>
          </p:nvPr>
        </p:nvSpPr>
        <p:spPr>
          <a:xfrm>
            <a:off x="599598" y="-13949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9. Create a new </a:t>
            </a:r>
            <a:r>
              <a:rPr lang="en" dirty="0" err="1"/>
              <a:t>Zapworks</a:t>
            </a:r>
            <a:r>
              <a:rPr lang="en" dirty="0"/>
              <a:t> project</a:t>
            </a:r>
            <a:endParaRPr dirty="0"/>
          </a:p>
        </p:txBody>
      </p:sp>
      <p:sp>
        <p:nvSpPr>
          <p:cNvPr id="287" name="Google Shape;287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4749" y="1493029"/>
            <a:ext cx="1473200" cy="522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7" descr="Zapworks screenshot of naming the project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881" y="1005310"/>
            <a:ext cx="10028237" cy="53280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5" name="Google Shape;295;p37"/>
          <p:cNvSpPr txBox="1">
            <a:spLocks noGrp="1"/>
          </p:cNvSpPr>
          <p:nvPr>
            <p:ph type="title" idx="4294967295"/>
          </p:nvPr>
        </p:nvSpPr>
        <p:spPr>
          <a:xfrm>
            <a:off x="632867" y="99633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10. Name the project</a:t>
            </a:r>
            <a:endParaRPr dirty="0"/>
          </a:p>
        </p:txBody>
      </p:sp>
      <p:sp>
        <p:nvSpPr>
          <p:cNvPr id="297" name="Google Shape;297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ctr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88FCA-F167-88FB-990B-FFC614D0EA5C}"/>
              </a:ext>
            </a:extLst>
          </p:cNvPr>
          <p:cNvSpPr/>
          <p:nvPr/>
        </p:nvSpPr>
        <p:spPr>
          <a:xfrm>
            <a:off x="3573320" y="1609055"/>
            <a:ext cx="5694666" cy="696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844AA-3D1E-B653-7232-7D2DE60CDD1E}"/>
              </a:ext>
            </a:extLst>
          </p:cNvPr>
          <p:cNvSpPr txBox="1"/>
          <p:nvPr/>
        </p:nvSpPr>
        <p:spPr>
          <a:xfrm>
            <a:off x="3702673" y="1726676"/>
            <a:ext cx="5354894" cy="46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Gill Sans MT" panose="020B0502020104020203" pitchFamily="34" charset="77"/>
              </a:rPr>
              <a:t>Basil Chicken Stir Fried</a:t>
            </a:r>
          </a:p>
        </p:txBody>
      </p:sp>
      <p:sp>
        <p:nvSpPr>
          <p:cNvPr id="296" name="Google Shape;296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2673" y="1609055"/>
            <a:ext cx="3036455" cy="696445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8" descr="Zapworks screenshot of selecting Designer and then Next Step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17" y="1060724"/>
            <a:ext cx="10055368" cy="52278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3" name="Google Shape;303;p38"/>
          <p:cNvSpPr txBox="1">
            <a:spLocks noGrp="1"/>
          </p:cNvSpPr>
          <p:nvPr>
            <p:ph type="title" idx="4294967295"/>
          </p:nvPr>
        </p:nvSpPr>
        <p:spPr>
          <a:xfrm>
            <a:off x="632867" y="99633"/>
            <a:ext cx="10992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/>
              <a:t>11. Select </a:t>
            </a:r>
            <a:r>
              <a:rPr lang="en" i="1"/>
              <a:t>Designer</a:t>
            </a:r>
            <a:r>
              <a:rPr lang="en"/>
              <a:t> and click </a:t>
            </a:r>
            <a:r>
              <a:rPr lang="en" i="1"/>
              <a:t>Next Step</a:t>
            </a:r>
            <a:endParaRPr i="1"/>
          </a:p>
        </p:txBody>
      </p:sp>
      <p:sp>
        <p:nvSpPr>
          <p:cNvPr id="304" name="Google Shape;304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6400" y="1712355"/>
            <a:ext cx="1759200" cy="2692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9" descr="Zapworks screenshot of selecting Zapcod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348" y="953398"/>
            <a:ext cx="9465304" cy="52048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1" name="Google Shape;311;p39"/>
          <p:cNvSpPr txBox="1">
            <a:spLocks noGrp="1"/>
          </p:cNvSpPr>
          <p:nvPr>
            <p:ph type="title" idx="4294967295"/>
          </p:nvPr>
        </p:nvSpPr>
        <p:spPr>
          <a:xfrm>
            <a:off x="639933" y="-246802"/>
            <a:ext cx="11266400" cy="1200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12. Choose </a:t>
            </a:r>
            <a:r>
              <a:rPr lang="en" i="1" dirty="0" err="1"/>
              <a:t>Zapcode</a:t>
            </a:r>
            <a:r>
              <a:rPr lang="en" dirty="0"/>
              <a:t> and click </a:t>
            </a:r>
            <a:r>
              <a:rPr lang="en" i="1" dirty="0"/>
              <a:t>Create Project</a:t>
            </a:r>
            <a:endParaRPr i="1" dirty="0"/>
          </a:p>
        </p:txBody>
      </p:sp>
      <p:sp>
        <p:nvSpPr>
          <p:cNvPr id="312" name="Google Shape;312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54733" y="2343148"/>
            <a:ext cx="6636800" cy="11872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"/>
          <p:cNvSpPr txBox="1">
            <a:spLocks noGrp="1"/>
          </p:cNvSpPr>
          <p:nvPr>
            <p:ph type="title" idx="4294967295"/>
          </p:nvPr>
        </p:nvSpPr>
        <p:spPr>
          <a:xfrm>
            <a:off x="648365" y="0"/>
            <a:ext cx="11266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13. Click </a:t>
            </a:r>
            <a:r>
              <a:rPr lang="en" i="1" dirty="0"/>
              <a:t>Open Designer</a:t>
            </a:r>
            <a:endParaRPr i="1" dirty="0"/>
          </a:p>
        </p:txBody>
      </p:sp>
      <p:sp>
        <p:nvSpPr>
          <p:cNvPr id="320" name="Google Shape;320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7800" y="3942771"/>
            <a:ext cx="2102800" cy="5420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D4407D-62D4-087B-C6F3-27F84A733D74}"/>
              </a:ext>
            </a:extLst>
          </p:cNvPr>
          <p:cNvGrpSpPr/>
          <p:nvPr/>
        </p:nvGrpSpPr>
        <p:grpSpPr>
          <a:xfrm>
            <a:off x="926367" y="980603"/>
            <a:ext cx="10339265" cy="5315935"/>
            <a:chOff x="926367" y="980603"/>
            <a:chExt cx="10339265" cy="53159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9C171A7-D175-1C8C-891A-FF16C26827B0}"/>
                </a:ext>
              </a:extLst>
            </p:cNvPr>
            <p:cNvGrpSpPr/>
            <p:nvPr/>
          </p:nvGrpSpPr>
          <p:grpSpPr>
            <a:xfrm>
              <a:off x="926367" y="980603"/>
              <a:ext cx="10339265" cy="5315935"/>
              <a:chOff x="926367" y="980603"/>
              <a:chExt cx="10339265" cy="5315935"/>
            </a:xfrm>
          </p:grpSpPr>
          <p:pic>
            <p:nvPicPr>
              <p:cNvPr id="318" name="Google Shape;318;p40" descr="Zapworks screenshot of open designer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367" y="980603"/>
                <a:ext cx="10339265" cy="5315935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77B536-22FA-4E79-8717-B4E6F900B428}"/>
                  </a:ext>
                </a:extLst>
              </p:cNvPr>
              <p:cNvSpPr/>
              <p:nvPr/>
            </p:nvSpPr>
            <p:spPr>
              <a:xfrm>
                <a:off x="9116568" y="1051560"/>
                <a:ext cx="2011680" cy="3291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" name="Google Shape;336;p42">
              <a:extLst>
                <a:ext uri="{FF2B5EF4-FFF2-40B4-BE49-F238E27FC236}">
                  <a16:creationId xmlns:a16="http://schemas.microsoft.com/office/drawing/2014/main" id="{87E5F91C-1243-CC0E-D169-135F600D7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98476" y="3942771"/>
              <a:ext cx="1938900" cy="542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>
            <a:spLocks noGrp="1"/>
          </p:cNvSpPr>
          <p:nvPr>
            <p:ph type="title" idx="4294967295"/>
          </p:nvPr>
        </p:nvSpPr>
        <p:spPr>
          <a:xfrm>
            <a:off x="632867" y="99633"/>
            <a:ext cx="11266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/>
              <a:t>14. Click </a:t>
            </a:r>
            <a:r>
              <a:rPr lang="en" i="1"/>
              <a:t>Download Your Zapcode</a:t>
            </a:r>
            <a:endParaRPr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1A1D7C-8495-AA95-550E-055E8ECA5C4E}"/>
              </a:ext>
            </a:extLst>
          </p:cNvPr>
          <p:cNvGrpSpPr/>
          <p:nvPr/>
        </p:nvGrpSpPr>
        <p:grpSpPr>
          <a:xfrm>
            <a:off x="1295516" y="1235408"/>
            <a:ext cx="9600968" cy="4952635"/>
            <a:chOff x="1295516" y="1235408"/>
            <a:chExt cx="9600968" cy="4952635"/>
          </a:xfrm>
        </p:grpSpPr>
        <p:pic>
          <p:nvPicPr>
            <p:cNvPr id="326" name="Google Shape;326;p41" descr="Zapworks screenshot of downloading zap code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516" y="1235408"/>
              <a:ext cx="9600968" cy="4952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4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86621" y="5180836"/>
              <a:ext cx="2364800" cy="542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4408300" y="767933"/>
            <a:ext cx="7220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/>
              <a:t>Introduction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4408303" y="1996767"/>
            <a:ext cx="6868800" cy="4003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" b="1">
                <a:solidFill>
                  <a:srgbClr val="000000"/>
                </a:solidFill>
              </a:rPr>
              <a:t>Objective</a:t>
            </a:r>
            <a:endParaRPr b="1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00"/>
                </a:solidFill>
              </a:rPr>
              <a:t>To help you gain skill sets in integrating Augmented Reality (AR) into your professional lives. You will create your own AR books that you can use in your classrooms. </a:t>
            </a: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00" name="Google Shape;100;p15" descr="AR Book Image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22215">
            <a:off x="527768" y="354159"/>
            <a:ext cx="2254833" cy="29286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5" descr="AR Book Image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7496">
            <a:off x="1554967" y="2169990"/>
            <a:ext cx="2254835" cy="22498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5" descr="AR Book Image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4426">
            <a:off x="466967" y="3954412"/>
            <a:ext cx="2328252" cy="23242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>
            <a:spLocks noGrp="1"/>
          </p:cNvSpPr>
          <p:nvPr>
            <p:ph type="title" idx="4294967295"/>
          </p:nvPr>
        </p:nvSpPr>
        <p:spPr>
          <a:xfrm>
            <a:off x="617369" y="0"/>
            <a:ext cx="11266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15. Click </a:t>
            </a:r>
            <a:r>
              <a:rPr lang="en" i="1" dirty="0"/>
              <a:t>Continue</a:t>
            </a:r>
            <a:endParaRPr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6E25A-C848-C6D4-9C1D-CB80FAABE093}"/>
              </a:ext>
            </a:extLst>
          </p:cNvPr>
          <p:cNvGrpSpPr/>
          <p:nvPr/>
        </p:nvGrpSpPr>
        <p:grpSpPr>
          <a:xfrm>
            <a:off x="843746" y="847200"/>
            <a:ext cx="10504508" cy="5504765"/>
            <a:chOff x="843746" y="847200"/>
            <a:chExt cx="10504508" cy="5504765"/>
          </a:xfrm>
        </p:grpSpPr>
        <p:pic>
          <p:nvPicPr>
            <p:cNvPr id="335" name="Google Shape;335;p42" descr="Zapworks screenshot of selecting continue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746" y="847200"/>
              <a:ext cx="10504508" cy="5504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4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18332" y="5347826"/>
              <a:ext cx="2495600" cy="49519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3"/>
          <p:cNvSpPr txBox="1">
            <a:spLocks noGrp="1"/>
          </p:cNvSpPr>
          <p:nvPr>
            <p:ph type="title" idx="4294967295"/>
          </p:nvPr>
        </p:nvSpPr>
        <p:spPr>
          <a:xfrm>
            <a:off x="617369" y="0"/>
            <a:ext cx="11266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16. Click </a:t>
            </a:r>
            <a:r>
              <a:rPr lang="en" i="1" dirty="0"/>
              <a:t>Upload Tracking Image</a:t>
            </a:r>
            <a:endParaRPr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546A31-87D3-4471-BF9B-C6C2C7F8BB40}"/>
              </a:ext>
            </a:extLst>
          </p:cNvPr>
          <p:cNvGrpSpPr/>
          <p:nvPr/>
        </p:nvGrpSpPr>
        <p:grpSpPr>
          <a:xfrm>
            <a:off x="864367" y="840073"/>
            <a:ext cx="10463263" cy="5504768"/>
            <a:chOff x="864367" y="840073"/>
            <a:chExt cx="10463263" cy="5504768"/>
          </a:xfrm>
        </p:grpSpPr>
        <p:pic>
          <p:nvPicPr>
            <p:cNvPr id="343" name="Google Shape;343;p43" descr="Zapworks screenshot of uploading tracking image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67" y="840073"/>
              <a:ext cx="10463263" cy="55047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4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33800" y="5204875"/>
              <a:ext cx="2692000" cy="542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 txBox="1">
            <a:spLocks noGrp="1"/>
          </p:cNvSpPr>
          <p:nvPr>
            <p:ph type="title" idx="4294967295"/>
          </p:nvPr>
        </p:nvSpPr>
        <p:spPr>
          <a:xfrm>
            <a:off x="617368" y="-77492"/>
            <a:ext cx="11266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17. Select a tracking image</a:t>
            </a:r>
            <a:endParaRPr i="1" dirty="0"/>
          </a:p>
        </p:txBody>
      </p:sp>
      <p:pic>
        <p:nvPicPr>
          <p:cNvPr id="351" name="Google Shape;351;p44" descr="Zapworks screenshot of uploading the files from Canva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645" y="769708"/>
            <a:ext cx="9678709" cy="5504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>
            <a:spLocks noGrp="1"/>
          </p:cNvSpPr>
          <p:nvPr>
            <p:ph type="title" idx="4294967295"/>
          </p:nvPr>
        </p:nvSpPr>
        <p:spPr>
          <a:xfrm>
            <a:off x="632867" y="99633"/>
            <a:ext cx="112664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/>
              <a:t>18. Click </a:t>
            </a:r>
            <a:r>
              <a:rPr lang="en" i="1"/>
              <a:t>Use This Tracking Image</a:t>
            </a:r>
            <a:endParaRPr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4784D3-84E7-242C-0DFF-F698A6176CB2}"/>
              </a:ext>
            </a:extLst>
          </p:cNvPr>
          <p:cNvGrpSpPr/>
          <p:nvPr/>
        </p:nvGrpSpPr>
        <p:grpSpPr>
          <a:xfrm>
            <a:off x="1103171" y="946833"/>
            <a:ext cx="10325792" cy="5260000"/>
            <a:chOff x="1103171" y="946833"/>
            <a:chExt cx="10325792" cy="5260000"/>
          </a:xfrm>
        </p:grpSpPr>
        <p:pic>
          <p:nvPicPr>
            <p:cNvPr id="358" name="Google Shape;358;p45" descr="Zapworks screenshot of selecting Use this Tracking Image icon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171" y="946833"/>
              <a:ext cx="10325792" cy="5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4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15667" y="5142877"/>
              <a:ext cx="2692000" cy="542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>
            <a:spLocks noGrp="1"/>
          </p:cNvSpPr>
          <p:nvPr>
            <p:ph type="title" idx="4294967295"/>
          </p:nvPr>
        </p:nvSpPr>
        <p:spPr>
          <a:xfrm>
            <a:off x="602967" y="-162200"/>
            <a:ext cx="11266400" cy="1109983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19. Add multimedia content from the menu</a:t>
            </a:r>
            <a:endParaRPr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EEFAFB-9854-311E-2E55-1ED6C66313E6}"/>
              </a:ext>
            </a:extLst>
          </p:cNvPr>
          <p:cNvGrpSpPr/>
          <p:nvPr/>
        </p:nvGrpSpPr>
        <p:grpSpPr>
          <a:xfrm>
            <a:off x="368682" y="995026"/>
            <a:ext cx="11190917" cy="5274571"/>
            <a:chOff x="368682" y="995026"/>
            <a:chExt cx="11190917" cy="5274571"/>
          </a:xfrm>
        </p:grpSpPr>
        <p:pic>
          <p:nvPicPr>
            <p:cNvPr id="365" name="Google Shape;365;p46" descr="Zapworks screenshot of adding multimedia content from the menu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682" y="995026"/>
              <a:ext cx="6349967" cy="5208035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66" name="Google Shape;366;p46" descr="Menu to add multimedia content from Zapworks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3298" y="1572030"/>
              <a:ext cx="3396301" cy="4697567"/>
            </a:xfrm>
            <a:prstGeom prst="rect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368" name="Google Shape;368;p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0248" y="2933506"/>
              <a:ext cx="2560474" cy="0"/>
            </a:xfrm>
            <a:prstGeom prst="straightConnector1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9" name="Google Shape;369;p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163164" y="3439136"/>
              <a:ext cx="2697558" cy="13584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0" name="Google Shape;370;p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>
              <a:off x="2938929" y="2811813"/>
              <a:ext cx="5941600" cy="2218000"/>
            </a:xfrm>
            <a:prstGeom prst="bentConnector3">
              <a:avLst>
                <a:gd name="adj1" fmla="val 114321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 txBox="1">
            <a:spLocks noGrp="1"/>
          </p:cNvSpPr>
          <p:nvPr>
            <p:ph type="title" idx="4294967295"/>
          </p:nvPr>
        </p:nvSpPr>
        <p:spPr>
          <a:xfrm>
            <a:off x="586500" y="0"/>
            <a:ext cx="10258284" cy="1275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20. Click </a:t>
            </a:r>
            <a:r>
              <a:rPr lang="en" i="1" dirty="0"/>
              <a:t>Publish</a:t>
            </a:r>
            <a:r>
              <a:rPr lang="en" dirty="0"/>
              <a:t> and </a:t>
            </a:r>
            <a:r>
              <a:rPr lang="en" i="1" dirty="0"/>
              <a:t>Preview.</a:t>
            </a:r>
            <a:r>
              <a:rPr lang="en" dirty="0"/>
              <a:t> Then, scan a temporary AR code with the </a:t>
            </a:r>
            <a:r>
              <a:rPr lang="en" dirty="0" err="1"/>
              <a:t>Zappar</a:t>
            </a:r>
            <a:r>
              <a:rPr lang="en" dirty="0"/>
              <a:t> App.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90D785-21B8-5A84-16A5-AE126F9FAF73}"/>
              </a:ext>
            </a:extLst>
          </p:cNvPr>
          <p:cNvGrpSpPr/>
          <p:nvPr/>
        </p:nvGrpSpPr>
        <p:grpSpPr>
          <a:xfrm>
            <a:off x="2003667" y="1634856"/>
            <a:ext cx="8686510" cy="4674332"/>
            <a:chOff x="2003667" y="1634856"/>
            <a:chExt cx="8686510" cy="4674332"/>
          </a:xfrm>
        </p:grpSpPr>
        <p:pic>
          <p:nvPicPr>
            <p:cNvPr id="377" name="Google Shape;377;p47" descr="Zapworks screenshot to Publish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67" y="1634856"/>
              <a:ext cx="2613067" cy="4674332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78" name="Google Shape;378;p47" descr="Zapworks screenshot of preview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9700" y="1634856"/>
              <a:ext cx="4470477" cy="4674332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79" name="Google Shape;379;p4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146533" y="1693972"/>
              <a:ext cx="2332000" cy="542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  <p:cxnSp>
          <p:nvCxnSpPr>
            <p:cNvPr id="380" name="Google Shape;380;p4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4910817" y="4142500"/>
              <a:ext cx="1014800" cy="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 txBox="1">
            <a:spLocks noGrp="1"/>
          </p:cNvSpPr>
          <p:nvPr>
            <p:ph type="title" idx="4294967295"/>
          </p:nvPr>
        </p:nvSpPr>
        <p:spPr>
          <a:xfrm>
            <a:off x="617368" y="48567"/>
            <a:ext cx="11266400" cy="686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21. Download a Zap code as .PNG file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2DDD1D-D580-10E3-C84C-75F1BB7CC7D4}"/>
              </a:ext>
            </a:extLst>
          </p:cNvPr>
          <p:cNvGrpSpPr/>
          <p:nvPr/>
        </p:nvGrpSpPr>
        <p:grpSpPr>
          <a:xfrm>
            <a:off x="887217" y="801217"/>
            <a:ext cx="10417565" cy="5476333"/>
            <a:chOff x="887217" y="801217"/>
            <a:chExt cx="10417565" cy="5476333"/>
          </a:xfrm>
        </p:grpSpPr>
        <p:pic>
          <p:nvPicPr>
            <p:cNvPr id="387" name="Google Shape;387;p48" descr="Zapworks screenshot of downloading the Zap code as a .PNG file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217" y="801217"/>
              <a:ext cx="10417565" cy="5476333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88" name="Google Shape;388;p4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015567" y="2934440"/>
              <a:ext cx="832400" cy="4336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>
            <a:spLocks noGrp="1"/>
          </p:cNvSpPr>
          <p:nvPr>
            <p:ph type="title" idx="4294967295"/>
          </p:nvPr>
        </p:nvSpPr>
        <p:spPr>
          <a:xfrm>
            <a:off x="586372" y="-231198"/>
            <a:ext cx="11266400" cy="1075312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22. Upload the AR code to your Canva design</a:t>
            </a:r>
            <a:endParaRPr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42F1FA-1B7A-C0E8-EF77-2B77B3EBF47A}"/>
              </a:ext>
            </a:extLst>
          </p:cNvPr>
          <p:cNvGrpSpPr/>
          <p:nvPr/>
        </p:nvGrpSpPr>
        <p:grpSpPr>
          <a:xfrm>
            <a:off x="1125618" y="844114"/>
            <a:ext cx="9940763" cy="5395165"/>
            <a:chOff x="1125618" y="844114"/>
            <a:chExt cx="9940763" cy="5395165"/>
          </a:xfrm>
        </p:grpSpPr>
        <p:pic>
          <p:nvPicPr>
            <p:cNvPr id="395" name="Google Shape;395;p49" descr="Canva screenshot on uploading the Zapcode to the Canvas design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618" y="844114"/>
              <a:ext cx="9940763" cy="539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4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18835" y="2154730"/>
              <a:ext cx="1320800" cy="12276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  <p:cxnSp>
          <p:nvCxnSpPr>
            <p:cNvPr id="397" name="Google Shape;397;p4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3039613" y="2303384"/>
              <a:ext cx="5822000" cy="35600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"/>
          <p:cNvSpPr txBox="1">
            <a:spLocks noGrp="1"/>
          </p:cNvSpPr>
          <p:nvPr>
            <p:ph type="title" idx="4294967295"/>
          </p:nvPr>
        </p:nvSpPr>
        <p:spPr>
          <a:xfrm>
            <a:off x="632867" y="214200"/>
            <a:ext cx="11266400" cy="686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/>
              <a:t>23. Download </a:t>
            </a:r>
            <a:r>
              <a:rPr lang="en" i="1"/>
              <a:t>All pages</a:t>
            </a:r>
            <a:r>
              <a:rPr lang="en"/>
              <a:t> as </a:t>
            </a:r>
            <a:r>
              <a:rPr lang="en" i="1"/>
              <a:t>PDF Standard</a:t>
            </a:r>
            <a:endParaRPr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0BECE1-91FF-092C-5432-28BFE94E4F69}"/>
              </a:ext>
            </a:extLst>
          </p:cNvPr>
          <p:cNvGrpSpPr/>
          <p:nvPr/>
        </p:nvGrpSpPr>
        <p:grpSpPr>
          <a:xfrm>
            <a:off x="1321872" y="517464"/>
            <a:ext cx="9994295" cy="5544872"/>
            <a:chOff x="1321872" y="517464"/>
            <a:chExt cx="9994295" cy="5544872"/>
          </a:xfrm>
        </p:grpSpPr>
        <p:pic>
          <p:nvPicPr>
            <p:cNvPr id="404" name="Google Shape;404;p50" descr="Canva screenshot on downloading book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1872" y="1100133"/>
              <a:ext cx="9493895" cy="4962203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05" name="Google Shape;405;p5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42567" y="1101950"/>
              <a:ext cx="461133" cy="420532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  <p:sp>
          <p:nvSpPr>
            <p:cNvPr id="406" name="Google Shape;406;p5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201077" y="1522482"/>
              <a:ext cx="2515691" cy="2830062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  <p:sp>
          <p:nvSpPr>
            <p:cNvPr id="407" name="Google Shape;407;p50"/>
            <p:cNvSpPr txBox="1"/>
            <p:nvPr/>
          </p:nvSpPr>
          <p:spPr>
            <a:xfrm>
              <a:off x="8727300" y="517464"/>
              <a:ext cx="376400" cy="5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3200" dirty="0">
                  <a:solidFill>
                    <a:srgbClr val="FF9900"/>
                  </a:solidFill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  <a:endParaRPr sz="3200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08" name="Google Shape;408;p50"/>
            <p:cNvSpPr txBox="1"/>
            <p:nvPr/>
          </p:nvSpPr>
          <p:spPr>
            <a:xfrm>
              <a:off x="10815767" y="2679882"/>
              <a:ext cx="500400" cy="5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3200" dirty="0">
                  <a:solidFill>
                    <a:srgbClr val="FF9900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 sz="3200" dirty="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 txBox="1">
            <a:spLocks noGrp="1"/>
          </p:cNvSpPr>
          <p:nvPr>
            <p:ph type="title" idx="4294967295"/>
          </p:nvPr>
        </p:nvSpPr>
        <p:spPr>
          <a:xfrm>
            <a:off x="601870" y="-341165"/>
            <a:ext cx="11266400" cy="1294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24. Login into </a:t>
            </a:r>
            <a:r>
              <a:rPr lang="en" dirty="0" err="1"/>
              <a:t>Flipsnack</a:t>
            </a:r>
            <a:endParaRPr dirty="0"/>
          </a:p>
        </p:txBody>
      </p:sp>
      <p:pic>
        <p:nvPicPr>
          <p:cNvPr id="415" name="Google Shape;415;p51" descr="Flipsnack login page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599" y="1445934"/>
            <a:ext cx="7021133" cy="475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33433" y="3726133"/>
            <a:ext cx="2528000" cy="17264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3164267" y="588951"/>
            <a:ext cx="842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/>
              <a:t>Poll Results</a:t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205067" y="4006633"/>
            <a:ext cx="2193200" cy="1498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/>
              <a:t>Group 2 (CV)</a:t>
            </a:r>
            <a:endParaRPr dirty="0"/>
          </a:p>
        </p:txBody>
      </p:sp>
      <p:sp>
        <p:nvSpPr>
          <p:cNvPr id="110" name="Google Shape;110;p16"/>
          <p:cNvSpPr/>
          <p:nvPr/>
        </p:nvSpPr>
        <p:spPr>
          <a:xfrm>
            <a:off x="205067" y="2290000"/>
            <a:ext cx="2193200" cy="1445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/>
              <a:t>Group 1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/>
              <a:t>(AR book)</a:t>
            </a:r>
            <a:endParaRPr dirty="0"/>
          </a:p>
        </p:txBody>
      </p:sp>
      <p:pic>
        <p:nvPicPr>
          <p:cNvPr id="112" name="Google Shape;112;p16" descr="1) I would like to create my own AR book, so I will prepare ahead and bring to the workshop, all the pictures, texts, and video contents needed by me during the workshop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700" y="2465151"/>
            <a:ext cx="9098200" cy="1498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6" descr="I would like to create an AR book together with other participants during the workshop. In this case, I will bring my professional photo and CV to the workshop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8701" y="4050085"/>
            <a:ext cx="9098201" cy="12287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16" descr="Could you please choose one of the following options?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2601" y="1413967"/>
            <a:ext cx="6961201" cy="96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 txBox="1">
            <a:spLocks noGrp="1"/>
          </p:cNvSpPr>
          <p:nvPr>
            <p:ph type="title" idx="4294967295"/>
          </p:nvPr>
        </p:nvSpPr>
        <p:spPr>
          <a:xfrm>
            <a:off x="462800" y="-254502"/>
            <a:ext cx="11266400" cy="1294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25. Choose My Flipbooks</a:t>
            </a:r>
            <a:endParaRPr dirty="0"/>
          </a:p>
        </p:txBody>
      </p:sp>
      <p:pic>
        <p:nvPicPr>
          <p:cNvPr id="423" name="Google Shape;423;p52" descr="Flipsnack page selecting My flip books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00" y="1235265"/>
            <a:ext cx="9605352" cy="50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0308" y="1193459"/>
            <a:ext cx="981200" cy="4436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1651A6E-E1C6-72E5-2A28-A17798249AC0}"/>
              </a:ext>
            </a:extLst>
          </p:cNvPr>
          <p:cNvSpPr/>
          <p:nvPr/>
        </p:nvSpPr>
        <p:spPr>
          <a:xfrm rot="18395843">
            <a:off x="8407575" y="411860"/>
            <a:ext cx="325465" cy="841822"/>
          </a:xfrm>
          <a:prstGeom prst="downArrow">
            <a:avLst/>
          </a:prstGeom>
          <a:solidFill>
            <a:srgbClr val="FF9D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3"/>
          <p:cNvSpPr txBox="1">
            <a:spLocks noGrp="1"/>
          </p:cNvSpPr>
          <p:nvPr>
            <p:ph type="title" idx="4294967295"/>
          </p:nvPr>
        </p:nvSpPr>
        <p:spPr>
          <a:xfrm>
            <a:off x="601870" y="-334320"/>
            <a:ext cx="11266400" cy="1294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26. Upload PDF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AA137F-0C18-17F2-08FA-D9066AA1B960}"/>
              </a:ext>
            </a:extLst>
          </p:cNvPr>
          <p:cNvGrpSpPr/>
          <p:nvPr/>
        </p:nvGrpSpPr>
        <p:grpSpPr>
          <a:xfrm>
            <a:off x="1286653" y="1118107"/>
            <a:ext cx="8372267" cy="5057967"/>
            <a:chOff x="1286653" y="1118107"/>
            <a:chExt cx="8372267" cy="5057967"/>
          </a:xfrm>
        </p:grpSpPr>
        <p:pic>
          <p:nvPicPr>
            <p:cNvPr id="432" name="Google Shape;432;p53" descr="Flipsnack screenshot to upload PDF saved from Canvas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6653" y="1118107"/>
              <a:ext cx="8372267" cy="5057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5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89315" y="1638736"/>
              <a:ext cx="1799695" cy="505609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4"/>
          <p:cNvSpPr txBox="1">
            <a:spLocks noGrp="1"/>
          </p:cNvSpPr>
          <p:nvPr>
            <p:ph type="title" idx="4294967295"/>
          </p:nvPr>
        </p:nvSpPr>
        <p:spPr>
          <a:xfrm>
            <a:off x="601870" y="-298917"/>
            <a:ext cx="11266400" cy="1294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27. Customize the book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DEFF72-3B89-5563-9E74-8B98A0D8410C}"/>
              </a:ext>
            </a:extLst>
          </p:cNvPr>
          <p:cNvGrpSpPr/>
          <p:nvPr/>
        </p:nvGrpSpPr>
        <p:grpSpPr>
          <a:xfrm>
            <a:off x="1513334" y="1127933"/>
            <a:ext cx="9900499" cy="5168686"/>
            <a:chOff x="1513334" y="1127933"/>
            <a:chExt cx="9900499" cy="5168686"/>
          </a:xfrm>
        </p:grpSpPr>
        <p:pic>
          <p:nvPicPr>
            <p:cNvPr id="440" name="Google Shape;440;p54" descr="Flipsnack screenshot to customize the book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3334" y="1238654"/>
              <a:ext cx="9664687" cy="5057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5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536633" y="1127933"/>
              <a:ext cx="1877200" cy="536275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5"/>
          <p:cNvSpPr txBox="1">
            <a:spLocks noGrp="1"/>
          </p:cNvSpPr>
          <p:nvPr>
            <p:ph type="title" idx="4294967295"/>
          </p:nvPr>
        </p:nvSpPr>
        <p:spPr>
          <a:xfrm>
            <a:off x="586372" y="-256333"/>
            <a:ext cx="11266400" cy="1294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28. Save and Publish 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16DEB2-FE3B-DE87-BD70-50CBA86E0F6B}"/>
              </a:ext>
            </a:extLst>
          </p:cNvPr>
          <p:cNvGrpSpPr/>
          <p:nvPr/>
        </p:nvGrpSpPr>
        <p:grpSpPr>
          <a:xfrm>
            <a:off x="3576601" y="1221139"/>
            <a:ext cx="5773977" cy="5057967"/>
            <a:chOff x="3576601" y="1221139"/>
            <a:chExt cx="5773977" cy="5057967"/>
          </a:xfrm>
        </p:grpSpPr>
        <p:pic>
          <p:nvPicPr>
            <p:cNvPr id="448" name="Google Shape;448;p55" descr="Flipsnace screenshot of publishing your work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6601" y="1221139"/>
              <a:ext cx="5773977" cy="5057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5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74967" y="5494867"/>
              <a:ext cx="1904441" cy="4436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  <p:sp>
          <p:nvSpPr>
            <p:cNvPr id="450" name="Google Shape;450;p5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2700000">
              <a:off x="7074086" y="5170204"/>
              <a:ext cx="462165" cy="18893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D2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"/>
          <p:cNvSpPr txBox="1">
            <a:spLocks noGrp="1"/>
          </p:cNvSpPr>
          <p:nvPr>
            <p:ph type="title" idx="4294967295"/>
          </p:nvPr>
        </p:nvSpPr>
        <p:spPr>
          <a:xfrm>
            <a:off x="617368" y="-383668"/>
            <a:ext cx="11266400" cy="1294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/>
              <a:t>29. Share</a:t>
            </a:r>
            <a:endParaRPr dirty="0"/>
          </a:p>
        </p:txBody>
      </p:sp>
      <p:pic>
        <p:nvPicPr>
          <p:cNvPr id="457" name="Google Shape;457;p56" descr="Flipsnack screenshot of Sharing book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467" y="1226734"/>
            <a:ext cx="9071065" cy="505796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1400" y="2486343"/>
            <a:ext cx="3150800" cy="4436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459" name="Google Shape;459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62214">
            <a:off x="2683486" y="1849861"/>
            <a:ext cx="462093" cy="1889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D2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7"/>
          <p:cNvSpPr txBox="1">
            <a:spLocks noGrp="1"/>
          </p:cNvSpPr>
          <p:nvPr>
            <p:ph type="title"/>
          </p:nvPr>
        </p:nvSpPr>
        <p:spPr>
          <a:xfrm>
            <a:off x="3014353" y="122467"/>
            <a:ext cx="842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dirty="0"/>
              <a:t>Breakout Rooms</a:t>
            </a:r>
            <a:endParaRPr dirty="0"/>
          </a:p>
        </p:txBody>
      </p:sp>
      <p:sp>
        <p:nvSpPr>
          <p:cNvPr id="466" name="Google Shape;466;p57"/>
          <p:cNvSpPr txBox="1">
            <a:spLocks noGrp="1"/>
          </p:cNvSpPr>
          <p:nvPr>
            <p:ph type="body" idx="1"/>
          </p:nvPr>
        </p:nvSpPr>
        <p:spPr>
          <a:xfrm>
            <a:off x="1454800" y="969667"/>
            <a:ext cx="9282400" cy="51204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" dirty="0"/>
              <a:t>About 60 minutes</a:t>
            </a:r>
            <a:endParaRPr dirty="0"/>
          </a:p>
          <a:p>
            <a:pPr>
              <a:buAutoNum type="arabicPeriod"/>
            </a:pPr>
            <a:r>
              <a:rPr lang="en" dirty="0"/>
              <a:t>Canva - 20 minutes</a:t>
            </a:r>
            <a:endParaRPr dirty="0"/>
          </a:p>
          <a:p>
            <a:pPr>
              <a:spcBef>
                <a:spcPts val="0"/>
              </a:spcBef>
              <a:buAutoNum type="arabicPeriod"/>
            </a:pPr>
            <a:r>
              <a:rPr lang="en" dirty="0" err="1"/>
              <a:t>Zappar</a:t>
            </a:r>
            <a:r>
              <a:rPr lang="en" dirty="0"/>
              <a:t> - 30 minutes (including adding the code in Canva 10 minutes)</a:t>
            </a:r>
            <a:endParaRPr dirty="0"/>
          </a:p>
          <a:p>
            <a:pPr>
              <a:spcBef>
                <a:spcPts val="0"/>
              </a:spcBef>
              <a:buAutoNum type="arabicPeriod"/>
            </a:pPr>
            <a:r>
              <a:rPr lang="en" dirty="0" err="1"/>
              <a:t>Flipsnack</a:t>
            </a:r>
            <a:r>
              <a:rPr lang="en" dirty="0"/>
              <a:t> - 5 minutes</a:t>
            </a:r>
            <a:endParaRPr dirty="0"/>
          </a:p>
          <a:p>
            <a:pPr>
              <a:spcBef>
                <a:spcPts val="0"/>
              </a:spcBef>
              <a:buAutoNum type="arabicPeriod"/>
            </a:pPr>
            <a:r>
              <a:rPr lang="en" dirty="0"/>
              <a:t>Q &amp; A - 5 minutes</a:t>
            </a:r>
            <a:endParaRPr dirty="0"/>
          </a:p>
          <a:p>
            <a:pPr marL="0" indent="0">
              <a:buNone/>
            </a:pPr>
            <a:r>
              <a:rPr lang="en" dirty="0"/>
              <a:t>Group Work  </a:t>
            </a:r>
            <a:endParaRPr dirty="0"/>
          </a:p>
          <a:p>
            <a:pPr>
              <a:buAutoNum type="arabicPeriod"/>
            </a:pPr>
            <a:r>
              <a:rPr lang="en" dirty="0"/>
              <a:t>Room 1 - Individual book</a:t>
            </a:r>
            <a:endParaRPr dirty="0"/>
          </a:p>
          <a:p>
            <a:pPr>
              <a:spcBef>
                <a:spcPts val="0"/>
              </a:spcBef>
              <a:buAutoNum type="arabicPeriod"/>
            </a:pPr>
            <a:r>
              <a:rPr lang="en" dirty="0"/>
              <a:t>Room 2 - General book (cv)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"/>
          <p:cNvSpPr txBox="1">
            <a:spLocks noGrp="1"/>
          </p:cNvSpPr>
          <p:nvPr>
            <p:ph type="title"/>
          </p:nvPr>
        </p:nvSpPr>
        <p:spPr>
          <a:xfrm>
            <a:off x="1533618" y="457967"/>
            <a:ext cx="95736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867" dirty="0"/>
              <a:t>Share your masterpiece and thoughts!</a:t>
            </a:r>
            <a:endParaRPr sz="3867" dirty="0"/>
          </a:p>
        </p:txBody>
      </p:sp>
      <p:sp>
        <p:nvSpPr>
          <p:cNvPr id="473" name="Google Shape;473;p58"/>
          <p:cNvSpPr txBox="1">
            <a:spLocks noGrp="1"/>
          </p:cNvSpPr>
          <p:nvPr>
            <p:ph type="body" idx="1"/>
          </p:nvPr>
        </p:nvSpPr>
        <p:spPr>
          <a:xfrm>
            <a:off x="1712418" y="1647253"/>
            <a:ext cx="9394800" cy="4003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indent="-474121">
              <a:buClr>
                <a:srgbClr val="000000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Volunteer attendees will share their screens and present their AR Books that they created.</a:t>
            </a:r>
            <a:endParaRPr sz="2667" dirty="0">
              <a:solidFill>
                <a:schemeClr val="dk1"/>
              </a:solidFill>
            </a:endParaRPr>
          </a:p>
          <a:p>
            <a:pPr indent="-474121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Could you share your thoughts on creating your AR artifact?</a:t>
            </a:r>
            <a:endParaRPr sz="2667" dirty="0">
              <a:solidFill>
                <a:srgbClr val="0000FF"/>
              </a:solidFill>
            </a:endParaRPr>
          </a:p>
          <a:p>
            <a:pPr indent="-474121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Let’s open Padlet click this link (from the chat)</a:t>
            </a:r>
            <a:endParaRPr sz="2667" dirty="0">
              <a:solidFill>
                <a:schemeClr val="dk1"/>
              </a:solidFill>
            </a:endParaRPr>
          </a:p>
          <a:p>
            <a:pPr marL="1219170" indent="-474121">
              <a:spcBef>
                <a:spcPts val="0"/>
              </a:spcBef>
              <a:buClr>
                <a:srgbClr val="000000"/>
              </a:buClr>
              <a:buSzPts val="2000"/>
              <a:buAutoNum type="arabicParenR"/>
            </a:pPr>
            <a:r>
              <a:rPr lang="en" sz="2667" dirty="0">
                <a:solidFill>
                  <a:srgbClr val="000000"/>
                </a:solidFill>
              </a:rPr>
              <a:t>Share any potential ideas of creating AR books</a:t>
            </a:r>
            <a:endParaRPr sz="2667" dirty="0">
              <a:solidFill>
                <a:srgbClr val="000000"/>
              </a:solidFill>
            </a:endParaRPr>
          </a:p>
          <a:p>
            <a:pPr marL="1219170" indent="-474121">
              <a:spcBef>
                <a:spcPts val="0"/>
              </a:spcBef>
              <a:buClr>
                <a:srgbClr val="000000"/>
              </a:buClr>
              <a:buSzPts val="2000"/>
              <a:buAutoNum type="arabicParenR"/>
            </a:pPr>
            <a:r>
              <a:rPr lang="en" sz="2667" dirty="0">
                <a:solidFill>
                  <a:srgbClr val="000000"/>
                </a:solidFill>
              </a:rPr>
              <a:t>Share your experience for today</a:t>
            </a:r>
            <a:endParaRPr sz="2667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2667" i="1" dirty="0">
                <a:solidFill>
                  <a:srgbClr val="0000FF"/>
                </a:solidFill>
              </a:rPr>
              <a:t>What do you think about making AR books?</a:t>
            </a:r>
            <a:endParaRPr sz="2667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sz="2667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9"/>
          <p:cNvSpPr txBox="1">
            <a:spLocks noGrp="1"/>
          </p:cNvSpPr>
          <p:nvPr>
            <p:ph type="ctrTitle"/>
          </p:nvPr>
        </p:nvSpPr>
        <p:spPr>
          <a:xfrm>
            <a:off x="5515833" y="431300"/>
            <a:ext cx="3519200" cy="878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FF9D26"/>
                </a:solidFill>
              </a:rPr>
              <a:t>Thank you!</a:t>
            </a:r>
            <a:endParaRPr dirty="0">
              <a:solidFill>
                <a:srgbClr val="FF9D26"/>
              </a:solidFill>
            </a:endParaRPr>
          </a:p>
        </p:txBody>
      </p:sp>
      <p:sp>
        <p:nvSpPr>
          <p:cNvPr id="481" name="Google Shape;481;p59"/>
          <p:cNvSpPr txBox="1">
            <a:spLocks noGrp="1"/>
          </p:cNvSpPr>
          <p:nvPr>
            <p:ph type="subTitle" idx="1"/>
          </p:nvPr>
        </p:nvSpPr>
        <p:spPr>
          <a:xfrm>
            <a:off x="4796500" y="1751400"/>
            <a:ext cx="7250000" cy="39936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" sz="2800" b="1" dirty="0"/>
              <a:t>Gift: </a:t>
            </a:r>
            <a:r>
              <a:rPr lang="en" sz="2800" dirty="0">
                <a:solidFill>
                  <a:srgbClr val="000000"/>
                </a:solidFill>
              </a:rPr>
              <a:t>AR Books</a:t>
            </a:r>
            <a:endParaRPr sz="2800" dirty="0">
              <a:solidFill>
                <a:srgbClr val="000000"/>
              </a:solidFill>
            </a:endParaRP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" sz="2800" dirty="0">
                <a:solidFill>
                  <a:srgbClr val="000000"/>
                </a:solidFill>
              </a:rPr>
              <a:t>Available on Facebook</a:t>
            </a:r>
            <a:endParaRPr sz="2800" dirty="0">
              <a:solidFill>
                <a:srgbClr val="000000"/>
              </a:solidFill>
            </a:endParaRPr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" sz="2800" dirty="0">
                <a:solidFill>
                  <a:srgbClr val="434343"/>
                </a:solidFill>
              </a:rPr>
              <a:t>      </a:t>
            </a:r>
            <a:r>
              <a:rPr lang="en" sz="2800" dirty="0">
                <a:solidFill>
                  <a:srgbClr val="073763"/>
                </a:solidFill>
              </a:rPr>
              <a:t>AR Flourish Books</a:t>
            </a:r>
            <a:endParaRPr sz="2800" dirty="0">
              <a:solidFill>
                <a:srgbClr val="073763"/>
              </a:solidFill>
            </a:endParaRPr>
          </a:p>
          <a:p>
            <a:pPr algn="l">
              <a:spcBef>
                <a:spcPts val="1200"/>
              </a:spcBef>
              <a:spcAft>
                <a:spcPts val="0"/>
              </a:spcAft>
            </a:pPr>
            <a:endParaRPr sz="2800" b="1" dirty="0"/>
          </a:p>
          <a:p>
            <a:pPr algn="l">
              <a:spcBef>
                <a:spcPts val="1200"/>
              </a:spcBef>
              <a:spcAft>
                <a:spcPts val="0"/>
              </a:spcAft>
            </a:pPr>
            <a:endParaRPr sz="2800" b="1" dirty="0"/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" sz="2800" b="1" dirty="0"/>
              <a:t>Follow us: </a:t>
            </a:r>
            <a:endParaRPr sz="2800" b="1" dirty="0"/>
          </a:p>
          <a:p>
            <a:pPr algn="l">
              <a:spcBef>
                <a:spcPts val="1200"/>
              </a:spcBef>
              <a:spcAft>
                <a:spcPts val="0"/>
              </a:spcAft>
            </a:pPr>
            <a:r>
              <a:rPr lang="en" sz="2800" dirty="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www.facebook.com/arflourishbooks</a:t>
            </a:r>
            <a:r>
              <a:rPr lang="en" sz="2800" dirty="0">
                <a:solidFill>
                  <a:srgbClr val="000000"/>
                </a:solidFill>
                <a:uFill>
                  <a:noFill/>
                </a:uFill>
              </a:rPr>
              <a:t> </a:t>
            </a:r>
            <a:endParaRPr sz="2800" dirty="0">
              <a:solidFill>
                <a:srgbClr val="000000"/>
              </a:solidFill>
            </a:endParaRPr>
          </a:p>
        </p:txBody>
      </p:sp>
      <p:pic>
        <p:nvPicPr>
          <p:cNvPr id="482" name="Google Shape;482;p59" descr="Facebook image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300" y="3005933"/>
            <a:ext cx="447000" cy="4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9" descr="Basic Skincare Routines book image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6525">
            <a:off x="9878347" y="604007"/>
            <a:ext cx="1819899" cy="181583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4" name="Google Shape;484;p59" descr="Learn English with Worship Songs book image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21348">
            <a:off x="8711501" y="1947833"/>
            <a:ext cx="2050336" cy="266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9" descr="Healthy Eating book image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588">
            <a:off x="9893738" y="3289867"/>
            <a:ext cx="1819900" cy="18167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3200333" y="337000"/>
            <a:ext cx="8428800" cy="1576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200000"/>
              </a:lnSpc>
              <a:buClr>
                <a:schemeClr val="dk2"/>
              </a:buClr>
              <a:buSzPts val="1100"/>
            </a:pPr>
            <a:r>
              <a:rPr lang="en" dirty="0"/>
              <a:t>Required Equipment</a:t>
            </a:r>
            <a:endParaRPr dirty="0"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"/>
          </p:nvPr>
        </p:nvSpPr>
        <p:spPr>
          <a:xfrm>
            <a:off x="3200333" y="1766167"/>
            <a:ext cx="8428800" cy="51656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indent="-474121">
              <a:buClr>
                <a:srgbClr val="000000"/>
              </a:buClr>
              <a:buSzPts val="2000"/>
              <a:buAutoNum type="arabicPeriod"/>
            </a:pPr>
            <a:r>
              <a:rPr lang="en" sz="2667" dirty="0">
                <a:solidFill>
                  <a:srgbClr val="000000"/>
                </a:solidFill>
              </a:rPr>
              <a:t>A laptop computer</a:t>
            </a:r>
            <a:endParaRPr sz="2667" dirty="0">
              <a:solidFill>
                <a:srgbClr val="000000"/>
              </a:solidFill>
            </a:endParaRPr>
          </a:p>
          <a:p>
            <a:pPr indent="-474121">
              <a:spcBef>
                <a:spcPts val="0"/>
              </a:spcBef>
              <a:buClr>
                <a:srgbClr val="000000"/>
              </a:buClr>
              <a:buSzPts val="2000"/>
              <a:buAutoNum type="arabicPeriod"/>
            </a:pPr>
            <a:r>
              <a:rPr lang="en" sz="2667" dirty="0">
                <a:solidFill>
                  <a:srgbClr val="000000"/>
                </a:solidFill>
              </a:rPr>
              <a:t>Smartphone or tablet to participate in AR app creation activities. </a:t>
            </a:r>
            <a:endParaRPr sz="2667" dirty="0">
              <a:solidFill>
                <a:srgbClr val="000000"/>
              </a:solidFill>
            </a:endParaRPr>
          </a:p>
          <a:p>
            <a:pPr indent="-474121">
              <a:spcBef>
                <a:spcPts val="0"/>
              </a:spcBef>
              <a:buClr>
                <a:srgbClr val="000000"/>
              </a:buClr>
              <a:buSzPts val="2000"/>
              <a:buAutoNum type="arabicPeriod"/>
            </a:pPr>
            <a:r>
              <a:rPr lang="en" sz="2667" dirty="0">
                <a:solidFill>
                  <a:srgbClr val="000000"/>
                </a:solidFill>
              </a:rPr>
              <a:t>Individual content</a:t>
            </a:r>
            <a:endParaRPr sz="2667" dirty="0">
              <a:solidFill>
                <a:srgbClr val="000000"/>
              </a:solidFill>
            </a:endParaRPr>
          </a:p>
          <a:p>
            <a:pPr lvl="1" indent="-474121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rgbClr val="000000"/>
                </a:solidFill>
              </a:rPr>
              <a:t>Some text content of one or two paragraph(s)</a:t>
            </a:r>
            <a:endParaRPr sz="2667" dirty="0">
              <a:solidFill>
                <a:srgbClr val="000000"/>
              </a:solidFill>
            </a:endParaRPr>
          </a:p>
          <a:p>
            <a:pPr lvl="1" indent="-474121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rgbClr val="000000"/>
                </a:solidFill>
              </a:rPr>
              <a:t>Images</a:t>
            </a:r>
            <a:endParaRPr sz="2667" dirty="0">
              <a:solidFill>
                <a:srgbClr val="000000"/>
              </a:solidFill>
            </a:endParaRPr>
          </a:p>
          <a:p>
            <a:pPr lvl="1" indent="-474121"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rgbClr val="000000"/>
                </a:solidFill>
              </a:rPr>
              <a:t>YouTube video link(s) related to the lesson that you would like to teach.</a:t>
            </a:r>
            <a:endParaRPr sz="2667" dirty="0">
              <a:solidFill>
                <a:srgbClr val="000000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667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sz="266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10760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/>
              <a:t>Showcase of AR Books</a:t>
            </a:r>
            <a:endParaRPr/>
          </a:p>
          <a:p>
            <a:pPr algn="l"/>
            <a:r>
              <a:rPr lang="en"/>
              <a:t> (Downloading Zappar App)</a:t>
            </a:r>
            <a:endParaRPr/>
          </a:p>
        </p:txBody>
      </p:sp>
      <p:pic>
        <p:nvPicPr>
          <p:cNvPr id="128" name="Google Shape;128;p18" descr="QR code that navigates you to Flipsnack.co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19" y="3048576"/>
            <a:ext cx="1716000" cy="1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945A5-FB0E-50F1-2874-03305F66E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064" b="22475"/>
          <a:stretch/>
        </p:blipFill>
        <p:spPr>
          <a:xfrm>
            <a:off x="2806659" y="2093723"/>
            <a:ext cx="8822474" cy="40784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080267" y="767933"/>
            <a:ext cx="10548800" cy="847200"/>
          </a:xfrm>
          <a:prstGeom prst="rect">
            <a:avLst/>
          </a:prstGeom>
        </p:spPr>
        <p:txBody>
          <a:bodyPr spcFirstLastPara="1" vert="horz" wrap="square" lIns="91433" tIns="45700" rIns="91433" bIns="45700" numCol="1" anchor="b" anchorCtr="0" compatLnSpc="1">
            <a:prstTxWarp prst="textNoShape">
              <a:avLst/>
            </a:prstTxWarp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r>
              <a:rPr lang="en"/>
              <a:t>Download the Zappar App on your phone</a:t>
            </a:r>
            <a:endParaRPr/>
          </a:p>
        </p:txBody>
      </p:sp>
      <p:pic>
        <p:nvPicPr>
          <p:cNvPr id="136" name="Google Shape;136;p19" descr="QR code that navigates you to the Apple App Sto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134" y="1963285"/>
            <a:ext cx="2754567" cy="269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 descr="QR code that navigates you to the Google Play App Sto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9501" y="1936718"/>
            <a:ext cx="2897633" cy="274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2433" y="4655265"/>
            <a:ext cx="1720800" cy="16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4599" y="4815499"/>
            <a:ext cx="1554100" cy="147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 descr="Google Play imag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06301" y="5165999"/>
            <a:ext cx="2128500" cy="6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descr="Apple App Store logo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401" y="5267151"/>
            <a:ext cx="1944289" cy="57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descr="Zappar logo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701" y="2227568"/>
            <a:ext cx="1720801" cy="17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 descr="Image of book in Zapp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743" y="659770"/>
            <a:ext cx="8453778" cy="570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 descr="Screenshot of book in app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00" y="4067381"/>
            <a:ext cx="1288733" cy="231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467" y="2971057"/>
            <a:ext cx="493600" cy="77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16986-0D73-5882-C2CF-FF61BB46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746" y="-231273"/>
            <a:ext cx="8428800" cy="847200"/>
          </a:xfrm>
        </p:spPr>
        <p:txBody>
          <a:bodyPr/>
          <a:lstStyle/>
          <a:p>
            <a:r>
              <a:rPr lang="en-US" dirty="0"/>
              <a:t>Image of the </a:t>
            </a:r>
            <a:r>
              <a:rPr lang="en-US" dirty="0" err="1"/>
              <a:t>Zappar</a:t>
            </a:r>
            <a:r>
              <a:rPr lang="en-US" dirty="0"/>
              <a:t> App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E75CDE-FC63-A0F1-3225-924059084497}"/>
              </a:ext>
            </a:extLst>
          </p:cNvPr>
          <p:cNvGrpSpPr/>
          <p:nvPr/>
        </p:nvGrpSpPr>
        <p:grpSpPr>
          <a:xfrm>
            <a:off x="1659175" y="717600"/>
            <a:ext cx="9075882" cy="5555184"/>
            <a:chOff x="1339134" y="541041"/>
            <a:chExt cx="9513731" cy="5823183"/>
          </a:xfrm>
        </p:grpSpPr>
        <p:pic>
          <p:nvPicPr>
            <p:cNvPr id="156" name="Google Shape;156;p21" descr="Image of book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39134" y="541041"/>
              <a:ext cx="9513731" cy="5823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1" descr="Second image of book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69151" y="643128"/>
              <a:ext cx="4572000" cy="5571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D4A3C8-B5FC-350F-4897-59136987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59" y="-196431"/>
            <a:ext cx="10091881" cy="847200"/>
          </a:xfrm>
        </p:spPr>
        <p:txBody>
          <a:bodyPr/>
          <a:lstStyle/>
          <a:p>
            <a:r>
              <a:rPr lang="en-US" dirty="0"/>
              <a:t>Second image of the </a:t>
            </a:r>
            <a:r>
              <a:rPr lang="en-US" dirty="0" err="1"/>
              <a:t>Zappar</a:t>
            </a:r>
            <a:r>
              <a:rPr lang="en-US" dirty="0"/>
              <a:t> App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JTI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8C"/>
      </a:accent1>
      <a:accent2>
        <a:srgbClr val="2F5597"/>
      </a:accent2>
      <a:accent3>
        <a:srgbClr val="FFFFFF"/>
      </a:accent3>
      <a:accent4>
        <a:srgbClr val="FFF2CC"/>
      </a:accent4>
      <a:accent5>
        <a:srgbClr val="FFE599"/>
      </a:accent5>
      <a:accent6>
        <a:srgbClr val="000000"/>
      </a:accent6>
      <a:hlink>
        <a:srgbClr val="2F5597"/>
      </a:hlink>
      <a:folHlink>
        <a:srgbClr val="2F5597"/>
      </a:folHlink>
    </a:clrScheme>
    <a:fontScheme name="JTIL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yrightPresentation-JTILT-1-1-Shepherd" id="{7C2DF08E-006D-41DA-9E5F-0930FEB2932C}" vid="{E74A5589-AF56-43CB-8BC3-AD8E899627E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Design</Template>
  <TotalTime>1057</TotalTime>
  <Words>671</Words>
  <Application>Microsoft Office PowerPoint</Application>
  <PresentationFormat>Widescreen</PresentationFormat>
  <Paragraphs>136</Paragraphs>
  <Slides>47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Comic Sans MS</vt:lpstr>
      <vt:lpstr>Gill Sans</vt:lpstr>
      <vt:lpstr>Gill Sans MT</vt:lpstr>
      <vt:lpstr>Roboto</vt:lpstr>
      <vt:lpstr>Roboto Black</vt:lpstr>
      <vt:lpstr>Times New Roman</vt:lpstr>
      <vt:lpstr>Verdana</vt:lpstr>
      <vt:lpstr>Default Design</vt:lpstr>
      <vt:lpstr>Immersive Books:</vt:lpstr>
      <vt:lpstr>      Overview</vt:lpstr>
      <vt:lpstr>Introduction</vt:lpstr>
      <vt:lpstr>Poll Results</vt:lpstr>
      <vt:lpstr>Required Equipment</vt:lpstr>
      <vt:lpstr>Showcase of AR Books  (Downloading Zappar App)</vt:lpstr>
      <vt:lpstr>Download the Zappar App on your phone</vt:lpstr>
      <vt:lpstr>Image of the Zappar App</vt:lpstr>
      <vt:lpstr>Second image of the Zappar App</vt:lpstr>
      <vt:lpstr>Third image of the Zappar app</vt:lpstr>
      <vt:lpstr>Sample AR Books</vt:lpstr>
      <vt:lpstr>Set Up Canva and Zappar</vt:lpstr>
      <vt:lpstr>Set Up Canva and Zappar pg. 2</vt:lpstr>
      <vt:lpstr>Main Steps to Create an AR Book</vt:lpstr>
      <vt:lpstr>Sample Product</vt:lpstr>
      <vt:lpstr>Log in to Canva.com</vt:lpstr>
      <vt:lpstr>2. Search for a book template</vt:lpstr>
      <vt:lpstr>3. Select Photo Book (8 x 8 in)</vt:lpstr>
      <vt:lpstr>4. Select a template</vt:lpstr>
      <vt:lpstr>5. Rename the book title</vt:lpstr>
      <vt:lpstr>6. Add content such as pictures and texts</vt:lpstr>
      <vt:lpstr>7. Save pictures on your drive</vt:lpstr>
      <vt:lpstr>8. Log in to Zap.works</vt:lpstr>
      <vt:lpstr>9. Create a new Zapworks project</vt:lpstr>
      <vt:lpstr>10. Name the project</vt:lpstr>
      <vt:lpstr>11. Select Designer and click Next Step</vt:lpstr>
      <vt:lpstr>12. Choose Zapcode and click Create Project</vt:lpstr>
      <vt:lpstr>13. Click Open Designer</vt:lpstr>
      <vt:lpstr>14. Click Download Your Zapcode</vt:lpstr>
      <vt:lpstr>15. Click Continue</vt:lpstr>
      <vt:lpstr>16. Click Upload Tracking Image</vt:lpstr>
      <vt:lpstr>17. Select a tracking image</vt:lpstr>
      <vt:lpstr>18. Click Use This Tracking Image</vt:lpstr>
      <vt:lpstr>19. Add multimedia content from the menu</vt:lpstr>
      <vt:lpstr>20. Click Publish and Preview. Then, scan a temporary AR code with the Zappar App.</vt:lpstr>
      <vt:lpstr>21. Download a Zap code as .PNG file</vt:lpstr>
      <vt:lpstr>22. Upload the AR code to your Canva design</vt:lpstr>
      <vt:lpstr>23. Download All pages as PDF Standard</vt:lpstr>
      <vt:lpstr>24. Login into Flipsnack</vt:lpstr>
      <vt:lpstr>25. Choose My Flipbooks</vt:lpstr>
      <vt:lpstr>26. Upload PDF</vt:lpstr>
      <vt:lpstr>27. Customize the book</vt:lpstr>
      <vt:lpstr>28. Save and Publish </vt:lpstr>
      <vt:lpstr>29. Share</vt:lpstr>
      <vt:lpstr>Breakout Rooms</vt:lpstr>
      <vt:lpstr>Share your masterpiece and thoughts!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Integrating Instructional Software into Teaching and Learning</dc:subject>
  <dc:creator>Nancy Swanson</dc:creator>
  <cp:lastModifiedBy>Craig Shepherd</cp:lastModifiedBy>
  <cp:revision>14</cp:revision>
  <dcterms:created xsi:type="dcterms:W3CDTF">2023-05-18T21:52:43Z</dcterms:created>
  <dcterms:modified xsi:type="dcterms:W3CDTF">2024-01-07T02:49:36Z</dcterms:modified>
</cp:coreProperties>
</file>