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6" r:id="rId13"/>
    <p:sldId id="265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B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29" d="100"/>
          <a:sy n="129" d="100"/>
        </p:scale>
        <p:origin x="147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211271aa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211271aa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211271aa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211271aab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11271aab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211271aab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211271aa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211271aa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c929da2a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0c929da2a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0c929da2a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0c929da2a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211271aab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211271aab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0c929da2a0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0c929da2a0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1f955fd8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1f955fd8d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20de2bcdb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20de2bcdb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20de2bcdb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20de2bcdb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0de2bcdb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0de2bcdb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c929da2a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0c929da2a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1f187b301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1f187b301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20de2bcdb6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20de2bcdb6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0de2bcdb6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20de2bcdb6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0de2bcdb6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20de2bcdb6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D711FC-9AB2-47D1-1970-EC7A39AC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4765030"/>
            <a:ext cx="9144000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CA31BC3-337A-A0BD-97BC-6F1D1BE79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4772036"/>
            <a:ext cx="9144000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journals.uwyo.edu/index.php/jtilt/index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creativecommons.org/licenses/by-nc-sa/4.0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6C6D46-3B40-72EB-379D-5CC6C5DFE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4765030"/>
            <a:ext cx="9144000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80DF47E6-D3EE-124D-7A68-9BC921680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809068"/>
            <a:ext cx="9144000" cy="334430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1(1).</a:t>
            </a:r>
          </a:p>
        </p:txBody>
      </p:sp>
      <p:pic>
        <p:nvPicPr>
          <p:cNvPr id="10" name="Picture 9">
            <a:hlinkClick r:id="rId13"/>
            <a:extLst>
              <a:ext uri="{FF2B5EF4-FFF2-40B4-BE49-F238E27FC236}">
                <a16:creationId xmlns:a16="http://schemas.microsoft.com/office/drawing/2014/main" id="{BE5DD6F8-ECE2-7EFF-F992-336709636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099" y="81230"/>
            <a:ext cx="868680" cy="493395"/>
          </a:xfrm>
          <a:prstGeom prst="rect">
            <a:avLst/>
          </a:prstGeom>
        </p:spPr>
      </p:pic>
      <p:pic>
        <p:nvPicPr>
          <p:cNvPr id="11" name="Picture 10" descr="Creative Commons, Attribution, Non-Commercial, Share Alike icon.">
            <a:hlinkClick r:id="rId15"/>
            <a:extLst>
              <a:ext uri="{FF2B5EF4-FFF2-40B4-BE49-F238E27FC236}">
                <a16:creationId xmlns:a16="http://schemas.microsoft.com/office/drawing/2014/main" id="{292FFAF1-86E9-5275-BD98-8CE8F0C8CC2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489" y="4861983"/>
            <a:ext cx="66929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unsplash.com/collections/39311746/headphones?utm_source=unsplash&amp;utm_medium=referral&amp;utm_content=creditCopyText" TargetMode="External"/><Relationship Id="rId4" Type="http://schemas.openxmlformats.org/officeDocument/2006/relationships/hyperlink" Target="https://unsplash.com/@hoseincameraman?utm_source=unsplash&amp;utm_medium=referral&amp;utm_content=creditCopyTex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results?search_query=Easy+piano+tutoria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L8xRYtsxbs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unsplash.com/s/photos/guitar-hero?utm_source=unsplash&amp;utm_medium=referral&amp;utm_content=creditCopyText" TargetMode="External"/><Relationship Id="rId4" Type="http://schemas.openxmlformats.org/officeDocument/2006/relationships/hyperlink" Target="https://unsplash.com/@cassidyjames?utm_source=unsplash&amp;utm_medium=referral&amp;utm_content=creditCopyTex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unsplash.com/s/photos/sheet-music?utm_source=unsplash&amp;utm_medium=referral&amp;utm_content=creditCopyText" TargetMode="External"/><Relationship Id="rId4" Type="http://schemas.openxmlformats.org/officeDocument/2006/relationships/hyperlink" Target="https://unsplash.com/@sarahle?utm_source=unsplash&amp;utm_medium=referral&amp;utm_content=creditCopyTex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5sz3wvjWu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 dirty="0">
                <a:solidFill>
                  <a:schemeClr val="tx1"/>
                </a:solidFill>
              </a:rPr>
              <a:t>Micro:bit Hero</a:t>
            </a:r>
            <a:br>
              <a:rPr lang="en" sz="4500" dirty="0">
                <a:solidFill>
                  <a:schemeClr val="tx1"/>
                </a:solidFill>
              </a:rPr>
            </a:br>
            <a:r>
              <a:rPr lang="en" sz="2400" dirty="0">
                <a:solidFill>
                  <a:schemeClr val="tx1"/>
                </a:solidFill>
              </a:rPr>
              <a:t>Using MakeCode to Replicate Popular Songs</a:t>
            </a:r>
            <a:br>
              <a:rPr lang="en" sz="2400" dirty="0">
                <a:solidFill>
                  <a:schemeClr val="tx1"/>
                </a:solidFill>
              </a:rPr>
            </a:br>
            <a:r>
              <a:rPr lang="en" sz="2400" dirty="0">
                <a:solidFill>
                  <a:srgbClr val="2F5597"/>
                </a:solidFill>
              </a:rPr>
              <a:t>by Brian Johnson  </a:t>
            </a:r>
            <a:endParaRPr sz="2400" dirty="0">
              <a:solidFill>
                <a:srgbClr val="2F5597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56" name="Google Shape;56;p13" descr="A pair of headphones surrounded by flowers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9132" y="2065867"/>
            <a:ext cx="6925735" cy="2567808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747432" y="4279675"/>
            <a:ext cx="2506135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>
                <a:solidFill>
                  <a:schemeClr val="dk1"/>
                </a:solidFill>
              </a:rPr>
              <a:t>Photo by</a:t>
            </a:r>
            <a:r>
              <a:rPr lang="en" sz="1100" dirty="0">
                <a:solidFill>
                  <a:schemeClr val="dk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100" u="sng" dirty="0">
                <a:solidFill>
                  <a:schemeClr val="hlink"/>
                </a:solidFill>
                <a:hlinkClick r:id="rId4"/>
              </a:rPr>
              <a:t>hosein zanbori</a:t>
            </a:r>
            <a:r>
              <a:rPr lang="en" sz="1100" dirty="0">
                <a:solidFill>
                  <a:schemeClr val="dk1"/>
                </a:solidFill>
              </a:rPr>
              <a:t> on</a:t>
            </a:r>
            <a:r>
              <a:rPr lang="en" sz="1100" dirty="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100" u="sng" dirty="0">
                <a:solidFill>
                  <a:schemeClr val="hlink"/>
                </a:solidFill>
                <a:hlinkClick r:id="rId5"/>
              </a:rPr>
              <a:t>Unsplash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>
            <a:spLocks noGrp="1"/>
          </p:cNvSpPr>
          <p:nvPr>
            <p:ph type="subTitle" idx="1"/>
          </p:nvPr>
        </p:nvSpPr>
        <p:spPr>
          <a:xfrm>
            <a:off x="451911" y="603316"/>
            <a:ext cx="5217033" cy="3807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</a:rPr>
              <a:t>Row, Row, Row Your Boat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Row, row, row your boat,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C       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   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    D     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Gently down the stream.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E     D     E     F       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Merrily, merrily, merrily, merrily,</a:t>
            </a:r>
          </a:p>
          <a:p>
            <a:pPr marL="0" indent="0" algn="l"/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baseline="-25000" dirty="0">
                <a:solidFill>
                  <a:schemeClr val="tx1"/>
                </a:solidFill>
              </a:rPr>
              <a:t>2  </a:t>
            </a:r>
            <a:r>
              <a:rPr lang="en-US" sz="2000" dirty="0">
                <a:solidFill>
                  <a:schemeClr val="tx1"/>
                </a:solidFill>
              </a:rPr>
              <a:t>G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  E </a:t>
            </a:r>
            <a:r>
              <a:rPr lang="en-US" sz="2000" dirty="0" err="1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   C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baseline="-25000" dirty="0">
                <a:solidFill>
                  <a:schemeClr val="tx1"/>
                </a:solidFill>
              </a:rPr>
              <a:t>     </a:t>
            </a:r>
          </a:p>
          <a:p>
            <a:pPr marL="0" indent="0" algn="l"/>
            <a:endParaRPr lang="en-US" sz="2000" baseline="-25000" dirty="0">
              <a:solidFill>
                <a:srgbClr val="2F5597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Life is but a dream.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G    F   E  D  C</a:t>
            </a:r>
            <a:endParaRPr sz="2000" dirty="0">
              <a:solidFill>
                <a:schemeClr val="tx1"/>
              </a:solidFill>
            </a:endParaRPr>
          </a:p>
        </p:txBody>
      </p:sp>
      <p:grpSp>
        <p:nvGrpSpPr>
          <p:cNvPr id="5" name="Group 4" descr="A piano octave (keys C through C).">
            <a:extLst>
              <a:ext uri="{FF2B5EF4-FFF2-40B4-BE49-F238E27FC236}">
                <a16:creationId xmlns:a16="http://schemas.microsoft.com/office/drawing/2014/main" id="{82AFCCF1-6AE8-3991-2A7C-0841F6A697CE}"/>
              </a:ext>
            </a:extLst>
          </p:cNvPr>
          <p:cNvGrpSpPr/>
          <p:nvPr/>
        </p:nvGrpSpPr>
        <p:grpSpPr>
          <a:xfrm>
            <a:off x="4584699" y="1664530"/>
            <a:ext cx="3996997" cy="1172780"/>
            <a:chOff x="4696848" y="1109963"/>
            <a:chExt cx="3996997" cy="117278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5B17783-B5FD-0765-42C7-2C83683384AB}"/>
                </a:ext>
              </a:extLst>
            </p:cNvPr>
            <p:cNvSpPr/>
            <p:nvPr/>
          </p:nvSpPr>
          <p:spPr>
            <a:xfrm>
              <a:off x="4696848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F0EAA63-BF82-0A7A-701C-184EE5C300BE}"/>
                </a:ext>
              </a:extLst>
            </p:cNvPr>
            <p:cNvSpPr/>
            <p:nvPr/>
          </p:nvSpPr>
          <p:spPr>
            <a:xfrm>
              <a:off x="5196473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90B43F5-3FD5-9878-B83E-DF18D84F7706}"/>
                </a:ext>
              </a:extLst>
            </p:cNvPr>
            <p:cNvSpPr/>
            <p:nvPr/>
          </p:nvSpPr>
          <p:spPr>
            <a:xfrm>
              <a:off x="5696097" y="111027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85CBD4F-6D92-06D7-0292-272FEDD2A48A}"/>
                </a:ext>
              </a:extLst>
            </p:cNvPr>
            <p:cNvSpPr/>
            <p:nvPr/>
          </p:nvSpPr>
          <p:spPr>
            <a:xfrm>
              <a:off x="6195722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622090-657F-82E8-0E2E-C4A49E08D053}"/>
                </a:ext>
              </a:extLst>
            </p:cNvPr>
            <p:cNvSpPr/>
            <p:nvPr/>
          </p:nvSpPr>
          <p:spPr>
            <a:xfrm>
              <a:off x="6695347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5318445-B10B-8CD8-A184-FBC1596CFF60}"/>
                </a:ext>
              </a:extLst>
            </p:cNvPr>
            <p:cNvSpPr/>
            <p:nvPr/>
          </p:nvSpPr>
          <p:spPr>
            <a:xfrm>
              <a:off x="7194971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A653D81-27A4-BCDA-42CC-F8E01FF87E34}"/>
                </a:ext>
              </a:extLst>
            </p:cNvPr>
            <p:cNvSpPr/>
            <p:nvPr/>
          </p:nvSpPr>
          <p:spPr>
            <a:xfrm>
              <a:off x="7694596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775143D-53E7-2C17-F829-889FDE3B47B0}"/>
                </a:ext>
              </a:extLst>
            </p:cNvPr>
            <p:cNvSpPr/>
            <p:nvPr/>
          </p:nvSpPr>
          <p:spPr>
            <a:xfrm>
              <a:off x="8194220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0CDCB8-7E61-2315-35F8-39E2024B34F7}"/>
                </a:ext>
              </a:extLst>
            </p:cNvPr>
            <p:cNvSpPr/>
            <p:nvPr/>
          </p:nvSpPr>
          <p:spPr>
            <a:xfrm>
              <a:off x="5058646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94146-11E6-D99C-A131-C4183C978482}"/>
                </a:ext>
              </a:extLst>
            </p:cNvPr>
            <p:cNvSpPr/>
            <p:nvPr/>
          </p:nvSpPr>
          <p:spPr>
            <a:xfrm>
              <a:off x="5558265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2A52E41-FB6B-BAEB-71BC-CB5BD039B613}"/>
                </a:ext>
              </a:extLst>
            </p:cNvPr>
            <p:cNvSpPr/>
            <p:nvPr/>
          </p:nvSpPr>
          <p:spPr>
            <a:xfrm>
              <a:off x="6557513" y="1119047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77EB6D2-703F-AE62-F881-6DCB715481D9}"/>
                </a:ext>
              </a:extLst>
            </p:cNvPr>
            <p:cNvSpPr/>
            <p:nvPr/>
          </p:nvSpPr>
          <p:spPr>
            <a:xfrm>
              <a:off x="7057132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4DF71B0-D0B1-0204-BD98-8ED7FDE819D7}"/>
                </a:ext>
              </a:extLst>
            </p:cNvPr>
            <p:cNvSpPr/>
            <p:nvPr/>
          </p:nvSpPr>
          <p:spPr>
            <a:xfrm>
              <a:off x="8556017" y="1119046"/>
              <a:ext cx="137828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34EDF80-67E6-647B-165A-AD287A6812F0}"/>
                </a:ext>
              </a:extLst>
            </p:cNvPr>
            <p:cNvSpPr/>
            <p:nvPr/>
          </p:nvSpPr>
          <p:spPr>
            <a:xfrm>
              <a:off x="7556756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>
            <a:spLocks noGrp="1"/>
          </p:cNvSpPr>
          <p:nvPr>
            <p:ph type="subTitle" idx="1"/>
          </p:nvPr>
        </p:nvSpPr>
        <p:spPr>
          <a:xfrm>
            <a:off x="447094" y="245368"/>
            <a:ext cx="3536699" cy="44318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</a:rPr>
              <a:t>Twinkle, Twinkle, Little Star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dirty="0">
              <a:solidFill>
                <a:srgbClr val="2F5597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rgbClr val="2F5597"/>
                </a:solidFill>
              </a:rPr>
              <a:t>Twinke</a:t>
            </a:r>
            <a:r>
              <a:rPr lang="en-US" sz="2000" dirty="0">
                <a:solidFill>
                  <a:srgbClr val="2F5597"/>
                </a:solidFill>
              </a:rPr>
              <a:t>, twinkle, little star,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C    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   G  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   A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How I wonder what you are.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F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E     </a:t>
            </a:r>
            <a:r>
              <a:rPr lang="en-US" sz="2000" dirty="0" err="1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  D      D    C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Up above the world so high,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G   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  F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E      </a:t>
            </a:r>
            <a:r>
              <a:rPr lang="en-US" sz="2000" dirty="0" err="1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  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Like a diamond in the sky.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G    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 F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E   </a:t>
            </a:r>
            <a:r>
              <a:rPr lang="en-US" sz="2000" dirty="0" err="1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  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rgbClr val="2F5597"/>
                </a:solidFill>
              </a:rPr>
              <a:t>Twinke</a:t>
            </a:r>
            <a:r>
              <a:rPr lang="en-US" sz="2000" dirty="0">
                <a:solidFill>
                  <a:srgbClr val="2F5597"/>
                </a:solidFill>
              </a:rPr>
              <a:t>, twinkle, little star,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C    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   G  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   A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How I wonder what you are.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F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E     </a:t>
            </a:r>
            <a:r>
              <a:rPr lang="en-US" sz="2000" dirty="0" err="1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  D      </a:t>
            </a:r>
            <a:r>
              <a:rPr lang="en-US" sz="2000" dirty="0" err="1">
                <a:solidFill>
                  <a:schemeClr val="tx1"/>
                </a:solidFill>
              </a:rPr>
              <a:t>D</a:t>
            </a:r>
            <a:r>
              <a:rPr lang="en-US" sz="2000" dirty="0">
                <a:solidFill>
                  <a:schemeClr val="tx1"/>
                </a:solidFill>
              </a:rPr>
              <a:t>    C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</p:txBody>
      </p:sp>
      <p:grpSp>
        <p:nvGrpSpPr>
          <p:cNvPr id="5" name="Group 4" descr="A piano octave (keys C through C).">
            <a:extLst>
              <a:ext uri="{FF2B5EF4-FFF2-40B4-BE49-F238E27FC236}">
                <a16:creationId xmlns:a16="http://schemas.microsoft.com/office/drawing/2014/main" id="{8B6D2F7C-E8A5-2C79-214B-AA13F17F9890}"/>
              </a:ext>
            </a:extLst>
          </p:cNvPr>
          <p:cNvGrpSpPr/>
          <p:nvPr/>
        </p:nvGrpSpPr>
        <p:grpSpPr>
          <a:xfrm>
            <a:off x="4572000" y="1657428"/>
            <a:ext cx="3996997" cy="1172780"/>
            <a:chOff x="4696848" y="1109963"/>
            <a:chExt cx="3996997" cy="117278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8676D40-F7AE-8DC1-3C9C-C0D0D92D5712}"/>
                </a:ext>
              </a:extLst>
            </p:cNvPr>
            <p:cNvSpPr/>
            <p:nvPr/>
          </p:nvSpPr>
          <p:spPr>
            <a:xfrm>
              <a:off x="4696848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4A73B57-7505-1AF2-7CD2-D3F244867F25}"/>
                </a:ext>
              </a:extLst>
            </p:cNvPr>
            <p:cNvSpPr/>
            <p:nvPr/>
          </p:nvSpPr>
          <p:spPr>
            <a:xfrm>
              <a:off x="5196473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76A6AD-AFC6-C0A7-7CC0-1A778E3345B1}"/>
                </a:ext>
              </a:extLst>
            </p:cNvPr>
            <p:cNvSpPr/>
            <p:nvPr/>
          </p:nvSpPr>
          <p:spPr>
            <a:xfrm>
              <a:off x="5696097" y="111027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6B1B652-EA55-22D3-7A07-9640DF2B6992}"/>
                </a:ext>
              </a:extLst>
            </p:cNvPr>
            <p:cNvSpPr/>
            <p:nvPr/>
          </p:nvSpPr>
          <p:spPr>
            <a:xfrm>
              <a:off x="6195722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D238282-1A5B-E647-2AB5-3138B90622CB}"/>
                </a:ext>
              </a:extLst>
            </p:cNvPr>
            <p:cNvSpPr/>
            <p:nvPr/>
          </p:nvSpPr>
          <p:spPr>
            <a:xfrm>
              <a:off x="6695347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D093AF5-7052-F71C-3816-5B5F98A1D770}"/>
                </a:ext>
              </a:extLst>
            </p:cNvPr>
            <p:cNvSpPr/>
            <p:nvPr/>
          </p:nvSpPr>
          <p:spPr>
            <a:xfrm>
              <a:off x="7194971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EF5263D-D5C8-54E7-0FB5-61B8519F17A5}"/>
                </a:ext>
              </a:extLst>
            </p:cNvPr>
            <p:cNvSpPr/>
            <p:nvPr/>
          </p:nvSpPr>
          <p:spPr>
            <a:xfrm>
              <a:off x="7694596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267CD23-A54A-4152-B6AD-9BF041CEF624}"/>
                </a:ext>
              </a:extLst>
            </p:cNvPr>
            <p:cNvSpPr/>
            <p:nvPr/>
          </p:nvSpPr>
          <p:spPr>
            <a:xfrm>
              <a:off x="8194220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62D2459-6116-1641-A3B0-8A1877EB8035}"/>
                </a:ext>
              </a:extLst>
            </p:cNvPr>
            <p:cNvSpPr/>
            <p:nvPr/>
          </p:nvSpPr>
          <p:spPr>
            <a:xfrm>
              <a:off x="5058646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BB55FA7-A4E4-AFAE-BBDF-60A991866840}"/>
                </a:ext>
              </a:extLst>
            </p:cNvPr>
            <p:cNvSpPr/>
            <p:nvPr/>
          </p:nvSpPr>
          <p:spPr>
            <a:xfrm>
              <a:off x="5558265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AB81CDD-85E3-FD65-5FA8-F3732D5FEB43}"/>
                </a:ext>
              </a:extLst>
            </p:cNvPr>
            <p:cNvSpPr/>
            <p:nvPr/>
          </p:nvSpPr>
          <p:spPr>
            <a:xfrm>
              <a:off x="6557513" y="1119047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6104AF3-C352-A2D6-6339-9FC0989C310E}"/>
                </a:ext>
              </a:extLst>
            </p:cNvPr>
            <p:cNvSpPr/>
            <p:nvPr/>
          </p:nvSpPr>
          <p:spPr>
            <a:xfrm>
              <a:off x="7057132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DBC6301-FF8C-3B21-BD71-55078CB1FBCA}"/>
                </a:ext>
              </a:extLst>
            </p:cNvPr>
            <p:cNvSpPr/>
            <p:nvPr/>
          </p:nvSpPr>
          <p:spPr>
            <a:xfrm>
              <a:off x="8556017" y="1119046"/>
              <a:ext cx="137828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E25691F-C65B-4858-13DF-7A81560AA892}"/>
                </a:ext>
              </a:extLst>
            </p:cNvPr>
            <p:cNvSpPr/>
            <p:nvPr/>
          </p:nvSpPr>
          <p:spPr>
            <a:xfrm>
              <a:off x="7556756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subTitle" idx="1"/>
          </p:nvPr>
        </p:nvSpPr>
        <p:spPr>
          <a:xfrm>
            <a:off x="434468" y="755558"/>
            <a:ext cx="6224566" cy="37910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</a:rPr>
              <a:t>Old MacDonald Had a Farm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rgbClr val="2F5597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Old </a:t>
            </a:r>
            <a:r>
              <a:rPr lang="en-US" sz="2000" dirty="0" err="1">
                <a:solidFill>
                  <a:srgbClr val="2F5597"/>
                </a:solidFill>
              </a:rPr>
              <a:t>macDonald</a:t>
            </a:r>
            <a:r>
              <a:rPr lang="en-US" sz="2000" dirty="0">
                <a:solidFill>
                  <a:srgbClr val="2F5597"/>
                </a:solidFill>
              </a:rPr>
              <a:t> had a farm, E  I  E  I  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F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C   D   </a:t>
            </a:r>
            <a:r>
              <a:rPr lang="en-US" sz="2000" dirty="0" err="1">
                <a:solidFill>
                  <a:schemeClr val="tx1"/>
                </a:solidFill>
              </a:rPr>
              <a:t>D</a:t>
            </a:r>
            <a:r>
              <a:rPr lang="en-US" sz="2000" dirty="0">
                <a:solidFill>
                  <a:schemeClr val="tx1"/>
                </a:solidFill>
              </a:rPr>
              <a:t>   C    A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G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And on his farm he had some chicks, E  I  E  I  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C     F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C  D     </a:t>
            </a:r>
            <a:r>
              <a:rPr lang="en-US" sz="2000" dirty="0" err="1">
                <a:solidFill>
                  <a:schemeClr val="tx1"/>
                </a:solidFill>
              </a:rPr>
              <a:t>D</a:t>
            </a:r>
            <a:r>
              <a:rPr lang="en-US" sz="2000" dirty="0">
                <a:solidFill>
                  <a:schemeClr val="tx1"/>
                </a:solidFill>
              </a:rPr>
              <a:t>       C         A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G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With a cluck-cluck here and a cluck-cluck there,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C    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F 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C   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 F 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endParaRPr lang="en-US" sz="20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Here a cluck, there a cluck, everywhere a cluck-cluck.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F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A     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Old </a:t>
            </a:r>
            <a:r>
              <a:rPr lang="en-US" sz="2000" dirty="0" err="1">
                <a:solidFill>
                  <a:srgbClr val="2F5597"/>
                </a:solidFill>
              </a:rPr>
              <a:t>macDonald</a:t>
            </a:r>
            <a:r>
              <a:rPr lang="en-US" sz="2000" dirty="0">
                <a:solidFill>
                  <a:srgbClr val="2F5597"/>
                </a:solidFill>
              </a:rPr>
              <a:t> had a farm, E  I  E  I  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F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C   D   </a:t>
            </a:r>
            <a:r>
              <a:rPr lang="en-US" sz="2000" dirty="0" err="1">
                <a:solidFill>
                  <a:schemeClr val="tx1"/>
                </a:solidFill>
              </a:rPr>
              <a:t>D</a:t>
            </a:r>
            <a:r>
              <a:rPr lang="en-US" sz="2000" dirty="0">
                <a:solidFill>
                  <a:schemeClr val="tx1"/>
                </a:solidFill>
              </a:rPr>
              <a:t>   C    A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G </a:t>
            </a:r>
            <a:r>
              <a:rPr lang="en-US" sz="2000" dirty="0" err="1">
                <a:solidFill>
                  <a:schemeClr val="tx1"/>
                </a:solidFill>
              </a:rPr>
              <a:t>G</a:t>
            </a:r>
            <a:r>
              <a:rPr lang="en-US" sz="2000" dirty="0">
                <a:solidFill>
                  <a:schemeClr val="tx1"/>
                </a:solidFill>
              </a:rPr>
              <a:t> 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grpSp>
        <p:nvGrpSpPr>
          <p:cNvPr id="5" name="Group 4" descr="A piano octave (keys C through C).">
            <a:extLst>
              <a:ext uri="{FF2B5EF4-FFF2-40B4-BE49-F238E27FC236}">
                <a16:creationId xmlns:a16="http://schemas.microsoft.com/office/drawing/2014/main" id="{06AB385C-276E-F287-FE95-12F33B9F44BF}"/>
              </a:ext>
            </a:extLst>
          </p:cNvPr>
          <p:cNvGrpSpPr/>
          <p:nvPr/>
        </p:nvGrpSpPr>
        <p:grpSpPr>
          <a:xfrm>
            <a:off x="5596467" y="876299"/>
            <a:ext cx="3294263" cy="932310"/>
            <a:chOff x="4696848" y="1109963"/>
            <a:chExt cx="3996997" cy="117278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3B1FAC9-AF9F-8368-853E-6940196CD58A}"/>
                </a:ext>
              </a:extLst>
            </p:cNvPr>
            <p:cNvSpPr/>
            <p:nvPr/>
          </p:nvSpPr>
          <p:spPr>
            <a:xfrm>
              <a:off x="4696848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9613F93-F65F-24E8-4BCE-57F1D835434F}"/>
                </a:ext>
              </a:extLst>
            </p:cNvPr>
            <p:cNvSpPr/>
            <p:nvPr/>
          </p:nvSpPr>
          <p:spPr>
            <a:xfrm>
              <a:off x="5196473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DBC0BC5-8144-4873-4E15-B79145CB09F9}"/>
                </a:ext>
              </a:extLst>
            </p:cNvPr>
            <p:cNvSpPr/>
            <p:nvPr/>
          </p:nvSpPr>
          <p:spPr>
            <a:xfrm>
              <a:off x="5696097" y="111027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77109B4-306D-28C7-C184-6BC844DD30A7}"/>
                </a:ext>
              </a:extLst>
            </p:cNvPr>
            <p:cNvSpPr/>
            <p:nvPr/>
          </p:nvSpPr>
          <p:spPr>
            <a:xfrm>
              <a:off x="6195722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58B1D02-4874-AE23-88A5-94115A77D9D2}"/>
                </a:ext>
              </a:extLst>
            </p:cNvPr>
            <p:cNvSpPr/>
            <p:nvPr/>
          </p:nvSpPr>
          <p:spPr>
            <a:xfrm>
              <a:off x="6695347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EE02B88-2997-7239-9D13-9C8BA921519A}"/>
                </a:ext>
              </a:extLst>
            </p:cNvPr>
            <p:cNvSpPr/>
            <p:nvPr/>
          </p:nvSpPr>
          <p:spPr>
            <a:xfrm>
              <a:off x="7194971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6942C1B-584A-CE3B-BCEC-7137B0B44631}"/>
                </a:ext>
              </a:extLst>
            </p:cNvPr>
            <p:cNvSpPr/>
            <p:nvPr/>
          </p:nvSpPr>
          <p:spPr>
            <a:xfrm>
              <a:off x="7694596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A4F9169-2DA5-7E23-C356-BBF25D042FA2}"/>
                </a:ext>
              </a:extLst>
            </p:cNvPr>
            <p:cNvSpPr/>
            <p:nvPr/>
          </p:nvSpPr>
          <p:spPr>
            <a:xfrm>
              <a:off x="8194220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050247F-DDFD-5617-AD9B-53016223D011}"/>
                </a:ext>
              </a:extLst>
            </p:cNvPr>
            <p:cNvSpPr/>
            <p:nvPr/>
          </p:nvSpPr>
          <p:spPr>
            <a:xfrm>
              <a:off x="5058646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E0FB16F-5D9A-BAC5-B97C-46DB13A1A6BE}"/>
                </a:ext>
              </a:extLst>
            </p:cNvPr>
            <p:cNvSpPr/>
            <p:nvPr/>
          </p:nvSpPr>
          <p:spPr>
            <a:xfrm>
              <a:off x="5558265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B327440-1443-722D-23A8-F90CDBBB6C3A}"/>
                </a:ext>
              </a:extLst>
            </p:cNvPr>
            <p:cNvSpPr/>
            <p:nvPr/>
          </p:nvSpPr>
          <p:spPr>
            <a:xfrm>
              <a:off x="6557513" y="1119047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3CA857B-6F2C-FFD4-6C76-B14F6647A425}"/>
                </a:ext>
              </a:extLst>
            </p:cNvPr>
            <p:cNvSpPr/>
            <p:nvPr/>
          </p:nvSpPr>
          <p:spPr>
            <a:xfrm>
              <a:off x="7057132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61E25CC-534A-5125-1D7E-BD5F76ED4BE2}"/>
                </a:ext>
              </a:extLst>
            </p:cNvPr>
            <p:cNvSpPr/>
            <p:nvPr/>
          </p:nvSpPr>
          <p:spPr>
            <a:xfrm>
              <a:off x="8556017" y="1119046"/>
              <a:ext cx="137828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366045D-D61C-46AF-B23B-79160AA33B3A}"/>
                </a:ext>
              </a:extLst>
            </p:cNvPr>
            <p:cNvSpPr/>
            <p:nvPr/>
          </p:nvSpPr>
          <p:spPr>
            <a:xfrm>
              <a:off x="7556756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>
            <a:spLocks noGrp="1"/>
          </p:cNvSpPr>
          <p:nvPr>
            <p:ph type="subTitle" idx="1"/>
          </p:nvPr>
        </p:nvSpPr>
        <p:spPr>
          <a:xfrm>
            <a:off x="358266" y="747091"/>
            <a:ext cx="6194933" cy="35878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</a:rPr>
              <a:t>The Itsy-Bitsy Spider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rgbClr val="2F5597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The itsy-bitsy spider climbed up the water spout.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C     FF  F G   A 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   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     G  F    G  A    F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Down came the rain And washed the spider out.</a:t>
            </a:r>
          </a:p>
          <a:p>
            <a:pPr marL="0" indent="0" algn="l"/>
            <a:r>
              <a:rPr lang="en-US" sz="2000" dirty="0">
                <a:solidFill>
                  <a:schemeClr val="tx1"/>
                </a:solidFill>
              </a:rPr>
              <a:t>A       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     B</a:t>
            </a:r>
            <a:r>
              <a:rPr lang="en-US" sz="1800" baseline="-25000" dirty="0">
                <a:solidFill>
                  <a:schemeClr val="tx1"/>
                </a:solidFill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♭    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C</a:t>
            </a:r>
            <a:r>
              <a:rPr lang="en-US" sz="2000" baseline="-25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C</a:t>
            </a:r>
            <a:r>
              <a:rPr lang="en-US" sz="2000" baseline="-250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     B</a:t>
            </a:r>
            <a:r>
              <a:rPr lang="en-US" sz="2000" baseline="-25000" dirty="0">
                <a:solidFill>
                  <a:schemeClr val="tx1"/>
                </a:solidFill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♭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         A   B</a:t>
            </a:r>
            <a:r>
              <a:rPr lang="en-US" sz="2000" baseline="-25000" dirty="0">
                <a:solidFill>
                  <a:schemeClr val="tx1"/>
                </a:solidFill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♭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 C</a:t>
            </a:r>
            <a:r>
              <a:rPr lang="en-US" sz="2000" baseline="-25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   A</a:t>
            </a:r>
            <a:r>
              <a:rPr lang="en-US" sz="2000" baseline="-25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Segoe UI Symbol" panose="020B0502040204020203" pitchFamily="34" charset="0"/>
              </a:rPr>
              <a:t>  </a:t>
            </a:r>
            <a:endParaRPr lang="en-US" sz="2000" baseline="-25000" dirty="0">
              <a:solidFill>
                <a:schemeClr val="tx1"/>
              </a:solidFill>
              <a:latin typeface="+mn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Out came the sun and dried up all the rain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F       </a:t>
            </a:r>
            <a:r>
              <a:rPr lang="en-US" sz="2000" dirty="0" err="1">
                <a:solidFill>
                  <a:schemeClr val="tx1"/>
                </a:solidFill>
              </a:rPr>
              <a:t>F</a:t>
            </a:r>
            <a:r>
              <a:rPr lang="en-US" sz="2000" dirty="0">
                <a:solidFill>
                  <a:schemeClr val="tx1"/>
                </a:solidFill>
              </a:rPr>
              <a:t>       G  A    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  G     F   G  A    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2F5597"/>
                </a:solidFill>
              </a:rPr>
              <a:t>And the itsy-bitsy spider climbed up the spout again.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tx1"/>
                </a:solidFill>
              </a:rPr>
              <a:t>C      </a:t>
            </a:r>
            <a:r>
              <a:rPr lang="en-US" sz="2000" dirty="0" err="1">
                <a:solidFill>
                  <a:schemeClr val="tx1"/>
                </a:solidFill>
              </a:rPr>
              <a:t>C</a:t>
            </a:r>
            <a:r>
              <a:rPr lang="en-US" sz="2000" dirty="0">
                <a:solidFill>
                  <a:schemeClr val="tx1"/>
                </a:solidFill>
              </a:rPr>
              <a:t>   FF  F G   A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    </a:t>
            </a:r>
            <a:r>
              <a:rPr lang="en-US" sz="2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        G  F    G       A   F  </a:t>
            </a:r>
            <a:endParaRPr sz="2000" dirty="0">
              <a:solidFill>
                <a:schemeClr val="tx1"/>
              </a:solidFill>
            </a:endParaRPr>
          </a:p>
        </p:txBody>
      </p:sp>
      <p:grpSp>
        <p:nvGrpSpPr>
          <p:cNvPr id="5" name="Group 4" descr="A piano octave (keys C through C).">
            <a:extLst>
              <a:ext uri="{FF2B5EF4-FFF2-40B4-BE49-F238E27FC236}">
                <a16:creationId xmlns:a16="http://schemas.microsoft.com/office/drawing/2014/main" id="{96944B1B-A48F-6E7A-F0D5-959841D939C5}"/>
              </a:ext>
            </a:extLst>
          </p:cNvPr>
          <p:cNvGrpSpPr/>
          <p:nvPr/>
        </p:nvGrpSpPr>
        <p:grpSpPr>
          <a:xfrm>
            <a:off x="4131734" y="359843"/>
            <a:ext cx="3281564" cy="897448"/>
            <a:chOff x="4696848" y="1109963"/>
            <a:chExt cx="3996997" cy="117278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ED0A8B9-69D7-74B9-ED9C-ECA24237E550}"/>
                </a:ext>
              </a:extLst>
            </p:cNvPr>
            <p:cNvSpPr/>
            <p:nvPr/>
          </p:nvSpPr>
          <p:spPr>
            <a:xfrm>
              <a:off x="4696848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15D082C-12A0-180D-94A1-D16021F0333D}"/>
                </a:ext>
              </a:extLst>
            </p:cNvPr>
            <p:cNvSpPr/>
            <p:nvPr/>
          </p:nvSpPr>
          <p:spPr>
            <a:xfrm>
              <a:off x="5196473" y="110996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08B4D1F-89F8-116E-126C-DDA6FAAA10E7}"/>
                </a:ext>
              </a:extLst>
            </p:cNvPr>
            <p:cNvSpPr/>
            <p:nvPr/>
          </p:nvSpPr>
          <p:spPr>
            <a:xfrm>
              <a:off x="5696097" y="1110273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B5BC12-C7D3-B521-8780-B44487752168}"/>
                </a:ext>
              </a:extLst>
            </p:cNvPr>
            <p:cNvSpPr/>
            <p:nvPr/>
          </p:nvSpPr>
          <p:spPr>
            <a:xfrm>
              <a:off x="6195722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13A1441-D072-CC33-CF90-7E2939EF935A}"/>
                </a:ext>
              </a:extLst>
            </p:cNvPr>
            <p:cNvSpPr/>
            <p:nvPr/>
          </p:nvSpPr>
          <p:spPr>
            <a:xfrm>
              <a:off x="6695347" y="1110582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60BA60C-0DB0-26E4-9366-FF67086E8DA4}"/>
                </a:ext>
              </a:extLst>
            </p:cNvPr>
            <p:cNvSpPr/>
            <p:nvPr/>
          </p:nvSpPr>
          <p:spPr>
            <a:xfrm>
              <a:off x="7194971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03ED79-1B03-A457-CB17-F209EF4391ED}"/>
                </a:ext>
              </a:extLst>
            </p:cNvPr>
            <p:cNvSpPr/>
            <p:nvPr/>
          </p:nvSpPr>
          <p:spPr>
            <a:xfrm>
              <a:off x="7694596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8834D01-6D22-11BA-B508-74CCDBB568A5}"/>
                </a:ext>
              </a:extLst>
            </p:cNvPr>
            <p:cNvSpPr/>
            <p:nvPr/>
          </p:nvSpPr>
          <p:spPr>
            <a:xfrm>
              <a:off x="8194220" y="1110581"/>
              <a:ext cx="499625" cy="117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DE3C7B7-2348-00E8-CC5E-BFF84E24C889}"/>
                </a:ext>
              </a:extLst>
            </p:cNvPr>
            <p:cNvSpPr/>
            <p:nvPr/>
          </p:nvSpPr>
          <p:spPr>
            <a:xfrm>
              <a:off x="5058646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370F84-74A1-92AF-3C49-05E28B0EE83B}"/>
                </a:ext>
              </a:extLst>
            </p:cNvPr>
            <p:cNvSpPr/>
            <p:nvPr/>
          </p:nvSpPr>
          <p:spPr>
            <a:xfrm>
              <a:off x="5558265" y="111450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BB2FA3B-6812-8963-2953-939802C1718E}"/>
                </a:ext>
              </a:extLst>
            </p:cNvPr>
            <p:cNvSpPr/>
            <p:nvPr/>
          </p:nvSpPr>
          <p:spPr>
            <a:xfrm>
              <a:off x="6557513" y="1119047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723B83A-F6B6-B98F-1FF6-865A1FA29114}"/>
                </a:ext>
              </a:extLst>
            </p:cNvPr>
            <p:cNvSpPr/>
            <p:nvPr/>
          </p:nvSpPr>
          <p:spPr>
            <a:xfrm>
              <a:off x="7057132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65289D6-4C44-2BA7-1FA6-2666207A6B63}"/>
                </a:ext>
              </a:extLst>
            </p:cNvPr>
            <p:cNvSpPr/>
            <p:nvPr/>
          </p:nvSpPr>
          <p:spPr>
            <a:xfrm>
              <a:off x="8556017" y="1119046"/>
              <a:ext cx="137828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716A01C-6C62-11B5-F98D-C561F948036F}"/>
                </a:ext>
              </a:extLst>
            </p:cNvPr>
            <p:cNvSpPr/>
            <p:nvPr/>
          </p:nvSpPr>
          <p:spPr>
            <a:xfrm>
              <a:off x="7556756" y="1119046"/>
              <a:ext cx="275655" cy="8382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" rIns="9144" rtlCol="0" anchor="b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B</a:t>
              </a:r>
              <a:r>
                <a:rPr lang="en-US" sz="1800" baseline="-25000" dirty="0">
                  <a:effectLst/>
                  <a:latin typeface="Segoe UI Symbol" panose="020B0502040204020203" pitchFamily="34" charset="0"/>
                  <a:ea typeface="Calibri" panose="020F0502020204030204" pitchFamily="34" charset="0"/>
                  <a:cs typeface="Segoe UI Symbol" panose="020B0502040204020203" pitchFamily="34" charset="0"/>
                </a:rPr>
                <a:t>♭</a:t>
              </a:r>
              <a:endParaRPr lang="en-US" sz="18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>
            <a:spLocks noGrp="1"/>
          </p:cNvSpPr>
          <p:nvPr>
            <p:ph type="ctrTitle"/>
          </p:nvPr>
        </p:nvSpPr>
        <p:spPr>
          <a:xfrm>
            <a:off x="0" y="744575"/>
            <a:ext cx="9144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On Youtube </a:t>
            </a:r>
            <a:r>
              <a:rPr lang="en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search</a:t>
            </a:r>
            <a:r>
              <a:rPr lang="en" dirty="0">
                <a:solidFill>
                  <a:schemeClr val="tx1"/>
                </a:solidFill>
              </a:rPr>
              <a:t>: </a:t>
            </a:r>
            <a:endParaRPr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Easy Piano Tutorial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>
            <a:spLocks noGrp="1"/>
          </p:cNvSpPr>
          <p:nvPr>
            <p:ph type="ctrTitle"/>
          </p:nvPr>
        </p:nvSpPr>
        <p:spPr>
          <a:xfrm>
            <a:off x="0" y="-51800"/>
            <a:ext cx="9144000" cy="137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Challenge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51" name="Google Shape;151;p27"/>
          <p:cNvSpPr txBox="1">
            <a:spLocks noGrp="1"/>
          </p:cNvSpPr>
          <p:nvPr>
            <p:ph type="subTitle" idx="1"/>
          </p:nvPr>
        </p:nvSpPr>
        <p:spPr>
          <a:xfrm>
            <a:off x="311700" y="1361725"/>
            <a:ext cx="8520600" cy="226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08000" lvl="0" indent="-45720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" dirty="0">
                <a:solidFill>
                  <a:schemeClr val="tx1"/>
                </a:solidFill>
              </a:rPr>
              <a:t>Code the Micro Bit to play a popular song using Easy Piano Tutorial as a guide</a:t>
            </a:r>
            <a:endParaRPr dirty="0">
              <a:solidFill>
                <a:schemeClr val="tx1"/>
              </a:solidFill>
            </a:endParaRPr>
          </a:p>
          <a:p>
            <a:pPr marL="508000" lvl="0" indent="-457200" algn="l" rtl="0">
              <a:spcBef>
                <a:spcPts val="0"/>
              </a:spcBef>
              <a:spcAft>
                <a:spcPts val="0"/>
              </a:spcAft>
              <a:buClrTx/>
              <a:buSzPts val="2800"/>
              <a:buFont typeface="Arial" panose="020B0604020202020204" pitchFamily="34" charset="0"/>
              <a:buChar char="•"/>
            </a:pPr>
            <a:r>
              <a:rPr lang="en" dirty="0">
                <a:solidFill>
                  <a:schemeClr val="tx1"/>
                </a:solidFill>
              </a:rPr>
              <a:t>Play Name that Tune</a:t>
            </a:r>
            <a:endParaRPr dirty="0">
              <a:solidFill>
                <a:schemeClr val="tx1"/>
              </a:solidFill>
            </a:endParaRPr>
          </a:p>
          <a:p>
            <a:pPr lvl="0" indent="-45720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Try out the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Final Countdown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>
            <a:spLocks noGrp="1"/>
          </p:cNvSpPr>
          <p:nvPr>
            <p:ph type="ctrTitle"/>
          </p:nvPr>
        </p:nvSpPr>
        <p:spPr>
          <a:xfrm>
            <a:off x="0" y="0"/>
            <a:ext cx="9144000" cy="60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 dirty="0">
                <a:solidFill>
                  <a:schemeClr val="tx1"/>
                </a:solidFill>
              </a:rPr>
              <a:t>If you finish a whole song challenges….</a:t>
            </a:r>
            <a:endParaRPr sz="3800" dirty="0">
              <a:solidFill>
                <a:schemeClr val="tx1"/>
              </a:solidFill>
            </a:endParaRPr>
          </a:p>
        </p:txBody>
      </p:sp>
      <p:sp>
        <p:nvSpPr>
          <p:cNvPr id="163" name="Google Shape;163;p29"/>
          <p:cNvSpPr txBox="1">
            <a:spLocks noGrp="1"/>
          </p:cNvSpPr>
          <p:nvPr>
            <p:ph type="subTitle" idx="1"/>
          </p:nvPr>
        </p:nvSpPr>
        <p:spPr>
          <a:xfrm>
            <a:off x="0" y="1443075"/>
            <a:ext cx="9144000" cy="34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08000" lvl="0" indent="-45720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" dirty="0">
                <a:solidFill>
                  <a:schemeClr val="tx1"/>
                </a:solidFill>
              </a:rPr>
              <a:t>Add lighting effects to go along with your song</a:t>
            </a:r>
            <a:endParaRPr dirty="0">
              <a:solidFill>
                <a:schemeClr val="tx1"/>
              </a:solidFill>
            </a:endParaRPr>
          </a:p>
          <a:p>
            <a:pPr lvl="0" indent="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" dirty="0">
                <a:solidFill>
                  <a:schemeClr val="tx1"/>
                </a:solidFill>
              </a:rPr>
              <a:t>Hint: Use the same timing as the song </a:t>
            </a:r>
            <a:endParaRPr dirty="0">
              <a:solidFill>
                <a:schemeClr val="tx1"/>
              </a:solidFill>
            </a:endParaRPr>
          </a:p>
          <a:p>
            <a:pPr marL="508000" lvl="0" indent="-45720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" dirty="0">
                <a:solidFill>
                  <a:schemeClr val="tx1"/>
                </a:solidFill>
              </a:rPr>
              <a:t>Find a different “Easy Piano” song on YouTube and recreate it with the Micro:bit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0"/>
          <p:cNvSpPr txBox="1">
            <a:spLocks noGrp="1"/>
          </p:cNvSpPr>
          <p:nvPr>
            <p:ph type="ctrTitle"/>
          </p:nvPr>
        </p:nvSpPr>
        <p:spPr>
          <a:xfrm>
            <a:off x="0" y="0"/>
            <a:ext cx="9144000" cy="65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chemeClr val="tx1"/>
                </a:solidFill>
              </a:rPr>
              <a:t>Reflection on Today’s Activity</a:t>
            </a:r>
            <a:endParaRPr sz="3600" dirty="0">
              <a:solidFill>
                <a:schemeClr val="tx1"/>
              </a:solidFill>
            </a:endParaRPr>
          </a:p>
        </p:txBody>
      </p:sp>
      <p:sp>
        <p:nvSpPr>
          <p:cNvPr id="169" name="Google Shape;169;p30"/>
          <p:cNvSpPr txBox="1">
            <a:spLocks noGrp="1"/>
          </p:cNvSpPr>
          <p:nvPr>
            <p:ph type="subTitle" idx="1"/>
          </p:nvPr>
        </p:nvSpPr>
        <p:spPr>
          <a:xfrm>
            <a:off x="0" y="756850"/>
            <a:ext cx="9076800" cy="41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15417" lvl="0" indent="0" algn="l" rtl="0">
              <a:lnSpc>
                <a:spcPct val="100504"/>
              </a:lnSpc>
              <a:spcBef>
                <a:spcPts val="1389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50" dirty="0">
                <a:solidFill>
                  <a:schemeClr val="tx1"/>
                </a:solidFill>
                <a:highlight>
                  <a:srgbClr val="FFFFFF"/>
                </a:highlight>
              </a:rPr>
              <a:t>In this activity, it was difficult to …..</a:t>
            </a:r>
            <a:endParaRPr sz="275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0" marR="15417" lvl="0" indent="0" algn="l" rtl="0">
              <a:lnSpc>
                <a:spcPct val="100504"/>
              </a:lnSpc>
              <a:spcBef>
                <a:spcPts val="1389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50" dirty="0">
                <a:solidFill>
                  <a:schemeClr val="tx1"/>
                </a:solidFill>
                <a:highlight>
                  <a:srgbClr val="FFFFFF"/>
                </a:highlight>
              </a:rPr>
              <a:t>In this activity, my greatest success was…</a:t>
            </a:r>
            <a:endParaRPr sz="275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0" marR="15417" lvl="0" indent="0" algn="l" rtl="0">
              <a:lnSpc>
                <a:spcPct val="100504"/>
              </a:lnSpc>
              <a:spcBef>
                <a:spcPts val="1389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50" dirty="0">
                <a:solidFill>
                  <a:schemeClr val="tx1"/>
                </a:solidFill>
                <a:highlight>
                  <a:srgbClr val="FFFFFF"/>
                </a:highlight>
              </a:rPr>
              <a:t>A tip or trick that helped me today was….</a:t>
            </a:r>
            <a:endParaRPr sz="275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0" marR="15417" lvl="0" indent="0" algn="l" rtl="0">
              <a:lnSpc>
                <a:spcPct val="100504"/>
              </a:lnSpc>
              <a:spcBef>
                <a:spcPts val="1389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50" dirty="0">
                <a:solidFill>
                  <a:schemeClr val="tx1"/>
                </a:solidFill>
                <a:highlight>
                  <a:srgbClr val="FFFFFF"/>
                </a:highlight>
              </a:rPr>
              <a:t>It was fun to …..</a:t>
            </a:r>
            <a:endParaRPr sz="275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0" marR="15417" lvl="0" indent="0" algn="l" rtl="0">
              <a:lnSpc>
                <a:spcPct val="100504"/>
              </a:lnSpc>
              <a:spcBef>
                <a:spcPts val="1389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50" dirty="0">
                <a:solidFill>
                  <a:schemeClr val="tx1"/>
                </a:solidFill>
                <a:highlight>
                  <a:srgbClr val="FFFFFF"/>
                </a:highlight>
              </a:rPr>
              <a:t>One limitation of today’s activity was….</a:t>
            </a:r>
            <a:endParaRPr sz="2950" dirty="0">
              <a:solidFill>
                <a:schemeClr val="tx1"/>
              </a:solidFill>
              <a:highlight>
                <a:srgbClr val="1F1F1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Discussion-Have You Played?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67" name="Google Shape;67;p14" descr="Two people in a dark arcade playing Guitar Hero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375" y="1144010"/>
            <a:ext cx="8272592" cy="354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518050" y="4347294"/>
            <a:ext cx="35154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>
                <a:solidFill>
                  <a:schemeClr val="bg1"/>
                </a:solidFill>
              </a:rPr>
              <a:t>Photo by</a:t>
            </a:r>
            <a:r>
              <a:rPr lang="en" sz="1100" dirty="0">
                <a:solidFill>
                  <a:schemeClr val="bg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100" u="sng" dirty="0">
                <a:solidFill>
                  <a:schemeClr val="hlink"/>
                </a:solidFill>
                <a:hlinkClick r:id="rId4"/>
              </a:rPr>
              <a:t>Cassidy James Blaede</a:t>
            </a:r>
            <a:r>
              <a:rPr lang="en" sz="1100" dirty="0">
                <a:solidFill>
                  <a:schemeClr val="dk1"/>
                </a:solidFill>
              </a:rPr>
              <a:t> </a:t>
            </a:r>
            <a:r>
              <a:rPr lang="en" sz="1100" dirty="0">
                <a:solidFill>
                  <a:schemeClr val="bg1"/>
                </a:solidFill>
              </a:rPr>
              <a:t>on</a:t>
            </a:r>
            <a:r>
              <a:rPr lang="en" sz="1100" dirty="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100" u="sng" dirty="0">
                <a:solidFill>
                  <a:schemeClr val="hlink"/>
                </a:solidFill>
                <a:hlinkClick r:id="rId5"/>
              </a:rPr>
              <a:t>Unsplash</a:t>
            </a:r>
            <a:endParaRPr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5" descr="Musical notes on a page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4764" y="993138"/>
            <a:ext cx="8627536" cy="36807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>
            <a:spLocks noGrp="1"/>
          </p:cNvSpPr>
          <p:nvPr>
            <p:ph type="title"/>
          </p:nvPr>
        </p:nvSpPr>
        <p:spPr>
          <a:xfrm>
            <a:off x="0" y="445025"/>
            <a:ext cx="883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Discussion-Experiences with Musical Notes/Rests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1"/>
          </p:nvPr>
        </p:nvSpPr>
        <p:spPr>
          <a:xfrm>
            <a:off x="204764" y="4314867"/>
            <a:ext cx="2174369" cy="3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100" dirty="0">
                <a:solidFill>
                  <a:schemeClr val="bg1"/>
                </a:solidFill>
              </a:rPr>
              <a:t>Photo by</a:t>
            </a:r>
            <a:r>
              <a:rPr lang="en" sz="1100" dirty="0">
                <a:solidFill>
                  <a:schemeClr val="bg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100" u="sng" dirty="0">
                <a:solidFill>
                  <a:schemeClr val="hlink"/>
                </a:solidFill>
                <a:hlinkClick r:id="rId4"/>
              </a:rPr>
              <a:t>Sarah Le</a:t>
            </a:r>
            <a:r>
              <a:rPr lang="en" sz="1100" dirty="0">
                <a:solidFill>
                  <a:schemeClr val="dk1"/>
                </a:solidFill>
              </a:rPr>
              <a:t> </a:t>
            </a:r>
            <a:r>
              <a:rPr lang="en" sz="1100" dirty="0">
                <a:solidFill>
                  <a:schemeClr val="bg1"/>
                </a:solidFill>
              </a:rPr>
              <a:t>on</a:t>
            </a:r>
            <a:r>
              <a:rPr lang="en" sz="1100" dirty="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100" u="sng" dirty="0">
                <a:solidFill>
                  <a:schemeClr val="hlink"/>
                </a:solidFill>
                <a:hlinkClick r:id="rId5"/>
              </a:rPr>
              <a:t>Unsplash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0" y="445025"/>
            <a:ext cx="883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Today’s Inquiry Question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0" y="1152475"/>
            <a:ext cx="8832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What are the best ways to recreate popular music with code and a Micro:bit?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Name That Tune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https://www.youtube.com/watch?v=e5sz3wvjWus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Objectives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Utilize Micro:bits to play music with rests, single, half and quarter notes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Create a nursery rhyme tune using Micro:bit MakeCode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Replicate a popular song using MakeCode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Play Name That Tune with Make Code Creations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0" y="445025"/>
            <a:ext cx="883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Review Past Musical Experiences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tx1"/>
                </a:solidFill>
              </a:rPr>
              <a:t>What is a musical beat?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4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tx1"/>
                </a:solidFill>
              </a:rPr>
              <a:t>What is a musical rythem?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4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tx1"/>
                </a:solidFill>
              </a:rPr>
              <a:t>What is a rest?</a:t>
            </a:r>
            <a:endParaRPr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Accessing Micro:bit to Code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u="sng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https://makecode.microbit.org/#</a:t>
            </a:r>
            <a:endParaRPr sz="2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tx1"/>
                </a:solidFill>
              </a:rPr>
              <a:t>Learn/practice how to find, add and delete blocks to write songs</a:t>
            </a:r>
            <a:endParaRPr sz="24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Practice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tx1"/>
                </a:solidFill>
              </a:rPr>
              <a:t>Pick a nursery rhyme to and code the tune in MakeCode with your Micro:bit to practice coding!</a:t>
            </a:r>
            <a:endParaRPr sz="24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dirty="0">
                <a:solidFill>
                  <a:schemeClr val="tx1"/>
                </a:solidFill>
              </a:rPr>
              <a:t>Which one should we practice code?</a:t>
            </a:r>
            <a:endParaRPr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713</Words>
  <Application>Microsoft Office PowerPoint</Application>
  <PresentationFormat>On-screen Show (16:9)</PresentationFormat>
  <Paragraphs>125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Roboto</vt:lpstr>
      <vt:lpstr>Segoe UI Symbol</vt:lpstr>
      <vt:lpstr>Times New Roman</vt:lpstr>
      <vt:lpstr>Simple Light</vt:lpstr>
      <vt:lpstr>Micro:bit Hero Using MakeCode to Replicate Popular Songs by Brian Johnson  </vt:lpstr>
      <vt:lpstr>Discussion-Have You Played?</vt:lpstr>
      <vt:lpstr>Discussion-Experiences with Musical Notes/Rests</vt:lpstr>
      <vt:lpstr>Today’s Inquiry Question</vt:lpstr>
      <vt:lpstr>Name That Tune</vt:lpstr>
      <vt:lpstr>Objectives</vt:lpstr>
      <vt:lpstr>Review Past Musical Experiences</vt:lpstr>
      <vt:lpstr>Accessing Micro:bit to Code</vt:lpstr>
      <vt:lpstr>Practice</vt:lpstr>
      <vt:lpstr>PowerPoint Presentation</vt:lpstr>
      <vt:lpstr>PowerPoint Presentation</vt:lpstr>
      <vt:lpstr>PowerPoint Presentation</vt:lpstr>
      <vt:lpstr>PowerPoint Presentation</vt:lpstr>
      <vt:lpstr>On Youtube search:  Easy Piano Tutorial</vt:lpstr>
      <vt:lpstr>Challenge</vt:lpstr>
      <vt:lpstr>Try out the Final Countdown</vt:lpstr>
      <vt:lpstr>If you finish a whole song challenges….</vt:lpstr>
      <vt:lpstr>Reflection on Today’s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Micro:bit Hero  </dc:title>
  <cp:lastModifiedBy>Craig Erschel Shepherd (cshphrd2)</cp:lastModifiedBy>
  <cp:revision>12</cp:revision>
  <dcterms:modified xsi:type="dcterms:W3CDTF">2022-07-06T10:43:04Z</dcterms:modified>
</cp:coreProperties>
</file>