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87" r:id="rId2"/>
    <p:sldId id="356" r:id="rId3"/>
    <p:sldId id="329" r:id="rId4"/>
    <p:sldId id="313" r:id="rId5"/>
    <p:sldId id="350" r:id="rId6"/>
    <p:sldId id="354" r:id="rId7"/>
    <p:sldId id="362" r:id="rId8"/>
    <p:sldId id="360" r:id="rId9"/>
    <p:sldId id="359" r:id="rId10"/>
    <p:sldId id="308" r:id="rId11"/>
    <p:sldId id="299" r:id="rId12"/>
    <p:sldId id="315" r:id="rId13"/>
    <p:sldId id="358" r:id="rId14"/>
    <p:sldId id="291" r:id="rId15"/>
    <p:sldId id="326" r:id="rId16"/>
    <p:sldId id="310" r:id="rId17"/>
    <p:sldId id="311" r:id="rId18"/>
    <p:sldId id="343" r:id="rId19"/>
    <p:sldId id="340" r:id="rId20"/>
    <p:sldId id="341" r:id="rId21"/>
    <p:sldId id="344" r:id="rId22"/>
    <p:sldId id="312" r:id="rId23"/>
    <p:sldId id="314" r:id="rId24"/>
    <p:sldId id="355" r:id="rId25"/>
    <p:sldId id="304" r:id="rId26"/>
    <p:sldId id="305" r:id="rId27"/>
    <p:sldId id="294" r:id="rId28"/>
    <p:sldId id="303" r:id="rId29"/>
    <p:sldId id="361" r:id="rId30"/>
    <p:sldId id="319" r:id="rId31"/>
    <p:sldId id="349" r:id="rId32"/>
    <p:sldId id="320" r:id="rId33"/>
    <p:sldId id="321" r:id="rId34"/>
    <p:sldId id="322" r:id="rId35"/>
    <p:sldId id="351" r:id="rId36"/>
    <p:sldId id="352" r:id="rId37"/>
    <p:sldId id="348" r:id="rId38"/>
    <p:sldId id="363" r:id="rId39"/>
    <p:sldId id="353" r:id="rId40"/>
    <p:sldId id="364" r:id="rId41"/>
    <p:sldId id="297" r:id="rId42"/>
    <p:sldId id="345" r:id="rId43"/>
    <p:sldId id="347" r:id="rId4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omic Sans MS" panose="030F07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F5597"/>
    <a:srgbClr val="B8E08C"/>
    <a:srgbClr val="FF0000"/>
    <a:srgbClr val="CC9900"/>
    <a:srgbClr val="663300"/>
    <a:srgbClr val="006600"/>
    <a:srgbClr val="990000"/>
    <a:srgbClr val="00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0" autoAdjust="0"/>
    <p:restoredTop sz="91318" autoAdjust="0"/>
  </p:normalViewPr>
  <p:slideViewPr>
    <p:cSldViewPr snapToGrid="0" showGuides="1">
      <p:cViewPr>
        <p:scale>
          <a:sx n="92" d="100"/>
          <a:sy n="92" d="100"/>
        </p:scale>
        <p:origin x="84" y="87"/>
      </p:cViewPr>
      <p:guideLst>
        <p:guide orient="horz" pos="4319"/>
        <p:guide pos="7679"/>
      </p:guideLst>
    </p:cSldViewPr>
  </p:slideViewPr>
  <p:outlineViewPr>
    <p:cViewPr>
      <p:scale>
        <a:sx n="33" d="100"/>
        <a:sy n="33" d="100"/>
      </p:scale>
      <p:origin x="0" y="-1655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54D9C12-C77C-44B5-A4B6-550B204C29C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1" name="Rectangle 3">
            <a:extLst>
              <a:ext uri="{FF2B5EF4-FFF2-40B4-BE49-F238E27FC236}">
                <a16:creationId xmlns:a16="http://schemas.microsoft.com/office/drawing/2014/main" id="{9794E248-9E8C-443A-A5ED-3F797AF9CCF3}"/>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89092" name="Rectangle 4">
            <a:extLst>
              <a:ext uri="{FF2B5EF4-FFF2-40B4-BE49-F238E27FC236}">
                <a16:creationId xmlns:a16="http://schemas.microsoft.com/office/drawing/2014/main" id="{3F807E8F-6973-4907-A2A9-0016C1976F78}"/>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89093" name="Rectangle 5">
            <a:extLst>
              <a:ext uri="{FF2B5EF4-FFF2-40B4-BE49-F238E27FC236}">
                <a16:creationId xmlns:a16="http://schemas.microsoft.com/office/drawing/2014/main" id="{BE14ACE5-F3A1-44D5-A056-A5EADFD2C8D4}"/>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B9D48F8-701B-40D8-B658-5D61D9E7BD2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4A6B60-46F5-44FD-91EA-C6001B68C5E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3" name="Rectangle 3">
            <a:extLst>
              <a:ext uri="{FF2B5EF4-FFF2-40B4-BE49-F238E27FC236}">
                <a16:creationId xmlns:a16="http://schemas.microsoft.com/office/drawing/2014/main" id="{03195FFD-7637-4C12-9641-4DC81A95556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pPr>
              <a:defRPr/>
            </a:pPr>
            <a:endParaRPr lang="en-US" altLang="en-US"/>
          </a:p>
        </p:txBody>
      </p:sp>
      <p:sp>
        <p:nvSpPr>
          <p:cNvPr id="15364" name="Rectangle 4">
            <a:extLst>
              <a:ext uri="{FF2B5EF4-FFF2-40B4-BE49-F238E27FC236}">
                <a16:creationId xmlns:a16="http://schemas.microsoft.com/office/drawing/2014/main" id="{7B94D00D-C45E-44AC-BBC9-BB7161F66FA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8C99408-3AA3-49C2-A275-BEB167CA671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E1259C95-AE49-459E-B2EE-D26ED3BBEBD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defRPr>
            </a:lvl1pPr>
          </a:lstStyle>
          <a:p>
            <a:pPr>
              <a:defRPr/>
            </a:pPr>
            <a:endParaRPr lang="en-US" altLang="en-US"/>
          </a:p>
        </p:txBody>
      </p:sp>
      <p:sp>
        <p:nvSpPr>
          <p:cNvPr id="5127" name="Rectangle 7">
            <a:extLst>
              <a:ext uri="{FF2B5EF4-FFF2-40B4-BE49-F238E27FC236}">
                <a16:creationId xmlns:a16="http://schemas.microsoft.com/office/drawing/2014/main" id="{71ED5B40-1D5B-4B3A-8EE7-056D8C9833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4B22A6BE-9336-4166-AE8C-1C58964F57D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22A6BE-9336-4166-AE8C-1C58964F57D9}" type="slidenum">
              <a:rPr lang="en-US" altLang="en-US" smtClean="0"/>
              <a:pPr/>
              <a:t>2</a:t>
            </a:fld>
            <a:endParaRPr lang="en-US" altLang="en-US"/>
          </a:p>
        </p:txBody>
      </p:sp>
    </p:spTree>
    <p:extLst>
      <p:ext uri="{BB962C8B-B14F-4D97-AF65-F5344CB8AC3E}">
        <p14:creationId xmlns:p14="http://schemas.microsoft.com/office/powerpoint/2010/main" val="376873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9052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763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57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38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16000" y="274638"/>
            <a:ext cx="100584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87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80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603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76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6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584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4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640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068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creativecommons.org/licenses/by-nc-sa/4.0/" TargetMode="Externa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journals.uwyo.edu/index.php/jtilt/index"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C8C1C049-F093-489D-90F9-FF3503ADDF19}"/>
              </a:ext>
            </a:extLst>
          </p:cNvPr>
          <p:cNvSpPr>
            <a:spLocks noGrp="1" noChangeArrowheads="1"/>
          </p:cNvSpPr>
          <p:nvPr>
            <p:ph type="title"/>
          </p:nvPr>
        </p:nvSpPr>
        <p:spPr bwMode="auto">
          <a:xfrm>
            <a:off x="10160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5">
            <a:extLst>
              <a:ext uri="{FF2B5EF4-FFF2-40B4-BE49-F238E27FC236}">
                <a16:creationId xmlns:a16="http://schemas.microsoft.com/office/drawing/2014/main" id="{0270379C-98BA-456F-9A8F-BAB630A6FC1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5" name="Straight Connector 4">
            <a:extLst>
              <a:ext uri="{FF2B5EF4-FFF2-40B4-BE49-F238E27FC236}">
                <a16:creationId xmlns:a16="http://schemas.microsoft.com/office/drawing/2014/main" id="{A1DB6455-0209-2065-F6CC-30EB98328600}"/>
              </a:ext>
              <a:ext uri="{C183D7F6-B498-43B3-948B-1728B52AA6E4}">
                <adec:decorative xmlns:adec="http://schemas.microsoft.com/office/drawing/2017/decorative" val="1"/>
              </a:ext>
            </a:extLst>
          </p:cNvPr>
          <p:cNvCxnSpPr>
            <a:cxnSpLocks/>
          </p:cNvCxnSpPr>
          <p:nvPr userDrawn="1"/>
        </p:nvCxnSpPr>
        <p:spPr>
          <a:xfrm>
            <a:off x="5195" y="6437165"/>
            <a:ext cx="12186805" cy="0"/>
          </a:xfrm>
          <a:prstGeom prst="line">
            <a:avLst/>
          </a:prstGeom>
          <a:ln w="57150">
            <a:solidFill>
              <a:srgbClr val="B8E08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C493F0C-13A0-FB5C-3D8D-286241BDE092}"/>
              </a:ext>
              <a:ext uri="{C183D7F6-B498-43B3-948B-1728B52AA6E4}">
                <adec:decorative xmlns:adec="http://schemas.microsoft.com/office/drawing/2017/decorative" val="1"/>
              </a:ext>
            </a:extLst>
          </p:cNvPr>
          <p:cNvSpPr/>
          <p:nvPr userDrawn="1"/>
        </p:nvSpPr>
        <p:spPr>
          <a:xfrm>
            <a:off x="5194" y="6477002"/>
            <a:ext cx="12186805" cy="380998"/>
          </a:xfrm>
          <a:prstGeom prst="rect">
            <a:avLst/>
          </a:prstGeom>
          <a:solidFill>
            <a:srgbClr val="2F5597"/>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00" u="none" dirty="0">
                <a:solidFill>
                  <a:schemeClr val="bg1"/>
                </a:solidFill>
                <a:latin typeface="Roboto" panose="02000000000000000000" pitchFamily="2" charset="0"/>
                <a:ea typeface="Roboto" panose="02000000000000000000" pitchFamily="2" charset="0"/>
                <a:hlinkClick r:id="rId15">
                  <a:extLst>
                    <a:ext uri="{A12FA001-AC4F-418D-AE19-62706E023703}">
                      <ahyp:hlinkClr xmlns:ahyp="http://schemas.microsoft.com/office/drawing/2018/hyperlinkcolor" val="tx"/>
                    </a:ext>
                  </a:extLst>
                </a:hlinkClick>
              </a:rPr>
              <a:t>Journal of Technology-Integrated Lessons and Teaching</a:t>
            </a:r>
            <a:r>
              <a:rPr lang="en-US" sz="1000" dirty="0">
                <a:solidFill>
                  <a:schemeClr val="bg1"/>
                </a:solidFill>
                <a:latin typeface="Roboto" panose="02000000000000000000" pitchFamily="2" charset="0"/>
                <a:ea typeface="Roboto" panose="02000000000000000000" pitchFamily="2" charset="0"/>
              </a:rPr>
              <a:t>, 1(1).</a:t>
            </a:r>
          </a:p>
        </p:txBody>
      </p:sp>
      <p:pic>
        <p:nvPicPr>
          <p:cNvPr id="7" name="Picture 6">
            <a:hlinkClick r:id="rId15"/>
            <a:extLst>
              <a:ext uri="{FF2B5EF4-FFF2-40B4-BE49-F238E27FC236}">
                <a16:creationId xmlns:a16="http://schemas.microsoft.com/office/drawing/2014/main" id="{BCE05341-DD77-EB2C-106C-FE0D7F70D446}"/>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50025" y="109242"/>
            <a:ext cx="868680" cy="493395"/>
          </a:xfrm>
          <a:prstGeom prst="rect">
            <a:avLst/>
          </a:prstGeom>
        </p:spPr>
      </p:pic>
      <p:pic>
        <p:nvPicPr>
          <p:cNvPr id="8" name="Picture 7" descr="Creative Commons, Attribution, Non-Commercial, Share Alike icon.">
            <a:hlinkClick r:id="rId17"/>
            <a:extLst>
              <a:ext uri="{FF2B5EF4-FFF2-40B4-BE49-F238E27FC236}">
                <a16:creationId xmlns:a16="http://schemas.microsoft.com/office/drawing/2014/main" id="{B1D746F0-1DEE-FF75-477C-ADEF8F836C99}"/>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10503" y="6526535"/>
            <a:ext cx="808202" cy="276046"/>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Lst>
  <p:hf hdr="0" ftr="0" dt="0"/>
  <p:txStyles>
    <p:titleStyle>
      <a:lvl1pPr algn="ctr" rtl="0" eaLnBrk="0" fontAlgn="base" hangingPunct="0">
        <a:spcBef>
          <a:spcPct val="0"/>
        </a:spcBef>
        <a:spcAft>
          <a:spcPct val="0"/>
        </a:spcAft>
        <a:defRPr sz="3600">
          <a:solidFill>
            <a:schemeClr val="tx2"/>
          </a:solidFill>
          <a:latin typeface="+mj-lt"/>
          <a:ea typeface="MS PGothic" panose="020B0600070205080204" pitchFamily="34" charset="-128"/>
          <a:cs typeface="ＭＳ Ｐゴシック" pitchFamily="-112" charset="-128"/>
        </a:defRPr>
      </a:lvl1pPr>
      <a:lvl2pPr algn="ctr" rtl="0" eaLnBrk="0" fontAlgn="base" hangingPunct="0">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2pPr>
      <a:lvl3pPr algn="ctr" rtl="0" eaLnBrk="0" fontAlgn="base" hangingPunct="0">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3pPr>
      <a:lvl4pPr algn="ctr" rtl="0" eaLnBrk="0" fontAlgn="base" hangingPunct="0">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4pPr>
      <a:lvl5pPr algn="ctr" rtl="0" eaLnBrk="0" fontAlgn="base" hangingPunct="0">
        <a:spcBef>
          <a:spcPct val="0"/>
        </a:spcBef>
        <a:spcAft>
          <a:spcPct val="0"/>
        </a:spcAft>
        <a:defRPr sz="3600">
          <a:solidFill>
            <a:schemeClr val="tx2"/>
          </a:solidFill>
          <a:latin typeface="Verdana" pitchFamily="34" charset="0"/>
          <a:ea typeface="MS PGothic" panose="020B0600070205080204" pitchFamily="34" charset="-128"/>
          <a:cs typeface="ＭＳ Ｐゴシック" pitchFamily="-112" charset="-128"/>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usg.edu/copyright/introduction_to_the_fair_use_checklis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Og0DgELl3_4?t=3505" TargetMode="External"/><Relationship Id="rId2" Type="http://schemas.openxmlformats.org/officeDocument/2006/relationships/hyperlink" Target="https://www.youtube.com/watch?v=Og0DgELl3_4" TargetMode="External"/><Relationship Id="rId1" Type="http://schemas.openxmlformats.org/officeDocument/2006/relationships/slideLayout" Target="../slideLayouts/slideLayout2.xml"/><Relationship Id="rId4" Type="http://schemas.openxmlformats.org/officeDocument/2006/relationships/hyperlink" Target="https://youtu.be/Og0DgELl3_4?t=373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reativecommons.org/licenses/"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pexels.com/@sagui-andrea-200115?utm_content=attributionCopyText&amp;utm_medium=referral&amp;utm_source=pexels"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s://www.pexels.com/photo/snow-covered-mountain-during-sunrise-618833/?utm_content=attributionCopyText&amp;utm_medium=referral&amp;utm_source=pexels"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springfieldhomer/26366229769/in/photolist-GaTPwr-3KVzyq-76wexj-zDk4Fn-diKErN-3rKcqn-doBEGD-AzcZ5R-X6EU-6cf3y-aAGNUj-3HqQnW-doBNKa-AvVsUA-3Hr48u-doBMGR-rVNhL-rC9RD-NrqoHF-rC9RH-71UWpw-NkxP8i-diKEkS-7b4Ae8-7cJfrA-4kmih-7brK7Z-79SEKY-djt6KN-azGa3V-2bkbMcu-XcNen7-3esYs8-93TefQ-5UkDs-4a8w7V-6k4HDi-dsqLxx-Mt4GgJ-8NNFDp-gnEpbU-dmKVc1-5wUE5B-76haHb-5yjhPi-5SP11-5yswEK-3Hr62u-qUKhR-dpficD" TargetMode="External"/><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springfieldhomer/"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guides.lib.utexas.edu/copyright/sortingown" TargetMode="External"/><Relationship Id="rId3" Type="http://schemas.openxmlformats.org/officeDocument/2006/relationships/hyperlink" Target="https://foundrylawgroup.com/copyright-copywrong-what-are-derivative-and-transformative-works/" TargetMode="External"/><Relationship Id="rId7" Type="http://schemas.openxmlformats.org/officeDocument/2006/relationships/hyperlink" Target="https://www.uspto.gov/trademarks/basics/trademark-patent-copyright" TargetMode="External"/><Relationship Id="rId12" Type="http://schemas.openxmlformats.org/officeDocument/2006/relationships/hyperlink" Target="https://copyright.gov/fair-use/" TargetMode="External"/><Relationship Id="rId2" Type="http://schemas.openxmlformats.org/officeDocument/2006/relationships/hyperlink" Target="https://creativecommons.org/about/cclicenses/" TargetMode="External"/><Relationship Id="rId1" Type="http://schemas.openxmlformats.org/officeDocument/2006/relationships/slideLayout" Target="../slideLayouts/slideLayout2.xml"/><Relationship Id="rId6" Type="http://schemas.openxmlformats.org/officeDocument/2006/relationships/hyperlink" Target="https://www.usg.edu/copyright/introduction_to_the_fair_use_checklist" TargetMode="External"/><Relationship Id="rId11" Type="http://schemas.openxmlformats.org/officeDocument/2006/relationships/hyperlink" Target="https://copyright.gov/what-is-copyright/" TargetMode="External"/><Relationship Id="rId5" Type="http://schemas.openxmlformats.org/officeDocument/2006/relationships/hyperlink" Target="https://www.usg.edu/copyright/copyright_generally" TargetMode="External"/><Relationship Id="rId10" Type="http://schemas.openxmlformats.org/officeDocument/2006/relationships/hyperlink" Target="https://guides.lib.utexas.edu/fairuse/fourfactor" TargetMode="External"/><Relationship Id="rId4" Type="http://schemas.openxmlformats.org/officeDocument/2006/relationships/hyperlink" Target="https://www.youtube.com/watch?v=Og0DgELl3_4" TargetMode="External"/><Relationship Id="rId9" Type="http://schemas.openxmlformats.org/officeDocument/2006/relationships/hyperlink" Target="https://guides.lib.utexas.edu/copyright/teachact"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pixabay.com/users/bodobe-1222375/" TargetMode="External"/><Relationship Id="rId13" Type="http://schemas.openxmlformats.org/officeDocument/2006/relationships/hyperlink" Target="https://pixabay.com/users/wynpnt-868761/" TargetMode="External"/><Relationship Id="rId18" Type="http://schemas.openxmlformats.org/officeDocument/2006/relationships/hyperlink" Target="https://pixabay.com/en/scales-of-justice-judge-justice-450198/" TargetMode="External"/><Relationship Id="rId26" Type="http://schemas.openxmlformats.org/officeDocument/2006/relationships/hyperlink" Target="https://pixabay.com/photos/hills-india-nature-kodaikanal-2836301/" TargetMode="External"/><Relationship Id="rId3" Type="http://schemas.openxmlformats.org/officeDocument/2006/relationships/hyperlink" Target="https://pixabay.com/users/alles-2597842/" TargetMode="External"/><Relationship Id="rId21" Type="http://schemas.openxmlformats.org/officeDocument/2006/relationships/hyperlink" Target="https://pixabay.com/users/openclipart-vectors-30363/" TargetMode="External"/><Relationship Id="rId7" Type="http://schemas.openxmlformats.org/officeDocument/2006/relationships/hyperlink" Target="https://pixabay.com/en/painting-draw-pencils-pens-911804/" TargetMode="External"/><Relationship Id="rId12" Type="http://schemas.openxmlformats.org/officeDocument/2006/relationships/hyperlink" Target="https://pixabay.com/en/constitution-4th-of-july-july-4th-1486010/" TargetMode="External"/><Relationship Id="rId17" Type="http://schemas.openxmlformats.org/officeDocument/2006/relationships/hyperlink" Target="https://pixabay.com/users/ernestoeslava-6289958/" TargetMode="External"/><Relationship Id="rId25" Type="http://schemas.openxmlformats.org/officeDocument/2006/relationships/hyperlink" Target="https://pixabay.com/en/heart-love-red-valentine-romantic-157895/" TargetMode="External"/><Relationship Id="rId2" Type="http://schemas.openxmlformats.org/officeDocument/2006/relationships/hyperlink" Target="https://pixabay.com/en/palette-paint-oil-painting-painter-1482678/" TargetMode="External"/><Relationship Id="rId16" Type="http://schemas.openxmlformats.org/officeDocument/2006/relationships/hyperlink" Target="https://pixabay.com/en/police-car-black-transportation-30120/" TargetMode="External"/><Relationship Id="rId20" Type="http://schemas.openxmlformats.org/officeDocument/2006/relationships/hyperlink" Target="https://pixabay.com/en/ticket-admission-cinema-admit-576228/" TargetMode="External"/><Relationship Id="rId1" Type="http://schemas.openxmlformats.org/officeDocument/2006/relationships/slideLayout" Target="../slideLayouts/slideLayout2.xml"/><Relationship Id="rId6" Type="http://schemas.openxmlformats.org/officeDocument/2006/relationships/hyperlink" Target="https://pixabay.com/users/clker-free-vector-images-3736/" TargetMode="External"/><Relationship Id="rId11" Type="http://schemas.openxmlformats.org/officeDocument/2006/relationships/hyperlink" Target=".%20https:/copyright.gov/rulings-filings/review-board/docs/stackable-multi-color-lamp-game.pdf" TargetMode="External"/><Relationship Id="rId24" Type="http://schemas.openxmlformats.org/officeDocument/2006/relationships/hyperlink" Target="https://pixabay.com/en/tape-measure-tool-measure-meter-145397/" TargetMode="External"/><Relationship Id="rId5" Type="http://schemas.openxmlformats.org/officeDocument/2006/relationships/hyperlink" Target="https://pixabay.com/en/photocopier-photocopy-photo-copier-28692/" TargetMode="External"/><Relationship Id="rId15" Type="http://schemas.openxmlformats.org/officeDocument/2006/relationships/hyperlink" Target="https://pixabay.com/users/janeb13-725943/" TargetMode="External"/><Relationship Id="rId23" Type="http://schemas.openxmlformats.org/officeDocument/2006/relationships/hyperlink" Target="https://pixabay.com/users/blickpixel-52945/" TargetMode="External"/><Relationship Id="rId10" Type="http://schemas.openxmlformats.org/officeDocument/2006/relationships/hyperlink" Target="https://pixabay.com/users/portaljardin-1499694/" TargetMode="External"/><Relationship Id="rId19" Type="http://schemas.openxmlformats.org/officeDocument/2006/relationships/hyperlink" Target="https://pixabay.com/users/jpornelasadv-449831/" TargetMode="External"/><Relationship Id="rId4" Type="http://schemas.openxmlformats.org/officeDocument/2006/relationships/hyperlink" Target="https://pixabay.com/service/license/" TargetMode="External"/><Relationship Id="rId9" Type="http://schemas.openxmlformats.org/officeDocument/2006/relationships/hyperlink" Target="https://pixabay.com/photos/burger-food-chips-plate-menu-1140824/" TargetMode="External"/><Relationship Id="rId14" Type="http://schemas.openxmlformats.org/officeDocument/2006/relationships/hyperlink" Target="https://pixabay.com/en/mona-lisa-smile-the-joconde-1107620/" TargetMode="External"/><Relationship Id="rId22" Type="http://schemas.openxmlformats.org/officeDocument/2006/relationships/hyperlink" Target="https://pixabay.com/en/books-library-lexicon-read-learn-584999/" TargetMode="External"/><Relationship Id="rId27" Type="http://schemas.openxmlformats.org/officeDocument/2006/relationships/hyperlink" Target="https://pixabay.com/users/yeskay1211-6332528/"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pixabay.com/users/schwarzenarzisse-128813/" TargetMode="External"/><Relationship Id="rId13" Type="http://schemas.openxmlformats.org/officeDocument/2006/relationships/hyperlink" Target="https://en.wikipedia.org/wiki/Creative_Commons_license#/media/File:Cc-sa.svg" TargetMode="External"/><Relationship Id="rId18" Type="http://schemas.openxmlformats.org/officeDocument/2006/relationships/hyperlink" Target="https://en.wikipedia.org/wiki/Creative_Commons_license#/media/File:Cc-by-nc-sa_icon.svg" TargetMode="External"/><Relationship Id="rId3" Type="http://schemas.openxmlformats.org/officeDocument/2006/relationships/hyperlink" Target="https://pixabay.com/users/openclipart-vectors-30363/" TargetMode="External"/><Relationship Id="rId7" Type="http://schemas.openxmlformats.org/officeDocument/2006/relationships/hyperlink" Target="https://pixabay.com/en/auction-court-paragraphs-law-2532037/" TargetMode="External"/><Relationship Id="rId12" Type="http://schemas.openxmlformats.org/officeDocument/2006/relationships/hyperlink" Target="https://en.wikipedia.org/wiki/Creative_Commons_license#/media/File:Cc-nd.svg" TargetMode="External"/><Relationship Id="rId17" Type="http://schemas.openxmlformats.org/officeDocument/2006/relationships/hyperlink" Target="https://en.wikipedia.org/wiki/Creative_Commons_license#/media/File:Cc-by-nc_icon.svg" TargetMode="External"/><Relationship Id="rId2" Type="http://schemas.openxmlformats.org/officeDocument/2006/relationships/hyperlink" Target="https://pixabay.com/en/character-comic-characters-drama-2029947/" TargetMode="External"/><Relationship Id="rId16" Type="http://schemas.openxmlformats.org/officeDocument/2006/relationships/hyperlink" Target="https://en.wikipedia.org/wiki/Creative_Commons_license#/media/File:Cc-by-nd_icon.svg" TargetMode="External"/><Relationship Id="rId1" Type="http://schemas.openxmlformats.org/officeDocument/2006/relationships/slideLayout" Target="../slideLayouts/slideLayout2.xml"/><Relationship Id="rId6" Type="http://schemas.openxmlformats.org/officeDocument/2006/relationships/hyperlink" Target="https://pixabay.com/users/andreas160578-2383079/" TargetMode="External"/><Relationship Id="rId11" Type="http://schemas.openxmlformats.org/officeDocument/2006/relationships/hyperlink" Target="https://en.wikipedia.org/wiki/Creative_Commons_license#/media/File:Cc-nc.svg" TargetMode="External"/><Relationship Id="rId5" Type="http://schemas.openxmlformats.org/officeDocument/2006/relationships/hyperlink" Target="https://pixabay.com/en/business-woman-businesswoman-2137559/" TargetMode="External"/><Relationship Id="rId15" Type="http://schemas.openxmlformats.org/officeDocument/2006/relationships/hyperlink" Target="https://en.wikipedia.org/wiki/Creative_Commons_license#/media/File:CC-BY-SA_icon.svg" TargetMode="External"/><Relationship Id="rId10" Type="http://schemas.openxmlformats.org/officeDocument/2006/relationships/hyperlink" Target="https://en.wikipedia.org/wiki/Creative_Commons_license#/media/File:Cc-by_new.svg" TargetMode="External"/><Relationship Id="rId19" Type="http://schemas.openxmlformats.org/officeDocument/2006/relationships/hyperlink" Target="https://en.wikipedia.org/wiki/Creative_Commons_license#/media/File:Cc-by-nc-nd_icon.svg" TargetMode="External"/><Relationship Id="rId4" Type="http://schemas.openxmlformats.org/officeDocument/2006/relationships/hyperlink" Target="https://pixabay.com/service/license/" TargetMode="External"/><Relationship Id="rId9" Type="http://schemas.openxmlformats.org/officeDocument/2006/relationships/hyperlink" Target="https://en.wikipedia.org/wiki/Creative_Commons_license#/media/File:Cc.logo.circle.svg" TargetMode="External"/><Relationship Id="rId14" Type="http://schemas.openxmlformats.org/officeDocument/2006/relationships/hyperlink" Target="https://en.wikipedia.org/wiki/Creative_Commons_license#/media/File:CC-BY_icon.sv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pyright.gov/rulings-filings/review-board/docs/stackable-multi-color-lamp-gam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912F37C-FB4F-4C38-9A80-D2F3AA47220F}"/>
              </a:ext>
            </a:extLst>
          </p:cNvPr>
          <p:cNvSpPr>
            <a:spLocks noGrp="1" noChangeArrowheads="1"/>
          </p:cNvSpPr>
          <p:nvPr>
            <p:ph type="ctrTitle"/>
          </p:nvPr>
        </p:nvSpPr>
        <p:spPr>
          <a:xfrm>
            <a:off x="623455" y="1676400"/>
            <a:ext cx="10931235" cy="2457450"/>
          </a:xfrm>
          <a:noFill/>
        </p:spPr>
        <p:txBody>
          <a:bodyPr/>
          <a:lstStyle/>
          <a:p>
            <a:pPr eaLnBrk="1" hangingPunct="1"/>
            <a:r>
              <a:rPr lang="en-US" altLang="en-US" sz="4000" b="1" dirty="0">
                <a:solidFill>
                  <a:schemeClr val="tx1"/>
                </a:solidFill>
              </a:rPr>
              <a:t>A Guide to Copyright, Fair Use, and Creative Commons in the United States </a:t>
            </a:r>
            <a:br>
              <a:rPr lang="en-US" altLang="en-US" sz="4000" b="1" dirty="0">
                <a:solidFill>
                  <a:schemeClr val="tx1"/>
                </a:solidFill>
              </a:rPr>
            </a:br>
            <a:br>
              <a:rPr lang="en-US" altLang="en-US" sz="4000" b="1" dirty="0">
                <a:solidFill>
                  <a:schemeClr val="tx1"/>
                </a:solidFill>
              </a:rPr>
            </a:br>
            <a:r>
              <a:rPr lang="en-US" altLang="en-US" sz="2000" b="1" dirty="0">
                <a:solidFill>
                  <a:schemeClr val="tx1"/>
                </a:solidFill>
              </a:rPr>
              <a:t>By Craig E. Shepherd</a:t>
            </a:r>
            <a:br>
              <a:rPr lang="en-US" altLang="en-US" sz="2000" b="1" dirty="0">
                <a:solidFill>
                  <a:schemeClr val="tx1"/>
                </a:solidFill>
              </a:rPr>
            </a:br>
            <a:r>
              <a:rPr lang="en-US" altLang="en-US" sz="2000" b="1" dirty="0">
                <a:solidFill>
                  <a:schemeClr val="tx1"/>
                </a:solidFill>
              </a:rPr>
              <a:t>craig.shepherd@gmail.com</a:t>
            </a:r>
            <a:endParaRPr lang="en-US" altLang="en-US" sz="4000" b="1"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87E8C13-A031-4B48-8A0C-6C33D0F4D96D}"/>
              </a:ext>
            </a:extLst>
          </p:cNvPr>
          <p:cNvSpPr>
            <a:spLocks noGrp="1" noChangeArrowheads="1"/>
          </p:cNvSpPr>
          <p:nvPr>
            <p:ph type="title"/>
          </p:nvPr>
        </p:nvSpPr>
        <p:spPr/>
        <p:txBody>
          <a:bodyPr/>
          <a:lstStyle/>
          <a:p>
            <a:pPr algn="l"/>
            <a:r>
              <a:rPr lang="en-US" altLang="en-US" dirty="0"/>
              <a:t>Exceptions</a:t>
            </a:r>
          </a:p>
        </p:txBody>
      </p:sp>
      <p:sp>
        <p:nvSpPr>
          <p:cNvPr id="5" name="Content Placeholder 4">
            <a:extLst>
              <a:ext uri="{FF2B5EF4-FFF2-40B4-BE49-F238E27FC236}">
                <a16:creationId xmlns:a16="http://schemas.microsoft.com/office/drawing/2014/main" id="{7CAE9E51-85C8-4F5C-A6CC-DE00F9A08E32}"/>
              </a:ext>
            </a:extLst>
          </p:cNvPr>
          <p:cNvSpPr>
            <a:spLocks noGrp="1" noChangeArrowheads="1"/>
          </p:cNvSpPr>
          <p:nvPr>
            <p:ph idx="1"/>
          </p:nvPr>
        </p:nvSpPr>
        <p:spPr>
          <a:xfrm>
            <a:off x="1524000" y="1600200"/>
            <a:ext cx="7010400" cy="4525963"/>
          </a:xfrm>
        </p:spPr>
        <p:txBody>
          <a:bodyPr/>
          <a:lstStyle/>
          <a:p>
            <a:pPr>
              <a:lnSpc>
                <a:spcPct val="80000"/>
              </a:lnSpc>
            </a:pPr>
            <a:r>
              <a:rPr lang="en-US" altLang="en-US" sz="3000" dirty="0"/>
              <a:t>Facts and general knowledge</a:t>
            </a:r>
          </a:p>
          <a:p>
            <a:pPr>
              <a:lnSpc>
                <a:spcPct val="80000"/>
              </a:lnSpc>
            </a:pPr>
            <a:endParaRPr lang="en-US" altLang="en-US" sz="3000" dirty="0"/>
          </a:p>
          <a:p>
            <a:pPr>
              <a:lnSpc>
                <a:spcPct val="80000"/>
              </a:lnSpc>
            </a:pPr>
            <a:r>
              <a:rPr lang="en-US" altLang="en-US" sz="3000" dirty="0"/>
              <a:t>Ideas, processes, and methods</a:t>
            </a:r>
          </a:p>
          <a:p>
            <a:pPr>
              <a:lnSpc>
                <a:spcPct val="80000"/>
              </a:lnSpc>
            </a:pPr>
            <a:endParaRPr lang="en-US" altLang="en-US" sz="3000" dirty="0"/>
          </a:p>
          <a:p>
            <a:pPr>
              <a:lnSpc>
                <a:spcPct val="80000"/>
              </a:lnSpc>
            </a:pPr>
            <a:r>
              <a:rPr lang="en-US" altLang="en-US" sz="3000" dirty="0"/>
              <a:t>Public domain </a:t>
            </a:r>
          </a:p>
          <a:p>
            <a:pPr lvl="1">
              <a:lnSpc>
                <a:spcPct val="80000"/>
              </a:lnSpc>
            </a:pPr>
            <a:r>
              <a:rPr lang="en-US" altLang="en-US" sz="2600" dirty="0"/>
              <a:t>Published prior to 1926</a:t>
            </a:r>
          </a:p>
          <a:p>
            <a:pPr>
              <a:lnSpc>
                <a:spcPct val="80000"/>
              </a:lnSpc>
            </a:pPr>
            <a:endParaRPr lang="en-US" altLang="en-US" sz="3000" dirty="0"/>
          </a:p>
          <a:p>
            <a:pPr>
              <a:lnSpc>
                <a:spcPct val="80000"/>
              </a:lnSpc>
            </a:pPr>
            <a:r>
              <a:rPr lang="en-US" altLang="en-US" sz="3000" dirty="0"/>
              <a:t>US Government works</a:t>
            </a:r>
          </a:p>
          <a:p>
            <a:pPr lvl="1">
              <a:lnSpc>
                <a:spcPct val="80000"/>
              </a:lnSpc>
            </a:pPr>
            <a:r>
              <a:rPr lang="en-US" altLang="en-US" sz="2600" dirty="0"/>
              <a:t>Those not contracted out</a:t>
            </a:r>
          </a:p>
          <a:p>
            <a:pPr>
              <a:lnSpc>
                <a:spcPct val="80000"/>
              </a:lnSpc>
            </a:pPr>
            <a:endParaRPr lang="en-US" altLang="en-US" sz="3000" dirty="0"/>
          </a:p>
          <a:p>
            <a:pPr>
              <a:lnSpc>
                <a:spcPct val="80000"/>
              </a:lnSpc>
            </a:pPr>
            <a:r>
              <a:rPr lang="en-US" altLang="en-US" sz="3000" dirty="0"/>
              <a:t>Parody and Satire</a:t>
            </a:r>
          </a:p>
          <a:p>
            <a:pPr>
              <a:lnSpc>
                <a:spcPct val="80000"/>
              </a:lnSpc>
            </a:pPr>
            <a:endParaRPr lang="en-US" altLang="en-US" sz="3000" dirty="0"/>
          </a:p>
          <a:p>
            <a:pPr>
              <a:lnSpc>
                <a:spcPct val="80000"/>
              </a:lnSpc>
            </a:pPr>
            <a:endParaRPr lang="en-US" altLang="en-US" sz="3000" dirty="0"/>
          </a:p>
          <a:p>
            <a:pPr>
              <a:lnSpc>
                <a:spcPct val="80000"/>
              </a:lnSpc>
            </a:pPr>
            <a:endParaRPr lang="en-US" altLang="en-US" sz="3000" dirty="0"/>
          </a:p>
        </p:txBody>
      </p:sp>
      <p:pic>
        <p:nvPicPr>
          <p:cNvPr id="25604" name="Picture 6" descr="The first page of the constitution placed over the flag of the United States of America.">
            <a:extLst>
              <a:ext uri="{FF2B5EF4-FFF2-40B4-BE49-F238E27FC236}">
                <a16:creationId xmlns:a16="http://schemas.microsoft.com/office/drawing/2014/main" id="{44E81F04-61A1-41AC-9762-4EF59BAFB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351075"/>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The painting of the Mona Lisa by Leonardo De Vinci.">
            <a:extLst>
              <a:ext uri="{FF2B5EF4-FFF2-40B4-BE49-F238E27FC236}">
                <a16:creationId xmlns:a16="http://schemas.microsoft.com/office/drawing/2014/main" id="{CC796F5B-B577-4553-A800-7C303DA6C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3901">
            <a:off x="9215438" y="855663"/>
            <a:ext cx="18145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868DA-FBEB-47A1-BDA5-48DFA5429823}"/>
              </a:ext>
            </a:extLst>
          </p:cNvPr>
          <p:cNvSpPr>
            <a:spLocks noGrp="1" noChangeArrowheads="1"/>
          </p:cNvSpPr>
          <p:nvPr>
            <p:ph type="title"/>
          </p:nvPr>
        </p:nvSpPr>
        <p:spPr/>
        <p:txBody>
          <a:bodyPr/>
          <a:lstStyle/>
          <a:p>
            <a:pPr algn="l"/>
            <a:r>
              <a:rPr lang="en-US" altLang="en-US" dirty="0"/>
              <a:t>Cost of Violation</a:t>
            </a:r>
          </a:p>
        </p:txBody>
      </p:sp>
      <p:sp>
        <p:nvSpPr>
          <p:cNvPr id="23555" name="Content Placeholder 2">
            <a:extLst>
              <a:ext uri="{FF2B5EF4-FFF2-40B4-BE49-F238E27FC236}">
                <a16:creationId xmlns:a16="http://schemas.microsoft.com/office/drawing/2014/main" id="{EB51F66F-2935-4E1E-88C7-3C543C72070D}"/>
              </a:ext>
            </a:extLst>
          </p:cNvPr>
          <p:cNvSpPr>
            <a:spLocks noGrp="1" noChangeArrowheads="1"/>
          </p:cNvSpPr>
          <p:nvPr>
            <p:ph idx="1"/>
          </p:nvPr>
        </p:nvSpPr>
        <p:spPr>
          <a:xfrm>
            <a:off x="1524000" y="1600200"/>
            <a:ext cx="10058400" cy="4525963"/>
          </a:xfrm>
        </p:spPr>
        <p:txBody>
          <a:bodyPr/>
          <a:lstStyle/>
          <a:p>
            <a:r>
              <a:rPr lang="en-US" altLang="en-US" dirty="0"/>
              <a:t>Monetary fines</a:t>
            </a:r>
          </a:p>
          <a:p>
            <a:r>
              <a:rPr lang="en-US" altLang="en-US" dirty="0"/>
              <a:t>Possible jail time</a:t>
            </a:r>
          </a:p>
          <a:p>
            <a:r>
              <a:rPr lang="en-US" altLang="en-US" dirty="0"/>
              <a:t>No institutional legal support</a:t>
            </a:r>
          </a:p>
          <a:p>
            <a:r>
              <a:rPr lang="en-US" altLang="en-US" dirty="0"/>
              <a:t>Loss of reputation</a:t>
            </a:r>
          </a:p>
          <a:p>
            <a:r>
              <a:rPr lang="en-US" altLang="en-US" dirty="0"/>
              <a:t>Loss of employment</a:t>
            </a:r>
          </a:p>
        </p:txBody>
      </p:sp>
      <p:pic>
        <p:nvPicPr>
          <p:cNvPr id="23556" name="Picture 6" descr=" A police car.">
            <a:extLst>
              <a:ext uri="{FF2B5EF4-FFF2-40B4-BE49-F238E27FC236}">
                <a16:creationId xmlns:a16="http://schemas.microsoft.com/office/drawing/2014/main" id="{E4BAEA21-7E56-42A2-98EF-1B2204D99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362200"/>
            <a:ext cx="649763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8CC31578-2C74-47E1-A072-5241A681D0A6}"/>
              </a:ext>
            </a:extLst>
          </p:cNvPr>
          <p:cNvSpPr>
            <a:spLocks noGrp="1" noChangeArrowheads="1"/>
          </p:cNvSpPr>
          <p:nvPr>
            <p:ph type="title" idx="4294967295"/>
          </p:nvPr>
        </p:nvSpPr>
        <p:spPr bwMode="auto">
          <a:xfrm>
            <a:off x="7464614" y="1783959"/>
            <a:ext cx="4087306" cy="28891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342900" marR="0" lvl="0" indent="-342900" algn="l" eaLnBrk="1" fontAlgn="base" hangingPunct="1">
              <a:lnSpc>
                <a:spcPct val="90000"/>
              </a:lnSpc>
              <a:spcAft>
                <a:spcPct val="0"/>
              </a:spcAft>
              <a:buClrTx/>
              <a:buSzTx/>
              <a:tabLst/>
              <a:defRPr/>
            </a:pPr>
            <a:r>
              <a:rPr kumimoji="0" lang="en-US" altLang="en-US" sz="3800" b="0" i="0" u="none" strike="noStrike" kern="1200" cap="none" spc="0" normalizeH="0" baseline="0" noProof="0" dirty="0">
                <a:ln>
                  <a:noFill/>
                </a:ln>
                <a:solidFill>
                  <a:schemeClr val="tx1"/>
                </a:solidFill>
                <a:effectLst/>
                <a:uLnTx/>
                <a:uFillTx/>
                <a:ea typeface="+mj-ea"/>
                <a:cs typeface="+mj-cs"/>
              </a:rPr>
              <a:t>Educational or scientific uses </a:t>
            </a:r>
            <a:r>
              <a:rPr lang="en-US" altLang="en-US" sz="3800" kern="1200" dirty="0">
                <a:solidFill>
                  <a:schemeClr val="tx1"/>
                </a:solidFill>
                <a:ea typeface="+mj-ea"/>
                <a:cs typeface="+mj-cs"/>
              </a:rPr>
              <a:t>may</a:t>
            </a:r>
            <a:r>
              <a:rPr kumimoji="0" lang="en-US" altLang="en-US" sz="3800" b="0" i="0" u="none" strike="noStrike" kern="1200" cap="none" spc="0" normalizeH="0" baseline="0" noProof="0" dirty="0">
                <a:ln>
                  <a:noFill/>
                </a:ln>
                <a:solidFill>
                  <a:schemeClr val="tx1"/>
                </a:solidFill>
                <a:effectLst/>
                <a:uLnTx/>
                <a:uFillTx/>
                <a:ea typeface="+mj-ea"/>
                <a:cs typeface="+mj-cs"/>
              </a:rPr>
              <a:t> not guarantee lawful uses</a:t>
            </a:r>
          </a:p>
        </p:txBody>
      </p:sp>
      <p:sp>
        <p:nvSpPr>
          <p:cNvPr id="73" name="Freeform: Shape 7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580" name="Picture 6">
            <a:extLst>
              <a:ext uri="{FF2B5EF4-FFF2-40B4-BE49-F238E27FC236}">
                <a16:creationId xmlns:a16="http://schemas.microsoft.com/office/drawing/2014/main" id="{EA4E9906-02E5-4C48-BAC3-AA409CAEA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851" r="1585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4579"/>
                                        </p:tgtEl>
                                        <p:attrNameLst>
                                          <p:attrName>style.visibility</p:attrName>
                                        </p:attrNameLst>
                                      </p:cBhvr>
                                      <p:to>
                                        <p:strVal val="visible"/>
                                      </p:to>
                                    </p:set>
                                    <p:animEffect transition="in" filter="fade">
                                      <p:cBhvr>
                                        <p:cTn id="7" dur="4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FC24-43EB-413B-9062-BF43871A0212}"/>
              </a:ext>
            </a:extLst>
          </p:cNvPr>
          <p:cNvSpPr>
            <a:spLocks noGrp="1"/>
          </p:cNvSpPr>
          <p:nvPr>
            <p:ph type="title"/>
          </p:nvPr>
        </p:nvSpPr>
        <p:spPr>
          <a:xfrm>
            <a:off x="6781800" y="1600200"/>
            <a:ext cx="5067278" cy="4312041"/>
          </a:xfrm>
        </p:spPr>
        <p:txBody>
          <a:bodyPr vert="horz" lIns="91440" tIns="45720" rIns="91440" bIns="45720" rtlCol="0" anchor="t">
            <a:noAutofit/>
          </a:bodyPr>
          <a:lstStyle/>
          <a:p>
            <a:pPr algn="l" eaLnBrk="1" hangingPunct="1">
              <a:lnSpc>
                <a:spcPct val="90000"/>
              </a:lnSpc>
            </a:pPr>
            <a:r>
              <a:rPr lang="en-US" sz="5400" kern="1200" dirty="0">
                <a:solidFill>
                  <a:schemeClr val="tx1"/>
                </a:solidFill>
                <a:ea typeface="+mj-ea"/>
                <a:cs typeface="+mj-cs"/>
              </a:rPr>
              <a:t>Fair Use</a:t>
            </a:r>
            <a:endParaRPr lang="en-US" sz="4000" kern="1200" dirty="0">
              <a:solidFill>
                <a:schemeClr val="tx1"/>
              </a:solidFill>
              <a:ea typeface="+mj-ea"/>
              <a:cs typeface="+mj-cs"/>
            </a:endParaRPr>
          </a:p>
        </p:txBody>
      </p:sp>
      <p:sp>
        <p:nvSpPr>
          <p:cNvPr id="10"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0" descr="A scale (or balance).">
            <a:extLst>
              <a:ext uri="{FF2B5EF4-FFF2-40B4-BE49-F238E27FC236}">
                <a16:creationId xmlns:a16="http://schemas.microsoft.com/office/drawing/2014/main" id="{CDFEB9DF-9078-4EB6-9EC5-AAD6FB7E0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93" y="533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14023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FC53D1A-3F5A-4641-B47D-9E2129D239B7}"/>
              </a:ext>
            </a:extLst>
          </p:cNvPr>
          <p:cNvSpPr>
            <a:spLocks noGrp="1" noChangeArrowheads="1"/>
          </p:cNvSpPr>
          <p:nvPr>
            <p:ph type="title"/>
          </p:nvPr>
        </p:nvSpPr>
        <p:spPr/>
        <p:txBody>
          <a:bodyPr/>
          <a:lstStyle/>
          <a:p>
            <a:pPr algn="l"/>
            <a:r>
              <a:rPr lang="en-US" altLang="en-US" dirty="0"/>
              <a:t>Fair Use Guidelines</a:t>
            </a:r>
          </a:p>
        </p:txBody>
      </p:sp>
      <p:sp>
        <p:nvSpPr>
          <p:cNvPr id="26627" name="Content Placeholder 2">
            <a:extLst>
              <a:ext uri="{FF2B5EF4-FFF2-40B4-BE49-F238E27FC236}">
                <a16:creationId xmlns:a16="http://schemas.microsoft.com/office/drawing/2014/main" id="{5150EC11-0460-48C3-8236-4C8DE6A1EE93}"/>
              </a:ext>
            </a:extLst>
          </p:cNvPr>
          <p:cNvSpPr>
            <a:spLocks noGrp="1" noChangeArrowheads="1"/>
          </p:cNvSpPr>
          <p:nvPr>
            <p:ph idx="1"/>
          </p:nvPr>
        </p:nvSpPr>
        <p:spPr>
          <a:xfrm>
            <a:off x="4419600" y="1600200"/>
            <a:ext cx="7620000" cy="4525963"/>
          </a:xfrm>
        </p:spPr>
        <p:txBody>
          <a:bodyPr/>
          <a:lstStyle/>
          <a:p>
            <a:r>
              <a:rPr lang="en-US" altLang="en-US" dirty="0"/>
              <a:t>Purpose and character of use</a:t>
            </a:r>
          </a:p>
          <a:p>
            <a:endParaRPr lang="en-US" altLang="en-US" dirty="0"/>
          </a:p>
          <a:p>
            <a:r>
              <a:rPr lang="en-US" altLang="en-US" dirty="0"/>
              <a:t>Nature of work</a:t>
            </a:r>
          </a:p>
          <a:p>
            <a:endParaRPr lang="en-US" altLang="en-US" dirty="0"/>
          </a:p>
          <a:p>
            <a:r>
              <a:rPr lang="en-US" altLang="en-US" dirty="0"/>
              <a:t>Extent of material used</a:t>
            </a:r>
          </a:p>
          <a:p>
            <a:endParaRPr lang="en-US" altLang="en-US" dirty="0"/>
          </a:p>
          <a:p>
            <a:r>
              <a:rPr lang="en-US" altLang="en-US" dirty="0"/>
              <a:t>Effect on market</a:t>
            </a:r>
          </a:p>
          <a:p>
            <a:pPr marL="0" indent="0">
              <a:buNone/>
            </a:pPr>
            <a:r>
              <a:rPr lang="en-US" altLang="en-US" sz="2000" dirty="0"/>
              <a:t>* Other factors may also be considered.</a:t>
            </a:r>
          </a:p>
          <a:p>
            <a:endParaRPr lang="en-US" altLang="en-US" dirty="0"/>
          </a:p>
        </p:txBody>
      </p:sp>
      <p:pic>
        <p:nvPicPr>
          <p:cNvPr id="26628" name="Picture 10" descr="A scale (or balance).">
            <a:extLst>
              <a:ext uri="{FF2B5EF4-FFF2-40B4-BE49-F238E27FC236}">
                <a16:creationId xmlns:a16="http://schemas.microsoft.com/office/drawing/2014/main" id="{00B5BB90-E976-4139-8813-36F11E599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1395867"/>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1B82575-10CC-4F15-9E09-35B844870385}"/>
              </a:ext>
            </a:extLst>
          </p:cNvPr>
          <p:cNvSpPr>
            <a:spLocks noGrp="1" noChangeArrowheads="1"/>
          </p:cNvSpPr>
          <p:nvPr>
            <p:ph type="title"/>
          </p:nvPr>
        </p:nvSpPr>
        <p:spPr/>
        <p:txBody>
          <a:bodyPr/>
          <a:lstStyle/>
          <a:p>
            <a:pPr algn="l"/>
            <a:r>
              <a:rPr lang="en-US" altLang="en-US" dirty="0"/>
              <a:t>Purpose of Use</a:t>
            </a:r>
          </a:p>
        </p:txBody>
      </p:sp>
      <p:sp>
        <p:nvSpPr>
          <p:cNvPr id="27651" name="Content Placeholder 2">
            <a:extLst>
              <a:ext uri="{FF2B5EF4-FFF2-40B4-BE49-F238E27FC236}">
                <a16:creationId xmlns:a16="http://schemas.microsoft.com/office/drawing/2014/main" id="{2A09F0C2-A8A1-498F-9202-483978535BB0}"/>
              </a:ext>
            </a:extLst>
          </p:cNvPr>
          <p:cNvSpPr>
            <a:spLocks noGrp="1" noChangeArrowheads="1"/>
          </p:cNvSpPr>
          <p:nvPr>
            <p:ph idx="1"/>
          </p:nvPr>
        </p:nvSpPr>
        <p:spPr>
          <a:xfrm>
            <a:off x="1524000" y="1600200"/>
            <a:ext cx="10134600" cy="4525963"/>
          </a:xfrm>
        </p:spPr>
        <p:txBody>
          <a:bodyPr/>
          <a:lstStyle/>
          <a:p>
            <a:r>
              <a:rPr lang="en-US" altLang="en-US" dirty="0"/>
              <a:t>Commercial versus educational use</a:t>
            </a:r>
          </a:p>
          <a:p>
            <a:pPr lvl="1"/>
            <a:r>
              <a:rPr lang="en-US" altLang="en-US" dirty="0"/>
              <a:t>Multiple classroom copies permitted</a:t>
            </a:r>
          </a:p>
          <a:p>
            <a:endParaRPr lang="en-US" altLang="en-US" dirty="0"/>
          </a:p>
          <a:p>
            <a:r>
              <a:rPr lang="en-US" altLang="en-US" dirty="0"/>
              <a:t>Transformative use</a:t>
            </a:r>
          </a:p>
          <a:p>
            <a:pPr lvl="1"/>
            <a:r>
              <a:rPr lang="en-US" altLang="en-US" dirty="0"/>
              <a:t>Substantially modifying original work for new meaning or message</a:t>
            </a:r>
          </a:p>
          <a:p>
            <a:endParaRPr lang="en-US" altLang="en-US" dirty="0"/>
          </a:p>
          <a:p>
            <a:r>
              <a:rPr lang="en-US" altLang="en-US" dirty="0"/>
              <a:t>Critical or comparative use</a:t>
            </a:r>
          </a:p>
          <a:p>
            <a:endParaRPr lang="en-US" altLang="en-US" dirty="0"/>
          </a:p>
        </p:txBody>
      </p:sp>
      <p:pic>
        <p:nvPicPr>
          <p:cNvPr id="27652" name="Picture 5" descr="An admission ticket that states &quot;Admit one.&quot;">
            <a:extLst>
              <a:ext uri="{FF2B5EF4-FFF2-40B4-BE49-F238E27FC236}">
                <a16:creationId xmlns:a16="http://schemas.microsoft.com/office/drawing/2014/main" id="{5B48AB7A-2F25-47DE-A071-205F4E86A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648200"/>
            <a:ext cx="411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4498849-1DEA-4081-AE2C-564A6228C1BD}"/>
              </a:ext>
            </a:extLst>
          </p:cNvPr>
          <p:cNvSpPr>
            <a:spLocks noGrp="1" noChangeArrowheads="1"/>
          </p:cNvSpPr>
          <p:nvPr>
            <p:ph type="title"/>
          </p:nvPr>
        </p:nvSpPr>
        <p:spPr/>
        <p:txBody>
          <a:bodyPr/>
          <a:lstStyle/>
          <a:p>
            <a:pPr algn="l"/>
            <a:r>
              <a:rPr lang="en-US" altLang="en-US" dirty="0"/>
              <a:t>Nature of Work</a:t>
            </a:r>
          </a:p>
        </p:txBody>
      </p:sp>
      <p:sp>
        <p:nvSpPr>
          <p:cNvPr id="28675" name="Content Placeholder 2">
            <a:extLst>
              <a:ext uri="{FF2B5EF4-FFF2-40B4-BE49-F238E27FC236}">
                <a16:creationId xmlns:a16="http://schemas.microsoft.com/office/drawing/2014/main" id="{E21768A3-02FC-4619-B668-1AC83A8F5CA8}"/>
              </a:ext>
            </a:extLst>
          </p:cNvPr>
          <p:cNvSpPr>
            <a:spLocks noGrp="1" noChangeArrowheads="1"/>
          </p:cNvSpPr>
          <p:nvPr>
            <p:ph idx="1"/>
          </p:nvPr>
        </p:nvSpPr>
        <p:spPr>
          <a:xfrm>
            <a:off x="1524000" y="1600200"/>
            <a:ext cx="5867400" cy="4525963"/>
          </a:xfrm>
        </p:spPr>
        <p:txBody>
          <a:bodyPr/>
          <a:lstStyle/>
          <a:p>
            <a:r>
              <a:rPr lang="en-US" altLang="en-US" dirty="0"/>
              <a:t>Non-fiction vs. fiction </a:t>
            </a:r>
          </a:p>
          <a:p>
            <a:endParaRPr lang="en-US" altLang="en-US" dirty="0"/>
          </a:p>
          <a:p>
            <a:r>
              <a:rPr lang="en-US" altLang="en-US" dirty="0"/>
              <a:t>Published vs. unpublished</a:t>
            </a:r>
          </a:p>
          <a:p>
            <a:endParaRPr lang="en-US" altLang="en-US" dirty="0"/>
          </a:p>
          <a:p>
            <a:r>
              <a:rPr lang="en-US" altLang="en-US" dirty="0"/>
              <a:t>Consumable vs. stable (e.g., workbook, test form)</a:t>
            </a:r>
          </a:p>
        </p:txBody>
      </p:sp>
      <p:pic>
        <p:nvPicPr>
          <p:cNvPr id="28676" name="Picture 6" descr="Multiple volumes of a book, placed in order by number on a bookshelf.">
            <a:extLst>
              <a:ext uri="{FF2B5EF4-FFF2-40B4-BE49-F238E27FC236}">
                <a16:creationId xmlns:a16="http://schemas.microsoft.com/office/drawing/2014/main" id="{3B6B70E8-86B4-4C09-AFF8-5E587383D2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4203"/>
          <a:stretch/>
        </p:blipFill>
        <p:spPr bwMode="auto">
          <a:xfrm>
            <a:off x="7467600" y="1600200"/>
            <a:ext cx="42672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7D697D8-9FA6-4AC2-BB23-C78BD72748C6}"/>
              </a:ext>
            </a:extLst>
          </p:cNvPr>
          <p:cNvSpPr>
            <a:spLocks noGrp="1" noChangeArrowheads="1"/>
          </p:cNvSpPr>
          <p:nvPr>
            <p:ph type="title"/>
          </p:nvPr>
        </p:nvSpPr>
        <p:spPr/>
        <p:txBody>
          <a:bodyPr/>
          <a:lstStyle/>
          <a:p>
            <a:pPr algn="l"/>
            <a:r>
              <a:rPr lang="en-US" altLang="en-US" dirty="0"/>
              <a:t>Extent Used</a:t>
            </a:r>
          </a:p>
        </p:txBody>
      </p:sp>
      <p:sp>
        <p:nvSpPr>
          <p:cNvPr id="29699" name="Content Placeholder 2">
            <a:extLst>
              <a:ext uri="{FF2B5EF4-FFF2-40B4-BE49-F238E27FC236}">
                <a16:creationId xmlns:a16="http://schemas.microsoft.com/office/drawing/2014/main" id="{A4D0E21E-86E4-4907-899F-48FF28152B41}"/>
              </a:ext>
            </a:extLst>
          </p:cNvPr>
          <p:cNvSpPr>
            <a:spLocks noGrp="1" noChangeArrowheads="1"/>
          </p:cNvSpPr>
          <p:nvPr>
            <p:ph idx="1"/>
          </p:nvPr>
        </p:nvSpPr>
        <p:spPr>
          <a:xfrm>
            <a:off x="5562600" y="1600200"/>
            <a:ext cx="6400800" cy="4525963"/>
          </a:xfrm>
        </p:spPr>
        <p:txBody>
          <a:bodyPr/>
          <a:lstStyle/>
          <a:p>
            <a:r>
              <a:rPr lang="en-US" altLang="en-US" dirty="0"/>
              <a:t>Measured qualitatively &amp; quantitatively</a:t>
            </a:r>
          </a:p>
          <a:p>
            <a:endParaRPr lang="en-US" altLang="en-US" dirty="0"/>
          </a:p>
          <a:p>
            <a:r>
              <a:rPr lang="en-US" altLang="en-US" dirty="0"/>
              <a:t>No exact measures exist </a:t>
            </a:r>
          </a:p>
          <a:p>
            <a:pPr lvl="1"/>
            <a:r>
              <a:rPr lang="en-US" altLang="en-US" dirty="0"/>
              <a:t>School guidelines</a:t>
            </a:r>
          </a:p>
          <a:p>
            <a:endParaRPr lang="en-US" altLang="en-US" dirty="0"/>
          </a:p>
          <a:p>
            <a:r>
              <a:rPr lang="en-US" altLang="en-US" dirty="0"/>
              <a:t>Align with objectives?</a:t>
            </a:r>
          </a:p>
        </p:txBody>
      </p:sp>
      <p:pic>
        <p:nvPicPr>
          <p:cNvPr id="29700" name="Picture 6" descr="A tape measure with about one inch of the tape revealed. ">
            <a:extLst>
              <a:ext uri="{FF2B5EF4-FFF2-40B4-BE49-F238E27FC236}">
                <a16:creationId xmlns:a16="http://schemas.microsoft.com/office/drawing/2014/main" id="{0DA269BF-105F-4885-9FFE-5CCBCBF68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80894">
            <a:off x="244122" y="1985955"/>
            <a:ext cx="5222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3B9A5EA-A02D-4A8A-A5DD-B22049AE1F1C}"/>
              </a:ext>
            </a:extLst>
          </p:cNvPr>
          <p:cNvSpPr>
            <a:spLocks noGrp="1" noChangeArrowheads="1"/>
          </p:cNvSpPr>
          <p:nvPr>
            <p:ph type="title"/>
          </p:nvPr>
        </p:nvSpPr>
        <p:spPr/>
        <p:txBody>
          <a:bodyPr/>
          <a:lstStyle/>
          <a:p>
            <a:pPr algn="l"/>
            <a:r>
              <a:rPr lang="en-US" altLang="en-US" dirty="0"/>
              <a:t>Heart of the Work</a:t>
            </a:r>
          </a:p>
        </p:txBody>
      </p:sp>
      <p:pic>
        <p:nvPicPr>
          <p:cNvPr id="32771" name="Picture 4" descr="A red heart-shaped object.">
            <a:extLst>
              <a:ext uri="{FF2B5EF4-FFF2-40B4-BE49-F238E27FC236}">
                <a16:creationId xmlns:a16="http://schemas.microsoft.com/office/drawing/2014/main" id="{3B16254C-304F-4F6C-A4EF-EAA12477A0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379835"/>
            <a:ext cx="5105400"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444264B-8F6D-40F6-A642-2D2C85049F6D}"/>
              </a:ext>
            </a:extLst>
          </p:cNvPr>
          <p:cNvSpPr>
            <a:spLocks noGrp="1" noChangeArrowheads="1"/>
          </p:cNvSpPr>
          <p:nvPr>
            <p:ph type="title"/>
          </p:nvPr>
        </p:nvSpPr>
        <p:spPr>
          <a:xfrm>
            <a:off x="7464614" y="1783959"/>
            <a:ext cx="4087306" cy="2889114"/>
          </a:xfrm>
        </p:spPr>
        <p:txBody>
          <a:bodyPr vert="horz" lIns="91440" tIns="45720" rIns="91440" bIns="45720" rtlCol="0" anchor="b">
            <a:normAutofit/>
          </a:bodyPr>
          <a:lstStyle/>
          <a:p>
            <a:pPr algn="l" eaLnBrk="1" hangingPunct="1">
              <a:lnSpc>
                <a:spcPct val="90000"/>
              </a:lnSpc>
            </a:pPr>
            <a:r>
              <a:rPr lang="en-US" altLang="en-US" sz="5400" kern="1200">
                <a:solidFill>
                  <a:schemeClr val="tx1"/>
                </a:solidFill>
                <a:ea typeface="+mj-ea"/>
                <a:cs typeface="+mj-cs"/>
              </a:rPr>
              <a:t>What About Images?</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Grassy hills with a few trees and low hanging clouds in the background.">
            <a:extLst>
              <a:ext uri="{FF2B5EF4-FFF2-40B4-BE49-F238E27FC236}">
                <a16:creationId xmlns:a16="http://schemas.microsoft.com/office/drawing/2014/main" id="{61CCCE77-C497-480A-8AD1-E5075287E779}"/>
              </a:ext>
            </a:extLst>
          </p:cNvPr>
          <p:cNvPicPr>
            <a:picLocks noChangeAspect="1"/>
          </p:cNvPicPr>
          <p:nvPr/>
        </p:nvPicPr>
        <p:blipFill rotWithShape="1">
          <a:blip r:embed="rId2">
            <a:extLst>
              <a:ext uri="{28A0092B-C50C-407E-A947-70E740481C1C}">
                <a14:useLocalDpi xmlns:a14="http://schemas.microsoft.com/office/drawing/2010/main" val="0"/>
              </a:ext>
            </a:extLst>
          </a:blip>
          <a:srcRect l="10041" r="2590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7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8EEBC1-54D0-5BB0-BE4C-150C9B08C25D}"/>
              </a:ext>
            </a:extLst>
          </p:cNvPr>
          <p:cNvSpPr/>
          <p:nvPr/>
        </p:nvSpPr>
        <p:spPr>
          <a:xfrm>
            <a:off x="0" y="0"/>
            <a:ext cx="2738005" cy="64111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F7984EF-95D9-2236-64B4-65087677433B}"/>
              </a:ext>
            </a:extLst>
          </p:cNvPr>
          <p:cNvSpPr/>
          <p:nvPr/>
        </p:nvSpPr>
        <p:spPr>
          <a:xfrm>
            <a:off x="-929986" y="-46758"/>
            <a:ext cx="6681354" cy="646833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771AFC24-43EB-413B-9062-BF43871A0212}"/>
              </a:ext>
            </a:extLst>
          </p:cNvPr>
          <p:cNvSpPr>
            <a:spLocks noGrp="1"/>
          </p:cNvSpPr>
          <p:nvPr>
            <p:ph type="ctrTitle"/>
          </p:nvPr>
        </p:nvSpPr>
        <p:spPr>
          <a:xfrm>
            <a:off x="6878782" y="2130426"/>
            <a:ext cx="5065568" cy="2587047"/>
          </a:xfrm>
        </p:spPr>
        <p:txBody>
          <a:bodyPr vert="horz" wrap="square" lIns="91440" tIns="45720" rIns="91440" bIns="45720" numCol="1" rtlCol="0" anchor="ctr" anchorCtr="0" compatLnSpc="1">
            <a:prstTxWarp prst="textNoShape">
              <a:avLst/>
            </a:prstTxWarp>
            <a:noAutofit/>
          </a:bodyPr>
          <a:lstStyle/>
          <a:p>
            <a:pPr algn="l">
              <a:lnSpc>
                <a:spcPct val="90000"/>
              </a:lnSpc>
            </a:pPr>
            <a:r>
              <a:rPr lang="en-US" b="1" kern="1200" dirty="0">
                <a:solidFill>
                  <a:schemeClr val="bg1"/>
                </a:solidFill>
                <a:latin typeface="+mj-lt"/>
                <a:ea typeface="MS PGothic" panose="020B0600070205080204" pitchFamily="34" charset="-128"/>
                <a:cs typeface="ＭＳ Ｐゴシック" pitchFamily="-112" charset="-128"/>
              </a:rPr>
              <a:t>Copyright</a:t>
            </a:r>
            <a:br>
              <a:rPr lang="en-US" kern="1200" dirty="0">
                <a:solidFill>
                  <a:schemeClr val="bg1"/>
                </a:solidFill>
                <a:latin typeface="+mj-lt"/>
                <a:ea typeface="MS PGothic" panose="020B0600070205080204" pitchFamily="34" charset="-128"/>
                <a:cs typeface="ＭＳ Ｐゴシック" pitchFamily="-112" charset="-128"/>
              </a:rPr>
            </a:br>
            <a:br>
              <a:rPr lang="en-US" kern="1200" dirty="0">
                <a:solidFill>
                  <a:schemeClr val="bg1"/>
                </a:solidFill>
                <a:latin typeface="+mj-lt"/>
                <a:ea typeface="MS PGothic" panose="020B0600070205080204" pitchFamily="34" charset="-128"/>
                <a:cs typeface="ＭＳ Ｐゴシック" pitchFamily="-112" charset="-128"/>
              </a:rPr>
            </a:br>
            <a:r>
              <a:rPr lang="en-US" kern="1200" dirty="0">
                <a:solidFill>
                  <a:schemeClr val="bg1"/>
                </a:solidFill>
                <a:latin typeface="+mj-lt"/>
                <a:ea typeface="MS PGothic" panose="020B0600070205080204" pitchFamily="34" charset="-128"/>
                <a:cs typeface="ＭＳ Ｐゴシック" pitchFamily="-112" charset="-128"/>
              </a:rPr>
              <a:t>Granting by law to authors/owners of original, creative, tangible works control of distribution and marketing</a:t>
            </a:r>
          </a:p>
        </p:txBody>
      </p:sp>
      <p:sp>
        <p:nvSpPr>
          <p:cNvPr id="9" name="Rectangle 12">
            <a:extLst>
              <a:ext uri="{FF2B5EF4-FFF2-40B4-BE49-F238E27FC236}">
                <a16:creationId xmlns:a16="http://schemas.microsoft.com/office/drawing/2014/main" id="{538BB180-97A2-490A-9CE5-1A2AC3476490}"/>
              </a:ext>
            </a:extLst>
          </p:cNvPr>
          <p:cNvSpPr>
            <a:spLocks noChangeArrowheads="1"/>
          </p:cNvSpPr>
          <p:nvPr/>
        </p:nvSpPr>
        <p:spPr bwMode="auto">
          <a:xfrm>
            <a:off x="904009" y="207818"/>
            <a:ext cx="3891396" cy="513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algn="ctr">
              <a:buNone/>
            </a:pPr>
            <a:r>
              <a:rPr lang="en-US" altLang="en-US" sz="35000" b="1" dirty="0">
                <a:solidFill>
                  <a:schemeClr val="bg1"/>
                </a:solidFill>
                <a:latin typeface="+mn-lt"/>
                <a:ea typeface="MS PGothic" panose="020B0600070205080204" pitchFamily="34" charset="-128"/>
                <a:cs typeface="ＭＳ Ｐゴシック" pitchFamily="-112" charset="-128"/>
              </a:rPr>
              <a:t>©</a:t>
            </a:r>
            <a:endParaRPr lang="en-US" altLang="en-US" sz="35000" dirty="0">
              <a:solidFill>
                <a:schemeClr val="bg1"/>
              </a:solidFill>
              <a:latin typeface="+mn-lt"/>
              <a:ea typeface="MS PGothic" panose="020B0600070205080204" pitchFamily="34" charset="-128"/>
              <a:cs typeface="ＭＳ Ｐゴシック" pitchFamily="-112" charset="-128"/>
            </a:endParaRPr>
          </a:p>
        </p:txBody>
      </p:sp>
    </p:spTree>
    <p:extLst>
      <p:ext uri="{BB962C8B-B14F-4D97-AF65-F5344CB8AC3E}">
        <p14:creationId xmlns:p14="http://schemas.microsoft.com/office/powerpoint/2010/main" val="353320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92FF-5FE2-4A90-B049-936B835FA269}"/>
              </a:ext>
              <a:ext uri="{C183D7F6-B498-43B3-948B-1728B52AA6E4}">
                <adec:decorative xmlns:adec="http://schemas.microsoft.com/office/drawing/2017/decorative" val="0"/>
              </a:ext>
            </a:extLst>
          </p:cNvPr>
          <p:cNvSpPr>
            <a:spLocks noGrp="1"/>
          </p:cNvSpPr>
          <p:nvPr>
            <p:ph type="title"/>
          </p:nvPr>
        </p:nvSpPr>
        <p:spPr/>
        <p:txBody>
          <a:bodyPr/>
          <a:lstStyle/>
          <a:p>
            <a:pPr algn="l"/>
            <a:r>
              <a:rPr lang="en-US" dirty="0"/>
              <a:t>Copying Entire Work</a:t>
            </a:r>
          </a:p>
        </p:txBody>
      </p:sp>
      <p:sp>
        <p:nvSpPr>
          <p:cNvPr id="31747" name="Content Placeholder 2">
            <a:extLst>
              <a:ext uri="{FF2B5EF4-FFF2-40B4-BE49-F238E27FC236}">
                <a16:creationId xmlns:a16="http://schemas.microsoft.com/office/drawing/2014/main" id="{A1317929-3C40-4507-ACA7-C8E6A0E41AD1}"/>
              </a:ext>
            </a:extLst>
          </p:cNvPr>
          <p:cNvSpPr>
            <a:spLocks noGrp="1" noChangeArrowheads="1"/>
          </p:cNvSpPr>
          <p:nvPr>
            <p:ph idx="1"/>
          </p:nvPr>
        </p:nvSpPr>
        <p:spPr>
          <a:xfrm>
            <a:off x="1524000" y="1600200"/>
            <a:ext cx="10058400" cy="4525963"/>
          </a:xfrm>
        </p:spPr>
        <p:txBody>
          <a:bodyPr/>
          <a:lstStyle/>
          <a:p>
            <a:pPr marL="0" indent="0">
              <a:buFontTx/>
              <a:buNone/>
            </a:pPr>
            <a:r>
              <a:rPr lang="en-US" altLang="en-US" dirty="0"/>
              <a:t>“Any copying of an entire work usually weighs heavily against fair use. Images generate serious controversies because a user nearly always wants the full image, or the full ‘amount.’ A ‘thumbnail,’ or low-resolution version of the image, might be an acceptable ‘amount.’” </a:t>
            </a:r>
          </a:p>
          <a:p>
            <a:pPr marL="0" indent="0" algn="r">
              <a:buFontTx/>
              <a:buNone/>
            </a:pPr>
            <a:r>
              <a:rPr lang="en-US" altLang="en-US" sz="1800" dirty="0"/>
              <a:t>http://www.usg.edu/copyright/the_fair_use_exception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9F37-F3DD-4183-8912-73CA79541F20}"/>
              </a:ext>
            </a:extLst>
          </p:cNvPr>
          <p:cNvSpPr>
            <a:spLocks noGrp="1"/>
          </p:cNvSpPr>
          <p:nvPr>
            <p:ph type="title"/>
          </p:nvPr>
        </p:nvSpPr>
        <p:spPr/>
        <p:txBody>
          <a:bodyPr/>
          <a:lstStyle/>
          <a:p>
            <a:pPr algn="l"/>
            <a:r>
              <a:rPr lang="en-US" dirty="0"/>
              <a:t>Motion Picture Problems</a:t>
            </a:r>
          </a:p>
        </p:txBody>
      </p:sp>
      <p:sp>
        <p:nvSpPr>
          <p:cNvPr id="33795" name="Content Placeholder 2">
            <a:extLst>
              <a:ext uri="{FF2B5EF4-FFF2-40B4-BE49-F238E27FC236}">
                <a16:creationId xmlns:a16="http://schemas.microsoft.com/office/drawing/2014/main" id="{C921416A-9303-4F56-AFAF-D1411059388D}"/>
              </a:ext>
            </a:extLst>
          </p:cNvPr>
          <p:cNvSpPr>
            <a:spLocks noGrp="1" noChangeArrowheads="1"/>
          </p:cNvSpPr>
          <p:nvPr>
            <p:ph idx="1"/>
          </p:nvPr>
        </p:nvSpPr>
        <p:spPr>
          <a:xfrm>
            <a:off x="1524000" y="1600200"/>
            <a:ext cx="10058400" cy="4525963"/>
          </a:xfrm>
        </p:spPr>
        <p:txBody>
          <a:bodyPr/>
          <a:lstStyle/>
          <a:p>
            <a:pPr marL="0" indent="0">
              <a:buFontTx/>
              <a:buNone/>
            </a:pPr>
            <a:r>
              <a:rPr lang="en-US" altLang="en-US" dirty="0"/>
              <a:t>“Motion pictures are also problematic because even short clips may borrow the most extraordinary or creative elements of the work. One may also reproduce only a small portion of any work, but still take ‘the heart of the work.’”</a:t>
            </a:r>
          </a:p>
          <a:p>
            <a:pPr marL="0" indent="0" algn="r">
              <a:buFontTx/>
              <a:buNone/>
            </a:pPr>
            <a:endParaRPr lang="en-US" altLang="en-US" sz="1800" dirty="0"/>
          </a:p>
          <a:p>
            <a:pPr marL="0" indent="0" algn="r">
              <a:buFontTx/>
              <a:buNone/>
            </a:pPr>
            <a:r>
              <a:rPr lang="en-US" altLang="en-US" sz="1800" dirty="0"/>
              <a:t>http://www.usg.edu/copyright/the_fair_use_exception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DD72C3B-5FA9-4E36-A17E-19C10E2DAE13}"/>
              </a:ext>
            </a:extLst>
          </p:cNvPr>
          <p:cNvSpPr>
            <a:spLocks noGrp="1" noChangeArrowheads="1"/>
          </p:cNvSpPr>
          <p:nvPr>
            <p:ph type="title"/>
          </p:nvPr>
        </p:nvSpPr>
        <p:spPr/>
        <p:txBody>
          <a:bodyPr/>
          <a:lstStyle/>
          <a:p>
            <a:pPr algn="l"/>
            <a:r>
              <a:rPr lang="en-US" altLang="en-US" dirty="0"/>
              <a:t>Effect on Market</a:t>
            </a:r>
          </a:p>
        </p:txBody>
      </p:sp>
      <p:sp>
        <p:nvSpPr>
          <p:cNvPr id="34819" name="Content Placeholder 2">
            <a:extLst>
              <a:ext uri="{FF2B5EF4-FFF2-40B4-BE49-F238E27FC236}">
                <a16:creationId xmlns:a16="http://schemas.microsoft.com/office/drawing/2014/main" id="{BFAD0A0F-CFB3-4585-95CB-F1F85977A148}"/>
              </a:ext>
            </a:extLst>
          </p:cNvPr>
          <p:cNvSpPr>
            <a:spLocks noGrp="1" noChangeArrowheads="1"/>
          </p:cNvSpPr>
          <p:nvPr>
            <p:ph idx="1"/>
          </p:nvPr>
        </p:nvSpPr>
        <p:spPr>
          <a:xfrm>
            <a:off x="1524000" y="1600200"/>
            <a:ext cx="10058400" cy="4525963"/>
          </a:xfrm>
        </p:spPr>
        <p:txBody>
          <a:bodyPr/>
          <a:lstStyle/>
          <a:p>
            <a:r>
              <a:rPr lang="en-US" altLang="en-US" dirty="0"/>
              <a:t>Does it interfere with the owner</a:t>
            </a:r>
            <a:r>
              <a:rPr lang="ja-JP" altLang="en-US" dirty="0"/>
              <a:t>’</a:t>
            </a:r>
            <a:r>
              <a:rPr lang="en-US" altLang="ja-JP" dirty="0"/>
              <a:t>s ability to make a profit on the work?</a:t>
            </a:r>
          </a:p>
        </p:txBody>
      </p:sp>
      <p:sp>
        <p:nvSpPr>
          <p:cNvPr id="34820" name="TextBox 5">
            <a:extLst>
              <a:ext uri="{FF2B5EF4-FFF2-40B4-BE49-F238E27FC236}">
                <a16:creationId xmlns:a16="http://schemas.microsoft.com/office/drawing/2014/main" id="{FBA72F99-B8D2-44CC-842A-0E8B82DBB3A7}"/>
              </a:ext>
            </a:extLst>
          </p:cNvPr>
          <p:cNvSpPr txBox="1">
            <a:spLocks noChangeArrowheads="1"/>
          </p:cNvSpPr>
          <p:nvPr/>
        </p:nvSpPr>
        <p:spPr bwMode="auto">
          <a:xfrm rot="1220390">
            <a:off x="4992688" y="3308350"/>
            <a:ext cx="48371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5000" dirty="0">
                <a:solidFill>
                  <a:srgbClr val="FF0000"/>
                </a:solidFill>
                <a:latin typeface="Bell Gothic Std Bold"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D07BB4F-D648-429E-AE7F-E3B7459F759E}"/>
              </a:ext>
            </a:extLst>
          </p:cNvPr>
          <p:cNvSpPr>
            <a:spLocks noGrp="1" noChangeArrowheads="1"/>
          </p:cNvSpPr>
          <p:nvPr>
            <p:ph type="title"/>
          </p:nvPr>
        </p:nvSpPr>
        <p:spPr/>
        <p:txBody>
          <a:bodyPr/>
          <a:lstStyle/>
          <a:p>
            <a:pPr algn="l"/>
            <a:r>
              <a:rPr lang="en-US" altLang="en-US" dirty="0"/>
              <a:t>Fair Use Checklist</a:t>
            </a:r>
          </a:p>
        </p:txBody>
      </p:sp>
      <p:sp>
        <p:nvSpPr>
          <p:cNvPr id="47107" name="Content Placeholder 2">
            <a:extLst>
              <a:ext uri="{FF2B5EF4-FFF2-40B4-BE49-F238E27FC236}">
                <a16:creationId xmlns:a16="http://schemas.microsoft.com/office/drawing/2014/main" id="{1B832363-669E-4D65-91E0-D6AF9F3DADAF}"/>
              </a:ext>
            </a:extLst>
          </p:cNvPr>
          <p:cNvSpPr>
            <a:spLocks noGrp="1" noChangeArrowheads="1"/>
          </p:cNvSpPr>
          <p:nvPr>
            <p:ph idx="1"/>
          </p:nvPr>
        </p:nvSpPr>
        <p:spPr>
          <a:xfrm>
            <a:off x="1524000" y="1600200"/>
            <a:ext cx="10058400" cy="4525963"/>
          </a:xfrm>
        </p:spPr>
        <p:txBody>
          <a:bodyPr/>
          <a:lstStyle/>
          <a:p>
            <a:pPr marL="0" indent="0">
              <a:buFontTx/>
              <a:buNone/>
              <a:defRPr/>
            </a:pPr>
            <a:r>
              <a:rPr lang="en-US" altLang="en-US" dirty="0"/>
              <a:t>The University System of Georgia developed this to site to help educators determine fair use decisions:</a:t>
            </a:r>
            <a:endParaRPr lang="en-US" altLang="en-US" sz="2000" dirty="0"/>
          </a:p>
          <a:p>
            <a:pPr>
              <a:buFontTx/>
              <a:buNone/>
              <a:defRPr/>
            </a:pPr>
            <a:endParaRPr lang="en-US" altLang="en-US" sz="1800" dirty="0"/>
          </a:p>
          <a:p>
            <a:pPr>
              <a:buFontTx/>
              <a:buNone/>
              <a:defRPr/>
            </a:pPr>
            <a:r>
              <a:rPr lang="en-US" altLang="en-US" sz="1800" dirty="0">
                <a:hlinkClick r:id="rId2"/>
              </a:rPr>
              <a:t>http://www.usg.edu/copyright/introduction_to_the_fair_use_checklist</a:t>
            </a:r>
            <a:endParaRPr lang="en-US" altLang="en-US" sz="1800" dirty="0"/>
          </a:p>
          <a:p>
            <a:pPr>
              <a:buFontTx/>
              <a:buNone/>
              <a:defRPr/>
            </a:pPr>
            <a:endParaRPr lang="en-US" altLang="en-US" sz="1800" dirty="0"/>
          </a:p>
        </p:txBody>
      </p:sp>
      <p:pic>
        <p:nvPicPr>
          <p:cNvPr id="35844" name="Picture 2" descr="A QR code linking to the fair use checklist by the University System of Georgia.">
            <a:extLst>
              <a:ext uri="{FF2B5EF4-FFF2-40B4-BE49-F238E27FC236}">
                <a16:creationId xmlns:a16="http://schemas.microsoft.com/office/drawing/2014/main" id="{97407F45-BBB0-47D0-B824-CA95D09E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7" y="4090987"/>
            <a:ext cx="2333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FC24-43EB-413B-9062-BF43871A0212}"/>
              </a:ext>
            </a:extLst>
          </p:cNvPr>
          <p:cNvSpPr>
            <a:spLocks noGrp="1"/>
          </p:cNvSpPr>
          <p:nvPr>
            <p:ph type="title"/>
          </p:nvPr>
        </p:nvSpPr>
        <p:spPr>
          <a:xfrm>
            <a:off x="8276358" y="5279738"/>
            <a:ext cx="3314893" cy="710622"/>
          </a:xfrm>
        </p:spPr>
        <p:txBody>
          <a:bodyPr vert="horz" wrap="square" lIns="91440" tIns="45720" rIns="91440" bIns="45720" rtlCol="0" anchor="t">
            <a:normAutofit/>
          </a:bodyPr>
          <a:lstStyle/>
          <a:p>
            <a:pPr eaLnBrk="1" hangingPunct="1"/>
            <a:r>
              <a:rPr lang="en-US" kern="1200" dirty="0">
                <a:solidFill>
                  <a:schemeClr val="bg1"/>
                </a:solidFill>
              </a:rPr>
              <a:t>Examples</a:t>
            </a:r>
          </a:p>
        </p:txBody>
      </p:sp>
    </p:spTree>
    <p:extLst>
      <p:ext uri="{BB962C8B-B14F-4D97-AF65-F5344CB8AC3E}">
        <p14:creationId xmlns:p14="http://schemas.microsoft.com/office/powerpoint/2010/main" val="133197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D7ECEBA-82F0-4CF2-BD4A-4827237FD4FF}"/>
              </a:ext>
            </a:extLst>
          </p:cNvPr>
          <p:cNvSpPr>
            <a:spLocks noGrp="1" noChangeArrowheads="1"/>
          </p:cNvSpPr>
          <p:nvPr>
            <p:ph type="title"/>
          </p:nvPr>
        </p:nvSpPr>
        <p:spPr/>
        <p:txBody>
          <a:bodyPr/>
          <a:lstStyle/>
          <a:p>
            <a:pPr algn="l"/>
            <a:r>
              <a:rPr lang="en-US" altLang="en-US" dirty="0"/>
              <a:t>Scenario A</a:t>
            </a:r>
          </a:p>
        </p:txBody>
      </p:sp>
      <p:sp>
        <p:nvSpPr>
          <p:cNvPr id="36867" name="Content Placeholder 2">
            <a:extLst>
              <a:ext uri="{FF2B5EF4-FFF2-40B4-BE49-F238E27FC236}">
                <a16:creationId xmlns:a16="http://schemas.microsoft.com/office/drawing/2014/main" id="{2D1A4615-0571-4245-A228-FCE7E62FE1FC}"/>
              </a:ext>
            </a:extLst>
          </p:cNvPr>
          <p:cNvSpPr>
            <a:spLocks noGrp="1" noChangeArrowheads="1"/>
          </p:cNvSpPr>
          <p:nvPr>
            <p:ph idx="1"/>
          </p:nvPr>
        </p:nvSpPr>
        <p:spPr>
          <a:xfrm>
            <a:off x="1524000" y="1600200"/>
            <a:ext cx="7620000" cy="4525963"/>
          </a:xfrm>
        </p:spPr>
        <p:txBody>
          <a:bodyPr/>
          <a:lstStyle/>
          <a:p>
            <a:pPr>
              <a:buFontTx/>
              <a:buNone/>
            </a:pPr>
            <a:r>
              <a:rPr lang="en-US" altLang="en-US" sz="2400" dirty="0"/>
              <a:t>A teacher copies a Shakespearian play from a copyrighted anthology that is currently available in print at Barnes and Noble to help students save money.</a:t>
            </a:r>
          </a:p>
          <a:p>
            <a:pPr>
              <a:buFontTx/>
              <a:buNone/>
            </a:pPr>
            <a:endParaRPr lang="en-US" altLang="en-US" sz="2400" dirty="0"/>
          </a:p>
          <a:p>
            <a:pPr>
              <a:buFontTx/>
              <a:buNone/>
            </a:pPr>
            <a:endParaRPr lang="en-US" altLang="en-US" sz="2400" dirty="0"/>
          </a:p>
          <a:p>
            <a:pPr>
              <a:buFontTx/>
              <a:buNone/>
            </a:pPr>
            <a:r>
              <a:rPr lang="en-US" altLang="en-US" sz="2400" dirty="0"/>
              <a:t>QUESTION: Is this a fair use?</a:t>
            </a:r>
          </a:p>
          <a:p>
            <a:endParaRPr lang="en-US" altLang="en-US" sz="2400" dirty="0"/>
          </a:p>
        </p:txBody>
      </p:sp>
      <p:pic>
        <p:nvPicPr>
          <p:cNvPr id="36868" name="Picture 6" descr="An illustrated figure, dressed in Renaissance attire, playing a flute.">
            <a:extLst>
              <a:ext uri="{FF2B5EF4-FFF2-40B4-BE49-F238E27FC236}">
                <a16:creationId xmlns:a16="http://schemas.microsoft.com/office/drawing/2014/main" id="{6DE2D9D7-441C-4BBA-98F7-C8B994B5D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146" y="337703"/>
            <a:ext cx="3047748" cy="609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6D27F99-5429-4546-BC31-4BC1E8D30555}"/>
              </a:ext>
            </a:extLst>
          </p:cNvPr>
          <p:cNvSpPr>
            <a:spLocks noGrp="1" noChangeArrowheads="1"/>
          </p:cNvSpPr>
          <p:nvPr>
            <p:ph type="title"/>
          </p:nvPr>
        </p:nvSpPr>
        <p:spPr/>
        <p:txBody>
          <a:bodyPr/>
          <a:lstStyle/>
          <a:p>
            <a:pPr algn="l"/>
            <a:r>
              <a:rPr lang="en-US" altLang="en-US" dirty="0"/>
              <a:t>Scenario A Answer</a:t>
            </a:r>
          </a:p>
        </p:txBody>
      </p:sp>
      <p:sp>
        <p:nvSpPr>
          <p:cNvPr id="37891" name="Content Placeholder 2">
            <a:extLst>
              <a:ext uri="{FF2B5EF4-FFF2-40B4-BE49-F238E27FC236}">
                <a16:creationId xmlns:a16="http://schemas.microsoft.com/office/drawing/2014/main" id="{800D9D10-7440-4260-AA54-08CA0DFBCDEE}"/>
              </a:ext>
            </a:extLst>
          </p:cNvPr>
          <p:cNvSpPr>
            <a:spLocks noGrp="1" noChangeArrowheads="1"/>
          </p:cNvSpPr>
          <p:nvPr>
            <p:ph idx="1"/>
          </p:nvPr>
        </p:nvSpPr>
        <p:spPr>
          <a:xfrm>
            <a:off x="1524000" y="1600200"/>
            <a:ext cx="10058400" cy="4525963"/>
          </a:xfrm>
        </p:spPr>
        <p:txBody>
          <a:bodyPr/>
          <a:lstStyle/>
          <a:p>
            <a:pPr marL="0" indent="0">
              <a:buFontTx/>
              <a:buNone/>
            </a:pPr>
            <a:r>
              <a:rPr lang="en-US" altLang="en-US" sz="2800" dirty="0"/>
              <a:t>Be careful. The play is in the public domain. </a:t>
            </a:r>
          </a:p>
          <a:p>
            <a:pPr marL="0" indent="0">
              <a:buFontTx/>
              <a:buNone/>
            </a:pPr>
            <a:endParaRPr lang="en-US" altLang="en-US" sz="2800" dirty="0"/>
          </a:p>
          <a:p>
            <a:pPr marL="0" indent="0">
              <a:buFontTx/>
              <a:buNone/>
            </a:pPr>
            <a:r>
              <a:rPr lang="en-US" altLang="en-US" sz="2800" dirty="0"/>
              <a:t>Accompanying images, textual explanations, and so forth may be copyrighted. </a:t>
            </a:r>
          </a:p>
          <a:p>
            <a:pPr marL="0" indent="0">
              <a:buFontTx/>
              <a:buNone/>
            </a:pPr>
            <a:endParaRPr lang="en-US"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51EC260-FE4B-456A-AA40-84D4A734A142}"/>
              </a:ext>
            </a:extLst>
          </p:cNvPr>
          <p:cNvSpPr>
            <a:spLocks noGrp="1" noChangeArrowheads="1"/>
          </p:cNvSpPr>
          <p:nvPr>
            <p:ph type="title"/>
          </p:nvPr>
        </p:nvSpPr>
        <p:spPr/>
        <p:txBody>
          <a:bodyPr/>
          <a:lstStyle/>
          <a:p>
            <a:pPr algn="l"/>
            <a:r>
              <a:rPr lang="en-US" altLang="en-US" dirty="0"/>
              <a:t>Scenario B</a:t>
            </a:r>
          </a:p>
        </p:txBody>
      </p:sp>
      <p:sp>
        <p:nvSpPr>
          <p:cNvPr id="38915" name="Content Placeholder 2">
            <a:extLst>
              <a:ext uri="{FF2B5EF4-FFF2-40B4-BE49-F238E27FC236}">
                <a16:creationId xmlns:a16="http://schemas.microsoft.com/office/drawing/2014/main" id="{E58C0B0D-D4A4-49A2-89F9-2D67F024A823}"/>
              </a:ext>
            </a:extLst>
          </p:cNvPr>
          <p:cNvSpPr>
            <a:spLocks noGrp="1" noChangeArrowheads="1"/>
          </p:cNvSpPr>
          <p:nvPr>
            <p:ph idx="1"/>
          </p:nvPr>
        </p:nvSpPr>
        <p:spPr>
          <a:xfrm>
            <a:off x="1524000" y="1600200"/>
            <a:ext cx="10058400" cy="4525963"/>
          </a:xfrm>
        </p:spPr>
        <p:txBody>
          <a:bodyPr/>
          <a:lstStyle/>
          <a:p>
            <a:pPr marL="0" indent="0">
              <a:buFontTx/>
              <a:buNone/>
            </a:pPr>
            <a:r>
              <a:rPr lang="en-US" altLang="en-US" sz="2400" dirty="0"/>
              <a:t>A teacher posted class notes on a public web site for anyone to see that is interested. She wants to scan an article from a peer-reviewed journal and add it to the site.</a:t>
            </a:r>
          </a:p>
          <a:p>
            <a:pPr marL="0" indent="0"/>
            <a:endParaRPr lang="en-US" altLang="en-US" sz="2400" dirty="0"/>
          </a:p>
          <a:p>
            <a:pPr marL="0" indent="0">
              <a:buFontTx/>
              <a:buNone/>
            </a:pPr>
            <a:r>
              <a:rPr lang="en-US" altLang="en-US" sz="2400" dirty="0"/>
              <a:t>QUESTION: Is this a fair use?</a:t>
            </a:r>
          </a:p>
          <a:p>
            <a:pPr marL="0" indent="0">
              <a:buFontTx/>
              <a:buNone/>
            </a:pPr>
            <a:endParaRPr lang="en-US" altLang="en-US" sz="2000" dirty="0"/>
          </a:p>
        </p:txBody>
      </p:sp>
      <p:pic>
        <p:nvPicPr>
          <p:cNvPr id="38916" name="Picture 8" descr="A woman holding a pair of glasses in her left hand (a few inches from her face).">
            <a:extLst>
              <a:ext uri="{FF2B5EF4-FFF2-40B4-BE49-F238E27FC236}">
                <a16:creationId xmlns:a16="http://schemas.microsoft.com/office/drawing/2014/main" id="{DE871A5E-562D-4813-991D-F82861F1F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971800"/>
            <a:ext cx="5143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53B0DD3-5632-41E9-BF8B-1688367FBD1B}"/>
              </a:ext>
            </a:extLst>
          </p:cNvPr>
          <p:cNvSpPr>
            <a:spLocks noGrp="1" noChangeArrowheads="1"/>
          </p:cNvSpPr>
          <p:nvPr>
            <p:ph type="title"/>
          </p:nvPr>
        </p:nvSpPr>
        <p:spPr/>
        <p:txBody>
          <a:bodyPr/>
          <a:lstStyle/>
          <a:p>
            <a:pPr algn="l"/>
            <a:r>
              <a:rPr lang="en-US" altLang="en-US" dirty="0"/>
              <a:t>Scenario B Answer</a:t>
            </a:r>
          </a:p>
        </p:txBody>
      </p:sp>
      <p:sp>
        <p:nvSpPr>
          <p:cNvPr id="39939" name="Content Placeholder 2">
            <a:extLst>
              <a:ext uri="{FF2B5EF4-FFF2-40B4-BE49-F238E27FC236}">
                <a16:creationId xmlns:a16="http://schemas.microsoft.com/office/drawing/2014/main" id="{50CC00E8-35DA-4D9E-8AFE-E0C587DBA2BA}"/>
              </a:ext>
            </a:extLst>
          </p:cNvPr>
          <p:cNvSpPr>
            <a:spLocks noGrp="1" noChangeArrowheads="1"/>
          </p:cNvSpPr>
          <p:nvPr>
            <p:ph idx="1"/>
          </p:nvPr>
        </p:nvSpPr>
        <p:spPr>
          <a:xfrm>
            <a:off x="1524000" y="1600200"/>
            <a:ext cx="8077200" cy="4953000"/>
          </a:xfrm>
        </p:spPr>
        <p:txBody>
          <a:bodyPr/>
          <a:lstStyle/>
          <a:p>
            <a:pPr>
              <a:buFontTx/>
              <a:buNone/>
            </a:pPr>
            <a:r>
              <a:rPr lang="en-US" altLang="en-US" sz="2400" dirty="0"/>
              <a:t>Probably not. </a:t>
            </a:r>
          </a:p>
          <a:p>
            <a:pPr>
              <a:buFontTx/>
              <a:buNone/>
            </a:pPr>
            <a:endParaRPr lang="en-US" altLang="en-US" sz="2400" dirty="0"/>
          </a:p>
          <a:p>
            <a:pPr>
              <a:buFontTx/>
              <a:buNone/>
            </a:pPr>
            <a:r>
              <a:rPr lang="en-US" altLang="en-US" sz="2400" dirty="0"/>
              <a:t>The site is not limited. It was made for anyone interested. She may not be able to claim an educational use. A lot depends on the nature of the use. Did the educational uses of this piece transform the work or merely distribute it?</a:t>
            </a:r>
          </a:p>
          <a:p>
            <a:pPr>
              <a:buFontTx/>
              <a:buNone/>
            </a:pPr>
            <a:endParaRPr lang="en-US" altLang="en-US" sz="2400" dirty="0"/>
          </a:p>
          <a:p>
            <a:pPr>
              <a:buFontTx/>
              <a:buNone/>
            </a:pPr>
            <a:r>
              <a:rPr lang="en-US" altLang="en-US" sz="2400" dirty="0"/>
              <a:t>No exclusively educational purpose can be guaranteed by putting the article on the Web, and such conduct would arguably violate the copyright holder's right of public distribution.</a:t>
            </a:r>
          </a:p>
          <a:p>
            <a:pPr>
              <a:buFontTx/>
              <a:buNone/>
            </a:pPr>
            <a:endParaRPr lang="en-US" alt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0444-2E6A-4A2E-ADFD-FECB4442D9F9}"/>
              </a:ext>
            </a:extLst>
          </p:cNvPr>
          <p:cNvSpPr>
            <a:spLocks noGrp="1"/>
          </p:cNvSpPr>
          <p:nvPr>
            <p:ph type="title"/>
          </p:nvPr>
        </p:nvSpPr>
        <p:spPr/>
        <p:txBody>
          <a:bodyPr/>
          <a:lstStyle/>
          <a:p>
            <a:r>
              <a:rPr lang="en-US" dirty="0"/>
              <a:t>Video Example</a:t>
            </a:r>
          </a:p>
        </p:txBody>
      </p:sp>
      <p:sp>
        <p:nvSpPr>
          <p:cNvPr id="3" name="Content Placeholder 2">
            <a:extLst>
              <a:ext uri="{FF2B5EF4-FFF2-40B4-BE49-F238E27FC236}">
                <a16:creationId xmlns:a16="http://schemas.microsoft.com/office/drawing/2014/main" id="{946613C8-3D33-48E8-9D03-84A85511365D}"/>
              </a:ext>
            </a:extLst>
          </p:cNvPr>
          <p:cNvSpPr>
            <a:spLocks noGrp="1"/>
          </p:cNvSpPr>
          <p:nvPr>
            <p:ph idx="1"/>
          </p:nvPr>
        </p:nvSpPr>
        <p:spPr/>
        <p:txBody>
          <a:bodyPr/>
          <a:lstStyle/>
          <a:p>
            <a:r>
              <a:rPr lang="en-US" dirty="0"/>
              <a:t>This was a panel on March 31, 2020 in response to the COVID Pandemic. Teachers wondered if they could post read-</a:t>
            </a:r>
            <a:r>
              <a:rPr lang="en-US" dirty="0" err="1"/>
              <a:t>alouds</a:t>
            </a:r>
            <a:r>
              <a:rPr lang="en-US" dirty="0"/>
              <a:t> online with copyrighted materials. </a:t>
            </a:r>
          </a:p>
          <a:p>
            <a:endParaRPr lang="en-US" dirty="0"/>
          </a:p>
          <a:p>
            <a:pPr marL="0" indent="0">
              <a:buNone/>
            </a:pPr>
            <a:r>
              <a:rPr lang="en-US" dirty="0">
                <a:hlinkClick r:id="rId2"/>
              </a:rPr>
              <a:t>https://www.youtube.com/watch?v=Og0DgELl3_4</a:t>
            </a:r>
            <a:endParaRPr lang="en-US" dirty="0"/>
          </a:p>
          <a:p>
            <a:pPr marL="0" indent="0">
              <a:buNone/>
            </a:pPr>
            <a:r>
              <a:rPr lang="en-US" dirty="0"/>
              <a:t>(begin at </a:t>
            </a:r>
            <a:r>
              <a:rPr lang="en-US" dirty="0">
                <a:hlinkClick r:id="rId3"/>
              </a:rPr>
              <a:t>58:25-1:00:51</a:t>
            </a:r>
            <a:r>
              <a:rPr lang="en-US" dirty="0"/>
              <a:t>)</a:t>
            </a:r>
          </a:p>
          <a:p>
            <a:pPr marL="0" indent="0">
              <a:buNone/>
            </a:pPr>
            <a:r>
              <a:rPr lang="en-US" dirty="0"/>
              <a:t>(see also </a:t>
            </a:r>
            <a:r>
              <a:rPr lang="en-US" dirty="0">
                <a:hlinkClick r:id="rId4"/>
              </a:rPr>
              <a:t>1:02:18-1:03:43</a:t>
            </a:r>
            <a:r>
              <a:rPr lang="en-US" dirty="0"/>
              <a:t>)</a:t>
            </a:r>
          </a:p>
        </p:txBody>
      </p:sp>
    </p:spTree>
    <p:extLst>
      <p:ext uri="{BB962C8B-B14F-4D97-AF65-F5344CB8AC3E}">
        <p14:creationId xmlns:p14="http://schemas.microsoft.com/office/powerpoint/2010/main" val="19758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4560594A-CECB-46B2-A06F-C03EB7BA9136}"/>
              </a:ext>
            </a:extLst>
          </p:cNvPr>
          <p:cNvSpPr>
            <a:spLocks noGrp="1" noChangeArrowheads="1"/>
          </p:cNvSpPr>
          <p:nvPr>
            <p:ph idx="1"/>
          </p:nvPr>
        </p:nvSpPr>
        <p:spPr>
          <a:xfrm>
            <a:off x="7772400" y="1295401"/>
            <a:ext cx="3124200" cy="4038600"/>
          </a:xfrm>
        </p:spPr>
        <p:txBody>
          <a:bodyPr/>
          <a:lstStyle/>
          <a:p>
            <a:pPr marL="0" indent="0">
              <a:buFontTx/>
              <a:buNone/>
              <a:defRPr/>
            </a:pPr>
            <a:endParaRPr lang="en-US" altLang="en-US" dirty="0"/>
          </a:p>
          <a:p>
            <a:pPr>
              <a:defRPr/>
            </a:pPr>
            <a:r>
              <a:rPr lang="en-US" altLang="en-US" dirty="0"/>
              <a:t>Original</a:t>
            </a:r>
          </a:p>
          <a:p>
            <a:pPr>
              <a:defRPr/>
            </a:pPr>
            <a:endParaRPr lang="en-US" altLang="en-US" dirty="0"/>
          </a:p>
          <a:p>
            <a:pPr>
              <a:defRPr/>
            </a:pPr>
            <a:r>
              <a:rPr lang="en-US" altLang="en-US" dirty="0"/>
              <a:t>Creative</a:t>
            </a:r>
          </a:p>
          <a:p>
            <a:pPr>
              <a:defRPr/>
            </a:pPr>
            <a:endParaRPr lang="en-US" altLang="en-US" dirty="0"/>
          </a:p>
          <a:p>
            <a:pPr>
              <a:defRPr/>
            </a:pPr>
            <a:r>
              <a:rPr lang="en-US" altLang="en-US" dirty="0"/>
              <a:t>Tangible</a:t>
            </a:r>
          </a:p>
        </p:txBody>
      </p:sp>
      <p:pic>
        <p:nvPicPr>
          <p:cNvPr id="19459" name="Picture 4" descr="A painters pallet and brush with several paints mixed together to form additional colors.">
            <a:extLst>
              <a:ext uri="{FF2B5EF4-FFF2-40B4-BE49-F238E27FC236}">
                <a16:creationId xmlns:a16="http://schemas.microsoft.com/office/drawing/2014/main" id="{5E3F42A6-BEAE-4983-8E22-FD1721460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6096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E3A9FAC-2A24-4DF9-8140-0CC71F5D0488}"/>
              </a:ext>
            </a:extLst>
          </p:cNvPr>
          <p:cNvSpPr>
            <a:spLocks noGrp="1"/>
          </p:cNvSpPr>
          <p:nvPr>
            <p:ph type="title"/>
          </p:nvPr>
        </p:nvSpPr>
        <p:spPr/>
        <p:txBody>
          <a:bodyPr/>
          <a:lstStyle/>
          <a:p>
            <a:pPr algn="l"/>
            <a:r>
              <a:rPr lang="en-US" dirty="0"/>
              <a:t>Copyrighted works must be: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0BC85E5-6016-479D-B3D4-F1C97C486126}"/>
              </a:ext>
            </a:extLst>
          </p:cNvPr>
          <p:cNvSpPr>
            <a:spLocks noGrp="1" noChangeArrowheads="1"/>
          </p:cNvSpPr>
          <p:nvPr>
            <p:ph type="title"/>
          </p:nvPr>
        </p:nvSpPr>
        <p:spPr/>
        <p:txBody>
          <a:bodyPr/>
          <a:lstStyle/>
          <a:p>
            <a:pPr algn="l"/>
            <a:r>
              <a:rPr lang="en-US" altLang="en-US" dirty="0"/>
              <a:t>What about…</a:t>
            </a:r>
          </a:p>
        </p:txBody>
      </p:sp>
      <p:sp>
        <p:nvSpPr>
          <p:cNvPr id="40963" name="Content Placeholder 2">
            <a:extLst>
              <a:ext uri="{FF2B5EF4-FFF2-40B4-BE49-F238E27FC236}">
                <a16:creationId xmlns:a16="http://schemas.microsoft.com/office/drawing/2014/main" id="{25521499-A6E4-430E-BFEF-81A689A26725}"/>
              </a:ext>
            </a:extLst>
          </p:cNvPr>
          <p:cNvSpPr>
            <a:spLocks noGrp="1" noChangeArrowheads="1"/>
          </p:cNvSpPr>
          <p:nvPr>
            <p:ph idx="1"/>
          </p:nvPr>
        </p:nvSpPr>
        <p:spPr>
          <a:xfrm>
            <a:off x="1524000" y="1600200"/>
            <a:ext cx="10058400" cy="4525963"/>
          </a:xfrm>
        </p:spPr>
        <p:txBody>
          <a:bodyPr/>
          <a:lstStyle/>
          <a:p>
            <a:r>
              <a:rPr lang="en-US" altLang="en-US" dirty="0"/>
              <a:t>Using a picture in a website</a:t>
            </a:r>
          </a:p>
          <a:p>
            <a:r>
              <a:rPr lang="en-US" altLang="en-US" dirty="0"/>
              <a:t>Using a picture in a presentation?</a:t>
            </a:r>
          </a:p>
          <a:p>
            <a:r>
              <a:rPr lang="en-US" altLang="en-US" dirty="0"/>
              <a:t>Including music in a movie?</a:t>
            </a:r>
          </a:p>
          <a:p>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1C6C93D-4E04-416A-957D-3E6E8B92B17E}"/>
              </a:ext>
            </a:extLst>
          </p:cNvPr>
          <p:cNvSpPr>
            <a:spLocks noGrp="1" noChangeArrowheads="1"/>
          </p:cNvSpPr>
          <p:nvPr>
            <p:ph type="title"/>
          </p:nvPr>
        </p:nvSpPr>
        <p:spPr/>
        <p:txBody>
          <a:bodyPr/>
          <a:lstStyle/>
          <a:p>
            <a:pPr algn="l"/>
            <a:r>
              <a:rPr lang="en-US" altLang="en-US" dirty="0"/>
              <a:t>Fair Use Problem</a:t>
            </a:r>
          </a:p>
        </p:txBody>
      </p:sp>
      <p:pic>
        <p:nvPicPr>
          <p:cNvPr id="41987" name="Picture 2" descr="A gavel (wooden hammer used in a court room).">
            <a:extLst>
              <a:ext uri="{FF2B5EF4-FFF2-40B4-BE49-F238E27FC236}">
                <a16:creationId xmlns:a16="http://schemas.microsoft.com/office/drawing/2014/main" id="{415BDA73-2F34-4CA2-9C7E-9674CF310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6763"/>
            <a:ext cx="9144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FFECEFE-C36A-45A0-9991-2476B87FE95C}"/>
              </a:ext>
            </a:extLst>
          </p:cNvPr>
          <p:cNvSpPr>
            <a:spLocks noGrp="1" noChangeArrowheads="1"/>
          </p:cNvSpPr>
          <p:nvPr>
            <p:ph type="title"/>
          </p:nvPr>
        </p:nvSpPr>
        <p:spPr/>
        <p:txBody>
          <a:bodyPr/>
          <a:lstStyle/>
          <a:p>
            <a:pPr algn="l"/>
            <a:r>
              <a:rPr lang="en-US" altLang="en-US" dirty="0"/>
              <a:t>Creative Commons</a:t>
            </a:r>
          </a:p>
        </p:txBody>
      </p:sp>
      <p:sp>
        <p:nvSpPr>
          <p:cNvPr id="43011" name="Content Placeholder 2">
            <a:extLst>
              <a:ext uri="{FF2B5EF4-FFF2-40B4-BE49-F238E27FC236}">
                <a16:creationId xmlns:a16="http://schemas.microsoft.com/office/drawing/2014/main" id="{1EC9CBEF-B1F9-4AFE-9BF2-1FDD577C6492}"/>
              </a:ext>
            </a:extLst>
          </p:cNvPr>
          <p:cNvSpPr>
            <a:spLocks noGrp="1" noChangeArrowheads="1"/>
          </p:cNvSpPr>
          <p:nvPr>
            <p:ph idx="1"/>
          </p:nvPr>
        </p:nvSpPr>
        <p:spPr>
          <a:xfrm>
            <a:off x="1524000" y="1600201"/>
            <a:ext cx="8229600" cy="1295400"/>
          </a:xfrm>
        </p:spPr>
        <p:txBody>
          <a:bodyPr/>
          <a:lstStyle/>
          <a:p>
            <a:pPr>
              <a:buFontTx/>
              <a:buNone/>
            </a:pPr>
            <a:r>
              <a:rPr lang="en-US" altLang="en-US" dirty="0">
                <a:hlinkClick r:id="rId2"/>
              </a:rPr>
              <a:t>http://creativecommons.org/licenses/</a:t>
            </a:r>
            <a:endParaRPr lang="en-US" altLang="en-US" dirty="0"/>
          </a:p>
          <a:p>
            <a:pPr>
              <a:buFontTx/>
              <a:buNone/>
            </a:pPr>
            <a:endParaRPr lang="en-US" altLang="en-US" dirty="0"/>
          </a:p>
          <a:p>
            <a:pPr>
              <a:buFontTx/>
              <a:buNone/>
            </a:pPr>
            <a:endParaRPr lang="en-US" altLang="en-US" dirty="0"/>
          </a:p>
          <a:p>
            <a:pPr>
              <a:buFontTx/>
              <a:buNone/>
            </a:pPr>
            <a:endParaRPr lang="en-US" altLang="en-US" dirty="0"/>
          </a:p>
        </p:txBody>
      </p:sp>
      <p:pic>
        <p:nvPicPr>
          <p:cNvPr id="43013" name="Picture 2" descr="A QR code navigating to http://creativecommons.org/licenses/">
            <a:extLst>
              <a:ext uri="{FF2B5EF4-FFF2-40B4-BE49-F238E27FC236}">
                <a16:creationId xmlns:a16="http://schemas.microsoft.com/office/drawing/2014/main" id="{FD4B349C-F4F8-47EF-837C-8048FB0A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150" y="3292475"/>
            <a:ext cx="30162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e Creative Commons Logo">
            <a:extLst>
              <a:ext uri="{FF2B5EF4-FFF2-40B4-BE49-F238E27FC236}">
                <a16:creationId xmlns:a16="http://schemas.microsoft.com/office/drawing/2014/main" id="{E004FAF3-F99C-47B9-9554-9AFE66E2F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2590800"/>
            <a:ext cx="3657600" cy="3657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8581B9F-B9BF-40E4-8744-49F98EBBCE1B}"/>
              </a:ext>
            </a:extLst>
          </p:cNvPr>
          <p:cNvSpPr>
            <a:spLocks noGrp="1" noChangeArrowheads="1"/>
          </p:cNvSpPr>
          <p:nvPr>
            <p:ph type="title"/>
          </p:nvPr>
        </p:nvSpPr>
        <p:spPr/>
        <p:txBody>
          <a:bodyPr/>
          <a:lstStyle/>
          <a:p>
            <a:pPr algn="l"/>
            <a:r>
              <a:rPr lang="en-US" altLang="en-US" dirty="0"/>
              <a:t>Licenses</a:t>
            </a:r>
          </a:p>
        </p:txBody>
      </p:sp>
      <p:pic>
        <p:nvPicPr>
          <p:cNvPr id="44035" name="Picture 4" descr="An illustrated person surrounded by a circle. This logo represents the attribution license. ">
            <a:extLst>
              <a:ext uri="{FF2B5EF4-FFF2-40B4-BE49-F238E27FC236}">
                <a16:creationId xmlns:a16="http://schemas.microsoft.com/office/drawing/2014/main" id="{210C1885-D3BE-4D28-869F-2C6F830358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A strike out symbol (circle with dash) through a dollar sign. This logo represents the noncommercial license. ">
            <a:extLst>
              <a:ext uri="{FF2B5EF4-FFF2-40B4-BE49-F238E27FC236}">
                <a16:creationId xmlns:a16="http://schemas.microsoft.com/office/drawing/2014/main" id="{A20332DC-4E47-414B-A90B-5594EB8A0E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A circle with an equal sign. This logo represents the no derivative works license.">
            <a:extLst>
              <a:ext uri="{FF2B5EF4-FFF2-40B4-BE49-F238E27FC236}">
                <a16:creationId xmlns:a16="http://schemas.microsoft.com/office/drawing/2014/main" id="{AE9DA463-FE2A-4134-B03A-4A6CE6A1C8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2672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A circle with a circular arrow with the ending point of the arrow pointing towards the beginning of the arrow. The logo represents the share alike license.">
            <a:extLst>
              <a:ext uri="{FF2B5EF4-FFF2-40B4-BE49-F238E27FC236}">
                <a16:creationId xmlns:a16="http://schemas.microsoft.com/office/drawing/2014/main" id="{8A9FD9AA-D010-4B7B-926A-98978C842B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638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8">
            <a:extLst>
              <a:ext uri="{FF2B5EF4-FFF2-40B4-BE49-F238E27FC236}">
                <a16:creationId xmlns:a16="http://schemas.microsoft.com/office/drawing/2014/main" id="{959F4F59-AC4A-403C-9AD0-7A96884B00CC}"/>
              </a:ext>
            </a:extLst>
          </p:cNvPr>
          <p:cNvSpPr txBox="1">
            <a:spLocks noChangeArrowheads="1"/>
          </p:cNvSpPr>
          <p:nvPr/>
        </p:nvSpPr>
        <p:spPr bwMode="auto">
          <a:xfrm flipH="1">
            <a:off x="2438400" y="12954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Attribution:</a:t>
            </a:r>
          </a:p>
          <a:p>
            <a:pPr eaLnBrk="1" hangingPunct="1">
              <a:spcBef>
                <a:spcPct val="0"/>
              </a:spcBef>
              <a:buFontTx/>
              <a:buNone/>
            </a:pPr>
            <a:r>
              <a:rPr lang="en-US" altLang="en-US" sz="2000">
                <a:latin typeface="Times New Roman" panose="02020603050405020304" pitchFamily="18" charset="0"/>
              </a:rPr>
              <a:t>Licensees may copy, distribute, display and perform the work and make derivative works based on it only if they give the author or licensor the credits in the manner specified</a:t>
            </a:r>
          </a:p>
        </p:txBody>
      </p:sp>
      <p:sp>
        <p:nvSpPr>
          <p:cNvPr id="44040" name="TextBox 9">
            <a:extLst>
              <a:ext uri="{FF2B5EF4-FFF2-40B4-BE49-F238E27FC236}">
                <a16:creationId xmlns:a16="http://schemas.microsoft.com/office/drawing/2014/main" id="{9D9CAE65-6686-4BFF-8623-082BD3BD5BD2}"/>
              </a:ext>
            </a:extLst>
          </p:cNvPr>
          <p:cNvSpPr txBox="1">
            <a:spLocks noChangeArrowheads="1"/>
          </p:cNvSpPr>
          <p:nvPr/>
        </p:nvSpPr>
        <p:spPr bwMode="auto">
          <a:xfrm flipH="1">
            <a:off x="2438400" y="27940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Noncommercial:</a:t>
            </a:r>
          </a:p>
          <a:p>
            <a:pPr eaLnBrk="1" hangingPunct="1">
              <a:spcBef>
                <a:spcPct val="0"/>
              </a:spcBef>
              <a:buFontTx/>
              <a:buNone/>
            </a:pPr>
            <a:r>
              <a:rPr lang="en-US" altLang="en-US" sz="2000">
                <a:latin typeface="Times New Roman" panose="02020603050405020304" pitchFamily="18" charset="0"/>
              </a:rPr>
              <a:t>Licensees may copy, distribute, display, and perform the work and make derivative works based on it only for noncommercial purposes</a:t>
            </a:r>
          </a:p>
        </p:txBody>
      </p:sp>
      <p:sp>
        <p:nvSpPr>
          <p:cNvPr id="44041" name="TextBox 11">
            <a:extLst>
              <a:ext uri="{FF2B5EF4-FFF2-40B4-BE49-F238E27FC236}">
                <a16:creationId xmlns:a16="http://schemas.microsoft.com/office/drawing/2014/main" id="{C9AFF8F0-E4F5-4DCC-9B80-E7491DCED614}"/>
              </a:ext>
            </a:extLst>
          </p:cNvPr>
          <p:cNvSpPr txBox="1">
            <a:spLocks noChangeArrowheads="1"/>
          </p:cNvSpPr>
          <p:nvPr/>
        </p:nvSpPr>
        <p:spPr bwMode="auto">
          <a:xfrm flipH="1">
            <a:off x="2438400" y="40894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No Derivative Works:</a:t>
            </a:r>
          </a:p>
          <a:p>
            <a:pPr eaLnBrk="1" hangingPunct="1">
              <a:spcBef>
                <a:spcPct val="0"/>
              </a:spcBef>
              <a:buFontTx/>
              <a:buNone/>
            </a:pPr>
            <a:r>
              <a:rPr lang="en-US" altLang="en-US" sz="2000">
                <a:latin typeface="Times New Roman" panose="02020603050405020304" pitchFamily="18" charset="0"/>
              </a:rPr>
              <a:t>Licensees may copy, distribute, display and perform only verbatim copies of the work, not derivative works based on it</a:t>
            </a:r>
          </a:p>
        </p:txBody>
      </p:sp>
      <p:sp>
        <p:nvSpPr>
          <p:cNvPr id="44042" name="TextBox 14">
            <a:extLst>
              <a:ext uri="{FF2B5EF4-FFF2-40B4-BE49-F238E27FC236}">
                <a16:creationId xmlns:a16="http://schemas.microsoft.com/office/drawing/2014/main" id="{9415DE63-F5C8-436D-B263-95D9883C2ABD}"/>
              </a:ext>
            </a:extLst>
          </p:cNvPr>
          <p:cNvSpPr txBox="1">
            <a:spLocks noChangeArrowheads="1"/>
          </p:cNvSpPr>
          <p:nvPr/>
        </p:nvSpPr>
        <p:spPr bwMode="auto">
          <a:xfrm flipH="1">
            <a:off x="2438400" y="54102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a:latin typeface="Times New Roman" panose="02020603050405020304" pitchFamily="18" charset="0"/>
              </a:rPr>
              <a:t>Share Alike:</a:t>
            </a:r>
          </a:p>
          <a:p>
            <a:pPr eaLnBrk="1" hangingPunct="1">
              <a:spcBef>
                <a:spcPct val="0"/>
              </a:spcBef>
              <a:buFontTx/>
              <a:buNone/>
            </a:pPr>
            <a:r>
              <a:rPr lang="en-US" altLang="en-US" sz="2000">
                <a:latin typeface="Times New Roman" panose="02020603050405020304" pitchFamily="18" charset="0"/>
              </a:rPr>
              <a:t>Licensees may distribute derivative works only under a license identical to the license that governs the original work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B67445C-87DD-4671-9010-EF762E7420A6}"/>
              </a:ext>
            </a:extLst>
          </p:cNvPr>
          <p:cNvSpPr>
            <a:spLocks noGrp="1" noChangeArrowheads="1"/>
          </p:cNvSpPr>
          <p:nvPr>
            <p:ph type="title"/>
          </p:nvPr>
        </p:nvSpPr>
        <p:spPr/>
        <p:txBody>
          <a:bodyPr/>
          <a:lstStyle/>
          <a:p>
            <a:pPr algn="l"/>
            <a:r>
              <a:rPr lang="en-US" altLang="en-US" dirty="0"/>
              <a:t>Licenses can be combined</a:t>
            </a:r>
          </a:p>
        </p:txBody>
      </p:sp>
      <p:pic>
        <p:nvPicPr>
          <p:cNvPr id="3" name="Picture 2" descr="The Creative Commons Attribution License.">
            <a:extLst>
              <a:ext uri="{FF2B5EF4-FFF2-40B4-BE49-F238E27FC236}">
                <a16:creationId xmlns:a16="http://schemas.microsoft.com/office/drawing/2014/main" id="{C461BB2E-D003-477C-A896-CC0A8A3B2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571468"/>
            <a:ext cx="2667000" cy="939006"/>
          </a:xfrm>
          <a:prstGeom prst="rect">
            <a:avLst/>
          </a:prstGeom>
        </p:spPr>
      </p:pic>
      <p:pic>
        <p:nvPicPr>
          <p:cNvPr id="5" name="Picture 4" descr="The Creative Commons Attribution, Share-alike License.">
            <a:extLst>
              <a:ext uri="{FF2B5EF4-FFF2-40B4-BE49-F238E27FC236}">
                <a16:creationId xmlns:a16="http://schemas.microsoft.com/office/drawing/2014/main" id="{937D78B5-8146-4FE4-8932-B38782007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173" y="3294777"/>
            <a:ext cx="2667002" cy="939007"/>
          </a:xfrm>
          <a:prstGeom prst="rect">
            <a:avLst/>
          </a:prstGeom>
        </p:spPr>
      </p:pic>
      <p:pic>
        <p:nvPicPr>
          <p:cNvPr id="7" name="Picture 6" descr="The Creative Commons Attribution, Non-commercial License.">
            <a:extLst>
              <a:ext uri="{FF2B5EF4-FFF2-40B4-BE49-F238E27FC236}">
                <a16:creationId xmlns:a16="http://schemas.microsoft.com/office/drawing/2014/main" id="{A42FDDA8-6DF1-466B-BFD6-976EF52DB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880365"/>
            <a:ext cx="2667000" cy="933450"/>
          </a:xfrm>
          <a:prstGeom prst="rect">
            <a:avLst/>
          </a:prstGeom>
        </p:spPr>
      </p:pic>
      <p:pic>
        <p:nvPicPr>
          <p:cNvPr id="9" name="Picture 8" descr="The Creative Commons Attribution, non-commercial, share-alike License.">
            <a:extLst>
              <a:ext uri="{FF2B5EF4-FFF2-40B4-BE49-F238E27FC236}">
                <a16:creationId xmlns:a16="http://schemas.microsoft.com/office/drawing/2014/main" id="{89FCA2C7-B60A-4381-B7B0-B6AABC9F6A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071" y="1577023"/>
            <a:ext cx="2667003" cy="933451"/>
          </a:xfrm>
          <a:prstGeom prst="rect">
            <a:avLst/>
          </a:prstGeom>
        </p:spPr>
      </p:pic>
      <p:pic>
        <p:nvPicPr>
          <p:cNvPr id="11" name="Picture 10" descr="The Creative Commons Attribution, No Derivative Works License.">
            <a:extLst>
              <a:ext uri="{FF2B5EF4-FFF2-40B4-BE49-F238E27FC236}">
                <a16:creationId xmlns:a16="http://schemas.microsoft.com/office/drawing/2014/main" id="{7B5AFFDD-B1D2-44E1-81E3-6882FBED66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0120" y="3266258"/>
            <a:ext cx="2682874" cy="939006"/>
          </a:xfrm>
          <a:prstGeom prst="rect">
            <a:avLst/>
          </a:prstGeom>
        </p:spPr>
      </p:pic>
      <p:pic>
        <p:nvPicPr>
          <p:cNvPr id="13" name="Picture 12" descr="The Creative Commons Attribution, Non-commercial, No Derivative Works License. ">
            <a:extLst>
              <a:ext uri="{FF2B5EF4-FFF2-40B4-BE49-F238E27FC236}">
                <a16:creationId xmlns:a16="http://schemas.microsoft.com/office/drawing/2014/main" id="{F3D81D69-4784-4BA6-88A5-C009F8FD12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0354" y="4880365"/>
            <a:ext cx="2667000" cy="9334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8581B9F-B9BF-40E4-8744-49F98EBBCE1B}"/>
              </a:ext>
            </a:extLst>
          </p:cNvPr>
          <p:cNvSpPr>
            <a:spLocks noGrp="1" noChangeArrowheads="1"/>
          </p:cNvSpPr>
          <p:nvPr>
            <p:ph type="title"/>
          </p:nvPr>
        </p:nvSpPr>
        <p:spPr/>
        <p:txBody>
          <a:bodyPr/>
          <a:lstStyle/>
          <a:p>
            <a:pPr algn="l"/>
            <a:r>
              <a:rPr lang="en-US" altLang="en-US" dirty="0"/>
              <a:t>Cannot Combine These Licenses</a:t>
            </a:r>
          </a:p>
        </p:txBody>
      </p:sp>
      <p:pic>
        <p:nvPicPr>
          <p:cNvPr id="44037" name="Picture 6" descr="A circle with an equal sign. This logo represents the no derivative works license.">
            <a:extLst>
              <a:ext uri="{FF2B5EF4-FFF2-40B4-BE49-F238E27FC236}">
                <a16:creationId xmlns:a16="http://schemas.microsoft.com/office/drawing/2014/main" id="{AE9DA463-FE2A-4134-B03A-4A6CE6A1C853}"/>
              </a:ext>
            </a:extLst>
          </p:cNvPr>
          <p:cNvPicPr>
            <a:picLocks noChangeAspect="1"/>
          </p:cNvPicPr>
          <p:nvPr/>
        </p:nvPicPr>
        <p:blipFill>
          <a:blip r:embed="rId2">
            <a:duotone>
              <a:prstClr val="black"/>
              <a:srgbClr val="C00000">
                <a:tint val="45000"/>
                <a:satMod val="400000"/>
              </a:srgbClr>
            </a:duotone>
            <a:extLst>
              <a:ext uri="{BEBA8EAE-BF5A-486C-A8C5-ECC9F3942E4B}">
                <a14:imgProps xmlns:a14="http://schemas.microsoft.com/office/drawing/2010/main">
                  <a14:imgLayer r:embed="rId3">
                    <a14:imgEffect>
                      <a14:saturation sat="207000"/>
                    </a14:imgEffect>
                  </a14:imgLayer>
                </a14:imgProps>
              </a:ext>
              <a:ext uri="{28A0092B-C50C-407E-A947-70E740481C1C}">
                <a14:useLocalDpi xmlns:a14="http://schemas.microsoft.com/office/drawing/2010/main" val="0"/>
              </a:ext>
            </a:extLst>
          </a:blip>
          <a:srcRect/>
          <a:stretch>
            <a:fillRect/>
          </a:stretch>
        </p:blipFill>
        <p:spPr bwMode="auto">
          <a:xfrm>
            <a:off x="1600200" y="2047474"/>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7" descr="A circle with a circular arrow with the ending point of the arrow pointing towards the beginning of the arrow. The logo represents the share alike license.">
            <a:extLst>
              <a:ext uri="{FF2B5EF4-FFF2-40B4-BE49-F238E27FC236}">
                <a16:creationId xmlns:a16="http://schemas.microsoft.com/office/drawing/2014/main" id="{8A9FD9AA-D010-4B7B-926A-98978C842B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114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11">
            <a:extLst>
              <a:ext uri="{FF2B5EF4-FFF2-40B4-BE49-F238E27FC236}">
                <a16:creationId xmlns:a16="http://schemas.microsoft.com/office/drawing/2014/main" id="{C9AFF8F0-E4F5-4DCC-9B80-E7491DCED614}"/>
              </a:ext>
            </a:extLst>
          </p:cNvPr>
          <p:cNvSpPr txBox="1">
            <a:spLocks noChangeArrowheads="1"/>
          </p:cNvSpPr>
          <p:nvPr/>
        </p:nvSpPr>
        <p:spPr bwMode="auto">
          <a:xfrm flipH="1">
            <a:off x="2514600" y="1869674"/>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dirty="0">
                <a:latin typeface="Times New Roman" panose="02020603050405020304" pitchFamily="18" charset="0"/>
              </a:rPr>
              <a:t>No Derivative Works:</a:t>
            </a:r>
          </a:p>
          <a:p>
            <a:pPr eaLnBrk="1" hangingPunct="1">
              <a:spcBef>
                <a:spcPct val="0"/>
              </a:spcBef>
              <a:buFontTx/>
              <a:buNone/>
            </a:pPr>
            <a:r>
              <a:rPr lang="en-US" altLang="en-US" sz="2000" dirty="0">
                <a:latin typeface="Times New Roman" panose="02020603050405020304" pitchFamily="18" charset="0"/>
              </a:rPr>
              <a:t>Licensees may copy, distribute, display and perform only verbatim copies of the work, not derivative works based on it</a:t>
            </a:r>
          </a:p>
        </p:txBody>
      </p:sp>
      <p:sp>
        <p:nvSpPr>
          <p:cNvPr id="44042" name="TextBox 14">
            <a:extLst>
              <a:ext uri="{FF2B5EF4-FFF2-40B4-BE49-F238E27FC236}">
                <a16:creationId xmlns:a16="http://schemas.microsoft.com/office/drawing/2014/main" id="{9415DE63-F5C8-436D-B263-95D9883C2ABD}"/>
              </a:ext>
            </a:extLst>
          </p:cNvPr>
          <p:cNvSpPr txBox="1">
            <a:spLocks noChangeArrowheads="1"/>
          </p:cNvSpPr>
          <p:nvPr/>
        </p:nvSpPr>
        <p:spPr bwMode="auto">
          <a:xfrm flipH="1">
            <a:off x="2514600" y="38862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dirty="0">
                <a:latin typeface="Times New Roman" panose="02020603050405020304" pitchFamily="18" charset="0"/>
              </a:rPr>
              <a:t>Share Alike:</a:t>
            </a:r>
          </a:p>
          <a:p>
            <a:pPr eaLnBrk="1" hangingPunct="1">
              <a:spcBef>
                <a:spcPct val="0"/>
              </a:spcBef>
              <a:buFontTx/>
              <a:buNone/>
            </a:pPr>
            <a:r>
              <a:rPr lang="en-US" altLang="en-US" sz="2000" dirty="0">
                <a:latin typeface="Times New Roman" panose="02020603050405020304" pitchFamily="18" charset="0"/>
              </a:rPr>
              <a:t>Licensees may distribute derivative works only under a license identical to the license that governs the original work</a:t>
            </a:r>
          </a:p>
        </p:txBody>
      </p:sp>
    </p:spTree>
    <p:extLst>
      <p:ext uri="{BB962C8B-B14F-4D97-AF65-F5344CB8AC3E}">
        <p14:creationId xmlns:p14="http://schemas.microsoft.com/office/powerpoint/2010/main" val="2171663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8581B9F-B9BF-40E4-8744-49F98EBBCE1B}"/>
              </a:ext>
            </a:extLst>
          </p:cNvPr>
          <p:cNvSpPr>
            <a:spLocks noGrp="1" noChangeArrowheads="1"/>
          </p:cNvSpPr>
          <p:nvPr>
            <p:ph type="title"/>
          </p:nvPr>
        </p:nvSpPr>
        <p:spPr/>
        <p:txBody>
          <a:bodyPr/>
          <a:lstStyle/>
          <a:p>
            <a:pPr algn="l"/>
            <a:r>
              <a:rPr lang="en-US" altLang="en-US" dirty="0"/>
              <a:t>All CC Licenses include Attribution</a:t>
            </a:r>
          </a:p>
        </p:txBody>
      </p:sp>
      <p:pic>
        <p:nvPicPr>
          <p:cNvPr id="44035" name="Picture 4" descr="An illustrated person surrounded by a circle. This logo represents the attribution license. ">
            <a:extLst>
              <a:ext uri="{FF2B5EF4-FFF2-40B4-BE49-F238E27FC236}">
                <a16:creationId xmlns:a16="http://schemas.microsoft.com/office/drawing/2014/main" id="{210C1885-D3BE-4D28-869F-2C6F830358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209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8">
            <a:extLst>
              <a:ext uri="{FF2B5EF4-FFF2-40B4-BE49-F238E27FC236}">
                <a16:creationId xmlns:a16="http://schemas.microsoft.com/office/drawing/2014/main" id="{959F4F59-AC4A-403C-9AD0-7A96884B00CC}"/>
              </a:ext>
            </a:extLst>
          </p:cNvPr>
          <p:cNvSpPr txBox="1">
            <a:spLocks noChangeArrowheads="1"/>
          </p:cNvSpPr>
          <p:nvPr/>
        </p:nvSpPr>
        <p:spPr bwMode="auto">
          <a:xfrm flipH="1">
            <a:off x="2476500" y="1905000"/>
            <a:ext cx="723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2400">
                <a:solidFill>
                  <a:schemeClr val="tx1"/>
                </a:solidFill>
                <a:latin typeface="Verdana" panose="020B0604030504040204" pitchFamily="34" charset="0"/>
                <a:ea typeface="MS PGothic"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MS PGothic" panose="020B0600070205080204" pitchFamily="34" charset="-128"/>
              </a:defRPr>
            </a:lvl4pPr>
            <a:lvl5pPr marL="2057400" indent="-228600">
              <a:spcBef>
                <a:spcPct val="20000"/>
              </a:spcBef>
              <a:buChar char="»"/>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MS PGothic" panose="020B0600070205080204" pitchFamily="34" charset="-128"/>
              </a:defRPr>
            </a:lvl9pPr>
          </a:lstStyle>
          <a:p>
            <a:pPr eaLnBrk="1" hangingPunct="1">
              <a:spcBef>
                <a:spcPct val="0"/>
              </a:spcBef>
              <a:buFontTx/>
              <a:buNone/>
            </a:pPr>
            <a:r>
              <a:rPr lang="en-US" altLang="en-US" sz="2400" dirty="0">
                <a:latin typeface="Times New Roman" panose="02020603050405020304" pitchFamily="18" charset="0"/>
              </a:rPr>
              <a:t>Attribution:</a:t>
            </a:r>
          </a:p>
          <a:p>
            <a:pPr eaLnBrk="1" hangingPunct="1">
              <a:spcBef>
                <a:spcPct val="0"/>
              </a:spcBef>
              <a:buFontTx/>
              <a:buNone/>
            </a:pPr>
            <a:r>
              <a:rPr lang="en-US" altLang="en-US" sz="2000" dirty="0">
                <a:latin typeface="Times New Roman" panose="02020603050405020304" pitchFamily="18" charset="0"/>
              </a:rPr>
              <a:t>Licensees may copy, distribute, display and perform the work and make derivative works based on it only if they give the author or licensor the credits in the manner specified</a:t>
            </a:r>
          </a:p>
        </p:txBody>
      </p:sp>
    </p:spTree>
    <p:extLst>
      <p:ext uri="{BB962C8B-B14F-4D97-AF65-F5344CB8AC3E}">
        <p14:creationId xmlns:p14="http://schemas.microsoft.com/office/powerpoint/2010/main" val="4075835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C0A4EB7-F333-46FF-B4C2-8BB8FBA00C80}"/>
              </a:ext>
            </a:extLst>
          </p:cNvPr>
          <p:cNvSpPr>
            <a:spLocks noGrp="1" noChangeArrowheads="1"/>
          </p:cNvSpPr>
          <p:nvPr>
            <p:ph type="title"/>
          </p:nvPr>
        </p:nvSpPr>
        <p:spPr/>
        <p:txBody>
          <a:bodyPr/>
          <a:lstStyle/>
          <a:p>
            <a:pPr algn="l"/>
            <a:r>
              <a:rPr lang="en-US" altLang="en-US" dirty="0"/>
              <a:t>Attribution Elements</a:t>
            </a:r>
          </a:p>
        </p:txBody>
      </p:sp>
      <p:sp>
        <p:nvSpPr>
          <p:cNvPr id="46083" name="Content Placeholder 2">
            <a:extLst>
              <a:ext uri="{FF2B5EF4-FFF2-40B4-BE49-F238E27FC236}">
                <a16:creationId xmlns:a16="http://schemas.microsoft.com/office/drawing/2014/main" id="{4FA42D68-76BE-4198-8241-528E21F59F41}"/>
              </a:ext>
            </a:extLst>
          </p:cNvPr>
          <p:cNvSpPr>
            <a:spLocks noGrp="1" noChangeArrowheads="1"/>
          </p:cNvSpPr>
          <p:nvPr>
            <p:ph idx="1"/>
          </p:nvPr>
        </p:nvSpPr>
        <p:spPr>
          <a:xfrm>
            <a:off x="1524000" y="1600200"/>
            <a:ext cx="10058400" cy="4525963"/>
          </a:xfrm>
        </p:spPr>
        <p:txBody>
          <a:bodyPr/>
          <a:lstStyle/>
          <a:p>
            <a:r>
              <a:rPr lang="en-US" altLang="en-US" dirty="0"/>
              <a:t>“Title of work” </a:t>
            </a:r>
          </a:p>
          <a:p>
            <a:r>
              <a:rPr lang="en-US" altLang="en-US" dirty="0"/>
              <a:t>Author</a:t>
            </a:r>
          </a:p>
          <a:p>
            <a:r>
              <a:rPr lang="en-US" altLang="en-US" dirty="0"/>
              <a:t>License of the work</a:t>
            </a:r>
          </a:p>
          <a:p>
            <a:r>
              <a:rPr lang="en-US" altLang="en-US" dirty="0"/>
              <a:t>Links/URLS to the source, author, and license</a:t>
            </a:r>
          </a:p>
          <a:p>
            <a:r>
              <a:rPr lang="en-US" altLang="en-US" dirty="0"/>
              <a:t>Indicate modifications (if license allows them)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B423-817F-4C68-8F01-AED0C916676B}"/>
              </a:ext>
            </a:extLst>
          </p:cNvPr>
          <p:cNvSpPr>
            <a:spLocks noGrp="1"/>
          </p:cNvSpPr>
          <p:nvPr>
            <p:ph type="title"/>
          </p:nvPr>
        </p:nvSpPr>
        <p:spPr/>
        <p:txBody>
          <a:bodyPr/>
          <a:lstStyle/>
          <a:p>
            <a:r>
              <a:rPr lang="en-US" dirty="0"/>
              <a:t>CK-12 Example (for Print uses)</a:t>
            </a:r>
          </a:p>
        </p:txBody>
      </p:sp>
      <p:sp>
        <p:nvSpPr>
          <p:cNvPr id="6" name="Text Box 2">
            <a:extLst>
              <a:ext uri="{FF2B5EF4-FFF2-40B4-BE49-F238E27FC236}">
                <a16:creationId xmlns:a16="http://schemas.microsoft.com/office/drawing/2014/main" id="{1223CBC4-FED6-4247-9B98-37FE7B878375}"/>
              </a:ext>
            </a:extLst>
          </p:cNvPr>
          <p:cNvSpPr txBox="1">
            <a:spLocks noChangeArrowheads="1"/>
          </p:cNvSpPr>
          <p:nvPr/>
        </p:nvSpPr>
        <p:spPr bwMode="auto">
          <a:xfrm>
            <a:off x="3276600" y="1417638"/>
            <a:ext cx="5157788" cy="47545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noAutofit/>
          </a:bodyPr>
          <a:lstStyle/>
          <a:p>
            <a:pPr marL="0" marR="0"/>
            <a:r>
              <a:rPr lang="en-US" sz="18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Fifteenth Amendment</a:t>
            </a:r>
            <a:endPar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0" marR="0"/>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As a member of the Senate Committee on the Judiciary, William Stewart of Nevada guided the </a:t>
            </a:r>
            <a:r>
              <a:rPr lang="en-US" sz="1800" b="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Fifteenth Amendment</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through the Senate. Ratified February 3, 1870, the amendment prohibited states from disenfranchising voters “on account of race, color, or previous condition of servitude.” The amendment re-opened the possibility, however, that states could institute voter qualifications equally to all races and many former confederate states took advantage of this provision, instituting poll taxes, and literacy tests, among other qualifications.</a:t>
            </a:r>
          </a:p>
        </p:txBody>
      </p:sp>
      <p:pic>
        <p:nvPicPr>
          <p:cNvPr id="7" name="Picture 6" descr="cK-12 Licensed under cK-12 License. Copyright CK-12 Foundation. Visit us at ck12.org">
            <a:extLst>
              <a:ext uri="{FF2B5EF4-FFF2-40B4-BE49-F238E27FC236}">
                <a16:creationId xmlns:a16="http://schemas.microsoft.com/office/drawing/2014/main" id="{49C87606-44B3-49EE-A8C2-8F1F12128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5181600"/>
            <a:ext cx="4800600" cy="760792"/>
          </a:xfrm>
          <a:prstGeom prst="rect">
            <a:avLst/>
          </a:prstGeom>
        </p:spPr>
      </p:pic>
    </p:spTree>
    <p:extLst>
      <p:ext uri="{BB962C8B-B14F-4D97-AF65-F5344CB8AC3E}">
        <p14:creationId xmlns:p14="http://schemas.microsoft.com/office/powerpoint/2010/main" val="293066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9E95B-76E8-4DDF-B268-ACDE819CB32A}"/>
              </a:ext>
            </a:extLst>
          </p:cNvPr>
          <p:cNvSpPr>
            <a:spLocks noGrp="1"/>
          </p:cNvSpPr>
          <p:nvPr>
            <p:ph type="title"/>
          </p:nvPr>
        </p:nvSpPr>
        <p:spPr/>
        <p:txBody>
          <a:bodyPr/>
          <a:lstStyle/>
          <a:p>
            <a:r>
              <a:rPr lang="en-US" dirty="0"/>
              <a:t>Image Example</a:t>
            </a:r>
          </a:p>
        </p:txBody>
      </p:sp>
      <p:pic>
        <p:nvPicPr>
          <p:cNvPr id="6" name="Picture 5" descr="A rocky area with trees and mountains in the background. The sun is poking over the mountains.">
            <a:extLst>
              <a:ext uri="{FF2B5EF4-FFF2-40B4-BE49-F238E27FC236}">
                <a16:creationId xmlns:a16="http://schemas.microsoft.com/office/drawing/2014/main" id="{1BE033B0-9EFB-46D5-BF4F-C1CAC6875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342528"/>
            <a:ext cx="6553200" cy="4372472"/>
          </a:xfrm>
          <a:prstGeom prst="rect">
            <a:avLst/>
          </a:prstGeom>
        </p:spPr>
      </p:pic>
      <p:sp>
        <p:nvSpPr>
          <p:cNvPr id="8" name="TextBox 7">
            <a:extLst>
              <a:ext uri="{FF2B5EF4-FFF2-40B4-BE49-F238E27FC236}">
                <a16:creationId xmlns:a16="http://schemas.microsoft.com/office/drawing/2014/main" id="{49994ABA-7B1A-4232-962D-2FB27DC1505E}"/>
              </a:ext>
            </a:extLst>
          </p:cNvPr>
          <p:cNvSpPr txBox="1"/>
          <p:nvPr/>
        </p:nvSpPr>
        <p:spPr>
          <a:xfrm>
            <a:off x="3352800" y="5735385"/>
            <a:ext cx="6095028" cy="461665"/>
          </a:xfrm>
          <a:prstGeom prst="rect">
            <a:avLst/>
          </a:prstGeom>
          <a:noFill/>
        </p:spPr>
        <p:txBody>
          <a:bodyPr wrap="square">
            <a:spAutoFit/>
          </a:bodyPr>
          <a:lstStyle/>
          <a:p>
            <a:pPr marL="0" marR="0">
              <a:spcBef>
                <a:spcPts val="1000"/>
              </a:spcBef>
              <a:spcAft>
                <a:spcPts val="0"/>
              </a:spcAft>
            </a:pPr>
            <a:r>
              <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Photo by </a:t>
            </a:r>
            <a:r>
              <a:rPr lang="en-US" sz="2400" u="sng"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3"/>
              </a:rPr>
              <a:t>Sagui</a:t>
            </a:r>
            <a:r>
              <a:rPr lang="en-US" sz="2400" u="sng"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3"/>
              </a:rPr>
              <a:t> Andrea</a:t>
            </a:r>
            <a:r>
              <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from </a:t>
            </a:r>
            <a:r>
              <a:rPr lang="en-US" sz="2400" u="sng"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4"/>
              </a:rPr>
              <a:t>Pexels</a:t>
            </a:r>
            <a:endPar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27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22C872C-D68D-4820-937A-32EA9C52F0DA}"/>
              </a:ext>
            </a:extLst>
          </p:cNvPr>
          <p:cNvSpPr>
            <a:spLocks noGrp="1" noChangeArrowheads="1"/>
          </p:cNvSpPr>
          <p:nvPr>
            <p:ph type="title"/>
          </p:nvPr>
        </p:nvSpPr>
        <p:spPr/>
        <p:txBody>
          <a:bodyPr/>
          <a:lstStyle/>
          <a:p>
            <a:pPr algn="l"/>
            <a:r>
              <a:rPr lang="en-US" altLang="en-US" dirty="0"/>
              <a:t>Copyright = Exclusive Rights</a:t>
            </a:r>
          </a:p>
        </p:txBody>
      </p:sp>
      <p:sp>
        <p:nvSpPr>
          <p:cNvPr id="20483" name="Content Placeholder 2">
            <a:extLst>
              <a:ext uri="{FF2B5EF4-FFF2-40B4-BE49-F238E27FC236}">
                <a16:creationId xmlns:a16="http://schemas.microsoft.com/office/drawing/2014/main" id="{DEE8C786-FE01-42AF-BCE1-40A19B332EB3}"/>
              </a:ext>
            </a:extLst>
          </p:cNvPr>
          <p:cNvSpPr>
            <a:spLocks noGrp="1" noChangeArrowheads="1"/>
          </p:cNvSpPr>
          <p:nvPr>
            <p:ph idx="1"/>
          </p:nvPr>
        </p:nvSpPr>
        <p:spPr>
          <a:xfrm>
            <a:off x="1524000" y="1600200"/>
            <a:ext cx="6248400" cy="4525963"/>
          </a:xfrm>
        </p:spPr>
        <p:txBody>
          <a:bodyPr/>
          <a:lstStyle/>
          <a:p>
            <a:r>
              <a:rPr lang="en-US" altLang="en-US" dirty="0"/>
              <a:t>Reproduce the work</a:t>
            </a:r>
          </a:p>
          <a:p>
            <a:endParaRPr lang="en-US" altLang="en-US" dirty="0"/>
          </a:p>
          <a:p>
            <a:r>
              <a:rPr lang="en-US" altLang="en-US" dirty="0"/>
              <a:t>Prepare derivatives</a:t>
            </a:r>
            <a:br>
              <a:rPr lang="en-US" altLang="en-US" dirty="0"/>
            </a:br>
            <a:r>
              <a:rPr lang="en-US" altLang="en-US" sz="2400" dirty="0"/>
              <a:t>(e.g., translations, different media, abridgements)</a:t>
            </a:r>
          </a:p>
          <a:p>
            <a:endParaRPr lang="en-US" altLang="en-US" dirty="0"/>
          </a:p>
          <a:p>
            <a:r>
              <a:rPr lang="en-US" altLang="en-US" dirty="0"/>
              <a:t>Distribute copies publicly</a:t>
            </a:r>
          </a:p>
          <a:p>
            <a:endParaRPr lang="en-US" altLang="en-US" dirty="0"/>
          </a:p>
          <a:p>
            <a:r>
              <a:rPr lang="en-US" altLang="en-US" dirty="0"/>
              <a:t>Perform or display publicly</a:t>
            </a:r>
          </a:p>
        </p:txBody>
      </p:sp>
      <p:pic>
        <p:nvPicPr>
          <p:cNvPr id="20484" name="Picture 2" descr="A copy machine">
            <a:extLst>
              <a:ext uri="{FF2B5EF4-FFF2-40B4-BE49-F238E27FC236}">
                <a16:creationId xmlns:a16="http://schemas.microsoft.com/office/drawing/2014/main" id="{50F72DF0-CB44-4D2D-9EC9-DF3175C561F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153400" y="1600200"/>
            <a:ext cx="3275013"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BCCD-C006-4C63-867A-0FEA0A6796AC}"/>
              </a:ext>
            </a:extLst>
          </p:cNvPr>
          <p:cNvSpPr>
            <a:spLocks noGrp="1"/>
          </p:cNvSpPr>
          <p:nvPr>
            <p:ph type="title"/>
          </p:nvPr>
        </p:nvSpPr>
        <p:spPr/>
        <p:txBody>
          <a:bodyPr/>
          <a:lstStyle/>
          <a:p>
            <a:r>
              <a:rPr lang="en-US" dirty="0"/>
              <a:t>Image Example with modification</a:t>
            </a:r>
          </a:p>
        </p:txBody>
      </p:sp>
      <p:pic>
        <p:nvPicPr>
          <p:cNvPr id="4" name="Picture 3" descr="A carved pumpkin on a chair with the numbers 3.14 pi.">
            <a:extLst>
              <a:ext uri="{FF2B5EF4-FFF2-40B4-BE49-F238E27FC236}">
                <a16:creationId xmlns:a16="http://schemas.microsoft.com/office/drawing/2014/main" id="{1AD480FA-CC18-4F03-98F0-067BBAD88E08}"/>
              </a:ext>
            </a:extLst>
          </p:cNvPr>
          <p:cNvPicPr>
            <a:picLocks noChangeAspect="1"/>
          </p:cNvPicPr>
          <p:nvPr/>
        </p:nvPicPr>
        <p:blipFill rotWithShape="1">
          <a:blip r:embed="rId2">
            <a:extLst>
              <a:ext uri="{28A0092B-C50C-407E-A947-70E740481C1C}">
                <a14:useLocalDpi xmlns:a14="http://schemas.microsoft.com/office/drawing/2010/main" val="0"/>
              </a:ext>
            </a:extLst>
          </a:blip>
          <a:srcRect l="22678" t="6522" b="13836"/>
          <a:stretch/>
        </p:blipFill>
        <p:spPr bwMode="auto">
          <a:xfrm>
            <a:off x="3885406" y="1420550"/>
            <a:ext cx="4319587" cy="4155031"/>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EDEC405-2CAB-47E2-924E-82D7772B5604}"/>
              </a:ext>
            </a:extLst>
          </p:cNvPr>
          <p:cNvSpPr txBox="1"/>
          <p:nvPr/>
        </p:nvSpPr>
        <p:spPr>
          <a:xfrm>
            <a:off x="3124200" y="5638800"/>
            <a:ext cx="6095028" cy="830997"/>
          </a:xfrm>
          <a:prstGeom prst="rect">
            <a:avLst/>
          </a:prstGeom>
          <a:noFill/>
        </p:spPr>
        <p:txBody>
          <a:bodyPr wrap="square">
            <a:spAutoFit/>
          </a:bodyPr>
          <a:lstStyle/>
          <a:p>
            <a:pPr marL="0" marR="0">
              <a:spcBef>
                <a:spcPts val="1000"/>
              </a:spcBef>
              <a:spcAft>
                <a:spcPts val="0"/>
              </a:spcAft>
            </a:pPr>
            <a:r>
              <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t>
            </a:r>
            <a:r>
              <a:rPr lang="en-US" sz="2400" u="sng"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3"/>
              </a:rPr>
              <a:t>Pumpkin Pi</a:t>
            </a:r>
            <a:r>
              <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by </a:t>
            </a:r>
            <a:r>
              <a:rPr lang="en-US" sz="2400" u="sng"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4"/>
              </a:rPr>
              <a:t>Bruce </a:t>
            </a:r>
            <a:r>
              <a:rPr lang="en-US" sz="2400" u="sng" dirty="0" err="1">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4"/>
              </a:rPr>
              <a:t>Fingerhood</a:t>
            </a:r>
            <a:r>
              <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a:t>
            </a:r>
            <a:r>
              <a:rPr lang="en-US" sz="2400" u="sng"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5"/>
              </a:rPr>
              <a:t>CC BY-NC</a:t>
            </a:r>
            <a:r>
              <a:rPr lang="en-US" sz="24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 /Cropped from the Original.</a:t>
            </a:r>
          </a:p>
        </p:txBody>
      </p:sp>
    </p:spTree>
    <p:extLst>
      <p:ext uri="{BB962C8B-B14F-4D97-AF65-F5344CB8AC3E}">
        <p14:creationId xmlns:p14="http://schemas.microsoft.com/office/powerpoint/2010/main" val="1357131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08F651E-6150-4D03-BE1D-0D371B3BB655}"/>
              </a:ext>
            </a:extLst>
          </p:cNvPr>
          <p:cNvSpPr>
            <a:spLocks noGrp="1" noChangeArrowheads="1"/>
          </p:cNvSpPr>
          <p:nvPr>
            <p:ph type="title"/>
          </p:nvPr>
        </p:nvSpPr>
        <p:spPr/>
        <p:txBody>
          <a:bodyPr/>
          <a:lstStyle/>
          <a:p>
            <a:pPr algn="l"/>
            <a:r>
              <a:rPr lang="en-US" altLang="en-US" dirty="0"/>
              <a:t>References</a:t>
            </a:r>
          </a:p>
        </p:txBody>
      </p:sp>
      <p:sp>
        <p:nvSpPr>
          <p:cNvPr id="47107" name="Content Placeholder 2">
            <a:extLst>
              <a:ext uri="{FF2B5EF4-FFF2-40B4-BE49-F238E27FC236}">
                <a16:creationId xmlns:a16="http://schemas.microsoft.com/office/drawing/2014/main" id="{39D46C3D-3CCC-4AA6-96AF-22F427DE3AE3}"/>
              </a:ext>
            </a:extLst>
          </p:cNvPr>
          <p:cNvSpPr>
            <a:spLocks noGrp="1" noChangeArrowheads="1"/>
          </p:cNvSpPr>
          <p:nvPr>
            <p:ph idx="1"/>
          </p:nvPr>
        </p:nvSpPr>
        <p:spPr>
          <a:xfrm>
            <a:off x="1524000" y="1402781"/>
            <a:ext cx="10058400" cy="4525963"/>
          </a:xfrm>
        </p:spPr>
        <p:txBody>
          <a:bodyPr/>
          <a:lstStyle/>
          <a:p>
            <a:pPr marL="0" indent="0">
              <a:buNone/>
            </a:pPr>
            <a:r>
              <a:rPr lang="en-US" sz="1400" dirty="0"/>
              <a:t>Creative Commons. (</a:t>
            </a:r>
            <a:r>
              <a:rPr lang="en-US" sz="1400" dirty="0" err="1"/>
              <a:t>n.d.a</a:t>
            </a:r>
            <a:r>
              <a:rPr lang="en-US" sz="1400" dirty="0"/>
              <a:t>). </a:t>
            </a:r>
            <a:r>
              <a:rPr lang="en-US" sz="1400" i="1" dirty="0"/>
              <a:t>About CC Licenses</a:t>
            </a:r>
            <a:r>
              <a:rPr lang="en-US" sz="1400" dirty="0"/>
              <a:t>. </a:t>
            </a:r>
            <a:r>
              <a:rPr lang="en-US" sz="1400" u="sng" dirty="0">
                <a:hlinkClick r:id="rId2"/>
              </a:rPr>
              <a:t>https://creativecommons.org/about/cclicenses/</a:t>
            </a:r>
            <a:endParaRPr lang="en-US" sz="1400" dirty="0"/>
          </a:p>
          <a:p>
            <a:pPr>
              <a:buNone/>
            </a:pPr>
            <a:r>
              <a:rPr lang="en-US" altLang="en-US" sz="1400" dirty="0"/>
              <a:t>Hussain, Z. (2015, June 3). </a:t>
            </a:r>
            <a:r>
              <a:rPr lang="en-US" altLang="en-US" sz="1400" i="1" dirty="0"/>
              <a:t>Copyright and copywrong: What are derivative and transformative works? </a:t>
            </a:r>
            <a:r>
              <a:rPr lang="en-US" altLang="en-US" sz="1400" dirty="0"/>
              <a:t>Foundry Law Group. </a:t>
            </a:r>
            <a:r>
              <a:rPr lang="en-US" altLang="en-US" sz="1400" dirty="0">
                <a:hlinkClick r:id="rId3"/>
              </a:rPr>
              <a:t>https://foundrylawgroup.com/copyright-copywrong-what-are-derivative-and-transformative-works/</a:t>
            </a:r>
            <a:endParaRPr lang="en-US" altLang="en-US" sz="1400" dirty="0"/>
          </a:p>
          <a:p>
            <a:pPr marL="349250" indent="-349250">
              <a:buNone/>
            </a:pPr>
            <a:r>
              <a:rPr lang="en-US" sz="1400" dirty="0" err="1"/>
              <a:t>pijipvideo</a:t>
            </a:r>
            <a:r>
              <a:rPr lang="en-US" sz="1400" i="1" dirty="0"/>
              <a:t>. (2020, April 2). Reading aloud: Fair use enables translating classroom practices into online learning </a:t>
            </a:r>
            <a:r>
              <a:rPr lang="en-US" sz="1400" dirty="0"/>
              <a:t>[Video]. </a:t>
            </a:r>
            <a:r>
              <a:rPr lang="en-US" sz="1400" i="1" dirty="0"/>
              <a:t>YouTube. </a:t>
            </a:r>
            <a:r>
              <a:rPr lang="en-US" sz="1400" i="1" u="sng" dirty="0">
                <a:hlinkClick r:id="rId4"/>
              </a:rPr>
              <a:t>https://www.youtube.com/watch?v=Og0DgELl3_4</a:t>
            </a:r>
            <a:endParaRPr lang="en-US" sz="1400" dirty="0"/>
          </a:p>
          <a:p>
            <a:pPr>
              <a:buFontTx/>
              <a:buNone/>
            </a:pPr>
            <a:r>
              <a:rPr lang="en-US" altLang="en-US" sz="1400" dirty="0"/>
              <a:t>University System of Georgia. (n.d.). </a:t>
            </a:r>
            <a:r>
              <a:rPr lang="en-US" altLang="en-US" sz="1400" i="1" dirty="0"/>
              <a:t>Copyright generally. </a:t>
            </a:r>
            <a:r>
              <a:rPr lang="en-US" altLang="en-US" sz="1400" dirty="0">
                <a:hlinkClick r:id="rId5"/>
              </a:rPr>
              <a:t>https://www.usg.edu/copyright/copyright_generally</a:t>
            </a:r>
            <a:endParaRPr lang="en-US" altLang="en-US" sz="1400" dirty="0"/>
          </a:p>
          <a:p>
            <a:pPr>
              <a:buFontTx/>
              <a:buNone/>
            </a:pPr>
            <a:r>
              <a:rPr lang="en-US" altLang="en-US" sz="1400" dirty="0"/>
              <a:t>University System of Georgia. (n.d.). </a:t>
            </a:r>
            <a:r>
              <a:rPr lang="en-US" altLang="en-US" sz="1400" i="1" dirty="0"/>
              <a:t>Introduction to the fair use checklist. </a:t>
            </a:r>
            <a:r>
              <a:rPr lang="en-US" altLang="en-US" sz="1400" dirty="0">
                <a:hlinkClick r:id="rId6"/>
              </a:rPr>
              <a:t>https://www.usg.edu/copyright/introduction_to_the_fair_use_checklist</a:t>
            </a:r>
            <a:endParaRPr lang="en-US" altLang="en-US" sz="1400" dirty="0"/>
          </a:p>
          <a:p>
            <a:pPr>
              <a:buFontTx/>
              <a:buNone/>
            </a:pPr>
            <a:r>
              <a:rPr lang="en-US" altLang="en-US" sz="1400" dirty="0"/>
              <a:t>United States Patent and Trademark Office. (2021, March 31). </a:t>
            </a:r>
            <a:r>
              <a:rPr lang="en-US" altLang="en-US" sz="1400" i="1" dirty="0"/>
              <a:t>Trademark, patent, or copyright. </a:t>
            </a:r>
            <a:r>
              <a:rPr lang="en-US" altLang="en-US" sz="1400" dirty="0"/>
              <a:t>Retrieved February 20, 2022 from </a:t>
            </a:r>
            <a:r>
              <a:rPr lang="en-US" altLang="en-US" sz="1400" i="1" dirty="0">
                <a:hlinkClick r:id="rId7"/>
              </a:rPr>
              <a:t>https://www.uspto.gov/trademarks/basics/trademark-patent-copyright</a:t>
            </a:r>
            <a:endParaRPr lang="en-US" altLang="en-US" sz="1400" i="1" dirty="0"/>
          </a:p>
          <a:p>
            <a:pPr>
              <a:buFontTx/>
              <a:buNone/>
            </a:pPr>
            <a:r>
              <a:rPr lang="en-US" altLang="en-US" sz="1400" dirty="0"/>
              <a:t>University of Texas Libraries (2021, April 9). </a:t>
            </a:r>
            <a:r>
              <a:rPr lang="en-US" altLang="en-US" sz="1400" i="1" dirty="0"/>
              <a:t>Sorting through ownership. </a:t>
            </a:r>
            <a:r>
              <a:rPr lang="en-US" altLang="en-US" sz="1400" dirty="0">
                <a:hlinkClick r:id="rId8"/>
              </a:rPr>
              <a:t>https://guides.lib.utexas.edu/copyright/sortingown</a:t>
            </a:r>
            <a:endParaRPr lang="en-US" altLang="en-US" sz="1400" dirty="0"/>
          </a:p>
          <a:p>
            <a:pPr>
              <a:buFontTx/>
              <a:buNone/>
            </a:pPr>
            <a:r>
              <a:rPr lang="en-US" altLang="en-US" sz="1400" dirty="0"/>
              <a:t>University of Texas Libraries (2021, April 9). </a:t>
            </a:r>
            <a:r>
              <a:rPr lang="en-US" altLang="en-US" sz="1400" i="1" dirty="0"/>
              <a:t>TEACH act. </a:t>
            </a:r>
            <a:r>
              <a:rPr lang="en-US" altLang="en-US" sz="1400" dirty="0">
                <a:hlinkClick r:id="rId9"/>
              </a:rPr>
              <a:t>https://guides.lib.utexas.edu/copyright/teachact</a:t>
            </a:r>
            <a:endParaRPr lang="en-US" altLang="en-US" sz="1400" dirty="0"/>
          </a:p>
          <a:p>
            <a:pPr>
              <a:buFontTx/>
              <a:buNone/>
            </a:pPr>
            <a:r>
              <a:rPr lang="en-US" altLang="en-US" sz="1400" dirty="0"/>
              <a:t>University of Texas Libraries (2021, January 4). Four factor test. </a:t>
            </a:r>
            <a:r>
              <a:rPr lang="en-US" altLang="en-US" sz="1400" dirty="0">
                <a:hlinkClick r:id="rId10"/>
              </a:rPr>
              <a:t>https://guides.lib.utexas.edu/fairuse/fourfactor</a:t>
            </a:r>
            <a:endParaRPr lang="en-US" altLang="en-US" sz="1400" dirty="0"/>
          </a:p>
          <a:p>
            <a:pPr>
              <a:buFontTx/>
              <a:buNone/>
            </a:pPr>
            <a:r>
              <a:rPr lang="en-US" altLang="en-US" sz="1400" dirty="0"/>
              <a:t>United States Copyright Office. (n.d.). </a:t>
            </a:r>
            <a:r>
              <a:rPr lang="en-US" altLang="en-US" sz="1400" i="1" dirty="0"/>
              <a:t>What is copyright? </a:t>
            </a:r>
            <a:r>
              <a:rPr lang="en-US" altLang="en-US" sz="1400" dirty="0"/>
              <a:t>Retrieved February 20, 2022 from</a:t>
            </a:r>
            <a:r>
              <a:rPr lang="en-US" altLang="en-US" sz="1400" i="1" dirty="0"/>
              <a:t> </a:t>
            </a:r>
            <a:r>
              <a:rPr lang="en-US" altLang="en-US" sz="1400" dirty="0">
                <a:hlinkClick r:id="rId11"/>
              </a:rPr>
              <a:t>https://copyright.gov/what-is-copyright/</a:t>
            </a:r>
            <a:endParaRPr lang="en-US" altLang="en-US" sz="1400" dirty="0"/>
          </a:p>
          <a:p>
            <a:pPr>
              <a:buFontTx/>
              <a:buNone/>
            </a:pPr>
            <a:r>
              <a:rPr lang="en-US" altLang="en-US" sz="1400" dirty="0"/>
              <a:t>U.S. Copyright Office (n.d.). </a:t>
            </a:r>
            <a:r>
              <a:rPr lang="en-US" altLang="en-US" sz="1400" i="1" dirty="0"/>
              <a:t>U.S. Copyright Office fair use index. </a:t>
            </a:r>
            <a:r>
              <a:rPr lang="en-US" altLang="en-US" sz="1400" dirty="0"/>
              <a:t>Retrieved February 20, 2022</a:t>
            </a:r>
            <a:r>
              <a:rPr lang="en-US" altLang="en-US" sz="1400" i="1" dirty="0"/>
              <a:t> </a:t>
            </a:r>
            <a:r>
              <a:rPr lang="en-US" altLang="en-US" sz="1400" dirty="0">
                <a:hlinkClick r:id="rId12"/>
              </a:rPr>
              <a:t>https://copyright.gov/fair-use/</a:t>
            </a:r>
            <a:endParaRPr lang="en-US" altLang="en-US" sz="1200" dirty="0"/>
          </a:p>
          <a:p>
            <a:pPr>
              <a:buFontTx/>
              <a:buNone/>
            </a:pPr>
            <a:endParaRPr lang="en-US" alt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D350F60C-EE17-47BB-97FF-1385AFFD9231}"/>
              </a:ext>
            </a:extLst>
          </p:cNvPr>
          <p:cNvSpPr>
            <a:spLocks noGrp="1" noChangeArrowheads="1"/>
          </p:cNvSpPr>
          <p:nvPr>
            <p:ph type="title"/>
          </p:nvPr>
        </p:nvSpPr>
        <p:spPr/>
        <p:txBody>
          <a:bodyPr/>
          <a:lstStyle/>
          <a:p>
            <a:pPr algn="l"/>
            <a:r>
              <a:rPr lang="en-US" altLang="en-US" dirty="0"/>
              <a:t>Images</a:t>
            </a:r>
          </a:p>
        </p:txBody>
      </p:sp>
      <p:sp>
        <p:nvSpPr>
          <p:cNvPr id="48131" name="Content Placeholder 2">
            <a:extLst>
              <a:ext uri="{FF2B5EF4-FFF2-40B4-BE49-F238E27FC236}">
                <a16:creationId xmlns:a16="http://schemas.microsoft.com/office/drawing/2014/main" id="{5CEB1A38-5FA1-4BCB-BE6F-2D8723819365}"/>
              </a:ext>
            </a:extLst>
          </p:cNvPr>
          <p:cNvSpPr>
            <a:spLocks noGrp="1" noChangeArrowheads="1"/>
          </p:cNvSpPr>
          <p:nvPr>
            <p:ph idx="1"/>
          </p:nvPr>
        </p:nvSpPr>
        <p:spPr>
          <a:xfrm>
            <a:off x="1524000" y="1361212"/>
            <a:ext cx="10058400" cy="4525963"/>
          </a:xfrm>
        </p:spPr>
        <p:txBody>
          <a:bodyPr/>
          <a:lstStyle/>
          <a:p>
            <a:pPr>
              <a:buFontTx/>
              <a:buNone/>
            </a:pPr>
            <a:r>
              <a:rPr lang="en-US" altLang="en-US" sz="1800" dirty="0"/>
              <a:t>“</a:t>
            </a:r>
            <a:r>
              <a:rPr lang="en-US" altLang="en-US" sz="1800" dirty="0">
                <a:hlinkClick r:id="rId2"/>
              </a:rPr>
              <a:t>Paint pallet</a:t>
            </a:r>
            <a:r>
              <a:rPr lang="en-US" altLang="en-US" sz="1800" dirty="0"/>
              <a:t>” by </a:t>
            </a:r>
            <a:r>
              <a:rPr lang="en-US" altLang="en-US" sz="1800" dirty="0">
                <a:hlinkClick r:id="rId3"/>
              </a:rPr>
              <a:t>AlLes</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5"/>
              </a:rPr>
              <a:t>Copy machine</a:t>
            </a:r>
            <a:r>
              <a:rPr lang="en-US" altLang="en-US" sz="1800" dirty="0"/>
              <a:t>” by </a:t>
            </a:r>
            <a:r>
              <a:rPr lang="en-US" altLang="en-US" sz="1800" dirty="0">
                <a:hlinkClick r:id="rId6"/>
              </a:rPr>
              <a:t>Clker-Free-Vector-Images</a:t>
            </a:r>
            <a:r>
              <a:rPr lang="en-US" altLang="en-US" sz="1800" dirty="0"/>
              <a:t>. </a:t>
            </a:r>
            <a:r>
              <a:rPr lang="en-US" altLang="en-US" sz="1800" dirty="0">
                <a:hlinkClick r:id="rId4"/>
              </a:rPr>
              <a:t>Pixabay License</a:t>
            </a:r>
            <a:r>
              <a:rPr lang="en-US" altLang="en-US" sz="1800" dirty="0"/>
              <a:t>. Recolored image.</a:t>
            </a:r>
          </a:p>
          <a:p>
            <a:pPr>
              <a:buFontTx/>
              <a:buNone/>
            </a:pPr>
            <a:r>
              <a:rPr lang="en-US" altLang="en-US" sz="1800" dirty="0"/>
              <a:t>“</a:t>
            </a:r>
            <a:r>
              <a:rPr lang="en-US" altLang="en-US" sz="1800" dirty="0">
                <a:hlinkClick r:id="rId7"/>
              </a:rPr>
              <a:t>Paints and pencils</a:t>
            </a:r>
            <a:r>
              <a:rPr lang="en-US" altLang="en-US" sz="1800" dirty="0"/>
              <a:t>” by </a:t>
            </a:r>
            <a:r>
              <a:rPr lang="en-US" altLang="en-US" sz="1800" dirty="0" err="1">
                <a:hlinkClick r:id="rId8"/>
              </a:rPr>
              <a:t>bodobe</a:t>
            </a:r>
            <a:r>
              <a:rPr lang="en-US" altLang="en-US" sz="1800" dirty="0"/>
              <a:t>.</a:t>
            </a:r>
            <a:r>
              <a:rPr lang="en-US" altLang="en-US" sz="1800" dirty="0">
                <a:hlinkClick r:id="rId4"/>
              </a:rPr>
              <a:t> </a:t>
            </a:r>
            <a:r>
              <a:rPr lang="en-US" altLang="en-US" sz="1800" dirty="0" err="1">
                <a:hlinkClick r:id="rId4"/>
              </a:rPr>
              <a:t>Pixabay</a:t>
            </a:r>
            <a:r>
              <a:rPr lang="en-US" altLang="en-US" sz="1800" dirty="0">
                <a:hlinkClick r:id="rId4"/>
              </a:rPr>
              <a:t> License</a:t>
            </a:r>
            <a:r>
              <a:rPr lang="en-US" altLang="en-US" sz="1800" dirty="0"/>
              <a:t>.</a:t>
            </a:r>
          </a:p>
          <a:p>
            <a:pPr>
              <a:buNone/>
            </a:pPr>
            <a:r>
              <a:rPr lang="en-US" altLang="en-US" sz="1800" dirty="0"/>
              <a:t>“</a:t>
            </a:r>
            <a:r>
              <a:rPr lang="en-US" altLang="en-US" sz="1800" dirty="0">
                <a:hlinkClick r:id="rId9"/>
              </a:rPr>
              <a:t>Burger</a:t>
            </a:r>
            <a:r>
              <a:rPr lang="en-US" altLang="en-US" sz="1800" dirty="0"/>
              <a:t>” by </a:t>
            </a:r>
            <a:r>
              <a:rPr lang="en-US" altLang="en-US" sz="1800" dirty="0">
                <a:hlinkClick r:id="rId10"/>
              </a:rPr>
              <a:t>PortalJardin</a:t>
            </a:r>
            <a:r>
              <a:rPr lang="en-US" altLang="en-US" sz="1800" dirty="0"/>
              <a:t>. </a:t>
            </a:r>
            <a:r>
              <a:rPr lang="en-US" altLang="en-US" sz="1800" dirty="0" err="1">
                <a:hlinkClick r:id="rId4"/>
              </a:rPr>
              <a:t>Pixabay</a:t>
            </a:r>
            <a:r>
              <a:rPr lang="en-US" altLang="en-US" sz="1800" dirty="0">
                <a:hlinkClick r:id="rId4"/>
              </a:rPr>
              <a:t> License</a:t>
            </a:r>
            <a:r>
              <a:rPr lang="en-US" altLang="en-US" sz="1800" dirty="0"/>
              <a:t>. </a:t>
            </a:r>
          </a:p>
          <a:p>
            <a:pPr>
              <a:buNone/>
            </a:pPr>
            <a:r>
              <a:rPr lang="en-US" altLang="en-US" sz="1800" dirty="0"/>
              <a:t>“</a:t>
            </a:r>
            <a:r>
              <a:rPr lang="en-US" altLang="en-US" sz="1800" dirty="0">
                <a:hlinkClick r:id="rId11"/>
              </a:rPr>
              <a:t>Stackable Lamp Game</a:t>
            </a:r>
            <a:r>
              <a:rPr lang="en-US" altLang="en-US" sz="1800" dirty="0"/>
              <a:t>” Photo by unknown author. </a:t>
            </a:r>
          </a:p>
          <a:p>
            <a:pPr>
              <a:buNone/>
            </a:pPr>
            <a:r>
              <a:rPr lang="en-US" altLang="en-US" sz="1800" dirty="0"/>
              <a:t>“</a:t>
            </a:r>
            <a:r>
              <a:rPr lang="en-US" altLang="en-US" sz="1800" dirty="0">
                <a:hlinkClick r:id="rId12"/>
              </a:rPr>
              <a:t>Constitution</a:t>
            </a:r>
            <a:r>
              <a:rPr lang="en-US" altLang="en-US" sz="1800" dirty="0"/>
              <a:t>” by </a:t>
            </a:r>
            <a:r>
              <a:rPr lang="en-US" altLang="en-US" sz="1800" dirty="0">
                <a:hlinkClick r:id="rId13"/>
              </a:rPr>
              <a:t>wynpnt</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14"/>
              </a:rPr>
              <a:t>Mona Lisa</a:t>
            </a:r>
            <a:r>
              <a:rPr lang="en-US" altLang="en-US" sz="1800" dirty="0"/>
              <a:t>” by </a:t>
            </a:r>
            <a:r>
              <a:rPr lang="en-US" altLang="en-US" sz="1800" dirty="0">
                <a:hlinkClick r:id="rId15"/>
              </a:rPr>
              <a:t>janeb13</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16"/>
              </a:rPr>
              <a:t>Police car</a:t>
            </a:r>
            <a:r>
              <a:rPr lang="en-US" altLang="en-US" sz="1800" dirty="0"/>
              <a:t>” by </a:t>
            </a:r>
            <a:r>
              <a:rPr lang="en-US" altLang="en-US" sz="1800" dirty="0">
                <a:hlinkClick r:id="rId6"/>
              </a:rPr>
              <a:t>Clker-Free-Vector-Images</a:t>
            </a:r>
            <a:r>
              <a:rPr lang="en-US" altLang="en-US" sz="1800" dirty="0"/>
              <a:t>. </a:t>
            </a:r>
            <a:r>
              <a:rPr lang="en-US" altLang="en-US" sz="1800" dirty="0">
                <a:hlinkClick r:id="rId4"/>
              </a:rPr>
              <a:t>Pixabay License</a:t>
            </a:r>
            <a:r>
              <a:rPr lang="en-US" altLang="en-US" sz="1800" dirty="0"/>
              <a:t>. /Cropped image.</a:t>
            </a:r>
          </a:p>
          <a:p>
            <a:pPr>
              <a:buNone/>
            </a:pPr>
            <a:r>
              <a:rPr lang="en-US" altLang="en-US" sz="1800" dirty="0"/>
              <a:t>“Student at Desk” by </a:t>
            </a:r>
            <a:r>
              <a:rPr lang="en-US" altLang="en-US" sz="1800" dirty="0" err="1">
                <a:hlinkClick r:id="rId17"/>
              </a:rPr>
              <a:t>ernestoeslava</a:t>
            </a:r>
            <a:r>
              <a:rPr lang="en-US" altLang="en-US" sz="1800" dirty="0"/>
              <a:t>. </a:t>
            </a:r>
            <a:r>
              <a:rPr lang="en-US" altLang="en-US" sz="1800" dirty="0">
                <a:hlinkClick r:id="rId4"/>
              </a:rPr>
              <a:t>Pixabay License</a:t>
            </a:r>
            <a:r>
              <a:rPr lang="en-US" altLang="en-US" sz="1800" dirty="0"/>
              <a:t>. /Cropped image.</a:t>
            </a:r>
          </a:p>
          <a:p>
            <a:pPr>
              <a:buNone/>
            </a:pPr>
            <a:r>
              <a:rPr lang="en-US" altLang="en-US" sz="1800" dirty="0"/>
              <a:t>“</a:t>
            </a:r>
            <a:r>
              <a:rPr lang="en-US" altLang="en-US" sz="1800" dirty="0">
                <a:hlinkClick r:id="rId18"/>
              </a:rPr>
              <a:t>Balance</a:t>
            </a:r>
            <a:r>
              <a:rPr lang="en-US" altLang="en-US" sz="1800" dirty="0"/>
              <a:t>” by </a:t>
            </a:r>
            <a:r>
              <a:rPr lang="en-US" altLang="en-US" sz="1800" dirty="0" err="1">
                <a:hlinkClick r:id="rId19"/>
              </a:rPr>
              <a:t>jpornelasadv</a:t>
            </a:r>
            <a:r>
              <a:rPr lang="en-US" altLang="en-US" sz="1800" dirty="0"/>
              <a:t>. </a:t>
            </a:r>
            <a:r>
              <a:rPr lang="en-US" altLang="en-US" sz="1800" dirty="0" err="1">
                <a:hlinkClick r:id="rId4"/>
              </a:rPr>
              <a:t>Pixabay</a:t>
            </a:r>
            <a:r>
              <a:rPr lang="en-US" altLang="en-US" sz="1800" dirty="0">
                <a:hlinkClick r:id="rId4"/>
              </a:rPr>
              <a:t> License</a:t>
            </a:r>
            <a:r>
              <a:rPr lang="en-US" altLang="en-US" sz="1800" dirty="0"/>
              <a:t>.</a:t>
            </a:r>
          </a:p>
          <a:p>
            <a:pPr>
              <a:buNone/>
            </a:pPr>
            <a:r>
              <a:rPr lang="en-US" altLang="en-US" sz="1800" dirty="0"/>
              <a:t>“</a:t>
            </a:r>
            <a:r>
              <a:rPr lang="en-US" altLang="en-US" sz="1800" dirty="0">
                <a:hlinkClick r:id="rId20"/>
              </a:rPr>
              <a:t>Ticket</a:t>
            </a:r>
            <a:r>
              <a:rPr lang="en-US" altLang="en-US" sz="1800" dirty="0"/>
              <a:t>” by </a:t>
            </a:r>
            <a:r>
              <a:rPr lang="en-US" altLang="en-US" sz="1800" dirty="0">
                <a:hlinkClick r:id="rId21"/>
              </a:rPr>
              <a:t>OpenClipart-Vectors</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22"/>
              </a:rPr>
              <a:t>Book volumes</a:t>
            </a:r>
            <a:r>
              <a:rPr lang="en-US" altLang="en-US" sz="1800" dirty="0"/>
              <a:t>” by </a:t>
            </a:r>
            <a:r>
              <a:rPr lang="en-US" altLang="en-US" sz="1800" dirty="0">
                <a:hlinkClick r:id="rId23"/>
              </a:rPr>
              <a:t>blickpixel</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24"/>
              </a:rPr>
              <a:t>Measuring tape</a:t>
            </a:r>
            <a:r>
              <a:rPr lang="en-US" altLang="en-US" sz="1800" dirty="0"/>
              <a:t>” by </a:t>
            </a:r>
            <a:r>
              <a:rPr lang="en-US" altLang="en-US" sz="1800" dirty="0">
                <a:hlinkClick r:id="rId21"/>
              </a:rPr>
              <a:t>OpenClipart-Vectors</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25"/>
              </a:rPr>
              <a:t>Heart</a:t>
            </a:r>
            <a:r>
              <a:rPr lang="en-US" altLang="en-US" sz="1800" dirty="0"/>
              <a:t>” by </a:t>
            </a:r>
            <a:r>
              <a:rPr lang="en-US" altLang="en-US" sz="1800" dirty="0">
                <a:hlinkClick r:id="rId21"/>
              </a:rPr>
              <a:t>OpenClipart-Vectors</a:t>
            </a:r>
            <a:r>
              <a:rPr lang="en-US" altLang="en-US" sz="1800" dirty="0"/>
              <a:t>. </a:t>
            </a:r>
            <a:r>
              <a:rPr lang="en-US" altLang="en-US" sz="1800" dirty="0">
                <a:hlinkClick r:id="rId4"/>
              </a:rPr>
              <a:t>Pixabay License</a:t>
            </a:r>
            <a:r>
              <a:rPr lang="en-US" altLang="en-US" sz="1800" dirty="0"/>
              <a:t>.</a:t>
            </a:r>
          </a:p>
          <a:p>
            <a:pPr>
              <a:buNone/>
            </a:pPr>
            <a:r>
              <a:rPr lang="en-US" altLang="en-US" sz="1800" dirty="0"/>
              <a:t>“</a:t>
            </a:r>
            <a:r>
              <a:rPr lang="en-US" altLang="en-US" sz="1800" dirty="0">
                <a:hlinkClick r:id="rId26"/>
              </a:rPr>
              <a:t>Hills</a:t>
            </a:r>
            <a:r>
              <a:rPr lang="en-US" altLang="en-US" sz="1800" dirty="0"/>
              <a:t>” by </a:t>
            </a:r>
            <a:r>
              <a:rPr lang="en-US" altLang="en-US" sz="1800" dirty="0">
                <a:hlinkClick r:id="rId27"/>
              </a:rPr>
              <a:t>Yeskay1211</a:t>
            </a:r>
            <a:r>
              <a:rPr lang="en-US" altLang="en-US" sz="1800" dirty="0"/>
              <a:t>. </a:t>
            </a:r>
            <a:r>
              <a:rPr lang="en-US" altLang="en-US" sz="1800" dirty="0">
                <a:hlinkClick r:id="rId4"/>
              </a:rPr>
              <a:t>Pixabay License</a:t>
            </a:r>
            <a:r>
              <a:rPr lang="en-US" altLang="en-US" sz="1800" dirty="0"/>
              <a:t>. /Cropped image.</a:t>
            </a:r>
          </a:p>
          <a:p>
            <a:pPr>
              <a:buNone/>
            </a:pPr>
            <a:endParaRPr lang="en-US" altLang="en-US" sz="1800" dirty="0"/>
          </a:p>
          <a:p>
            <a:pPr>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200" dirty="0"/>
          </a:p>
          <a:p>
            <a:pPr>
              <a:buFontTx/>
              <a:buNone/>
            </a:pPr>
            <a:endParaRPr lang="en-US" alt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2565553-F4B9-4614-88E5-57C5B6271DE2}"/>
              </a:ext>
            </a:extLst>
          </p:cNvPr>
          <p:cNvSpPr>
            <a:spLocks noGrp="1" noChangeArrowheads="1"/>
          </p:cNvSpPr>
          <p:nvPr>
            <p:ph type="title"/>
          </p:nvPr>
        </p:nvSpPr>
        <p:spPr/>
        <p:txBody>
          <a:bodyPr/>
          <a:lstStyle/>
          <a:p>
            <a:pPr algn="l"/>
            <a:r>
              <a:rPr lang="en-US" altLang="en-US" dirty="0"/>
              <a:t>Images Continued</a:t>
            </a:r>
          </a:p>
        </p:txBody>
      </p:sp>
      <p:sp>
        <p:nvSpPr>
          <p:cNvPr id="49155" name="Content Placeholder 2">
            <a:extLst>
              <a:ext uri="{FF2B5EF4-FFF2-40B4-BE49-F238E27FC236}">
                <a16:creationId xmlns:a16="http://schemas.microsoft.com/office/drawing/2014/main" id="{28CE4D5C-9549-4FD3-9F7F-7B2617634B5E}"/>
              </a:ext>
            </a:extLst>
          </p:cNvPr>
          <p:cNvSpPr>
            <a:spLocks noGrp="1" noChangeArrowheads="1"/>
          </p:cNvSpPr>
          <p:nvPr>
            <p:ph idx="1"/>
          </p:nvPr>
        </p:nvSpPr>
        <p:spPr>
          <a:xfrm>
            <a:off x="1524000" y="1600200"/>
            <a:ext cx="10058400" cy="4525963"/>
          </a:xfrm>
        </p:spPr>
        <p:txBody>
          <a:bodyPr/>
          <a:lstStyle/>
          <a:p>
            <a:pPr>
              <a:buNone/>
            </a:pPr>
            <a:r>
              <a:rPr lang="en-US" altLang="en-US" sz="1800" dirty="0"/>
              <a:t>“</a:t>
            </a:r>
            <a:r>
              <a:rPr lang="en-US" altLang="en-US" sz="1800" dirty="0">
                <a:hlinkClick r:id="rId2"/>
              </a:rPr>
              <a:t>Flute player</a:t>
            </a:r>
            <a:r>
              <a:rPr lang="en-US" altLang="en-US" sz="1800" dirty="0"/>
              <a:t>” by </a:t>
            </a:r>
            <a:r>
              <a:rPr lang="en-US" altLang="en-US" sz="1800" dirty="0">
                <a:hlinkClick r:id="rId3"/>
              </a:rPr>
              <a:t>OpenClipart-Vectors</a:t>
            </a:r>
            <a:r>
              <a:rPr lang="en-US" altLang="en-US" sz="1800" dirty="0"/>
              <a:t>. </a:t>
            </a:r>
            <a:r>
              <a:rPr lang="en-US" altLang="en-US" sz="1800" dirty="0">
                <a:hlinkClick r:id="rId4"/>
              </a:rPr>
              <a:t>Pixabay License</a:t>
            </a:r>
            <a:r>
              <a:rPr lang="en-US" altLang="en-US" sz="1800" dirty="0"/>
              <a:t>. </a:t>
            </a:r>
          </a:p>
          <a:p>
            <a:pPr>
              <a:buFontTx/>
              <a:buNone/>
            </a:pPr>
            <a:r>
              <a:rPr lang="en-US" altLang="en-US" sz="1800" dirty="0"/>
              <a:t>“</a:t>
            </a:r>
            <a:r>
              <a:rPr lang="en-US" altLang="en-US" sz="1800" dirty="0">
                <a:hlinkClick r:id="rId5"/>
              </a:rPr>
              <a:t>Woman with glasses</a:t>
            </a:r>
            <a:r>
              <a:rPr lang="en-US" altLang="en-US" sz="1800" dirty="0"/>
              <a:t>” by </a:t>
            </a:r>
            <a:r>
              <a:rPr lang="en-US" altLang="en-US" sz="1800" dirty="0">
                <a:hlinkClick r:id="rId6"/>
              </a:rPr>
              <a:t>andreas160578</a:t>
            </a:r>
            <a:r>
              <a:rPr lang="en-US" altLang="en-US" sz="1800" dirty="0"/>
              <a:t>. </a:t>
            </a:r>
          </a:p>
          <a:p>
            <a:pPr>
              <a:buNone/>
            </a:pPr>
            <a:r>
              <a:rPr lang="en-US" altLang="en-US" sz="1800" dirty="0"/>
              <a:t>“</a:t>
            </a:r>
            <a:r>
              <a:rPr lang="en-US" altLang="en-US" sz="1800" dirty="0">
                <a:hlinkClick r:id="rId7"/>
              </a:rPr>
              <a:t>Gavel</a:t>
            </a:r>
            <a:r>
              <a:rPr lang="en-US" altLang="en-US" sz="1800" dirty="0"/>
              <a:t>” by </a:t>
            </a:r>
            <a:r>
              <a:rPr lang="en-US" altLang="en-US" sz="1800" dirty="0">
                <a:hlinkClick r:id="rId8"/>
              </a:rPr>
              <a:t>Schwarzenarzisse</a:t>
            </a:r>
            <a:r>
              <a:rPr lang="en-US" altLang="en-US" sz="1800" dirty="0"/>
              <a:t>. </a:t>
            </a:r>
            <a:r>
              <a:rPr lang="en-US" altLang="en-US" sz="1800" dirty="0">
                <a:hlinkClick r:id="rId4"/>
              </a:rPr>
              <a:t>Pixabay License</a:t>
            </a:r>
            <a:r>
              <a:rPr lang="en-US" altLang="en-US" sz="1800" dirty="0"/>
              <a:t>.</a:t>
            </a:r>
          </a:p>
          <a:p>
            <a:pPr>
              <a:buFontTx/>
              <a:buNone/>
            </a:pPr>
            <a:r>
              <a:rPr lang="en-US" altLang="en-US" sz="1800" dirty="0"/>
              <a:t>“</a:t>
            </a:r>
            <a:r>
              <a:rPr lang="en-US" altLang="en-US" sz="1800" dirty="0">
                <a:hlinkClick r:id="rId9"/>
              </a:rPr>
              <a:t>CC Logo</a:t>
            </a:r>
            <a:r>
              <a:rPr lang="en-US" altLang="en-US" sz="1800" dirty="0"/>
              <a:t>” Public Domain Image.</a:t>
            </a:r>
          </a:p>
          <a:p>
            <a:pPr>
              <a:buFontTx/>
              <a:buNone/>
            </a:pPr>
            <a:r>
              <a:rPr lang="en-US" altLang="en-US" sz="1800" dirty="0"/>
              <a:t>“</a:t>
            </a:r>
            <a:r>
              <a:rPr lang="en-US" altLang="en-US" sz="1800" dirty="0">
                <a:hlinkClick r:id="rId10"/>
              </a:rPr>
              <a:t>Attribution</a:t>
            </a:r>
            <a:r>
              <a:rPr lang="en-US" altLang="en-US" sz="1800" dirty="0"/>
              <a:t>” Public Domain Image.</a:t>
            </a:r>
          </a:p>
          <a:p>
            <a:pPr>
              <a:buFontTx/>
              <a:buNone/>
            </a:pPr>
            <a:r>
              <a:rPr lang="en-US" altLang="en-US" sz="1800" dirty="0"/>
              <a:t>“</a:t>
            </a:r>
            <a:r>
              <a:rPr lang="en-US" altLang="en-US" sz="1800" dirty="0">
                <a:hlinkClick r:id="rId11"/>
              </a:rPr>
              <a:t>Non-commercial</a:t>
            </a:r>
            <a:r>
              <a:rPr lang="en-US" altLang="en-US" sz="1800" dirty="0"/>
              <a:t>” Public Domain Image.</a:t>
            </a:r>
          </a:p>
          <a:p>
            <a:pPr>
              <a:buFontTx/>
              <a:buNone/>
            </a:pPr>
            <a:r>
              <a:rPr lang="en-US" altLang="en-US" sz="1800" dirty="0"/>
              <a:t>“</a:t>
            </a:r>
            <a:r>
              <a:rPr lang="en-US" altLang="en-US" sz="1800" dirty="0">
                <a:hlinkClick r:id="rId12"/>
              </a:rPr>
              <a:t>No derivative works</a:t>
            </a:r>
            <a:r>
              <a:rPr lang="en-US" altLang="en-US" sz="1800" dirty="0"/>
              <a:t>” Public Domain Image.</a:t>
            </a:r>
          </a:p>
          <a:p>
            <a:pPr>
              <a:buFontTx/>
              <a:buNone/>
            </a:pPr>
            <a:r>
              <a:rPr lang="en-US" altLang="en-US" sz="1800" dirty="0"/>
              <a:t>“</a:t>
            </a:r>
            <a:r>
              <a:rPr lang="en-US" altLang="en-US" sz="1800" dirty="0">
                <a:hlinkClick r:id="rId13"/>
              </a:rPr>
              <a:t>Share-alike</a:t>
            </a:r>
            <a:r>
              <a:rPr lang="en-US" altLang="en-US" sz="1800" dirty="0"/>
              <a:t>” Public Domain Image.</a:t>
            </a:r>
          </a:p>
          <a:p>
            <a:pPr>
              <a:buFontTx/>
              <a:buNone/>
            </a:pPr>
            <a:r>
              <a:rPr lang="en-US" altLang="en-US" sz="1800" dirty="0"/>
              <a:t>“</a:t>
            </a:r>
            <a:r>
              <a:rPr lang="en-US" altLang="en-US" sz="1800" dirty="0">
                <a:hlinkClick r:id="rId14"/>
              </a:rPr>
              <a:t>CC-BY</a:t>
            </a:r>
            <a:r>
              <a:rPr lang="en-US" altLang="en-US" sz="1800" dirty="0"/>
              <a:t>” Public Domain Image.</a:t>
            </a:r>
          </a:p>
          <a:p>
            <a:pPr>
              <a:buNone/>
            </a:pPr>
            <a:r>
              <a:rPr lang="en-US" altLang="en-US" sz="1800" dirty="0"/>
              <a:t>“</a:t>
            </a:r>
            <a:r>
              <a:rPr lang="en-US" altLang="en-US" sz="1800" dirty="0">
                <a:hlinkClick r:id="rId15"/>
              </a:rPr>
              <a:t>CC-BY-SA</a:t>
            </a:r>
            <a:r>
              <a:rPr lang="en-US" altLang="en-US" sz="1800" dirty="0"/>
              <a:t>” Public Domain Image.</a:t>
            </a:r>
          </a:p>
          <a:p>
            <a:pPr>
              <a:buNone/>
            </a:pPr>
            <a:r>
              <a:rPr lang="en-US" altLang="en-US" sz="1800" dirty="0"/>
              <a:t>“</a:t>
            </a:r>
            <a:r>
              <a:rPr lang="en-US" altLang="en-US" sz="1800" dirty="0">
                <a:hlinkClick r:id="rId16"/>
              </a:rPr>
              <a:t>CC-BY-ND</a:t>
            </a:r>
            <a:r>
              <a:rPr lang="en-US" altLang="en-US" sz="1800" dirty="0"/>
              <a:t>” Public Domain Image.</a:t>
            </a:r>
          </a:p>
          <a:p>
            <a:pPr>
              <a:buNone/>
            </a:pPr>
            <a:r>
              <a:rPr lang="en-US" altLang="en-US" sz="1800" dirty="0"/>
              <a:t>“</a:t>
            </a:r>
            <a:r>
              <a:rPr lang="en-US" altLang="en-US" sz="1800" dirty="0">
                <a:hlinkClick r:id="rId17"/>
              </a:rPr>
              <a:t>CC-BY-NC</a:t>
            </a:r>
            <a:r>
              <a:rPr lang="en-US" altLang="en-US" sz="1800" dirty="0"/>
              <a:t> Public Domain Image.</a:t>
            </a:r>
          </a:p>
          <a:p>
            <a:pPr>
              <a:buNone/>
            </a:pPr>
            <a:r>
              <a:rPr lang="en-US" altLang="en-US" sz="1800" dirty="0"/>
              <a:t>“</a:t>
            </a:r>
            <a:r>
              <a:rPr lang="en-US" altLang="en-US" sz="1800" dirty="0">
                <a:hlinkClick r:id="rId18"/>
              </a:rPr>
              <a:t>CC-BY-NC-SA</a:t>
            </a:r>
            <a:r>
              <a:rPr lang="en-US" altLang="en-US" sz="1800" dirty="0"/>
              <a:t>” Public Domain Image.</a:t>
            </a:r>
          </a:p>
          <a:p>
            <a:pPr>
              <a:buNone/>
            </a:pPr>
            <a:r>
              <a:rPr lang="en-US" altLang="en-US" sz="1800" dirty="0"/>
              <a:t>“</a:t>
            </a:r>
            <a:r>
              <a:rPr lang="en-US" altLang="en-US" sz="1800" dirty="0">
                <a:hlinkClick r:id="rId19"/>
              </a:rPr>
              <a:t>CC-BY-NC-ND</a:t>
            </a:r>
            <a:r>
              <a:rPr lang="en-US" altLang="en-US" sz="1800" dirty="0"/>
              <a:t>” Public Domain Image.</a:t>
            </a:r>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800" dirty="0"/>
          </a:p>
          <a:p>
            <a:pPr>
              <a:buFontTx/>
              <a:buNone/>
            </a:pPr>
            <a:endParaRPr lang="en-US" altLang="en-US" sz="1200" dirty="0"/>
          </a:p>
          <a:p>
            <a:pPr>
              <a:buFontTx/>
              <a:buNone/>
            </a:pPr>
            <a:endParaRPr lang="en-US"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a:extLst>
              <a:ext uri="{FF2B5EF4-FFF2-40B4-BE49-F238E27FC236}">
                <a16:creationId xmlns:a16="http://schemas.microsoft.com/office/drawing/2014/main" id="{6DEACC1F-B429-4EF4-A963-671F874E5663}"/>
              </a:ext>
            </a:extLst>
          </p:cNvPr>
          <p:cNvSpPr>
            <a:spLocks noGrp="1" noChangeArrowheads="1"/>
          </p:cNvSpPr>
          <p:nvPr>
            <p:ph type="title"/>
          </p:nvPr>
        </p:nvSpPr>
        <p:spPr/>
        <p:txBody>
          <a:bodyPr/>
          <a:lstStyle/>
          <a:p>
            <a:pPr algn="l"/>
            <a:r>
              <a:rPr lang="en-US" altLang="en-US" dirty="0"/>
              <a:t>Copyright Scope Continued</a:t>
            </a:r>
          </a:p>
        </p:txBody>
      </p:sp>
      <p:sp>
        <p:nvSpPr>
          <p:cNvPr id="25602" name="Content Placeholder 2">
            <a:extLst>
              <a:ext uri="{FF2B5EF4-FFF2-40B4-BE49-F238E27FC236}">
                <a16:creationId xmlns:a16="http://schemas.microsoft.com/office/drawing/2014/main" id="{B9A5790C-9207-4B50-BB95-F113D656F10D}"/>
              </a:ext>
            </a:extLst>
          </p:cNvPr>
          <p:cNvSpPr>
            <a:spLocks noGrp="1" noChangeArrowheads="1"/>
          </p:cNvSpPr>
          <p:nvPr>
            <p:ph idx="1"/>
          </p:nvPr>
        </p:nvSpPr>
        <p:spPr>
          <a:xfrm>
            <a:off x="7162800" y="1600200"/>
            <a:ext cx="4724400" cy="4525963"/>
          </a:xfrm>
        </p:spPr>
        <p:txBody>
          <a:bodyPr/>
          <a:lstStyle/>
          <a:p>
            <a:pPr marL="400050" lvl="1">
              <a:buFont typeface="Arial" panose="020B0604020202020204" pitchFamily="34" charset="0"/>
              <a:buChar char="•"/>
              <a:defRPr/>
            </a:pPr>
            <a:r>
              <a:rPr lang="en-US" altLang="en-US" dirty="0"/>
              <a:t>Literary works</a:t>
            </a:r>
          </a:p>
          <a:p>
            <a:pPr marL="400050" lvl="1">
              <a:buFont typeface="Arial" panose="020B0604020202020204" pitchFamily="34" charset="0"/>
              <a:buChar char="•"/>
              <a:defRPr/>
            </a:pPr>
            <a:r>
              <a:rPr lang="en-US" altLang="en-US" dirty="0"/>
              <a:t>Musical works</a:t>
            </a:r>
          </a:p>
          <a:p>
            <a:pPr marL="400050" lvl="1">
              <a:buFont typeface="Arial" panose="020B0604020202020204" pitchFamily="34" charset="0"/>
              <a:buChar char="•"/>
              <a:defRPr/>
            </a:pPr>
            <a:r>
              <a:rPr lang="en-US" altLang="en-US" dirty="0"/>
              <a:t>Choreographed works</a:t>
            </a:r>
          </a:p>
          <a:p>
            <a:pPr marL="400050" lvl="1">
              <a:buFont typeface="Arial" panose="020B0604020202020204" pitchFamily="34" charset="0"/>
              <a:buChar char="•"/>
              <a:defRPr/>
            </a:pPr>
            <a:r>
              <a:rPr lang="en-US" altLang="en-US" dirty="0"/>
              <a:t>Images</a:t>
            </a:r>
          </a:p>
          <a:p>
            <a:pPr marL="400050" lvl="1">
              <a:buFont typeface="Arial" panose="020B0604020202020204" pitchFamily="34" charset="0"/>
              <a:buChar char="•"/>
              <a:defRPr/>
            </a:pPr>
            <a:r>
              <a:rPr lang="en-US" altLang="en-US" dirty="0"/>
              <a:t>Sculpture</a:t>
            </a:r>
          </a:p>
          <a:p>
            <a:pPr marL="400050" lvl="1">
              <a:buFont typeface="Arial" panose="020B0604020202020204" pitchFamily="34" charset="0"/>
              <a:buChar char="•"/>
              <a:defRPr/>
            </a:pPr>
            <a:r>
              <a:rPr lang="en-US" altLang="en-US" dirty="0"/>
              <a:t>Audiovisual works</a:t>
            </a:r>
          </a:p>
          <a:p>
            <a:pPr marL="400050" lvl="1">
              <a:buFont typeface="Arial" panose="020B0604020202020204" pitchFamily="34" charset="0"/>
              <a:buChar char="•"/>
              <a:defRPr/>
            </a:pPr>
            <a:r>
              <a:rPr lang="en-US" altLang="en-US" dirty="0"/>
              <a:t>Sound recordings</a:t>
            </a:r>
          </a:p>
          <a:p>
            <a:pPr marL="400050" lvl="1">
              <a:buFont typeface="Arial" panose="020B0604020202020204" pitchFamily="34" charset="0"/>
              <a:buChar char="•"/>
              <a:defRPr/>
            </a:pPr>
            <a:r>
              <a:rPr lang="en-US" altLang="en-US" dirty="0"/>
              <a:t>Computer software</a:t>
            </a:r>
          </a:p>
          <a:p>
            <a:pPr marL="400050" lvl="1">
              <a:buFont typeface="Arial" panose="020B0604020202020204" pitchFamily="34" charset="0"/>
              <a:buChar char="•"/>
              <a:defRPr/>
            </a:pPr>
            <a:endParaRPr lang="en-US" altLang="en-US" dirty="0"/>
          </a:p>
          <a:p>
            <a:pPr lvl="1">
              <a:buFontTx/>
              <a:buNone/>
              <a:defRPr/>
            </a:pPr>
            <a:endParaRPr lang="en-US" altLang="en-US" dirty="0"/>
          </a:p>
        </p:txBody>
      </p:sp>
      <p:pic>
        <p:nvPicPr>
          <p:cNvPr id="21508" name="Picture 8" descr="Art supplies, including colored pencils, tempera paint bottles, water colors, paint brushes, and scraper tools.">
            <a:extLst>
              <a:ext uri="{FF2B5EF4-FFF2-40B4-BE49-F238E27FC236}">
                <a16:creationId xmlns:a16="http://schemas.microsoft.com/office/drawing/2014/main" id="{313B2F90-F068-4885-822D-B62C6A6178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083"/>
          <a:stretch/>
        </p:blipFill>
        <p:spPr bwMode="auto">
          <a:xfrm>
            <a:off x="914400" y="1905000"/>
            <a:ext cx="52911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68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a:extLst>
              <a:ext uri="{FF2B5EF4-FFF2-40B4-BE49-F238E27FC236}">
                <a16:creationId xmlns:a16="http://schemas.microsoft.com/office/drawing/2014/main" id="{6DEACC1F-B429-4EF4-A963-671F874E5663}"/>
              </a:ext>
            </a:extLst>
          </p:cNvPr>
          <p:cNvSpPr>
            <a:spLocks noGrp="1" noChangeArrowheads="1"/>
          </p:cNvSpPr>
          <p:nvPr>
            <p:ph type="title"/>
          </p:nvPr>
        </p:nvSpPr>
        <p:spPr/>
        <p:txBody>
          <a:bodyPr/>
          <a:lstStyle/>
          <a:p>
            <a:pPr algn="l"/>
            <a:r>
              <a:rPr lang="en-US" altLang="en-US" dirty="0"/>
              <a:t>Copyright Scope Continued</a:t>
            </a:r>
          </a:p>
        </p:txBody>
      </p:sp>
      <p:sp>
        <p:nvSpPr>
          <p:cNvPr id="25602" name="Content Placeholder 2">
            <a:extLst>
              <a:ext uri="{FF2B5EF4-FFF2-40B4-BE49-F238E27FC236}">
                <a16:creationId xmlns:a16="http://schemas.microsoft.com/office/drawing/2014/main" id="{B9A5790C-9207-4B50-BB95-F113D656F10D}"/>
              </a:ext>
            </a:extLst>
          </p:cNvPr>
          <p:cNvSpPr>
            <a:spLocks noGrp="1" noChangeArrowheads="1"/>
          </p:cNvSpPr>
          <p:nvPr>
            <p:ph idx="1"/>
          </p:nvPr>
        </p:nvSpPr>
        <p:spPr>
          <a:xfrm>
            <a:off x="7162800" y="1600200"/>
            <a:ext cx="4724400" cy="4525963"/>
          </a:xfrm>
        </p:spPr>
        <p:txBody>
          <a:bodyPr/>
          <a:lstStyle/>
          <a:p>
            <a:pPr marL="400050" lvl="1">
              <a:buFont typeface="Arial" panose="020B0604020202020204" pitchFamily="34" charset="0"/>
              <a:buChar char="•"/>
              <a:defRPr/>
            </a:pPr>
            <a:r>
              <a:rPr lang="en-US" altLang="en-US" dirty="0"/>
              <a:t>Literary works</a:t>
            </a:r>
          </a:p>
          <a:p>
            <a:pPr marL="400050" lvl="1">
              <a:buFont typeface="Arial" panose="020B0604020202020204" pitchFamily="34" charset="0"/>
              <a:buChar char="•"/>
              <a:defRPr/>
            </a:pPr>
            <a:r>
              <a:rPr lang="en-US" altLang="en-US" dirty="0"/>
              <a:t>Musical works</a:t>
            </a:r>
          </a:p>
          <a:p>
            <a:pPr marL="400050" lvl="1">
              <a:buFont typeface="Arial" panose="020B0604020202020204" pitchFamily="34" charset="0"/>
              <a:buChar char="•"/>
              <a:defRPr/>
            </a:pPr>
            <a:r>
              <a:rPr lang="en-US" altLang="en-US" dirty="0"/>
              <a:t>Choreographed works</a:t>
            </a:r>
          </a:p>
          <a:p>
            <a:pPr marL="400050" lvl="1">
              <a:buFont typeface="Arial" panose="020B0604020202020204" pitchFamily="34" charset="0"/>
              <a:buChar char="•"/>
              <a:defRPr/>
            </a:pPr>
            <a:r>
              <a:rPr lang="en-US" altLang="en-US" dirty="0"/>
              <a:t>Images</a:t>
            </a:r>
          </a:p>
          <a:p>
            <a:pPr marL="400050" lvl="1">
              <a:buFont typeface="Arial" panose="020B0604020202020204" pitchFamily="34" charset="0"/>
              <a:buChar char="•"/>
              <a:defRPr/>
            </a:pPr>
            <a:r>
              <a:rPr lang="en-US" altLang="en-US" dirty="0"/>
              <a:t>Sculpture</a:t>
            </a:r>
          </a:p>
          <a:p>
            <a:pPr marL="400050" lvl="1">
              <a:buFont typeface="Arial" panose="020B0604020202020204" pitchFamily="34" charset="0"/>
              <a:buChar char="•"/>
              <a:defRPr/>
            </a:pPr>
            <a:r>
              <a:rPr lang="en-US" altLang="en-US" dirty="0"/>
              <a:t>Audiovisual works</a:t>
            </a:r>
          </a:p>
          <a:p>
            <a:pPr marL="400050" lvl="1">
              <a:buFont typeface="Arial" panose="020B0604020202020204" pitchFamily="34" charset="0"/>
              <a:buChar char="•"/>
              <a:defRPr/>
            </a:pPr>
            <a:r>
              <a:rPr lang="en-US" altLang="en-US" dirty="0"/>
              <a:t>Sound recordings</a:t>
            </a:r>
          </a:p>
          <a:p>
            <a:pPr marL="400050" lvl="1">
              <a:buFont typeface="Arial" panose="020B0604020202020204" pitchFamily="34" charset="0"/>
              <a:buChar char="•"/>
              <a:defRPr/>
            </a:pPr>
            <a:r>
              <a:rPr lang="en-US" altLang="en-US" dirty="0"/>
              <a:t>Computer software</a:t>
            </a:r>
          </a:p>
          <a:p>
            <a:pPr marL="400050" lvl="1">
              <a:buFont typeface="Arial" panose="020B0604020202020204" pitchFamily="34" charset="0"/>
              <a:buChar char="•"/>
              <a:defRPr/>
            </a:pPr>
            <a:endParaRPr lang="en-US" altLang="en-US" dirty="0"/>
          </a:p>
          <a:p>
            <a:pPr lvl="1">
              <a:buFontTx/>
              <a:buNone/>
              <a:defRPr/>
            </a:pPr>
            <a:endParaRPr lang="en-US" altLang="en-US" dirty="0"/>
          </a:p>
        </p:txBody>
      </p:sp>
      <p:pic>
        <p:nvPicPr>
          <p:cNvPr id="21508" name="Picture 8" descr="art supplies, including colored pencils, tempera paint bottles, water colors, paint brushes, and scraper tools.">
            <a:extLst>
              <a:ext uri="{FF2B5EF4-FFF2-40B4-BE49-F238E27FC236}">
                <a16:creationId xmlns:a16="http://schemas.microsoft.com/office/drawing/2014/main" id="{313B2F90-F068-4885-822D-B62C6A61789E}"/>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15083"/>
          <a:stretch/>
        </p:blipFill>
        <p:spPr bwMode="auto">
          <a:xfrm>
            <a:off x="914400" y="1905000"/>
            <a:ext cx="529113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descr="A note indicating that the copyright sign or registration with the federal government is not required.">
            <a:extLst>
              <a:ext uri="{FF2B5EF4-FFF2-40B4-BE49-F238E27FC236}">
                <a16:creationId xmlns:a16="http://schemas.microsoft.com/office/drawing/2014/main" id="{42ABCC05-EBA8-49D5-B79D-633E42C01790}"/>
              </a:ext>
            </a:extLst>
          </p:cNvPr>
          <p:cNvSpPr/>
          <p:nvPr/>
        </p:nvSpPr>
        <p:spPr>
          <a:xfrm rot="19273154">
            <a:off x="443567" y="2552124"/>
            <a:ext cx="6506909" cy="224676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1" hangingPunct="1">
              <a:spcAft>
                <a:spcPts val="0"/>
              </a:spcAft>
              <a:defRPr/>
            </a:pPr>
            <a:r>
              <a:rPr lang="en-US" sz="4400" b="1" dirty="0">
                <a:ln w="12700">
                  <a:solidFill>
                    <a:schemeClr val="bg1"/>
                  </a:solidFill>
                  <a:prstDash val="solid"/>
                </a:ln>
                <a:solidFill>
                  <a:srgbClr val="2F5597"/>
                </a:solidFill>
                <a:effectLst>
                  <a:outerShdw blurRad="41275" dist="20320" dir="1800000" algn="tl" rotWithShape="0">
                    <a:srgbClr val="000000">
                      <a:alpha val="40000"/>
                    </a:srgbClr>
                  </a:outerShdw>
                </a:effectLst>
              </a:rPr>
              <a:t>Registration or </a:t>
            </a:r>
            <a:r>
              <a:rPr lang="en-US" sz="9600" b="1" dirty="0">
                <a:ln w="12700">
                  <a:solidFill>
                    <a:schemeClr val="bg1"/>
                  </a:solidFill>
                  <a:prstDash val="solid"/>
                </a:ln>
                <a:solidFill>
                  <a:srgbClr val="2F5597"/>
                </a:solidFill>
                <a:effectLst>
                  <a:outerShdw blurRad="41275" dist="20320" dir="1800000" algn="tl" rotWithShape="0">
                    <a:srgbClr val="000000">
                      <a:alpha val="40000"/>
                    </a:srgbClr>
                  </a:outerShdw>
                </a:effectLst>
              </a:rPr>
              <a:t>©</a:t>
            </a:r>
            <a:endParaRPr lang="en-US" sz="4400" b="1" dirty="0">
              <a:ln w="12700">
                <a:solidFill>
                  <a:schemeClr val="bg1"/>
                </a:solidFill>
                <a:prstDash val="solid"/>
              </a:ln>
              <a:solidFill>
                <a:srgbClr val="2F5597"/>
              </a:solidFill>
              <a:effectLst>
                <a:outerShdw blurRad="41275" dist="20320" dir="1800000" algn="tl" rotWithShape="0">
                  <a:srgbClr val="000000">
                    <a:alpha val="40000"/>
                  </a:srgbClr>
                </a:outerShdw>
              </a:effectLst>
            </a:endParaRPr>
          </a:p>
          <a:p>
            <a:pPr algn="ctr" eaLnBrk="1" hangingPunct="1">
              <a:spcAft>
                <a:spcPts val="0"/>
              </a:spcAft>
              <a:defRPr/>
            </a:pPr>
            <a:r>
              <a:rPr lang="en-US" sz="4400" b="1" dirty="0">
                <a:ln w="12700">
                  <a:solidFill>
                    <a:schemeClr val="bg1"/>
                  </a:solidFill>
                  <a:prstDash val="solid"/>
                </a:ln>
                <a:solidFill>
                  <a:srgbClr val="2F5597"/>
                </a:solidFill>
                <a:effectLst>
                  <a:outerShdw blurRad="41275" dist="20320" dir="1800000" algn="tl" rotWithShape="0">
                    <a:srgbClr val="000000">
                      <a:alpha val="40000"/>
                    </a:srgbClr>
                  </a:outerShdw>
                </a:effectLst>
              </a:rPr>
              <a:t>unnecessary</a:t>
            </a:r>
          </a:p>
        </p:txBody>
      </p:sp>
    </p:spTree>
    <p:extLst>
      <p:ext uri="{BB962C8B-B14F-4D97-AF65-F5344CB8AC3E}">
        <p14:creationId xmlns:p14="http://schemas.microsoft.com/office/powerpoint/2010/main" val="19306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te of food&#10;&#10;Description automatically generated with medium confidence">
            <a:extLst>
              <a:ext uri="{FF2B5EF4-FFF2-40B4-BE49-F238E27FC236}">
                <a16:creationId xmlns:a16="http://schemas.microsoft.com/office/drawing/2014/main" id="{ACE80DDE-ACB5-4767-AE40-6DE5A24DCCF3}"/>
              </a:ext>
            </a:extLst>
          </p:cNvPr>
          <p:cNvPicPr>
            <a:picLocks noChangeAspect="1"/>
          </p:cNvPicPr>
          <p:nvPr/>
        </p:nvPicPr>
        <p:blipFill rotWithShape="1">
          <a:blip r:embed="rId2">
            <a:extLst>
              <a:ext uri="{28A0092B-C50C-407E-A947-70E740481C1C}">
                <a14:useLocalDpi xmlns:a14="http://schemas.microsoft.com/office/drawing/2010/main" val="0"/>
              </a:ext>
            </a:extLst>
          </a:blip>
          <a:srcRect t="-6" b="11118"/>
          <a:stretch/>
        </p:blipFill>
        <p:spPr>
          <a:xfrm>
            <a:off x="609600" y="742960"/>
            <a:ext cx="10972800" cy="5486400"/>
          </a:xfrm>
          <a:prstGeom prst="rect">
            <a:avLst/>
          </a:prstGeom>
          <a:noFill/>
        </p:spPr>
      </p:pic>
      <p:sp>
        <p:nvSpPr>
          <p:cNvPr id="4" name="Oval 3">
            <a:extLst>
              <a:ext uri="{FF2B5EF4-FFF2-40B4-BE49-F238E27FC236}">
                <a16:creationId xmlns:a16="http://schemas.microsoft.com/office/drawing/2014/main" id="{EC9E6878-8CC8-247B-2114-3835ABA06C05}"/>
              </a:ext>
            </a:extLst>
          </p:cNvPr>
          <p:cNvSpPr/>
          <p:nvPr/>
        </p:nvSpPr>
        <p:spPr>
          <a:xfrm>
            <a:off x="8021782" y="3122468"/>
            <a:ext cx="3579668" cy="3106882"/>
          </a:xfrm>
          <a:prstGeom prst="ellipse">
            <a:avLst/>
          </a:prstGeom>
          <a:solidFill>
            <a:srgbClr val="595959">
              <a:alpha val="6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Example</a:t>
            </a:r>
          </a:p>
        </p:txBody>
      </p:sp>
    </p:spTree>
    <p:extLst>
      <p:ext uri="{BB962C8B-B14F-4D97-AF65-F5344CB8AC3E}">
        <p14:creationId xmlns:p14="http://schemas.microsoft.com/office/powerpoint/2010/main" val="19132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B8CB-A109-4EE2-BAD9-97AE98218150}"/>
              </a:ext>
            </a:extLst>
          </p:cNvPr>
          <p:cNvSpPr>
            <a:spLocks noGrp="1"/>
          </p:cNvSpPr>
          <p:nvPr>
            <p:ph type="title"/>
          </p:nvPr>
        </p:nvSpPr>
        <p:spPr>
          <a:xfrm>
            <a:off x="1600200" y="274638"/>
            <a:ext cx="9474200" cy="1143000"/>
          </a:xfrm>
        </p:spPr>
        <p:txBody>
          <a:bodyPr/>
          <a:lstStyle/>
          <a:p>
            <a:r>
              <a:rPr lang="en-US" dirty="0"/>
              <a:t>Example 2</a:t>
            </a:r>
          </a:p>
        </p:txBody>
      </p:sp>
      <p:sp>
        <p:nvSpPr>
          <p:cNvPr id="3" name="Content Placeholder 2">
            <a:extLst>
              <a:ext uri="{FF2B5EF4-FFF2-40B4-BE49-F238E27FC236}">
                <a16:creationId xmlns:a16="http://schemas.microsoft.com/office/drawing/2014/main" id="{72EC6FD7-AE6B-4EAC-8667-E2DFC57D4ED9}"/>
              </a:ext>
            </a:extLst>
          </p:cNvPr>
          <p:cNvSpPr>
            <a:spLocks noGrp="1"/>
          </p:cNvSpPr>
          <p:nvPr>
            <p:ph idx="1"/>
          </p:nvPr>
        </p:nvSpPr>
        <p:spPr>
          <a:xfrm>
            <a:off x="5105400" y="1600201"/>
            <a:ext cx="6477000" cy="685800"/>
          </a:xfrm>
        </p:spPr>
        <p:txBody>
          <a:bodyPr/>
          <a:lstStyle/>
          <a:p>
            <a:pPr marL="0" indent="0">
              <a:buNone/>
            </a:pPr>
            <a:r>
              <a:rPr lang="en-US" dirty="0"/>
              <a:t>“Stackable Multicolor Lamp Game” (2017)</a:t>
            </a:r>
          </a:p>
          <a:p>
            <a:pPr marL="0" indent="0">
              <a:buNone/>
            </a:pPr>
            <a:endParaRPr lang="en-US" dirty="0"/>
          </a:p>
          <a:p>
            <a:pPr marL="0" indent="0">
              <a:buNone/>
            </a:pPr>
            <a:r>
              <a:rPr lang="en-US" dirty="0"/>
              <a:t>Is this copyrightable? </a:t>
            </a:r>
          </a:p>
          <a:p>
            <a:pPr marL="0" indent="0">
              <a:buNone/>
            </a:pPr>
            <a:endParaRPr lang="en-US" dirty="0"/>
          </a:p>
          <a:p>
            <a:pPr marL="0" indent="0">
              <a:buNone/>
            </a:pPr>
            <a:endParaRPr lang="en-US" dirty="0"/>
          </a:p>
          <a:p>
            <a:pPr marL="0" indent="0">
              <a:buNone/>
            </a:pPr>
            <a:r>
              <a:rPr lang="en-US" sz="1800" dirty="0">
                <a:effectLst/>
                <a:latin typeface="Times New Roman" panose="02020603050405020304" pitchFamily="18" charset="0"/>
                <a:ea typeface="Calibri" panose="020F0502020204030204" pitchFamily="34" charset="0"/>
                <a:hlinkClick r:id="rId2"/>
              </a:rPr>
              <a:t>https://copyright.gov/rulings-filings/review-board/docs/stackable-multi-color-lamp-game.pdf</a:t>
            </a:r>
            <a:endParaRPr lang="en-US" sz="1800" dirty="0">
              <a:effectLst/>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Calibri" panose="020F0502020204030204" pitchFamily="34" charset="0"/>
            </a:endParaRPr>
          </a:p>
          <a:p>
            <a:pPr marL="0" indent="0">
              <a:buNone/>
            </a:pPr>
            <a:endParaRPr lang="en-US" dirty="0"/>
          </a:p>
        </p:txBody>
      </p:sp>
      <p:pic>
        <p:nvPicPr>
          <p:cNvPr id="6" name="Picture 5" descr="A figure made from stacking Tetris-like pieces together.">
            <a:extLst>
              <a:ext uri="{FF2B5EF4-FFF2-40B4-BE49-F238E27FC236}">
                <a16:creationId xmlns:a16="http://schemas.microsoft.com/office/drawing/2014/main" id="{A0242B06-8D9E-44F1-9C38-F960C59F8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85800"/>
            <a:ext cx="3733800" cy="5643132"/>
          </a:xfrm>
          <a:prstGeom prst="rect">
            <a:avLst/>
          </a:prstGeom>
        </p:spPr>
      </p:pic>
    </p:spTree>
    <p:extLst>
      <p:ext uri="{BB962C8B-B14F-4D97-AF65-F5344CB8AC3E}">
        <p14:creationId xmlns:p14="http://schemas.microsoft.com/office/powerpoint/2010/main" val="288815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6C1-B6E2-467F-9056-CDFC63ECEA7A}"/>
              </a:ext>
            </a:extLst>
          </p:cNvPr>
          <p:cNvSpPr>
            <a:spLocks noGrp="1"/>
          </p:cNvSpPr>
          <p:nvPr>
            <p:ph type="title"/>
          </p:nvPr>
        </p:nvSpPr>
        <p:spPr/>
        <p:txBody>
          <a:bodyPr/>
          <a:lstStyle/>
          <a:p>
            <a:r>
              <a:rPr lang="en-US" dirty="0"/>
              <a:t>Copyright = Balancing Act</a:t>
            </a:r>
          </a:p>
        </p:txBody>
      </p:sp>
      <p:sp>
        <p:nvSpPr>
          <p:cNvPr id="3" name="Content Placeholder 2">
            <a:extLst>
              <a:ext uri="{FF2B5EF4-FFF2-40B4-BE49-F238E27FC236}">
                <a16:creationId xmlns:a16="http://schemas.microsoft.com/office/drawing/2014/main" id="{1D6B6205-4B85-4645-A4F8-F033430852B5}"/>
              </a:ext>
            </a:extLst>
          </p:cNvPr>
          <p:cNvSpPr>
            <a:spLocks noGrp="1"/>
          </p:cNvSpPr>
          <p:nvPr>
            <p:ph idx="1"/>
          </p:nvPr>
        </p:nvSpPr>
        <p:spPr/>
        <p:txBody>
          <a:bodyPr/>
          <a:lstStyle/>
          <a:p>
            <a:pPr marL="0" indent="0">
              <a:buNone/>
            </a:pPr>
            <a:r>
              <a:rPr lang="en-US" dirty="0"/>
              <a:t>Copyright seeks to balance author’s rights to make a living and society’s rights to progress through information use. </a:t>
            </a:r>
          </a:p>
        </p:txBody>
      </p:sp>
    </p:spTree>
    <p:extLst>
      <p:ext uri="{BB962C8B-B14F-4D97-AF65-F5344CB8AC3E}">
        <p14:creationId xmlns:p14="http://schemas.microsoft.com/office/powerpoint/2010/main" val="2317082786"/>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5968</TotalTime>
  <Words>1791</Words>
  <Application>Microsoft Office PowerPoint</Application>
  <PresentationFormat>Widescreen</PresentationFormat>
  <Paragraphs>242</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Bell Gothic Std Bold</vt:lpstr>
      <vt:lpstr>Calibri</vt:lpstr>
      <vt:lpstr>Comic Sans MS</vt:lpstr>
      <vt:lpstr>Roboto</vt:lpstr>
      <vt:lpstr>Times New Roman</vt:lpstr>
      <vt:lpstr>Verdana</vt:lpstr>
      <vt:lpstr>Default Design</vt:lpstr>
      <vt:lpstr>A Guide to Copyright, Fair Use, and Creative Commons in the United States   By Craig E. Shepherd craig.shepherd@gmail.com</vt:lpstr>
      <vt:lpstr>Copyright  Granting by law to authors/owners of original, creative, tangible works control of distribution and marketing</vt:lpstr>
      <vt:lpstr>Copyrighted works must be:</vt:lpstr>
      <vt:lpstr>Copyright = Exclusive Rights</vt:lpstr>
      <vt:lpstr>Copyright Scope Continued</vt:lpstr>
      <vt:lpstr>Copyright Scope Continued</vt:lpstr>
      <vt:lpstr>PowerPoint Presentation</vt:lpstr>
      <vt:lpstr>Example 2</vt:lpstr>
      <vt:lpstr>Copyright = Balancing Act</vt:lpstr>
      <vt:lpstr>Exceptions</vt:lpstr>
      <vt:lpstr>Cost of Violation</vt:lpstr>
      <vt:lpstr>Educational or scientific uses may not guarantee lawful uses</vt:lpstr>
      <vt:lpstr>Fair Use</vt:lpstr>
      <vt:lpstr>Fair Use Guidelines</vt:lpstr>
      <vt:lpstr>Purpose of Use</vt:lpstr>
      <vt:lpstr>Nature of Work</vt:lpstr>
      <vt:lpstr>Extent Used</vt:lpstr>
      <vt:lpstr>Heart of the Work</vt:lpstr>
      <vt:lpstr>What About Images?</vt:lpstr>
      <vt:lpstr>Copying Entire Work</vt:lpstr>
      <vt:lpstr>Motion Picture Problems</vt:lpstr>
      <vt:lpstr>Effect on Market</vt:lpstr>
      <vt:lpstr>Fair Use Checklist</vt:lpstr>
      <vt:lpstr>Examples</vt:lpstr>
      <vt:lpstr>Scenario A</vt:lpstr>
      <vt:lpstr>Scenario A Answer</vt:lpstr>
      <vt:lpstr>Scenario B</vt:lpstr>
      <vt:lpstr>Scenario B Answer</vt:lpstr>
      <vt:lpstr>Video Example</vt:lpstr>
      <vt:lpstr>What about…</vt:lpstr>
      <vt:lpstr>Fair Use Problem</vt:lpstr>
      <vt:lpstr>Creative Commons</vt:lpstr>
      <vt:lpstr>Licenses</vt:lpstr>
      <vt:lpstr>Licenses can be combined</vt:lpstr>
      <vt:lpstr>Cannot Combine These Licenses</vt:lpstr>
      <vt:lpstr>All CC Licenses include Attribution</vt:lpstr>
      <vt:lpstr>Attribution Elements</vt:lpstr>
      <vt:lpstr>CK-12 Example (for Print uses)</vt:lpstr>
      <vt:lpstr>Image Example</vt:lpstr>
      <vt:lpstr>Image Example with modification</vt:lpstr>
      <vt:lpstr>References</vt:lpstr>
      <vt:lpstr>Images</vt:lpstr>
      <vt:lpstr>Images Continued</vt:lpstr>
    </vt:vector>
  </TitlesOfParts>
  <Company>Prentice Hall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subject>Integrating Instructional Software into Teaching and Learning</dc:subject>
  <dc:creator>Terence W. Cavanaugh</dc:creator>
  <cp:lastModifiedBy>Craig Erschel Shepherd (cshphrd2)</cp:lastModifiedBy>
  <cp:revision>234</cp:revision>
  <dcterms:created xsi:type="dcterms:W3CDTF">2011-02-01T23:05:27Z</dcterms:created>
  <dcterms:modified xsi:type="dcterms:W3CDTF">2022-07-05T14:34:40Z</dcterms:modified>
</cp:coreProperties>
</file>