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handoutMasterIdLst>
    <p:handoutMasterId r:id="rId31"/>
  </p:handoutMasterIdLst>
  <p:sldIdLst>
    <p:sldId id="256" r:id="rId2"/>
    <p:sldId id="288" r:id="rId3"/>
    <p:sldId id="315" r:id="rId4"/>
    <p:sldId id="316" r:id="rId5"/>
    <p:sldId id="317" r:id="rId6"/>
    <p:sldId id="318" r:id="rId7"/>
    <p:sldId id="319"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57" r:id="rId2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702030302020204" pitchFamily="66"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omic Sans MS" panose="030F0702030302020204" pitchFamily="66" charset="0"/>
        <a:ea typeface="MS PGothic" panose="020B0600070205080204" pitchFamily="34" charset="-128"/>
        <a:cs typeface="+mn-cs"/>
      </a:defRPr>
    </a:lvl9pPr>
  </p:defaultTextStyle>
  <p:extLst>
    <p:ext uri="{521415D9-36F7-43E2-AB2F-B90AF26B5E84}">
      <p14:sectionLst xmlns:p14="http://schemas.microsoft.com/office/powerpoint/2010/main">
        <p14:section name="School Leisrue Activity Assessment" id="{4B0B783C-CE66-43CC-A1F2-AE7C6EE4B6EF}">
          <p14:sldIdLst>
            <p14:sldId id="256"/>
            <p14:sldId id="288"/>
          </p14:sldIdLst>
        </p14:section>
        <p14:section name="Presentation Contents" id="{4AABBEC6-4A8C-4A7F-A749-6BED348544CB}">
          <p14:sldIdLst>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57"/>
          </p14:sldIdLst>
        </p14:section>
      </p14:sectionLst>
    </p:ext>
    <p:ext uri="{EFAFB233-063F-42B5-8137-9DF3F51BA10A}">
      <p15:sldGuideLst xmlns:p15="http://schemas.microsoft.com/office/powerpoint/2012/main">
        <p15:guide id="1" orient="horz" pos="4319">
          <p15:clr>
            <a:srgbClr val="A4A3A4"/>
          </p15:clr>
        </p15:guide>
        <p15:guide id="2" pos="76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597"/>
    <a:srgbClr val="595959"/>
    <a:srgbClr val="B8E08C"/>
    <a:srgbClr val="FF0000"/>
    <a:srgbClr val="CC9900"/>
    <a:srgbClr val="663300"/>
    <a:srgbClr val="006600"/>
    <a:srgbClr val="990000"/>
    <a:srgbClr val="003399"/>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04" autoAdjust="0"/>
    <p:restoredTop sz="91315" autoAdjust="0"/>
  </p:normalViewPr>
  <p:slideViewPr>
    <p:cSldViewPr snapToGrid="0" showGuides="1">
      <p:cViewPr varScale="1">
        <p:scale>
          <a:sx n="91" d="100"/>
          <a:sy n="91" d="100"/>
        </p:scale>
        <p:origin x="60" y="171"/>
      </p:cViewPr>
      <p:guideLst>
        <p:guide orient="horz" pos="4319"/>
        <p:guide pos="767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C54D9C12-C77C-44B5-A4B6-550B204C29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1" name="Rectangle 3">
            <a:extLst>
              <a:ext uri="{FF2B5EF4-FFF2-40B4-BE49-F238E27FC236}">
                <a16:creationId xmlns:a16="http://schemas.microsoft.com/office/drawing/2014/main" id="{9794E248-9E8C-443A-A5ED-3F797AF9CCF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89092" name="Rectangle 4">
            <a:extLst>
              <a:ext uri="{FF2B5EF4-FFF2-40B4-BE49-F238E27FC236}">
                <a16:creationId xmlns:a16="http://schemas.microsoft.com/office/drawing/2014/main" id="{3F807E8F-6973-4907-A2A9-0016C1976F7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89093" name="Rectangle 5">
            <a:extLst>
              <a:ext uri="{FF2B5EF4-FFF2-40B4-BE49-F238E27FC236}">
                <a16:creationId xmlns:a16="http://schemas.microsoft.com/office/drawing/2014/main" id="{BE14ACE5-F3A1-44D5-A056-A5EADFD2C8D4}"/>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2B9D48F8-701B-40D8-B658-5D61D9E7BD24}"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54A6B60-46F5-44FD-91EA-C6001B68C5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3" name="Rectangle 3">
            <a:extLst>
              <a:ext uri="{FF2B5EF4-FFF2-40B4-BE49-F238E27FC236}">
                <a16:creationId xmlns:a16="http://schemas.microsoft.com/office/drawing/2014/main" id="{03195FFD-7637-4C12-9641-4DC81A95556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15364" name="Rectangle 4">
            <a:extLst>
              <a:ext uri="{FF2B5EF4-FFF2-40B4-BE49-F238E27FC236}">
                <a16:creationId xmlns:a16="http://schemas.microsoft.com/office/drawing/2014/main" id="{7B94D00D-C45E-44AC-BBC9-BB7161F66FA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E8C99408-3AA3-49C2-A275-BEB167CA671A}"/>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E1259C95-AE49-459E-B2EE-D26ED3BBEBD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5127" name="Rectangle 7">
            <a:extLst>
              <a:ext uri="{FF2B5EF4-FFF2-40B4-BE49-F238E27FC236}">
                <a16:creationId xmlns:a16="http://schemas.microsoft.com/office/drawing/2014/main" id="{71ED5B40-1D5B-4B3A-8EE7-056D8C983385}"/>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fld id="{4B22A6BE-9336-4166-AE8C-1C58964F57D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345e7c112f2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345e7c112f2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4a13824939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34a13824939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4a13824939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4a13824939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34a13824939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34a13824939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4a13824939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4a13824939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4a13824939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34a13824939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34a13824939_0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34a13824939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4a13824939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34a13824939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34a13824939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34a13824939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4a53a44eac_2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4a53a44eac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4a53a44eac_2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4a53a44eac_2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4a53a44ea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34a53a44ea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34a53a44eac_2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34a53a44eac_2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4a53a44eac_2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34a53a44eac_2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4a53a44eac_2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4a53a44eac_2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34a53a44eac_2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34a53a44eac_2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4a53a44eac_2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34a53a44eac_2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4b40345d5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4b40345d5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345e7c112f2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345e7c112f2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345e7c112f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345e7c112f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4a53a44eac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4a53a44eac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21d65445313657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21d65445313657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45e7c112f2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345e7c112f2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4a53a44eac_2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4a53a44eac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345e7c112f2_0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345e7c112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45e7c112f2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345e7c112f2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4400">
                <a:solidFill>
                  <a:srgbClr val="2F5597"/>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790521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634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rgbClr val="2F5597"/>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8578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3885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274638"/>
            <a:ext cx="10058400" cy="1143000"/>
          </a:xfrm>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48759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398479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8072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6039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2764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2F5597"/>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6861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F5597"/>
                </a:solidFill>
              </a:defRPr>
            </a:lvl1pPr>
          </a:lstStyle>
          <a:p>
            <a:r>
              <a:rPr lang="en-US"/>
              <a:t>Click to edit Master title style</a:t>
            </a:r>
            <a:endParaRPr lang="en-US" dirty="0"/>
          </a:p>
        </p:txBody>
      </p:sp>
    </p:spTree>
    <p:extLst>
      <p:ext uri="{BB962C8B-B14F-4D97-AF65-F5344CB8AC3E}">
        <p14:creationId xmlns:p14="http://schemas.microsoft.com/office/powerpoint/2010/main" val="2995847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83439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rgbClr val="2F5597"/>
                </a:solidFill>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6403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2F5597"/>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0688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creativecommons.org/licenses/by-nc-sa/4.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hyperlink" Target="https://journals.uwyo.edu/index.php/jtilt/index"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a:extLst>
              <a:ext uri="{FF2B5EF4-FFF2-40B4-BE49-F238E27FC236}">
                <a16:creationId xmlns:a16="http://schemas.microsoft.com/office/drawing/2014/main" id="{C8C1C049-F093-489D-90F9-FF3503ADDF19}"/>
              </a:ext>
            </a:extLst>
          </p:cNvPr>
          <p:cNvSpPr>
            <a:spLocks noGrp="1" noChangeArrowheads="1"/>
          </p:cNvSpPr>
          <p:nvPr>
            <p:ph type="title"/>
          </p:nvPr>
        </p:nvSpPr>
        <p:spPr bwMode="auto">
          <a:xfrm>
            <a:off x="1016000" y="274638"/>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15">
            <a:extLst>
              <a:ext uri="{FF2B5EF4-FFF2-40B4-BE49-F238E27FC236}">
                <a16:creationId xmlns:a16="http://schemas.microsoft.com/office/drawing/2014/main" id="{0270379C-98BA-456F-9A8F-BAB630A6FC1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5" name="Straight Connector 4">
            <a:extLst>
              <a:ext uri="{FF2B5EF4-FFF2-40B4-BE49-F238E27FC236}">
                <a16:creationId xmlns:a16="http://schemas.microsoft.com/office/drawing/2014/main" id="{A1DB6455-0209-2065-F6CC-30EB98328600}"/>
              </a:ext>
              <a:ext uri="{C183D7F6-B498-43B3-948B-1728B52AA6E4}">
                <adec:decorative xmlns:adec="http://schemas.microsoft.com/office/drawing/2017/decorative" val="1"/>
              </a:ext>
            </a:extLst>
          </p:cNvPr>
          <p:cNvCxnSpPr>
            <a:cxnSpLocks/>
          </p:cNvCxnSpPr>
          <p:nvPr userDrawn="1"/>
        </p:nvCxnSpPr>
        <p:spPr>
          <a:xfrm>
            <a:off x="5195" y="6437165"/>
            <a:ext cx="12186805" cy="0"/>
          </a:xfrm>
          <a:prstGeom prst="line">
            <a:avLst/>
          </a:prstGeom>
          <a:ln w="57150">
            <a:solidFill>
              <a:srgbClr val="B8E08C"/>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C493F0C-13A0-FB5C-3D8D-286241BDE092}"/>
              </a:ext>
              <a:ext uri="{C183D7F6-B498-43B3-948B-1728B52AA6E4}">
                <adec:decorative xmlns:adec="http://schemas.microsoft.com/office/drawing/2017/decorative" val="1"/>
              </a:ext>
            </a:extLst>
          </p:cNvPr>
          <p:cNvSpPr/>
          <p:nvPr userDrawn="1"/>
        </p:nvSpPr>
        <p:spPr>
          <a:xfrm>
            <a:off x="5194" y="6477002"/>
            <a:ext cx="12186805" cy="380998"/>
          </a:xfrm>
          <a:prstGeom prst="rect">
            <a:avLst/>
          </a:prstGeom>
          <a:solidFill>
            <a:srgbClr val="2F5597"/>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u="none" dirty="0">
                <a:solidFill>
                  <a:schemeClr val="bg1"/>
                </a:solidFill>
                <a:latin typeface="Roboto" panose="02000000000000000000" pitchFamily="2" charset="0"/>
                <a:ea typeface="Roboto" panose="02000000000000000000" pitchFamily="2" charset="0"/>
                <a:hlinkClick r:id="rId16">
                  <a:extLst>
                    <a:ext uri="{A12FA001-AC4F-418D-AE19-62706E023703}">
                      <ahyp:hlinkClr xmlns:ahyp="http://schemas.microsoft.com/office/drawing/2018/hyperlinkcolor" val="tx"/>
                    </a:ext>
                  </a:extLst>
                </a:hlinkClick>
              </a:rPr>
              <a:t>Journal of Technology-Integrated Lessons and Teaching</a:t>
            </a:r>
            <a:r>
              <a:rPr lang="en-US" sz="1000" dirty="0">
                <a:solidFill>
                  <a:schemeClr val="bg1"/>
                </a:solidFill>
                <a:latin typeface="Roboto" panose="02000000000000000000" pitchFamily="2" charset="0"/>
                <a:ea typeface="Roboto" panose="02000000000000000000" pitchFamily="2" charset="0"/>
              </a:rPr>
              <a:t>, 5(1).</a:t>
            </a:r>
          </a:p>
        </p:txBody>
      </p:sp>
      <p:pic>
        <p:nvPicPr>
          <p:cNvPr id="7" name="Picture 6">
            <a:hlinkClick r:id="rId16"/>
            <a:extLst>
              <a:ext uri="{FF2B5EF4-FFF2-40B4-BE49-F238E27FC236}">
                <a16:creationId xmlns:a16="http://schemas.microsoft.com/office/drawing/2014/main" id="{BCE05341-DD77-EB2C-106C-FE0D7F70D446}"/>
              </a:ext>
              <a:ext uri="{C183D7F6-B498-43B3-948B-1728B52AA6E4}">
                <adec:decorative xmlns:adec="http://schemas.microsoft.com/office/drawing/2017/decorative" val="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250025" y="109242"/>
            <a:ext cx="868680" cy="493395"/>
          </a:xfrm>
          <a:prstGeom prst="rect">
            <a:avLst/>
          </a:prstGeom>
        </p:spPr>
      </p:pic>
      <p:pic>
        <p:nvPicPr>
          <p:cNvPr id="8" name="Picture 7" descr="Creative Commons, Attribution, Non-Commercial, Share Alike icon.">
            <a:hlinkClick r:id="rId18"/>
            <a:extLst>
              <a:ext uri="{FF2B5EF4-FFF2-40B4-BE49-F238E27FC236}">
                <a16:creationId xmlns:a16="http://schemas.microsoft.com/office/drawing/2014/main" id="{B1D746F0-1DEE-FF75-477C-ADEF8F836C9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11310503" y="6526535"/>
            <a:ext cx="808202" cy="276046"/>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Lst>
  <p:hf hdr="0" ftr="0" dt="0"/>
  <p:txStyles>
    <p:titleStyle>
      <a:lvl1pPr algn="ctr" rtl="0" eaLnBrk="1" fontAlgn="base" hangingPunct="1">
        <a:spcBef>
          <a:spcPct val="0"/>
        </a:spcBef>
        <a:spcAft>
          <a:spcPct val="0"/>
        </a:spcAft>
        <a:defRPr sz="3600">
          <a:solidFill>
            <a:srgbClr val="2F5597"/>
          </a:solidFill>
          <a:latin typeface="+mj-lt"/>
          <a:ea typeface="MS PGothic" panose="020B0600070205080204" pitchFamily="34" charset="-128"/>
          <a:cs typeface="ＭＳ Ｐゴシック" pitchFamily="-112" charset="-128"/>
        </a:defRPr>
      </a:lvl1pPr>
      <a:lvl2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2pPr>
      <a:lvl3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3pPr>
      <a:lvl4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4pPr>
      <a:lvl5pPr algn="ctr" rtl="0" eaLnBrk="1" fontAlgn="base" hangingPunct="1">
        <a:spcBef>
          <a:spcPct val="0"/>
        </a:spcBef>
        <a:spcAft>
          <a:spcPct val="0"/>
        </a:spcAft>
        <a:defRPr sz="3600">
          <a:solidFill>
            <a:schemeClr val="tx2"/>
          </a:solidFill>
          <a:latin typeface="Verdana" pitchFamily="34" charset="0"/>
          <a:ea typeface="MS PGothic" panose="020B0600070205080204" pitchFamily="34" charset="-128"/>
          <a:cs typeface="ＭＳ Ｐゴシック" pitchFamily="-112" charset="-128"/>
        </a:defRPr>
      </a:lvl5pPr>
      <a:lvl6pPr marL="457200" algn="ctr" rtl="0" eaLnBrk="1" fontAlgn="base" hangingPunct="1">
        <a:spcBef>
          <a:spcPct val="0"/>
        </a:spcBef>
        <a:spcAft>
          <a:spcPct val="0"/>
        </a:spcAft>
        <a:defRPr sz="3600">
          <a:solidFill>
            <a:schemeClr val="tx2"/>
          </a:solidFill>
          <a:latin typeface="Verdana" pitchFamily="34" charset="0"/>
        </a:defRPr>
      </a:lvl6pPr>
      <a:lvl7pPr marL="914400" algn="ctr" rtl="0" eaLnBrk="1" fontAlgn="base" hangingPunct="1">
        <a:spcBef>
          <a:spcPct val="0"/>
        </a:spcBef>
        <a:spcAft>
          <a:spcPct val="0"/>
        </a:spcAft>
        <a:defRPr sz="3600">
          <a:solidFill>
            <a:schemeClr val="tx2"/>
          </a:solidFill>
          <a:latin typeface="Verdana" pitchFamily="34" charset="0"/>
        </a:defRPr>
      </a:lvl7pPr>
      <a:lvl8pPr marL="1371600" algn="ctr" rtl="0" eaLnBrk="1" fontAlgn="base" hangingPunct="1">
        <a:spcBef>
          <a:spcPct val="0"/>
        </a:spcBef>
        <a:spcAft>
          <a:spcPct val="0"/>
        </a:spcAft>
        <a:defRPr sz="3600">
          <a:solidFill>
            <a:schemeClr val="tx2"/>
          </a:solidFill>
          <a:latin typeface="Verdana" pitchFamily="34" charset="0"/>
        </a:defRPr>
      </a:lvl8pPr>
      <a:lvl9pPr marL="1828800" algn="ctr" rtl="0" eaLnBrk="1" fontAlgn="base" hangingPunct="1">
        <a:spcBef>
          <a:spcPct val="0"/>
        </a:spcBef>
        <a:spcAft>
          <a:spcPct val="0"/>
        </a:spcAft>
        <a:defRPr sz="3600">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anose="020B0600070205080204" pitchFamily="34" charset="-128"/>
          <a:cs typeface="ＭＳ Ｐゴシック" pitchFamily="-112" charset="-128"/>
        </a:defRPr>
      </a:lvl1pPr>
      <a:lvl2pPr marL="742950" indent="-285750" algn="l" rtl="0" eaLnBrk="1" fontAlgn="base" hangingPunct="1">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1" fontAlgn="base" hangingPunct="1">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1" fontAlgn="base" hangingPunct="1">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SA63O1TgY_s"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026A-A2AF-6151-9112-44E3AFB14F9D}"/>
              </a:ext>
            </a:extLst>
          </p:cNvPr>
          <p:cNvSpPr>
            <a:spLocks noGrp="1"/>
          </p:cNvSpPr>
          <p:nvPr>
            <p:ph type="ctrTitle"/>
          </p:nvPr>
        </p:nvSpPr>
        <p:spPr/>
        <p:txBody>
          <a:bodyPr/>
          <a:lstStyle/>
          <a:p>
            <a:r>
              <a:rPr lang="en-US" dirty="0"/>
              <a:t>Community Leisure Activity Assessment</a:t>
            </a:r>
          </a:p>
        </p:txBody>
      </p:sp>
      <p:sp>
        <p:nvSpPr>
          <p:cNvPr id="3" name="Subtitle 2">
            <a:extLst>
              <a:ext uri="{FF2B5EF4-FFF2-40B4-BE49-F238E27FC236}">
                <a16:creationId xmlns:a16="http://schemas.microsoft.com/office/drawing/2014/main" id="{90A7B3BC-E72C-C501-735D-04F3C219E24F}"/>
              </a:ext>
            </a:extLst>
          </p:cNvPr>
          <p:cNvSpPr>
            <a:spLocks noGrp="1"/>
          </p:cNvSpPr>
          <p:nvPr>
            <p:ph type="subTitle" idx="1"/>
          </p:nvPr>
        </p:nvSpPr>
        <p:spPr/>
        <p:txBody>
          <a:bodyPr/>
          <a:lstStyle/>
          <a:p>
            <a:pPr marL="114300"/>
            <a:r>
              <a:rPr lang="en-US" dirty="0"/>
              <a:t>Charles Thull, PhD</a:t>
            </a:r>
            <a:br>
              <a:rPr lang="en-US" dirty="0"/>
            </a:br>
            <a:r>
              <a:rPr lang="en-US" dirty="0"/>
              <a:t>Old Dominion University</a:t>
            </a:r>
          </a:p>
        </p:txBody>
      </p:sp>
    </p:spTree>
    <p:extLst>
      <p:ext uri="{BB962C8B-B14F-4D97-AF65-F5344CB8AC3E}">
        <p14:creationId xmlns:p14="http://schemas.microsoft.com/office/powerpoint/2010/main" val="545864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79"/>
          <p:cNvSpPr txBox="1">
            <a:spLocks noGrp="1"/>
          </p:cNvSpPr>
          <p:nvPr>
            <p:ph type="title"/>
          </p:nvPr>
        </p:nvSpPr>
        <p:spPr>
          <a:xfrm>
            <a:off x="480933" y="1629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(4/21) </a:t>
            </a:r>
            <a:endParaRPr sz="4293" b="1" dirty="0"/>
          </a:p>
        </p:txBody>
      </p:sp>
      <p:pic>
        <p:nvPicPr>
          <p:cNvPr id="647" name="Google Shape;647;p79" descr="Illustration of two people walking and talking in a park with trees, benches, and street lamps. The scene features a casual setting with one person wearing a teal hoodie and jeans, and the other in a brown jacket and dark pants, highlighting a relaxed outdoor conversation."/>
          <p:cNvPicPr preferRelativeResize="0"/>
          <p:nvPr/>
        </p:nvPicPr>
        <p:blipFill>
          <a:blip r:embed="rId3">
            <a:alphaModFix/>
          </a:blip>
          <a:stretch>
            <a:fillRect/>
          </a:stretch>
        </p:blipFill>
        <p:spPr>
          <a:xfrm>
            <a:off x="806968" y="1129734"/>
            <a:ext cx="3928233" cy="3928233"/>
          </a:xfrm>
          <a:prstGeom prst="rect">
            <a:avLst/>
          </a:prstGeom>
          <a:noFill/>
          <a:ln>
            <a:noFill/>
          </a:ln>
        </p:spPr>
      </p:pic>
      <p:sp>
        <p:nvSpPr>
          <p:cNvPr id="645" name="Google Shape;645;p79"/>
          <p:cNvSpPr txBox="1"/>
          <p:nvPr/>
        </p:nvSpPr>
        <p:spPr>
          <a:xfrm>
            <a:off x="175424" y="5074274"/>
            <a:ext cx="4812800" cy="1473312"/>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b="1">
                <a:solidFill>
                  <a:schemeClr val="dk1"/>
                </a:solidFill>
              </a:rPr>
              <a:t>🚶Go for walk in park</a:t>
            </a:r>
            <a:endParaRPr sz="3467" b="1">
              <a:solidFill>
                <a:schemeClr val="dk1"/>
              </a:solidFill>
            </a:endParaRPr>
          </a:p>
        </p:txBody>
      </p:sp>
      <p:sp>
        <p:nvSpPr>
          <p:cNvPr id="643" name="Google Shape;643;p79"/>
          <p:cNvSpPr txBox="1"/>
          <p:nvPr/>
        </p:nvSpPr>
        <p:spPr>
          <a:xfrm>
            <a:off x="5347844" y="5261167"/>
            <a:ext cx="15004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646" name="Google Shape;646;p79" descr="Illustration of a diverse group enjoying a water park with colorful slides, umbrellas, and a pool. People of various ages and abilities are depicted swimming, sliding, and relaxing, highlighting inclusivity and fun in a sunny, outdoor setting."/>
          <p:cNvPicPr preferRelativeResize="0"/>
          <p:nvPr/>
        </p:nvPicPr>
        <p:blipFill>
          <a:blip r:embed="rId4">
            <a:alphaModFix/>
          </a:blip>
          <a:stretch>
            <a:fillRect/>
          </a:stretch>
        </p:blipFill>
        <p:spPr>
          <a:xfrm>
            <a:off x="7333811" y="1129734"/>
            <a:ext cx="4044367" cy="4044367"/>
          </a:xfrm>
          <a:prstGeom prst="rect">
            <a:avLst/>
          </a:prstGeom>
          <a:noFill/>
          <a:ln>
            <a:noFill/>
          </a:ln>
        </p:spPr>
      </p:pic>
      <p:sp>
        <p:nvSpPr>
          <p:cNvPr id="644" name="Google Shape;644;p79"/>
          <p:cNvSpPr txBox="1"/>
          <p:nvPr/>
        </p:nvSpPr>
        <p:spPr>
          <a:xfrm>
            <a:off x="7203778" y="5074274"/>
            <a:ext cx="4376400" cy="1473312"/>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dirty="0">
                <a:solidFill>
                  <a:schemeClr val="dk1"/>
                </a:solidFill>
              </a:rPr>
              <a:t>🌊🏊‍♂️ </a:t>
            </a:r>
            <a:r>
              <a:rPr lang="en" sz="3467" b="1" dirty="0">
                <a:solidFill>
                  <a:schemeClr val="dk1"/>
                </a:solidFill>
              </a:rPr>
              <a:t>Go to water park</a:t>
            </a:r>
            <a:endParaRPr sz="3467" b="1" dirty="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0"/>
          <p:cNvSpPr txBox="1">
            <a:spLocks noGrp="1"/>
          </p:cNvSpPr>
          <p:nvPr>
            <p:ph type="title"/>
          </p:nvPr>
        </p:nvSpPr>
        <p:spPr>
          <a:xfrm>
            <a:off x="415600" y="2500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(5/21) </a:t>
            </a:r>
            <a:endParaRPr sz="4293" b="1" dirty="0"/>
          </a:p>
        </p:txBody>
      </p:sp>
      <p:pic>
        <p:nvPicPr>
          <p:cNvPr id="656" name="Google Shape;656;p80" descr="Photograph of a live concert showing a five-member band performing on stage with colorful blue, yellow, and red spotlights and smoke effects. Audience members in foreground capture the performance on smartphones, highlighting engagement and vibrant atmosphere."/>
          <p:cNvPicPr preferRelativeResize="0"/>
          <p:nvPr/>
        </p:nvPicPr>
        <p:blipFill>
          <a:blip r:embed="rId3">
            <a:alphaModFix/>
          </a:blip>
          <a:stretch>
            <a:fillRect/>
          </a:stretch>
        </p:blipFill>
        <p:spPr>
          <a:xfrm>
            <a:off x="941168" y="1311301"/>
            <a:ext cx="4155433" cy="4155433"/>
          </a:xfrm>
          <a:prstGeom prst="rect">
            <a:avLst/>
          </a:prstGeom>
          <a:noFill/>
          <a:ln>
            <a:noFill/>
          </a:ln>
        </p:spPr>
      </p:pic>
      <p:sp>
        <p:nvSpPr>
          <p:cNvPr id="655" name="Google Shape;655;p80"/>
          <p:cNvSpPr txBox="1"/>
          <p:nvPr/>
        </p:nvSpPr>
        <p:spPr>
          <a:xfrm>
            <a:off x="178602" y="5546699"/>
            <a:ext cx="5268800" cy="812490"/>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200" b="1" dirty="0">
                <a:solidFill>
                  <a:schemeClr val="dk1"/>
                </a:solidFill>
              </a:rPr>
              <a:t> </a:t>
            </a:r>
            <a:r>
              <a:rPr lang="en" sz="3200" dirty="0">
                <a:solidFill>
                  <a:schemeClr val="dk1"/>
                </a:solidFill>
              </a:rPr>
              <a:t>🎤</a:t>
            </a:r>
            <a:r>
              <a:rPr lang="en" sz="3200" b="1" dirty="0">
                <a:solidFill>
                  <a:schemeClr val="dk1"/>
                </a:solidFill>
              </a:rPr>
              <a:t>Go to music concert</a:t>
            </a:r>
            <a:endParaRPr sz="3200" dirty="0">
              <a:solidFill>
                <a:schemeClr val="dk1"/>
              </a:solidFill>
            </a:endParaRPr>
          </a:p>
        </p:txBody>
      </p:sp>
      <p:sp>
        <p:nvSpPr>
          <p:cNvPr id="653" name="Google Shape;653;p80"/>
          <p:cNvSpPr txBox="1"/>
          <p:nvPr/>
        </p:nvSpPr>
        <p:spPr>
          <a:xfrm>
            <a:off x="5447402" y="5655400"/>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dirty="0">
                <a:solidFill>
                  <a:schemeClr val="dk1"/>
                </a:solidFill>
              </a:rPr>
              <a:t>OR</a:t>
            </a:r>
            <a:endParaRPr sz="3467" b="1" dirty="0">
              <a:solidFill>
                <a:schemeClr val="dk1"/>
              </a:solidFill>
            </a:endParaRPr>
          </a:p>
        </p:txBody>
      </p:sp>
      <p:pic>
        <p:nvPicPr>
          <p:cNvPr id="657" name="Google Shape;657;p80" descr="Photograph of a group of diverse young people, including one in a wheelchair, observing ancient pottery and artifacts displayed in glass cases at a history museum. Large panels with the word &quot;HISTORY&quot; and historical illustrations hang above the exhibits, highlighting educational focus on ancient civilizations."/>
          <p:cNvPicPr preferRelativeResize="0"/>
          <p:nvPr/>
        </p:nvPicPr>
        <p:blipFill>
          <a:blip r:embed="rId4">
            <a:alphaModFix/>
          </a:blip>
          <a:stretch>
            <a:fillRect/>
          </a:stretch>
        </p:blipFill>
        <p:spPr>
          <a:xfrm>
            <a:off x="7242032" y="1311300"/>
            <a:ext cx="4235400" cy="4235400"/>
          </a:xfrm>
          <a:prstGeom prst="rect">
            <a:avLst/>
          </a:prstGeom>
          <a:noFill/>
          <a:ln>
            <a:noFill/>
          </a:ln>
        </p:spPr>
      </p:pic>
      <p:sp>
        <p:nvSpPr>
          <p:cNvPr id="654" name="Google Shape;654;p80"/>
          <p:cNvSpPr txBox="1"/>
          <p:nvPr/>
        </p:nvSpPr>
        <p:spPr>
          <a:xfrm>
            <a:off x="7164532" y="5546700"/>
            <a:ext cx="4390400" cy="859747"/>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dirty="0">
                <a:solidFill>
                  <a:schemeClr val="dk1"/>
                </a:solidFill>
              </a:rPr>
              <a:t>🏛️</a:t>
            </a:r>
            <a:r>
              <a:rPr lang="en" sz="3467" b="1" dirty="0">
                <a:solidFill>
                  <a:schemeClr val="dk1"/>
                </a:solidFill>
              </a:rPr>
              <a:t>Go to a museum</a:t>
            </a:r>
            <a:endParaRPr sz="3467" b="1" dirty="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1"/>
          <p:cNvSpPr txBox="1">
            <a:spLocks noGrp="1"/>
          </p:cNvSpPr>
          <p:nvPr>
            <p:ph type="title"/>
          </p:nvPr>
        </p:nvSpPr>
        <p:spPr>
          <a:xfrm>
            <a:off x="589800" y="181267"/>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(6/21)</a:t>
            </a:r>
            <a:endParaRPr sz="4293" b="1" dirty="0"/>
          </a:p>
        </p:txBody>
      </p:sp>
      <p:sp>
        <p:nvSpPr>
          <p:cNvPr id="663" name="Google Shape;663;p81"/>
          <p:cNvSpPr txBox="1"/>
          <p:nvPr/>
        </p:nvSpPr>
        <p:spPr>
          <a:xfrm>
            <a:off x="831200" y="5680734"/>
            <a:ext cx="113608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dirty="0">
                <a:solidFill>
                  <a:schemeClr val="dk1"/>
                </a:solidFill>
              </a:rPr>
              <a:t>Visit a library 📚     OR    Visit a planetarium 🌠</a:t>
            </a:r>
            <a:endParaRPr sz="3467" b="1" dirty="0"/>
          </a:p>
        </p:txBody>
      </p:sp>
      <p:pic>
        <p:nvPicPr>
          <p:cNvPr id="664" name="Google Shape;664;p81" descr="Illustration of a diverse group of students studying and interacting in a spacious library with tall bookshelves and labeled sections. Key details include students reading, using laptops, and a person in a wheelchair, highlighting inclusivity and collaborative learning."/>
          <p:cNvPicPr preferRelativeResize="0"/>
          <p:nvPr/>
        </p:nvPicPr>
        <p:blipFill>
          <a:blip r:embed="rId3">
            <a:alphaModFix/>
          </a:blip>
          <a:stretch>
            <a:fillRect/>
          </a:stretch>
        </p:blipFill>
        <p:spPr>
          <a:xfrm>
            <a:off x="923801" y="1303901"/>
            <a:ext cx="4173633" cy="4173633"/>
          </a:xfrm>
          <a:prstGeom prst="rect">
            <a:avLst/>
          </a:prstGeom>
          <a:noFill/>
          <a:ln>
            <a:noFill/>
          </a:ln>
        </p:spPr>
      </p:pic>
      <p:pic>
        <p:nvPicPr>
          <p:cNvPr id="665" name="Google Shape;665;p81" descr="A photograph of a planetarium show featuring a diverse group of people seated and observing a large dome projection of a starry sky with constellations, planets, and the Milky Way. The dome includes bright, labeled constellations and celestial objects, with some viewers pointing and standing to engage with the immersive astronomical display."/>
          <p:cNvPicPr preferRelativeResize="0"/>
          <p:nvPr/>
        </p:nvPicPr>
        <p:blipFill>
          <a:blip r:embed="rId4">
            <a:alphaModFix/>
          </a:blip>
          <a:stretch>
            <a:fillRect/>
          </a:stretch>
        </p:blipFill>
        <p:spPr>
          <a:xfrm>
            <a:off x="7131401" y="1303901"/>
            <a:ext cx="4173633" cy="41736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2"/>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(7/21)</a:t>
            </a:r>
            <a:endParaRPr sz="4293" b="1" dirty="0"/>
          </a:p>
        </p:txBody>
      </p:sp>
      <p:sp>
        <p:nvSpPr>
          <p:cNvPr id="671" name="Google Shape;671;p82"/>
          <p:cNvSpPr txBox="1"/>
          <p:nvPr/>
        </p:nvSpPr>
        <p:spPr>
          <a:xfrm>
            <a:off x="589800" y="5649967"/>
            <a:ext cx="113608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Visit a pet store 🐶   OR    Build at a makerspace 🛠️</a:t>
            </a:r>
            <a:endParaRPr sz="3200" b="1" dirty="0"/>
          </a:p>
        </p:txBody>
      </p:sp>
      <p:pic>
        <p:nvPicPr>
          <p:cNvPr id="672" name="Google Shape;672;p82" descr="Photograph of six people inside a pet store holding kittens and standing behind a glass enclosure with a cat inside. The setting includes pet cages, bright lighting, and a sign partially visible reading &quot;PET TE,&quot; indicating a focus on pet adoption or sales."/>
          <p:cNvPicPr preferRelativeResize="0"/>
          <p:nvPr/>
        </p:nvPicPr>
        <p:blipFill>
          <a:blip r:embed="rId3">
            <a:alphaModFix/>
          </a:blip>
          <a:stretch>
            <a:fillRect/>
          </a:stretch>
        </p:blipFill>
        <p:spPr>
          <a:xfrm>
            <a:off x="1040667" y="1303900"/>
            <a:ext cx="4142867" cy="4142867"/>
          </a:xfrm>
          <a:prstGeom prst="rect">
            <a:avLst/>
          </a:prstGeom>
          <a:noFill/>
          <a:ln>
            <a:noFill/>
          </a:ln>
        </p:spPr>
      </p:pic>
      <p:pic>
        <p:nvPicPr>
          <p:cNvPr id="673" name="Google Shape;673;p82" descr="Photograph of a diverse group of people working on electronics and mechanical projects in a spacious workshop with wooden tables and shelves filled with tools and materials. Various tools, circuit boards, and laptops are visible, highlighting collaborative hands-on learning and creativity in a maker space environment."/>
          <p:cNvPicPr preferRelativeResize="0"/>
          <p:nvPr/>
        </p:nvPicPr>
        <p:blipFill>
          <a:blip r:embed="rId4">
            <a:alphaModFix/>
          </a:blip>
          <a:stretch>
            <a:fillRect/>
          </a:stretch>
        </p:blipFill>
        <p:spPr>
          <a:xfrm>
            <a:off x="7256433" y="1303900"/>
            <a:ext cx="4142867" cy="41428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83"/>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(8/21)</a:t>
            </a:r>
            <a:endParaRPr sz="4293" b="1" dirty="0"/>
          </a:p>
        </p:txBody>
      </p:sp>
      <p:sp>
        <p:nvSpPr>
          <p:cNvPr id="679" name="Google Shape;679;p83"/>
          <p:cNvSpPr txBox="1"/>
          <p:nvPr/>
        </p:nvSpPr>
        <p:spPr>
          <a:xfrm>
            <a:off x="469000" y="5544401"/>
            <a:ext cx="116024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Video game arcade 🎮   OR   Go to a sports event 🏀</a:t>
            </a:r>
            <a:endParaRPr sz="3200" b="1" dirty="0">
              <a:solidFill>
                <a:schemeClr val="dk1"/>
              </a:solidFill>
            </a:endParaRPr>
          </a:p>
        </p:txBody>
      </p:sp>
      <p:pic>
        <p:nvPicPr>
          <p:cNvPr id="680" name="Google Shape;680;p83" descr="Photograph of a vibrant arcade featuring neon signs reading &quot;Arcade&quot; and &quot;Air Hockey,&quot; with groups of young people playing racing video games and socializing. Brightly lit game machines with colorful controls and screens dominate foreground, highlighting a lively atmosphere of entertainment and friendly competition."/>
          <p:cNvPicPr preferRelativeResize="0"/>
          <p:nvPr/>
        </p:nvPicPr>
        <p:blipFill>
          <a:blip r:embed="rId3">
            <a:alphaModFix/>
          </a:blip>
          <a:stretch>
            <a:fillRect/>
          </a:stretch>
        </p:blipFill>
        <p:spPr>
          <a:xfrm>
            <a:off x="845933" y="1303900"/>
            <a:ext cx="4037299" cy="4037299"/>
          </a:xfrm>
          <a:prstGeom prst="rect">
            <a:avLst/>
          </a:prstGeom>
          <a:noFill/>
          <a:ln>
            <a:noFill/>
          </a:ln>
        </p:spPr>
      </p:pic>
      <p:pic>
        <p:nvPicPr>
          <p:cNvPr id="681" name="Google Shape;681;p83" descr="Photograph of a nighttime baseball game at a stadium filled with spectators watching a batter at home plate. The scene includes players on the field, a large video screen showing a close-up of the batter, and fans in the foreground enjoying snacks like popcorn."/>
          <p:cNvPicPr preferRelativeResize="0"/>
          <p:nvPr/>
        </p:nvPicPr>
        <p:blipFill>
          <a:blip r:embed="rId4">
            <a:alphaModFix/>
          </a:blip>
          <a:stretch>
            <a:fillRect/>
          </a:stretch>
        </p:blipFill>
        <p:spPr>
          <a:xfrm>
            <a:off x="7257333" y="1303900"/>
            <a:ext cx="4037299" cy="403726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4"/>
          <p:cNvSpPr txBox="1">
            <a:spLocks noGrp="1"/>
          </p:cNvSpPr>
          <p:nvPr>
            <p:ph type="title"/>
          </p:nvPr>
        </p:nvSpPr>
        <p:spPr>
          <a:xfrm>
            <a:off x="589800" y="2282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(9/21)</a:t>
            </a:r>
            <a:endParaRPr sz="4293" b="1" dirty="0"/>
          </a:p>
        </p:txBody>
      </p:sp>
      <p:sp>
        <p:nvSpPr>
          <p:cNvPr id="687" name="Google Shape;687;p84"/>
          <p:cNvSpPr txBox="1"/>
          <p:nvPr/>
        </p:nvSpPr>
        <p:spPr>
          <a:xfrm>
            <a:off x="589800" y="5780267"/>
            <a:ext cx="118200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Ride public train 🚍   OR   Walk around new places🗺️</a:t>
            </a:r>
            <a:endParaRPr sz="3200" b="1" dirty="0"/>
          </a:p>
        </p:txBody>
      </p:sp>
      <p:pic>
        <p:nvPicPr>
          <p:cNvPr id="688" name="Google Shape;688;p84" descr="Photograph of diverse young adults seated inside a train carriage, engaged in various activities such as listening to music, holding a camera, and looking out windows. The train interior features rows of blue-green seats, overhead luggage racks, and large windows showing a green landscape outside."/>
          <p:cNvPicPr preferRelativeResize="0"/>
          <p:nvPr/>
        </p:nvPicPr>
        <p:blipFill>
          <a:blip r:embed="rId3">
            <a:alphaModFix/>
          </a:blip>
          <a:stretch>
            <a:fillRect/>
          </a:stretch>
        </p:blipFill>
        <p:spPr>
          <a:xfrm>
            <a:off x="787468" y="1195034"/>
            <a:ext cx="4382033" cy="4382033"/>
          </a:xfrm>
          <a:prstGeom prst="rect">
            <a:avLst/>
          </a:prstGeom>
          <a:noFill/>
          <a:ln>
            <a:noFill/>
          </a:ln>
        </p:spPr>
      </p:pic>
      <p:pic>
        <p:nvPicPr>
          <p:cNvPr id="689" name="Google Shape;689;p84" descr="Photograph of a group of seven young adults walking down a pedestrian street lined with shops and street lamps during daytime. The group wears casual summer clothing, including shorts, jeans, and light tops, with some individuals engaged in conversation while others look ahead."/>
          <p:cNvPicPr preferRelativeResize="0"/>
          <p:nvPr/>
        </p:nvPicPr>
        <p:blipFill>
          <a:blip r:embed="rId4">
            <a:alphaModFix/>
          </a:blip>
          <a:stretch>
            <a:fillRect/>
          </a:stretch>
        </p:blipFill>
        <p:spPr>
          <a:xfrm>
            <a:off x="6989201" y="1237985"/>
            <a:ext cx="4382033" cy="43820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5"/>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(10/21)</a:t>
            </a:r>
            <a:endParaRPr sz="4293" b="1" dirty="0"/>
          </a:p>
        </p:txBody>
      </p:sp>
      <p:sp>
        <p:nvSpPr>
          <p:cNvPr id="695" name="Google Shape;695;p85"/>
          <p:cNvSpPr txBox="1"/>
          <p:nvPr/>
        </p:nvSpPr>
        <p:spPr>
          <a:xfrm>
            <a:off x="348333" y="5835801"/>
            <a:ext cx="116024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 Go to a live show 🎭     OR      Visit a coffee shop 🧃</a:t>
            </a:r>
            <a:endParaRPr sz="3200" b="1" dirty="0"/>
          </a:p>
        </p:txBody>
      </p:sp>
      <p:pic>
        <p:nvPicPr>
          <p:cNvPr id="696" name="Google Shape;696;p85" descr="Photograph of a theater stage performance with seven actors standing in a row under bright stage lights, set against a backdrop resembling a room with windows and a door. Audience seated in red chairs watches attentively, highlighting engagement and atmosphere of a live drama or musical event."/>
          <p:cNvPicPr preferRelativeResize="0"/>
          <p:nvPr/>
        </p:nvPicPr>
        <p:blipFill>
          <a:blip r:embed="rId3">
            <a:alphaModFix/>
          </a:blip>
          <a:stretch>
            <a:fillRect/>
          </a:stretch>
        </p:blipFill>
        <p:spPr>
          <a:xfrm>
            <a:off x="486234" y="1303901"/>
            <a:ext cx="4328700" cy="4328700"/>
          </a:xfrm>
          <a:prstGeom prst="rect">
            <a:avLst/>
          </a:prstGeom>
          <a:noFill/>
          <a:ln>
            <a:noFill/>
          </a:ln>
        </p:spPr>
      </p:pic>
      <p:pic>
        <p:nvPicPr>
          <p:cNvPr id="697" name="Google Shape;697;p85" descr="Illustration of a diverse group of six young adults gathered around a wooden table in a cozy café setting, each holding a cup of coffee. Scene includes warm lighting, indoor plants, a large window with blinds, and one person in a wheelchair, emphasizing inclusivity and social connection."/>
          <p:cNvPicPr preferRelativeResize="0"/>
          <p:nvPr/>
        </p:nvPicPr>
        <p:blipFill>
          <a:blip r:embed="rId4">
            <a:alphaModFix/>
          </a:blip>
          <a:stretch>
            <a:fillRect/>
          </a:stretch>
        </p:blipFill>
        <p:spPr>
          <a:xfrm>
            <a:off x="7113101" y="1303901"/>
            <a:ext cx="4328700" cy="432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6"/>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(11/21)</a:t>
            </a:r>
            <a:endParaRPr sz="4293" b="1" dirty="0"/>
          </a:p>
        </p:txBody>
      </p:sp>
      <p:sp>
        <p:nvSpPr>
          <p:cNvPr id="703" name="Google Shape;703;p86"/>
          <p:cNvSpPr txBox="1"/>
          <p:nvPr/>
        </p:nvSpPr>
        <p:spPr>
          <a:xfrm>
            <a:off x="186000" y="5734367"/>
            <a:ext cx="118200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 Try a new restaurant   OR  🧃 Pack your own lunch</a:t>
            </a:r>
            <a:endParaRPr sz="3200" b="1" dirty="0"/>
          </a:p>
        </p:txBody>
      </p:sp>
      <p:pic>
        <p:nvPicPr>
          <p:cNvPr id="705" name="Google Shape;705;p86" descr="Photograph of a modern, spacious restaurant with high ceilings and large windows, showing three people seated at a table enjoying meals with salads and drinks. Warm lighting and greenery create a cozy atmosphere, with other diners visible in the background and a person walking down the central aisle."/>
          <p:cNvPicPr preferRelativeResize="0"/>
          <p:nvPr/>
        </p:nvPicPr>
        <p:blipFill>
          <a:blip r:embed="rId3">
            <a:alphaModFix/>
          </a:blip>
          <a:stretch>
            <a:fillRect/>
          </a:stretch>
        </p:blipFill>
        <p:spPr>
          <a:xfrm>
            <a:off x="787500" y="1303900"/>
            <a:ext cx="4227267" cy="4227267"/>
          </a:xfrm>
          <a:prstGeom prst="rect">
            <a:avLst/>
          </a:prstGeom>
          <a:noFill/>
          <a:ln>
            <a:noFill/>
          </a:ln>
        </p:spPr>
      </p:pic>
      <p:pic>
        <p:nvPicPr>
          <p:cNvPr id="704" name="Google Shape;704;p86" descr="Photograph of a person sitting at a wooden picnic table in a park, holding a sandwich with a brown paper bag, red apple, and orange juice bottle on the table. Background shows trees, sunlight filtering through leaves, and other people sitting and walking in the park."/>
          <p:cNvPicPr preferRelativeResize="0"/>
          <p:nvPr/>
        </p:nvPicPr>
        <p:blipFill>
          <a:blip r:embed="rId4">
            <a:alphaModFix/>
          </a:blip>
          <a:stretch>
            <a:fillRect/>
          </a:stretch>
        </p:blipFill>
        <p:spPr>
          <a:xfrm>
            <a:off x="7167941" y="1303900"/>
            <a:ext cx="4227267" cy="422726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87"/>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(12/21) </a:t>
            </a:r>
            <a:endParaRPr sz="4293" b="1" dirty="0"/>
          </a:p>
        </p:txBody>
      </p:sp>
      <p:sp>
        <p:nvSpPr>
          <p:cNvPr id="711" name="Google Shape;711;p87"/>
          <p:cNvSpPr txBox="1"/>
          <p:nvPr/>
        </p:nvSpPr>
        <p:spPr>
          <a:xfrm>
            <a:off x="115400" y="5615401"/>
            <a:ext cx="119612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solidFill>
                  <a:schemeClr val="dk1"/>
                </a:solidFill>
              </a:rPr>
              <a:t> Visit science museum 🧪 OR  Visit history museum 🏛️</a:t>
            </a:r>
            <a:endParaRPr sz="3200" b="1" dirty="0"/>
          </a:p>
        </p:txBody>
      </p:sp>
      <p:pic>
        <p:nvPicPr>
          <p:cNvPr id="713" name="Google Shape;713;p87" descr="A digital illustration of a science museum exhibit featuring a dinosaur skeleton on the left and multiple illuminated panels with scientific diagrams and labels such as &quot;Drone System&quot; and &quot;Solar.&quot; Visitors of diverse ages, including a person in a wheelchair, are engaged with the displays, highlighting an inclusive and educational environment focused on science and technology."/>
          <p:cNvPicPr preferRelativeResize="0"/>
          <p:nvPr/>
        </p:nvPicPr>
        <p:blipFill>
          <a:blip r:embed="rId3">
            <a:alphaModFix/>
          </a:blip>
          <a:stretch>
            <a:fillRect/>
          </a:stretch>
        </p:blipFill>
        <p:spPr>
          <a:xfrm>
            <a:off x="1040667" y="1303901"/>
            <a:ext cx="4108300" cy="4108300"/>
          </a:xfrm>
          <a:prstGeom prst="rect">
            <a:avLst/>
          </a:prstGeom>
          <a:noFill/>
          <a:ln>
            <a:noFill/>
          </a:ln>
        </p:spPr>
      </p:pic>
      <p:pic>
        <p:nvPicPr>
          <p:cNvPr id="712" name="Google Shape;712;p87" descr="Photograph of a history museum gallery showing three visitors observing various statues and artifacts displayed in glass cases and on pedestals. The room features arched windows, framed artwork, and sculptures representing different historical periods, highlighting educational and cultural exploration."/>
          <p:cNvPicPr preferRelativeResize="0"/>
          <p:nvPr/>
        </p:nvPicPr>
        <p:blipFill>
          <a:blip r:embed="rId4">
            <a:alphaModFix/>
          </a:blip>
          <a:stretch>
            <a:fillRect/>
          </a:stretch>
        </p:blipFill>
        <p:spPr>
          <a:xfrm>
            <a:off x="7249802" y="1303884"/>
            <a:ext cx="4108301" cy="41083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8"/>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(13/21)</a:t>
            </a:r>
            <a:endParaRPr sz="4293" b="1" dirty="0"/>
          </a:p>
        </p:txBody>
      </p:sp>
      <p:sp>
        <p:nvSpPr>
          <p:cNvPr id="719" name="Google Shape;719;p88"/>
          <p:cNvSpPr txBox="1"/>
          <p:nvPr/>
        </p:nvSpPr>
        <p:spPr>
          <a:xfrm>
            <a:off x="217700" y="5724267"/>
            <a:ext cx="117332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solidFill>
                  <a:schemeClr val="dk1"/>
                </a:solidFill>
              </a:rPr>
              <a:t>Visit an art museum 🎨     OR     Go to the zoo 🐘</a:t>
            </a:r>
            <a:endParaRPr sz="3467" b="1"/>
          </a:p>
        </p:txBody>
      </p:sp>
      <p:pic>
        <p:nvPicPr>
          <p:cNvPr id="720" name="Google Shape;720;p88" descr="Photograph of a group of people viewing classical sculptures and paintings inside a well-lit art gallery with high ceilings and wooden floors. The gallery features white walls, spotlights, and a central large framed painting of a seated figure, surrounded by marble statues on pedestals."/>
          <p:cNvPicPr preferRelativeResize="0"/>
          <p:nvPr/>
        </p:nvPicPr>
        <p:blipFill>
          <a:blip r:embed="rId3">
            <a:alphaModFix/>
          </a:blip>
          <a:stretch>
            <a:fillRect/>
          </a:stretch>
        </p:blipFill>
        <p:spPr>
          <a:xfrm>
            <a:off x="1008734" y="1303901"/>
            <a:ext cx="4217167" cy="4217167"/>
          </a:xfrm>
          <a:prstGeom prst="rect">
            <a:avLst/>
          </a:prstGeom>
          <a:noFill/>
          <a:ln>
            <a:noFill/>
          </a:ln>
        </p:spPr>
      </p:pic>
      <p:pic>
        <p:nvPicPr>
          <p:cNvPr id="721" name="Google Shape;721;p88" descr="Illustration of a zoo scene showing a diverse group of visitors, including a person in a wheelchair, observing animals such as giraffes, elephants, and a lion behind enclosures. Bright colors and clear labels like &quot;ZOO&quot; highlight an engaging, accessible environment with people pointing and taking photos, emphasizing interaction and enjoyment."/>
          <p:cNvPicPr preferRelativeResize="0"/>
          <p:nvPr/>
        </p:nvPicPr>
        <p:blipFill>
          <a:blip r:embed="rId4">
            <a:alphaModFix/>
          </a:blip>
          <a:stretch>
            <a:fillRect/>
          </a:stretch>
        </p:blipFill>
        <p:spPr>
          <a:xfrm>
            <a:off x="6909267" y="1303901"/>
            <a:ext cx="4217167" cy="42171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A6E2-A8AF-2AAC-BAA6-9D06AB80173E}"/>
              </a:ext>
            </a:extLst>
          </p:cNvPr>
          <p:cNvSpPr>
            <a:spLocks noGrp="1"/>
          </p:cNvSpPr>
          <p:nvPr>
            <p:ph type="title"/>
          </p:nvPr>
        </p:nvSpPr>
        <p:spPr/>
        <p:txBody>
          <a:bodyPr>
            <a:normAutofit/>
          </a:bodyPr>
          <a:lstStyle/>
          <a:p>
            <a:r>
              <a:rPr lang="en-US" b="1" dirty="0"/>
              <a:t>Presentation Note</a:t>
            </a:r>
          </a:p>
        </p:txBody>
      </p:sp>
      <p:sp>
        <p:nvSpPr>
          <p:cNvPr id="3" name="Text Placeholder 2">
            <a:extLst>
              <a:ext uri="{FF2B5EF4-FFF2-40B4-BE49-F238E27FC236}">
                <a16:creationId xmlns:a16="http://schemas.microsoft.com/office/drawing/2014/main" id="{F3013B1C-2F54-FA14-6F56-1B48225C951D}"/>
              </a:ext>
            </a:extLst>
          </p:cNvPr>
          <p:cNvSpPr>
            <a:spLocks noGrp="1"/>
          </p:cNvSpPr>
          <p:nvPr>
            <p:ph type="body" idx="1"/>
          </p:nvPr>
        </p:nvSpPr>
        <p:spPr/>
        <p:txBody>
          <a:bodyPr/>
          <a:lstStyle/>
          <a:p>
            <a:pPr marL="152396" indent="0">
              <a:buNone/>
            </a:pPr>
            <a:r>
              <a:rPr lang="en-US" dirty="0">
                <a:solidFill>
                  <a:schemeClr val="tx1"/>
                </a:solidFill>
              </a:rPr>
              <a:t>Note. Images and animated visuals in this presentation were generated using ChatGPT, Sora, DALL·E, and Gemini based on author-developed prompts.</a:t>
            </a:r>
          </a:p>
        </p:txBody>
      </p:sp>
    </p:spTree>
    <p:extLst>
      <p:ext uri="{BB962C8B-B14F-4D97-AF65-F5344CB8AC3E}">
        <p14:creationId xmlns:p14="http://schemas.microsoft.com/office/powerpoint/2010/main" val="1121618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9"/>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(14/21) </a:t>
            </a:r>
            <a:endParaRPr sz="4293" b="1" dirty="0"/>
          </a:p>
        </p:txBody>
      </p:sp>
      <p:sp>
        <p:nvSpPr>
          <p:cNvPr id="727" name="Google Shape;727;p89"/>
          <p:cNvSpPr txBox="1"/>
          <p:nvPr/>
        </p:nvSpPr>
        <p:spPr>
          <a:xfrm>
            <a:off x="65400" y="5660601"/>
            <a:ext cx="120612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t>🚶 Walk around the mall    OR   ☕ Sit and have a snack </a:t>
            </a:r>
            <a:endParaRPr sz="3200" b="1" dirty="0"/>
          </a:p>
        </p:txBody>
      </p:sp>
      <p:pic>
        <p:nvPicPr>
          <p:cNvPr id="729" name="Google Shape;729;p89" descr="Photograph of a group of teenagers standing and chatting inside a shopping mall near a store named &quot;SHOBS.&quot; The scene features casual clothing, mannequins displaying apparel in the store window, and a bright, modern interior with tiled floors and overhead lighting."/>
          <p:cNvPicPr preferRelativeResize="0"/>
          <p:nvPr/>
        </p:nvPicPr>
        <p:blipFill>
          <a:blip r:embed="rId3">
            <a:alphaModFix/>
          </a:blip>
          <a:stretch>
            <a:fillRect/>
          </a:stretch>
        </p:blipFill>
        <p:spPr>
          <a:xfrm>
            <a:off x="748533" y="1303900"/>
            <a:ext cx="4153499" cy="4153499"/>
          </a:xfrm>
          <a:prstGeom prst="rect">
            <a:avLst/>
          </a:prstGeom>
          <a:noFill/>
          <a:ln>
            <a:noFill/>
          </a:ln>
        </p:spPr>
      </p:pic>
      <p:pic>
        <p:nvPicPr>
          <p:cNvPr id="728" name="Google Shape;728;p89" descr="Photograph of two young people sitting on a wooden bench outdoors, sharing a meal with sandwiches and a bottle of juice placed nearby. The setting features warm, natural lighting with trees in the background, suggesting a relaxed, casual picnic or break in a park."/>
          <p:cNvPicPr preferRelativeResize="0"/>
          <p:nvPr/>
        </p:nvPicPr>
        <p:blipFill>
          <a:blip r:embed="rId4">
            <a:alphaModFix/>
          </a:blip>
          <a:stretch>
            <a:fillRect/>
          </a:stretch>
        </p:blipFill>
        <p:spPr>
          <a:xfrm>
            <a:off x="7331433" y="1303900"/>
            <a:ext cx="4334899" cy="43348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0"/>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(15/21) </a:t>
            </a:r>
            <a:endParaRPr sz="4293" b="1" dirty="0"/>
          </a:p>
        </p:txBody>
      </p:sp>
      <p:sp>
        <p:nvSpPr>
          <p:cNvPr id="735" name="Google Shape;735;p90"/>
          <p:cNvSpPr txBox="1"/>
          <p:nvPr/>
        </p:nvSpPr>
        <p:spPr>
          <a:xfrm>
            <a:off x="270900" y="5630467"/>
            <a:ext cx="11819200"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b="1" dirty="0"/>
              <a:t>🛼 Go rollerskating      OR    Get a cold snack outside</a:t>
            </a:r>
            <a:endParaRPr sz="3200" b="1" dirty="0"/>
          </a:p>
        </p:txBody>
      </p:sp>
      <p:pic>
        <p:nvPicPr>
          <p:cNvPr id="736" name="Google Shape;736;p90" descr="A colorful digital illustration of a roller skating rink scene featuring a smiling person with curly hair wearing a striped shirt and blue jeans skating in the foreground. Background includes diverse skaters with blurred faces, vibrant string lights overhead, and a polished wooden floor, conveying a lively and joyful atmosphere."/>
          <p:cNvPicPr preferRelativeResize="0"/>
          <p:nvPr/>
        </p:nvPicPr>
        <p:blipFill>
          <a:blip r:embed="rId3">
            <a:alphaModFix/>
          </a:blip>
          <a:stretch>
            <a:fillRect/>
          </a:stretch>
        </p:blipFill>
        <p:spPr>
          <a:xfrm>
            <a:off x="415608" y="1186300"/>
            <a:ext cx="4240968" cy="4240968"/>
          </a:xfrm>
          <a:prstGeom prst="rect">
            <a:avLst/>
          </a:prstGeom>
          <a:noFill/>
          <a:ln>
            <a:noFill/>
          </a:ln>
        </p:spPr>
      </p:pic>
      <p:pic>
        <p:nvPicPr>
          <p:cNvPr id="737" name="Google Shape;737;p90" descr="A colorful cartoon illustration of a boy with curly hair holding a large bowl of ice cream topped with whipped cream, a cherry, and a wafer stick inside an ice cream shop. The background features an ice cream display case with various cones and a sign reading &quot;ICE CREAM,&quot; highlighting a cheerful and inviting dessert setting."/>
          <p:cNvPicPr preferRelativeResize="0"/>
          <p:nvPr/>
        </p:nvPicPr>
        <p:blipFill>
          <a:blip r:embed="rId4">
            <a:alphaModFix/>
          </a:blip>
          <a:stretch>
            <a:fillRect/>
          </a:stretch>
        </p:blipFill>
        <p:spPr>
          <a:xfrm>
            <a:off x="6987027" y="1186300"/>
            <a:ext cx="4240968" cy="42409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1"/>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(16/21) </a:t>
            </a:r>
            <a:endParaRPr sz="4293" b="1" dirty="0"/>
          </a:p>
        </p:txBody>
      </p:sp>
      <p:sp>
        <p:nvSpPr>
          <p:cNvPr id="743" name="Google Shape;743;p91"/>
          <p:cNvSpPr txBox="1"/>
          <p:nvPr/>
        </p:nvSpPr>
        <p:spPr>
          <a:xfrm>
            <a:off x="729600" y="5422001"/>
            <a:ext cx="6795600" cy="779725"/>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467" b="1"/>
              <a:t>⛸️ Go ice skating        OR </a:t>
            </a:r>
            <a:endParaRPr sz="3467" b="1"/>
          </a:p>
        </p:txBody>
      </p:sp>
      <p:sp>
        <p:nvSpPr>
          <p:cNvPr id="744" name="Google Shape;744;p91"/>
          <p:cNvSpPr txBox="1"/>
          <p:nvPr/>
        </p:nvSpPr>
        <p:spPr>
          <a:xfrm>
            <a:off x="7557703" y="5243580"/>
            <a:ext cx="4000000" cy="131326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467" b="1" dirty="0">
                <a:solidFill>
                  <a:schemeClr val="dk1"/>
                </a:solidFill>
              </a:rPr>
              <a:t>☕ Drink a warm drink and relax</a:t>
            </a:r>
            <a:endParaRPr sz="3200" dirty="0"/>
          </a:p>
        </p:txBody>
      </p:sp>
      <p:pic>
        <p:nvPicPr>
          <p:cNvPr id="745" name="Google Shape;745;p91" descr="Illustration of a group ice skating scene at an indoor rink decorated with string lights and snowflake patterns. Central figure wears a brown jacket with white fur trim, blue scarf, gloves, and white ice skates, while background skaters wear colorful winter clothing and helmets."/>
          <p:cNvPicPr preferRelativeResize="0"/>
          <p:nvPr/>
        </p:nvPicPr>
        <p:blipFill>
          <a:blip r:embed="rId3">
            <a:alphaModFix/>
          </a:blip>
          <a:stretch>
            <a:fillRect/>
          </a:stretch>
        </p:blipFill>
        <p:spPr>
          <a:xfrm>
            <a:off x="729600" y="1186300"/>
            <a:ext cx="4032501" cy="4032501"/>
          </a:xfrm>
          <a:prstGeom prst="rect">
            <a:avLst/>
          </a:prstGeom>
          <a:noFill/>
          <a:ln>
            <a:noFill/>
          </a:ln>
        </p:spPr>
      </p:pic>
      <p:pic>
        <p:nvPicPr>
          <p:cNvPr id="746" name="Google Shape;746;p91" descr="Photograph of a person wearing a cozy sweater and thick scarf, holding a mug of hot chocolate topped with marshmallows and chocolate shavings in a warmly decorated café. Background features string lights, holiday wreath, and rustic wooden furniture, creating a festive and inviting atmosphere."/>
          <p:cNvPicPr preferRelativeResize="0"/>
          <p:nvPr/>
        </p:nvPicPr>
        <p:blipFill>
          <a:blip r:embed="rId4">
            <a:alphaModFix/>
          </a:blip>
          <a:stretch>
            <a:fillRect/>
          </a:stretch>
        </p:blipFill>
        <p:spPr>
          <a:xfrm>
            <a:off x="7525202" y="1186300"/>
            <a:ext cx="4032501" cy="4032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92"/>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(17/21) </a:t>
            </a:r>
            <a:endParaRPr sz="4293" b="1" dirty="0"/>
          </a:p>
        </p:txBody>
      </p:sp>
      <p:sp>
        <p:nvSpPr>
          <p:cNvPr id="752" name="Google Shape;752;p92"/>
          <p:cNvSpPr txBox="1"/>
          <p:nvPr/>
        </p:nvSpPr>
        <p:spPr>
          <a:xfrm>
            <a:off x="415600" y="5398867"/>
            <a:ext cx="11360800"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b="1" dirty="0"/>
              <a:t>🔫 Play laser tag      OR    🖼️ Visit an art experience</a:t>
            </a:r>
            <a:endParaRPr sz="3200" b="1" dirty="0"/>
          </a:p>
        </p:txBody>
      </p:sp>
      <p:pic>
        <p:nvPicPr>
          <p:cNvPr id="753" name="Google Shape;753;p92" descr="Digital illustration of a laser tag arena showing multiple players wearing illuminated vests and holding laser guns, with one player crouching in the foreground aiming a blue laser beam. Neon lighting, labeled &quot;LASER TAG,&quot; and vibrant colors emphasize an energetic, competitive atmosphere inside the futuristic indoor gaming space."/>
          <p:cNvPicPr preferRelativeResize="0"/>
          <p:nvPr/>
        </p:nvPicPr>
        <p:blipFill>
          <a:blip r:embed="rId3">
            <a:alphaModFix/>
          </a:blip>
          <a:stretch>
            <a:fillRect/>
          </a:stretch>
        </p:blipFill>
        <p:spPr>
          <a:xfrm>
            <a:off x="936734" y="1186301"/>
            <a:ext cx="4009367" cy="4009367"/>
          </a:xfrm>
          <a:prstGeom prst="rect">
            <a:avLst/>
          </a:prstGeom>
          <a:noFill/>
          <a:ln>
            <a:noFill/>
          </a:ln>
        </p:spPr>
      </p:pic>
      <p:pic>
        <p:nvPicPr>
          <p:cNvPr id="754" name="Google Shape;754;p92" descr="Photograph of an interactive digital art exhibit featuring a person in a mustard hoodie engaging with a touchscreen panel surrounded by colorful, illuminated geometric shapes and floral decorations. The vibrant installation uses neon lights and reflective flooring to create an immersive, futuristic atmosphere with multiple visitors exploring the space."/>
          <p:cNvPicPr preferRelativeResize="0"/>
          <p:nvPr/>
        </p:nvPicPr>
        <p:blipFill>
          <a:blip r:embed="rId4">
            <a:alphaModFix/>
          </a:blip>
          <a:stretch>
            <a:fillRect/>
          </a:stretch>
        </p:blipFill>
        <p:spPr>
          <a:xfrm>
            <a:off x="6866542" y="1186301"/>
            <a:ext cx="4009367" cy="400936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93"/>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(18/21) </a:t>
            </a:r>
            <a:endParaRPr sz="4293" b="1" dirty="0"/>
          </a:p>
        </p:txBody>
      </p:sp>
      <p:sp>
        <p:nvSpPr>
          <p:cNvPr id="760" name="Google Shape;760;p93"/>
          <p:cNvSpPr txBox="1"/>
          <p:nvPr/>
        </p:nvSpPr>
        <p:spPr>
          <a:xfrm>
            <a:off x="175300" y="5398867"/>
            <a:ext cx="120168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t>🎳 Go Bowling     OR      🎮 Play a bowling video game</a:t>
            </a:r>
            <a:endParaRPr sz="3200" b="1" dirty="0"/>
          </a:p>
        </p:txBody>
      </p:sp>
      <p:pic>
        <p:nvPicPr>
          <p:cNvPr id="762" name="Google Shape;762;p93" descr="Photograph of a person releasing a bowling ball down a lane in a bowling alley, with pins set up at the end and a digital scoreboard visible above. The person wears a gray hoodie, black leggings, and black bowling shoes, demonstrating focus and balance during the bowling action."/>
          <p:cNvPicPr preferRelativeResize="0"/>
          <p:nvPr/>
        </p:nvPicPr>
        <p:blipFill>
          <a:blip r:embed="rId3">
            <a:alphaModFix/>
          </a:blip>
          <a:stretch>
            <a:fillRect/>
          </a:stretch>
        </p:blipFill>
        <p:spPr>
          <a:xfrm>
            <a:off x="923834" y="1186301"/>
            <a:ext cx="4009367" cy="4009367"/>
          </a:xfrm>
          <a:prstGeom prst="rect">
            <a:avLst/>
          </a:prstGeom>
          <a:noFill/>
          <a:ln>
            <a:noFill/>
          </a:ln>
        </p:spPr>
      </p:pic>
      <p:pic>
        <p:nvPicPr>
          <p:cNvPr id="761" name="Google Shape;761;p93" descr="Photograph of a young man playing a bowling arcade game in a brightly lit entertainment center with multiple bowling game machines lined up. Screens display bowling pins and the word &quot;BOWLING&quot; with colorful buttons and joysticks on control panels, creating a lively gaming atmosphere."/>
          <p:cNvPicPr preferRelativeResize="0"/>
          <p:nvPr/>
        </p:nvPicPr>
        <p:blipFill>
          <a:blip r:embed="rId4">
            <a:alphaModFix/>
          </a:blip>
          <a:stretch>
            <a:fillRect/>
          </a:stretch>
        </p:blipFill>
        <p:spPr>
          <a:xfrm>
            <a:off x="7130391" y="1186301"/>
            <a:ext cx="4009367" cy="400936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94"/>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(19/21) </a:t>
            </a:r>
            <a:endParaRPr sz="4293" b="1" dirty="0"/>
          </a:p>
        </p:txBody>
      </p:sp>
      <p:sp>
        <p:nvSpPr>
          <p:cNvPr id="768" name="Google Shape;768;p94"/>
          <p:cNvSpPr txBox="1"/>
          <p:nvPr/>
        </p:nvSpPr>
        <p:spPr>
          <a:xfrm>
            <a:off x="415600" y="5398867"/>
            <a:ext cx="113608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b="1"/>
              <a:t>🏋️ Weight lifting     OR     🧘 Do stretching</a:t>
            </a:r>
            <a:endParaRPr sz="3467" b="1"/>
          </a:p>
        </p:txBody>
      </p:sp>
      <p:pic>
        <p:nvPicPr>
          <p:cNvPr id="769" name="Google Shape;769;p94" descr="Illustration of two young men exercising in a gym with one sitting on a bench performing a dumbbell curl and the other seated on a machine lifting a barbell. Gym setting includes dumbbell racks, weight machines, large windows, and bright overhead lighting, emphasizing strength training activities."/>
          <p:cNvPicPr preferRelativeResize="0"/>
          <p:nvPr/>
        </p:nvPicPr>
        <p:blipFill>
          <a:blip r:embed="rId3">
            <a:alphaModFix/>
          </a:blip>
          <a:stretch>
            <a:fillRect/>
          </a:stretch>
        </p:blipFill>
        <p:spPr>
          <a:xfrm>
            <a:off x="1362075" y="1186301"/>
            <a:ext cx="4009367" cy="4009367"/>
          </a:xfrm>
          <a:prstGeom prst="rect">
            <a:avLst/>
          </a:prstGeom>
          <a:noFill/>
          <a:ln>
            <a:noFill/>
          </a:ln>
        </p:spPr>
      </p:pic>
      <p:pic>
        <p:nvPicPr>
          <p:cNvPr id="770" name="Google Shape;770;p94" descr="Photograph of a group yoga class in a spacious studio with large windows and mirrored walls, featuring a woman in a wheelchair performing a forward stretch on a blue yoga mat. The scene highlights inclusivity and adaptive fitness, with participants focused on stretching exercises and a towel placed beside the main subject."/>
          <p:cNvPicPr preferRelativeResize="0"/>
          <p:nvPr/>
        </p:nvPicPr>
        <p:blipFill>
          <a:blip r:embed="rId4">
            <a:alphaModFix/>
          </a:blip>
          <a:stretch>
            <a:fillRect/>
          </a:stretch>
        </p:blipFill>
        <p:spPr>
          <a:xfrm>
            <a:off x="6996409" y="1186301"/>
            <a:ext cx="4009367" cy="40093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5"/>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(20/21)</a:t>
            </a:r>
            <a:endParaRPr sz="4293" b="1" dirty="0"/>
          </a:p>
        </p:txBody>
      </p:sp>
      <p:sp>
        <p:nvSpPr>
          <p:cNvPr id="776" name="Google Shape;776;p95"/>
          <p:cNvSpPr txBox="1"/>
          <p:nvPr/>
        </p:nvSpPr>
        <p:spPr>
          <a:xfrm>
            <a:off x="415600" y="5660134"/>
            <a:ext cx="117764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b="1" dirty="0"/>
              <a:t>🖨️ Use a 3D printer   OR   </a:t>
            </a:r>
            <a:r>
              <a:rPr lang="en" sz="3200" b="1" dirty="0">
                <a:solidFill>
                  <a:schemeClr val="dk1"/>
                </a:solidFill>
              </a:rPr>
              <a:t>🌳 Explore a nature center</a:t>
            </a:r>
            <a:endParaRPr sz="3200" b="1" dirty="0"/>
          </a:p>
        </p:txBody>
      </p:sp>
      <p:pic>
        <p:nvPicPr>
          <p:cNvPr id="777" name="Google Shape;777;p95" descr="Photograph of a person operating a 3D printer in a modern library setting with bookshelves and computer monitors in the background. The 3D printer is actively printing a small object, illuminated by internal lights, with the person attentively adjusting controls on the device.&#10;&#10;AI-generated content may be incorrect."/>
          <p:cNvPicPr preferRelativeResize="0"/>
          <p:nvPr/>
        </p:nvPicPr>
        <p:blipFill>
          <a:blip r:embed="rId3">
            <a:alphaModFix/>
          </a:blip>
          <a:stretch>
            <a:fillRect/>
          </a:stretch>
        </p:blipFill>
        <p:spPr>
          <a:xfrm>
            <a:off x="1235075" y="1447567"/>
            <a:ext cx="4009367" cy="4009367"/>
          </a:xfrm>
          <a:prstGeom prst="rect">
            <a:avLst/>
          </a:prstGeom>
          <a:noFill/>
          <a:ln>
            <a:noFill/>
          </a:ln>
        </p:spPr>
      </p:pic>
      <p:pic>
        <p:nvPicPr>
          <p:cNvPr id="778" name="Google Shape;778;p95" descr="Illustration of a basic indoor nature center featuring a young person with a backpack walking through an exhibit area filled with informational displays, plants, and large windows showing outdoor greenery. The scene highlights educational elements like display tables with nature specimens, wall posters, and natural lighting, emphasizing an interactive learning environment."/>
          <p:cNvPicPr preferRelativeResize="0"/>
          <p:nvPr/>
        </p:nvPicPr>
        <p:blipFill rotWithShape="1">
          <a:blip r:embed="rId4">
            <a:alphaModFix/>
          </a:blip>
          <a:srcRect t="10730"/>
          <a:stretch/>
        </p:blipFill>
        <p:spPr>
          <a:xfrm>
            <a:off x="7009078" y="1447567"/>
            <a:ext cx="4491257" cy="400936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6"/>
          <p:cNvSpPr txBox="1">
            <a:spLocks noGrp="1"/>
          </p:cNvSpPr>
          <p:nvPr>
            <p:ph type="title"/>
          </p:nvPr>
        </p:nvSpPr>
        <p:spPr>
          <a:xfrm>
            <a:off x="415600" y="2195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(21/21)</a:t>
            </a:r>
            <a:endParaRPr sz="4293" b="1" dirty="0"/>
          </a:p>
        </p:txBody>
      </p:sp>
      <p:sp>
        <p:nvSpPr>
          <p:cNvPr id="784" name="Google Shape;784;p96"/>
          <p:cNvSpPr txBox="1"/>
          <p:nvPr/>
        </p:nvSpPr>
        <p:spPr>
          <a:xfrm>
            <a:off x="0" y="5608766"/>
            <a:ext cx="12192000" cy="779725"/>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467">
                <a:solidFill>
                  <a:schemeClr val="dk1"/>
                </a:solidFill>
              </a:rPr>
              <a:t>🛍️ </a:t>
            </a:r>
            <a:r>
              <a:rPr lang="en" sz="3467" b="1">
                <a:solidFill>
                  <a:schemeClr val="dk1"/>
                </a:solidFill>
              </a:rPr>
              <a:t>Visit farmers market</a:t>
            </a:r>
            <a:r>
              <a:rPr lang="en" sz="3467" b="1"/>
              <a:t>   OR  </a:t>
            </a:r>
            <a:r>
              <a:rPr lang="en" sz="3467" b="1">
                <a:solidFill>
                  <a:schemeClr val="dk1"/>
                </a:solidFill>
              </a:rPr>
              <a:t>🎨 Make computer art</a:t>
            </a:r>
            <a:endParaRPr sz="3467" b="1"/>
          </a:p>
        </p:txBody>
      </p:sp>
      <p:pic>
        <p:nvPicPr>
          <p:cNvPr id="786" name="Google Shape;786;p96" descr="Illustration of a person in a wheelchair shopping at an outdoor farmers market with various fresh produce displayed in wooden crates and stalls. Colorful tents, flowers, and bunting flags create a lively atmosphere, highlighting accessibility and inclusivity in community spaces."/>
          <p:cNvPicPr preferRelativeResize="0"/>
          <p:nvPr/>
        </p:nvPicPr>
        <p:blipFill>
          <a:blip r:embed="rId3">
            <a:alphaModFix/>
          </a:blip>
          <a:stretch>
            <a:fillRect/>
          </a:stretch>
        </p:blipFill>
        <p:spPr>
          <a:xfrm>
            <a:off x="1138034" y="1186300"/>
            <a:ext cx="4422533" cy="4422533"/>
          </a:xfrm>
          <a:prstGeom prst="rect">
            <a:avLst/>
          </a:prstGeom>
          <a:noFill/>
          <a:ln>
            <a:noFill/>
          </a:ln>
        </p:spPr>
      </p:pic>
      <p:pic>
        <p:nvPicPr>
          <p:cNvPr id="785" name="Google Shape;785;p96" descr="Digital illustration of a person using a graphic design tablet and stylus while working on a computer displaying a design software interface with color palettes and shape tools. The scene includes a desk with a tablet, mouse, potted plants, and a hanging light, emphasizing a creative workspace environment."/>
          <p:cNvPicPr preferRelativeResize="0"/>
          <p:nvPr/>
        </p:nvPicPr>
        <p:blipFill>
          <a:blip r:embed="rId4">
            <a:alphaModFix/>
          </a:blip>
          <a:stretch>
            <a:fillRect/>
          </a:stretch>
        </p:blipFill>
        <p:spPr>
          <a:xfrm>
            <a:off x="6812534" y="1186301"/>
            <a:ext cx="4422533" cy="442246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pic>
        <p:nvPicPr>
          <p:cNvPr id="944" name="Google Shape;944;p114" descr="A notepad reading &quot;Well done&quot;"/>
          <p:cNvPicPr preferRelativeResize="0"/>
          <p:nvPr/>
        </p:nvPicPr>
        <p:blipFill>
          <a:blip r:embed="rId3">
            <a:alphaModFix/>
          </a:blip>
          <a:stretch>
            <a:fillRect/>
          </a:stretch>
        </p:blipFill>
        <p:spPr>
          <a:xfrm>
            <a:off x="3302843" y="1570267"/>
            <a:ext cx="5586333" cy="3717467"/>
          </a:xfrm>
          <a:prstGeom prst="rect">
            <a:avLst/>
          </a:prstGeom>
          <a:noFill/>
          <a:ln>
            <a:noFill/>
          </a:ln>
        </p:spPr>
      </p:pic>
      <p:sp>
        <p:nvSpPr>
          <p:cNvPr id="2" name="Google Shape;934;p113">
            <a:extLst>
              <a:ext uri="{FF2B5EF4-FFF2-40B4-BE49-F238E27FC236}">
                <a16:creationId xmlns:a16="http://schemas.microsoft.com/office/drawing/2014/main" id="{C9BEC593-22A6-BBD5-3DFD-8FE39D5B3CED}"/>
              </a:ext>
            </a:extLst>
          </p:cNvPr>
          <p:cNvSpPr txBox="1">
            <a:spLocks noGrp="1"/>
          </p:cNvSpPr>
          <p:nvPr>
            <p:ph type="title"/>
          </p:nvPr>
        </p:nvSpPr>
        <p:spPr>
          <a:xfrm>
            <a:off x="415600" y="131884"/>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Well Done</a:t>
            </a:r>
            <a:endParaRPr sz="4293"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72"/>
          <p:cNvSpPr txBox="1">
            <a:spLocks noGrp="1"/>
          </p:cNvSpPr>
          <p:nvPr>
            <p:ph type="title"/>
          </p:nvPr>
        </p:nvSpPr>
        <p:spPr>
          <a:xfrm>
            <a:off x="425125" y="24094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3760" b="1" dirty="0"/>
              <a:t>What do you like to do in in the community? </a:t>
            </a:r>
            <a:endParaRPr sz="3760" b="1" dirty="0"/>
          </a:p>
        </p:txBody>
      </p:sp>
      <p:sp>
        <p:nvSpPr>
          <p:cNvPr id="584" name="Google Shape;584;p72"/>
          <p:cNvSpPr txBox="1"/>
          <p:nvPr/>
        </p:nvSpPr>
        <p:spPr>
          <a:xfrm>
            <a:off x="140209" y="1094009"/>
            <a:ext cx="18940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a:solidFill>
                  <a:schemeClr val="dk1"/>
                </a:solidFill>
              </a:rPr>
              <a:t>🖼️ </a:t>
            </a:r>
            <a:endParaRPr sz="10133"/>
          </a:p>
        </p:txBody>
      </p:sp>
      <p:sp>
        <p:nvSpPr>
          <p:cNvPr id="578" name="Google Shape;578;p72"/>
          <p:cNvSpPr txBox="1"/>
          <p:nvPr/>
        </p:nvSpPr>
        <p:spPr>
          <a:xfrm>
            <a:off x="2034192" y="1094010"/>
            <a:ext cx="2139600" cy="203942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10133">
                <a:solidFill>
                  <a:schemeClr val="dk1"/>
                </a:solidFill>
              </a:rPr>
              <a:t>🎡</a:t>
            </a:r>
            <a:endParaRPr sz="10133"/>
          </a:p>
        </p:txBody>
      </p:sp>
      <p:sp>
        <p:nvSpPr>
          <p:cNvPr id="573" name="Google Shape;573;p72"/>
          <p:cNvSpPr txBox="1"/>
          <p:nvPr/>
        </p:nvSpPr>
        <p:spPr>
          <a:xfrm>
            <a:off x="3977792" y="1094010"/>
            <a:ext cx="4000000" cy="203942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10133">
                <a:solidFill>
                  <a:schemeClr val="dk1"/>
                </a:solidFill>
              </a:rPr>
              <a:t>🎢🌊 </a:t>
            </a:r>
            <a:endParaRPr sz="10133"/>
          </a:p>
        </p:txBody>
      </p:sp>
      <p:sp>
        <p:nvSpPr>
          <p:cNvPr id="574" name="Google Shape;574;p72"/>
          <p:cNvSpPr txBox="1"/>
          <p:nvPr/>
        </p:nvSpPr>
        <p:spPr>
          <a:xfrm>
            <a:off x="8070825" y="1094010"/>
            <a:ext cx="4000000" cy="203942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10133">
                <a:solidFill>
                  <a:schemeClr val="dk1"/>
                </a:solidFill>
              </a:rPr>
              <a:t>🍔☕</a:t>
            </a:r>
            <a:endParaRPr sz="10133"/>
          </a:p>
        </p:txBody>
      </p:sp>
      <p:sp>
        <p:nvSpPr>
          <p:cNvPr id="582" name="Google Shape;582;p72"/>
          <p:cNvSpPr txBox="1"/>
          <p:nvPr/>
        </p:nvSpPr>
        <p:spPr>
          <a:xfrm>
            <a:off x="244092" y="2878276"/>
            <a:ext cx="18940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a:solidFill>
                  <a:schemeClr val="dk1"/>
                </a:solidFill>
              </a:rPr>
              <a:t>🚆</a:t>
            </a:r>
            <a:endParaRPr sz="10133"/>
          </a:p>
        </p:txBody>
      </p:sp>
      <p:sp>
        <p:nvSpPr>
          <p:cNvPr id="583" name="Google Shape;583;p72"/>
          <p:cNvSpPr txBox="1"/>
          <p:nvPr/>
        </p:nvSpPr>
        <p:spPr>
          <a:xfrm>
            <a:off x="2034225" y="2878276"/>
            <a:ext cx="18940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a:solidFill>
                  <a:schemeClr val="dk1"/>
                </a:solidFill>
              </a:rPr>
              <a:t>🏀</a:t>
            </a:r>
            <a:endParaRPr sz="10133"/>
          </a:p>
        </p:txBody>
      </p:sp>
      <p:sp>
        <p:nvSpPr>
          <p:cNvPr id="575" name="Google Shape;575;p72"/>
          <p:cNvSpPr txBox="1"/>
          <p:nvPr/>
        </p:nvSpPr>
        <p:spPr>
          <a:xfrm>
            <a:off x="4009925" y="2878277"/>
            <a:ext cx="1894000" cy="203942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10133">
                <a:solidFill>
                  <a:schemeClr val="dk1"/>
                </a:solidFill>
              </a:rPr>
              <a:t>🎤</a:t>
            </a:r>
            <a:endParaRPr sz="10133"/>
          </a:p>
        </p:txBody>
      </p:sp>
      <p:sp>
        <p:nvSpPr>
          <p:cNvPr id="576" name="Google Shape;576;p72"/>
          <p:cNvSpPr txBox="1"/>
          <p:nvPr/>
        </p:nvSpPr>
        <p:spPr>
          <a:xfrm>
            <a:off x="5756592" y="2791177"/>
            <a:ext cx="4000000" cy="203942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10133">
                <a:solidFill>
                  <a:schemeClr val="dk1"/>
                </a:solidFill>
              </a:rPr>
              <a:t>🏛️</a:t>
            </a:r>
            <a:endParaRPr sz="10133"/>
          </a:p>
        </p:txBody>
      </p:sp>
      <p:sp>
        <p:nvSpPr>
          <p:cNvPr id="577" name="Google Shape;577;p72"/>
          <p:cNvSpPr txBox="1"/>
          <p:nvPr/>
        </p:nvSpPr>
        <p:spPr>
          <a:xfrm>
            <a:off x="7955459" y="2791176"/>
            <a:ext cx="4000000" cy="2039429"/>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10133" dirty="0">
                <a:solidFill>
                  <a:schemeClr val="dk1"/>
                </a:solidFill>
              </a:rPr>
              <a:t>🛍️👜 </a:t>
            </a:r>
            <a:endParaRPr sz="10133" dirty="0"/>
          </a:p>
        </p:txBody>
      </p:sp>
      <p:sp>
        <p:nvSpPr>
          <p:cNvPr id="586" name="Google Shape;586;p72"/>
          <p:cNvSpPr txBox="1"/>
          <p:nvPr/>
        </p:nvSpPr>
        <p:spPr>
          <a:xfrm>
            <a:off x="274459" y="4472154"/>
            <a:ext cx="20224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dirty="0">
                <a:solidFill>
                  <a:schemeClr val="dk1"/>
                </a:solidFill>
              </a:rPr>
              <a:t>🎭</a:t>
            </a:r>
            <a:endParaRPr sz="10133" dirty="0"/>
          </a:p>
        </p:txBody>
      </p:sp>
      <p:sp>
        <p:nvSpPr>
          <p:cNvPr id="587" name="Google Shape;587;p72"/>
          <p:cNvSpPr txBox="1"/>
          <p:nvPr/>
        </p:nvSpPr>
        <p:spPr>
          <a:xfrm>
            <a:off x="2034192" y="4479453"/>
            <a:ext cx="21396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dirty="0">
                <a:solidFill>
                  <a:schemeClr val="dk1"/>
                </a:solidFill>
              </a:rPr>
              <a:t>🐶 </a:t>
            </a:r>
            <a:endParaRPr sz="10133" dirty="0"/>
          </a:p>
        </p:txBody>
      </p:sp>
      <p:sp>
        <p:nvSpPr>
          <p:cNvPr id="585" name="Google Shape;585;p72"/>
          <p:cNvSpPr txBox="1"/>
          <p:nvPr/>
        </p:nvSpPr>
        <p:spPr>
          <a:xfrm>
            <a:off x="3807743" y="4472152"/>
            <a:ext cx="21396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dirty="0">
                <a:solidFill>
                  <a:schemeClr val="dk1"/>
                </a:solidFill>
              </a:rPr>
              <a:t>🎬</a:t>
            </a:r>
            <a:endParaRPr sz="10133" dirty="0"/>
          </a:p>
        </p:txBody>
      </p:sp>
      <p:sp>
        <p:nvSpPr>
          <p:cNvPr id="579" name="Google Shape;579;p72"/>
          <p:cNvSpPr txBox="1"/>
          <p:nvPr/>
        </p:nvSpPr>
        <p:spPr>
          <a:xfrm>
            <a:off x="5477392" y="4472152"/>
            <a:ext cx="21396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a:solidFill>
                  <a:schemeClr val="dk1"/>
                </a:solidFill>
              </a:rPr>
              <a:t>🎶 </a:t>
            </a:r>
            <a:endParaRPr sz="10133"/>
          </a:p>
        </p:txBody>
      </p:sp>
      <p:sp>
        <p:nvSpPr>
          <p:cNvPr id="580" name="Google Shape;580;p72"/>
          <p:cNvSpPr txBox="1"/>
          <p:nvPr/>
        </p:nvSpPr>
        <p:spPr>
          <a:xfrm>
            <a:off x="7616992" y="4472152"/>
            <a:ext cx="21396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a:solidFill>
                  <a:schemeClr val="dk1"/>
                </a:solidFill>
              </a:rPr>
              <a:t>🌠</a:t>
            </a:r>
            <a:endParaRPr sz="10133"/>
          </a:p>
        </p:txBody>
      </p:sp>
      <p:sp>
        <p:nvSpPr>
          <p:cNvPr id="581" name="Google Shape;581;p72"/>
          <p:cNvSpPr txBox="1"/>
          <p:nvPr/>
        </p:nvSpPr>
        <p:spPr>
          <a:xfrm>
            <a:off x="9713992" y="4472152"/>
            <a:ext cx="2139600" cy="2449797"/>
          </a:xfrm>
          <a:prstGeom prst="rect">
            <a:avLst/>
          </a:prstGeom>
          <a:noFill/>
          <a:ln>
            <a:noFill/>
          </a:ln>
        </p:spPr>
        <p:txBody>
          <a:bodyPr spcFirstLastPara="1" wrap="square" lIns="121900" tIns="121900" rIns="121900" bIns="121900" anchor="t" anchorCtr="0">
            <a:spAutoFit/>
          </a:bodyPr>
          <a:lstStyle/>
          <a:p>
            <a:pPr>
              <a:lnSpc>
                <a:spcPct val="115000"/>
              </a:lnSpc>
              <a:spcBef>
                <a:spcPts val="1600"/>
              </a:spcBef>
              <a:spcAft>
                <a:spcPts val="1600"/>
              </a:spcAft>
            </a:pPr>
            <a:r>
              <a:rPr lang="en" sz="10133">
                <a:solidFill>
                  <a:schemeClr val="dk1"/>
                </a:solidFill>
              </a:rPr>
              <a:t>🐘</a:t>
            </a:r>
            <a:endParaRPr sz="10133"/>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3"/>
          <p:cNvSpPr txBox="1">
            <a:spLocks noGrp="1"/>
          </p:cNvSpPr>
          <p:nvPr>
            <p:ph type="title"/>
          </p:nvPr>
        </p:nvSpPr>
        <p:spPr>
          <a:xfrm>
            <a:off x="415600" y="5687900"/>
            <a:ext cx="11360800" cy="763600"/>
          </a:xfrm>
          <a:prstGeom prst="rect">
            <a:avLst/>
          </a:prstGeom>
        </p:spPr>
        <p:txBody>
          <a:bodyPr spcFirstLastPara="1" vert="horz" wrap="square" lIns="121900" tIns="121900" rIns="121900" bIns="121900" numCol="1" anchor="t" anchorCtr="0" compatLnSpc="1">
            <a:prstTxWarp prst="textNoShape">
              <a:avLst/>
            </a:prstTxWarp>
            <a:normAutofit fontScale="90000"/>
          </a:bodyPr>
          <a:lstStyle/>
          <a:p>
            <a:r>
              <a:rPr lang="en" b="1"/>
              <a:t>Having Fun in Your Community!</a:t>
            </a:r>
            <a:endParaRPr b="1"/>
          </a:p>
        </p:txBody>
      </p:sp>
      <p:pic>
        <p:nvPicPr>
          <p:cNvPr id="593" name="Google Shape;593;p73" descr="Group of teenagers cheering in a crowd">
            <a:hlinkClick r:id="rId3"/>
          </p:cNvPr>
          <p:cNvPicPr preferRelativeResize="0"/>
          <p:nvPr/>
        </p:nvPicPr>
        <p:blipFill>
          <a:blip r:embed="rId4">
            <a:alphaModFix/>
          </a:blip>
          <a:stretch>
            <a:fillRect/>
          </a:stretch>
        </p:blipFill>
        <p:spPr>
          <a:xfrm>
            <a:off x="1723567" y="508000"/>
            <a:ext cx="8744867" cy="491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animEffect transition="in" filter="fade">
                                      <p:cBhvr>
                                        <p:cTn id="7" dur="1000"/>
                                        <p:tgtEl>
                                          <p:spTgt spid="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74"/>
          <p:cNvSpPr txBox="1">
            <a:spLocks noGrp="1"/>
          </p:cNvSpPr>
          <p:nvPr>
            <p:ph type="title"/>
          </p:nvPr>
        </p:nvSpPr>
        <p:spPr>
          <a:xfrm>
            <a:off x="415584" y="2603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a:t>Community Fun </a:t>
            </a:r>
            <a:endParaRPr b="1"/>
          </a:p>
        </p:txBody>
      </p:sp>
      <p:pic>
        <p:nvPicPr>
          <p:cNvPr id="600" name="Google Shape;600;p74" descr="A gif of teenagers playing mini golf"/>
          <p:cNvPicPr preferRelativeResize="0"/>
          <p:nvPr/>
        </p:nvPicPr>
        <p:blipFill>
          <a:blip r:embed="rId3">
            <a:alphaModFix/>
          </a:blip>
          <a:stretch>
            <a:fillRect/>
          </a:stretch>
        </p:blipFill>
        <p:spPr>
          <a:xfrm>
            <a:off x="2109367" y="1146434"/>
            <a:ext cx="7973304" cy="4484983"/>
          </a:xfrm>
          <a:prstGeom prst="rect">
            <a:avLst/>
          </a:prstGeom>
          <a:noFill/>
          <a:ln>
            <a:noFill/>
          </a:ln>
        </p:spPr>
      </p:pic>
      <p:sp>
        <p:nvSpPr>
          <p:cNvPr id="599" name="Google Shape;599;p74"/>
          <p:cNvSpPr txBox="1">
            <a:spLocks noGrp="1"/>
          </p:cNvSpPr>
          <p:nvPr>
            <p:ph type="body" idx="1"/>
          </p:nvPr>
        </p:nvSpPr>
        <p:spPr>
          <a:xfrm>
            <a:off x="979784" y="5408844"/>
            <a:ext cx="10232400" cy="10244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gn="ctr">
              <a:spcBef>
                <a:spcPts val="1600"/>
              </a:spcBef>
              <a:buNone/>
            </a:pPr>
            <a:r>
              <a:rPr lang="en" sz="3733" dirty="0">
                <a:solidFill>
                  <a:schemeClr val="dk1"/>
                </a:solidFill>
              </a:rPr>
              <a:t>Have fun with friends.</a:t>
            </a:r>
            <a:br>
              <a:rPr lang="en" sz="3733" dirty="0">
                <a:solidFill>
                  <a:schemeClr val="dk1"/>
                </a:solidFill>
              </a:rPr>
            </a:br>
            <a:endParaRPr sz="3733" dirty="0">
              <a:solidFill>
                <a:schemeClr val="dk1"/>
              </a:solidFill>
            </a:endParaRPr>
          </a:p>
          <a:p>
            <a:pPr marL="0" indent="0" algn="ctr">
              <a:spcBef>
                <a:spcPts val="1600"/>
              </a:spcBef>
              <a:spcAft>
                <a:spcPts val="1600"/>
              </a:spcAft>
              <a:buNone/>
            </a:pPr>
            <a:endParaRPr sz="3733"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5"/>
          <p:cNvSpPr txBox="1">
            <a:spLocks noGrp="1"/>
          </p:cNvSpPr>
          <p:nvPr>
            <p:ph type="title"/>
          </p:nvPr>
        </p:nvSpPr>
        <p:spPr>
          <a:xfrm>
            <a:off x="415584" y="2603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b="1"/>
              <a:t>Community Fun </a:t>
            </a:r>
            <a:endParaRPr b="1"/>
          </a:p>
        </p:txBody>
      </p:sp>
      <p:pic>
        <p:nvPicPr>
          <p:cNvPr id="607" name="Google Shape;607;p75" descr="Gif of a teenaged boy and girl on a carnival ride laughing"/>
          <p:cNvPicPr preferRelativeResize="0"/>
          <p:nvPr/>
        </p:nvPicPr>
        <p:blipFill>
          <a:blip r:embed="rId3">
            <a:alphaModFix/>
          </a:blip>
          <a:stretch>
            <a:fillRect/>
          </a:stretch>
        </p:blipFill>
        <p:spPr>
          <a:xfrm>
            <a:off x="2528601" y="1382234"/>
            <a:ext cx="7134873" cy="4013367"/>
          </a:xfrm>
          <a:prstGeom prst="rect">
            <a:avLst/>
          </a:prstGeom>
          <a:noFill/>
          <a:ln>
            <a:noFill/>
          </a:ln>
        </p:spPr>
      </p:pic>
      <p:sp>
        <p:nvSpPr>
          <p:cNvPr id="606" name="Google Shape;606;p75"/>
          <p:cNvSpPr txBox="1">
            <a:spLocks noGrp="1"/>
          </p:cNvSpPr>
          <p:nvPr>
            <p:ph type="body" idx="1"/>
          </p:nvPr>
        </p:nvSpPr>
        <p:spPr>
          <a:xfrm>
            <a:off x="979784" y="5475766"/>
            <a:ext cx="10232400" cy="10244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gn="ctr">
              <a:spcBef>
                <a:spcPts val="1600"/>
              </a:spcBef>
              <a:buNone/>
            </a:pPr>
            <a:r>
              <a:rPr lang="en" sz="3733" dirty="0">
                <a:solidFill>
                  <a:schemeClr val="dk1"/>
                </a:solidFill>
              </a:rPr>
              <a:t>Explore new things you may like.</a:t>
            </a:r>
            <a:br>
              <a:rPr lang="en" sz="3733" dirty="0">
                <a:solidFill>
                  <a:schemeClr val="dk1"/>
                </a:solidFill>
              </a:rPr>
            </a:br>
            <a:endParaRPr sz="3733" dirty="0">
              <a:solidFill>
                <a:schemeClr val="dk1"/>
              </a:solidFill>
            </a:endParaRPr>
          </a:p>
          <a:p>
            <a:pPr marL="0" indent="0" algn="ctr">
              <a:spcBef>
                <a:spcPts val="1600"/>
              </a:spcBef>
              <a:spcAft>
                <a:spcPts val="1600"/>
              </a:spcAft>
              <a:buNone/>
            </a:pPr>
            <a:endParaRPr sz="3733"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6"/>
          <p:cNvSpPr txBox="1">
            <a:spLocks noGrp="1"/>
          </p:cNvSpPr>
          <p:nvPr>
            <p:ph type="title"/>
          </p:nvPr>
        </p:nvSpPr>
        <p:spPr>
          <a:xfrm>
            <a:off x="415600" y="2912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(1/21) </a:t>
            </a:r>
            <a:endParaRPr sz="4293" b="1" dirty="0"/>
          </a:p>
        </p:txBody>
      </p:sp>
      <p:pic>
        <p:nvPicPr>
          <p:cNvPr id="617" name="Google Shape;617;p76" descr="Illustration of diverse group of people participating in community park cleanup during daytime, with trees and sun in background. Individuals wear gloves and hold trash bags, including a person in wheelchair, highlighting inclusivity and teamwork in environmental care.&#10;&#10;"/>
          <p:cNvPicPr preferRelativeResize="0"/>
          <p:nvPr/>
        </p:nvPicPr>
        <p:blipFill>
          <a:blip r:embed="rId3">
            <a:alphaModFix/>
          </a:blip>
          <a:stretch>
            <a:fillRect/>
          </a:stretch>
        </p:blipFill>
        <p:spPr>
          <a:xfrm>
            <a:off x="815867" y="1369267"/>
            <a:ext cx="3860667" cy="3860667"/>
          </a:xfrm>
          <a:prstGeom prst="rect">
            <a:avLst/>
          </a:prstGeom>
          <a:noFill/>
          <a:ln>
            <a:noFill/>
          </a:ln>
        </p:spPr>
      </p:pic>
      <p:sp>
        <p:nvSpPr>
          <p:cNvPr id="613" name="Google Shape;613;p76"/>
          <p:cNvSpPr txBox="1"/>
          <p:nvPr/>
        </p:nvSpPr>
        <p:spPr>
          <a:xfrm>
            <a:off x="415601" y="5321867"/>
            <a:ext cx="5070800" cy="779725"/>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467" b="1">
                <a:solidFill>
                  <a:schemeClr val="dk1"/>
                </a:solidFill>
              </a:rPr>
              <a:t>Volunteer clean up 🚮 </a:t>
            </a:r>
            <a:endParaRPr sz="3467" b="1"/>
          </a:p>
        </p:txBody>
      </p:sp>
      <p:sp>
        <p:nvSpPr>
          <p:cNvPr id="615" name="Google Shape;615;p76"/>
          <p:cNvSpPr txBox="1"/>
          <p:nvPr/>
        </p:nvSpPr>
        <p:spPr>
          <a:xfrm>
            <a:off x="5615484" y="5418434"/>
            <a:ext cx="1037600" cy="779725"/>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467" b="1">
                <a:solidFill>
                  <a:schemeClr val="dk1"/>
                </a:solidFill>
              </a:rPr>
              <a:t>OR </a:t>
            </a:r>
            <a:endParaRPr sz="3467" b="1"/>
          </a:p>
        </p:txBody>
      </p:sp>
      <p:pic>
        <p:nvPicPr>
          <p:cNvPr id="616" name="Google Shape;616;p76" descr="Photograph of a classroom art session showing a student painting with watercolors at a table, surrounded by paint jars and brushes. Background includes other students engaged in creative activities and colorful artwork displayed on walls, highlighting a collaborative and artistic learning environment.&#10;&#10;"/>
          <p:cNvPicPr preferRelativeResize="0"/>
          <p:nvPr/>
        </p:nvPicPr>
        <p:blipFill>
          <a:blip r:embed="rId4">
            <a:alphaModFix/>
          </a:blip>
          <a:stretch>
            <a:fillRect/>
          </a:stretch>
        </p:blipFill>
        <p:spPr>
          <a:xfrm>
            <a:off x="7312101" y="1258000"/>
            <a:ext cx="4083200" cy="4083200"/>
          </a:xfrm>
          <a:prstGeom prst="rect">
            <a:avLst/>
          </a:prstGeom>
          <a:noFill/>
          <a:ln>
            <a:noFill/>
          </a:ln>
        </p:spPr>
      </p:pic>
      <p:sp>
        <p:nvSpPr>
          <p:cNvPr id="614" name="Google Shape;614;p76"/>
          <p:cNvSpPr txBox="1"/>
          <p:nvPr/>
        </p:nvSpPr>
        <p:spPr>
          <a:xfrm>
            <a:off x="7021617" y="5321867"/>
            <a:ext cx="5070800" cy="1231066"/>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b="1" dirty="0">
                <a:solidFill>
                  <a:schemeClr val="dk1"/>
                </a:solidFill>
              </a:rPr>
              <a:t>Take a class </a:t>
            </a:r>
            <a:endParaRPr sz="3200" b="1" dirty="0">
              <a:solidFill>
                <a:schemeClr val="dk1"/>
              </a:solidFill>
            </a:endParaRPr>
          </a:p>
          <a:p>
            <a:pPr>
              <a:spcBef>
                <a:spcPts val="0"/>
              </a:spcBef>
              <a:spcAft>
                <a:spcPts val="0"/>
              </a:spcAft>
            </a:pPr>
            <a:r>
              <a:rPr lang="en" sz="3200" b="1" dirty="0">
                <a:solidFill>
                  <a:schemeClr val="dk1"/>
                </a:solidFill>
              </a:rPr>
              <a:t>(art, cooking, tech) 🎨</a:t>
            </a:r>
            <a:endParaRPr sz="32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7"/>
          <p:cNvSpPr txBox="1">
            <a:spLocks noGrp="1"/>
          </p:cNvSpPr>
          <p:nvPr>
            <p:ph type="title"/>
          </p:nvPr>
        </p:nvSpPr>
        <p:spPr>
          <a:xfrm>
            <a:off x="589800" y="337100"/>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(2/21)</a:t>
            </a:r>
            <a:endParaRPr sz="4293" b="1" dirty="0"/>
          </a:p>
        </p:txBody>
      </p:sp>
      <p:pic>
        <p:nvPicPr>
          <p:cNvPr id="627" name="Google Shape;627;p77" descr="Illustration of a person shopping in a retail store, holding a blue basket and standing between shelves stocked with clothing and boxed items. The scene features organized displays with price signs, casual apparel, and accessories under bright ceiling lights.&#10;&#10;"/>
          <p:cNvPicPr preferRelativeResize="0"/>
          <p:nvPr/>
        </p:nvPicPr>
        <p:blipFill>
          <a:blip r:embed="rId3">
            <a:alphaModFix/>
          </a:blip>
          <a:stretch>
            <a:fillRect/>
          </a:stretch>
        </p:blipFill>
        <p:spPr>
          <a:xfrm>
            <a:off x="701867" y="1303900"/>
            <a:ext cx="4029933" cy="4029933"/>
          </a:xfrm>
          <a:prstGeom prst="rect">
            <a:avLst/>
          </a:prstGeom>
          <a:noFill/>
          <a:ln>
            <a:noFill/>
          </a:ln>
        </p:spPr>
      </p:pic>
      <p:sp>
        <p:nvSpPr>
          <p:cNvPr id="625" name="Google Shape;625;p77"/>
          <p:cNvSpPr txBox="1"/>
          <p:nvPr/>
        </p:nvSpPr>
        <p:spPr>
          <a:xfrm>
            <a:off x="176133" y="4847667"/>
            <a:ext cx="4787600" cy="1473312"/>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endParaRPr sz="3467">
              <a:solidFill>
                <a:schemeClr val="dk1"/>
              </a:solidFill>
            </a:endParaRPr>
          </a:p>
          <a:p>
            <a:pPr algn="ctr">
              <a:lnSpc>
                <a:spcPct val="115000"/>
              </a:lnSpc>
              <a:spcBef>
                <a:spcPts val="0"/>
              </a:spcBef>
              <a:spcAft>
                <a:spcPts val="0"/>
              </a:spcAft>
            </a:pPr>
            <a:r>
              <a:rPr lang="en" sz="3467" b="1">
                <a:solidFill>
                  <a:schemeClr val="dk1"/>
                </a:solidFill>
              </a:rPr>
              <a:t> </a:t>
            </a:r>
            <a:r>
              <a:rPr lang="en" sz="3467">
                <a:solidFill>
                  <a:schemeClr val="dk1"/>
                </a:solidFill>
              </a:rPr>
              <a:t>🛍️👜 </a:t>
            </a:r>
            <a:r>
              <a:rPr lang="en" sz="3467" b="1">
                <a:solidFill>
                  <a:schemeClr val="dk1"/>
                </a:solidFill>
              </a:rPr>
              <a:t>Go shopping</a:t>
            </a:r>
            <a:endParaRPr sz="3467">
              <a:solidFill>
                <a:schemeClr val="dk1"/>
              </a:solidFill>
            </a:endParaRPr>
          </a:p>
        </p:txBody>
      </p:sp>
      <p:sp>
        <p:nvSpPr>
          <p:cNvPr id="623" name="Google Shape;623;p77"/>
          <p:cNvSpPr txBox="1"/>
          <p:nvPr/>
        </p:nvSpPr>
        <p:spPr>
          <a:xfrm>
            <a:off x="5410184" y="5565667"/>
            <a:ext cx="13716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626" name="Google Shape;626;p77" descr="Photograph of a young woman sitting in a fast-food restaurant with a tray holding a burger, fries, and a soft drink cup. Background shows other customers seated in booths and a menu board with illuminated food options above the counter.&#10;&#10;"/>
          <p:cNvPicPr preferRelativeResize="0"/>
          <p:nvPr/>
        </p:nvPicPr>
        <p:blipFill>
          <a:blip r:embed="rId4">
            <a:alphaModFix/>
          </a:blip>
          <a:stretch>
            <a:fillRect/>
          </a:stretch>
        </p:blipFill>
        <p:spPr>
          <a:xfrm>
            <a:off x="7487283" y="1303900"/>
            <a:ext cx="4029965" cy="4029965"/>
          </a:xfrm>
          <a:prstGeom prst="rect">
            <a:avLst/>
          </a:prstGeom>
          <a:noFill/>
          <a:ln>
            <a:noFill/>
          </a:ln>
        </p:spPr>
      </p:pic>
      <p:sp>
        <p:nvSpPr>
          <p:cNvPr id="624" name="Google Shape;624;p77"/>
          <p:cNvSpPr txBox="1"/>
          <p:nvPr/>
        </p:nvSpPr>
        <p:spPr>
          <a:xfrm>
            <a:off x="7228267" y="5537067"/>
            <a:ext cx="4548000" cy="859747"/>
          </a:xfrm>
          <a:prstGeom prst="rect">
            <a:avLst/>
          </a:prstGeom>
          <a:noFill/>
          <a:ln>
            <a:noFill/>
          </a:ln>
        </p:spPr>
        <p:txBody>
          <a:bodyPr spcFirstLastPara="1" wrap="square" lIns="121900" tIns="121900" rIns="121900" bIns="121900" anchor="t" anchorCtr="0">
            <a:spAutoFit/>
          </a:bodyPr>
          <a:lstStyle/>
          <a:p>
            <a:pPr>
              <a:lnSpc>
                <a:spcPct val="115000"/>
              </a:lnSpc>
              <a:spcBef>
                <a:spcPts val="0"/>
              </a:spcBef>
              <a:spcAft>
                <a:spcPts val="0"/>
              </a:spcAft>
            </a:pPr>
            <a:r>
              <a:rPr lang="en" sz="3467">
                <a:solidFill>
                  <a:schemeClr val="dk1"/>
                </a:solidFill>
              </a:rPr>
              <a:t>🍔☕</a:t>
            </a:r>
            <a:r>
              <a:rPr lang="en" sz="3467" b="1">
                <a:solidFill>
                  <a:schemeClr val="dk1"/>
                </a:solidFill>
              </a:rPr>
              <a:t>Go out to eat</a:t>
            </a:r>
            <a:endParaRPr sz="3467" b="1">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8"/>
          <p:cNvSpPr txBox="1">
            <a:spLocks noGrp="1"/>
          </p:cNvSpPr>
          <p:nvPr>
            <p:ph type="title"/>
          </p:nvPr>
        </p:nvSpPr>
        <p:spPr>
          <a:xfrm>
            <a:off x="417633" y="58333"/>
            <a:ext cx="11360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buSzPts val="990"/>
            </a:pPr>
            <a:r>
              <a:rPr lang="en" sz="4293" b="1" dirty="0"/>
              <a:t>What do you like? (3/21)</a:t>
            </a:r>
            <a:endParaRPr sz="4293" b="1" dirty="0"/>
          </a:p>
        </p:txBody>
      </p:sp>
      <p:pic>
        <p:nvPicPr>
          <p:cNvPr id="637" name="Google Shape;637;p78" descr="Photograph of a young man wearing a black leather jacket and white tank top holding pink cotton candy and a drink at a carnival. Background features a swing ride with people, a Ferris wheel, and other visitors including a person in a wheelchair."/>
          <p:cNvPicPr preferRelativeResize="0"/>
          <p:nvPr/>
        </p:nvPicPr>
        <p:blipFill>
          <a:blip r:embed="rId3">
            <a:alphaModFix/>
          </a:blip>
          <a:stretch>
            <a:fillRect/>
          </a:stretch>
        </p:blipFill>
        <p:spPr>
          <a:xfrm>
            <a:off x="967379" y="1117833"/>
            <a:ext cx="4044970" cy="4019981"/>
          </a:xfrm>
          <a:prstGeom prst="rect">
            <a:avLst/>
          </a:prstGeom>
          <a:noFill/>
          <a:ln>
            <a:noFill/>
          </a:ln>
        </p:spPr>
      </p:pic>
      <p:sp>
        <p:nvSpPr>
          <p:cNvPr id="635" name="Google Shape;635;p78"/>
          <p:cNvSpPr txBox="1"/>
          <p:nvPr/>
        </p:nvSpPr>
        <p:spPr>
          <a:xfrm>
            <a:off x="0" y="5095905"/>
            <a:ext cx="4690400" cy="1473312"/>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sz="3467" dirty="0">
                <a:solidFill>
                  <a:schemeClr val="dk1"/>
                </a:solidFill>
              </a:rPr>
              <a:t>🎢🎡</a:t>
            </a:r>
            <a:r>
              <a:rPr lang="en" sz="3467" b="1" dirty="0">
                <a:solidFill>
                  <a:schemeClr val="dk1"/>
                </a:solidFill>
              </a:rPr>
              <a:t> Go to an amusement park</a:t>
            </a:r>
            <a:endParaRPr sz="3467" dirty="0">
              <a:solidFill>
                <a:schemeClr val="dk1"/>
              </a:solidFill>
            </a:endParaRPr>
          </a:p>
        </p:txBody>
      </p:sp>
      <p:sp>
        <p:nvSpPr>
          <p:cNvPr id="633" name="Google Shape;633;p78"/>
          <p:cNvSpPr txBox="1"/>
          <p:nvPr/>
        </p:nvSpPr>
        <p:spPr>
          <a:xfrm>
            <a:off x="5347844" y="5116600"/>
            <a:ext cx="1500400" cy="763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3467" b="1">
                <a:solidFill>
                  <a:schemeClr val="dk1"/>
                </a:solidFill>
              </a:rPr>
              <a:t>OR</a:t>
            </a:r>
            <a:endParaRPr sz="3467" b="1">
              <a:solidFill>
                <a:schemeClr val="dk1"/>
              </a:solidFill>
            </a:endParaRPr>
          </a:p>
        </p:txBody>
      </p:sp>
      <p:pic>
        <p:nvPicPr>
          <p:cNvPr id="636" name="Google Shape;636;p78" descr="Photograph of a movie theater showing a superhero film featuring characters like Iron Man, Captain America, and Hulk on a large screen with vibrant colors and action poses. Audience members in foreground hold popcorn and drinks, engaging with each other, highlighting a social and entertainment setting."/>
          <p:cNvPicPr preferRelativeResize="0"/>
          <p:nvPr/>
        </p:nvPicPr>
        <p:blipFill>
          <a:blip r:embed="rId4">
            <a:alphaModFix/>
          </a:blip>
          <a:stretch>
            <a:fillRect/>
          </a:stretch>
        </p:blipFill>
        <p:spPr>
          <a:xfrm>
            <a:off x="7262648" y="1155925"/>
            <a:ext cx="4044970" cy="4019981"/>
          </a:xfrm>
          <a:prstGeom prst="rect">
            <a:avLst/>
          </a:prstGeom>
          <a:noFill/>
          <a:ln>
            <a:noFill/>
          </a:ln>
        </p:spPr>
      </p:pic>
      <p:sp>
        <p:nvSpPr>
          <p:cNvPr id="634" name="Google Shape;634;p78"/>
          <p:cNvSpPr txBox="1"/>
          <p:nvPr/>
        </p:nvSpPr>
        <p:spPr>
          <a:xfrm>
            <a:off x="7465319" y="5175906"/>
            <a:ext cx="4376400" cy="139329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buClr>
                <a:schemeClr val="dk1"/>
              </a:buClr>
              <a:buSzPts val="1100"/>
            </a:pPr>
            <a:r>
              <a:rPr lang="en" sz="3467" b="1">
                <a:solidFill>
                  <a:schemeClr val="dk1"/>
                </a:solidFill>
              </a:rPr>
              <a:t>Watch a movie 🎬</a:t>
            </a:r>
            <a:endParaRPr sz="3467" b="1">
              <a:solidFill>
                <a:schemeClr val="dk1"/>
              </a:solidFill>
            </a:endParaRPr>
          </a:p>
          <a:p>
            <a:pPr algn="ctr">
              <a:lnSpc>
                <a:spcPct val="115000"/>
              </a:lnSpc>
              <a:spcBef>
                <a:spcPts val="0"/>
              </a:spcBef>
              <a:spcAft>
                <a:spcPts val="0"/>
              </a:spcAft>
            </a:pPr>
            <a:endParaRPr sz="3467">
              <a:solidFill>
                <a:schemeClr val="dk1"/>
              </a:solidFill>
            </a:endParaRPr>
          </a:p>
        </p:txBody>
      </p:sp>
    </p:spTree>
  </p:cSld>
  <p:clrMapOvr>
    <a:masterClrMapping/>
  </p:clrMapOvr>
</p:sld>
</file>

<file path=ppt/theme/theme1.xml><?xml version="1.0" encoding="utf-8"?>
<a:theme xmlns:a="http://schemas.openxmlformats.org/drawingml/2006/main" name="Default Design">
  <a:themeElements>
    <a:clrScheme name="JTILT">
      <a:dk1>
        <a:srgbClr val="000000"/>
      </a:dk1>
      <a:lt1>
        <a:srgbClr val="FFFFFF"/>
      </a:lt1>
      <a:dk2>
        <a:srgbClr val="000000"/>
      </a:dk2>
      <a:lt2>
        <a:srgbClr val="808080"/>
      </a:lt2>
      <a:accent1>
        <a:srgbClr val="B8E08C"/>
      </a:accent1>
      <a:accent2>
        <a:srgbClr val="2F5597"/>
      </a:accent2>
      <a:accent3>
        <a:srgbClr val="FFFFFF"/>
      </a:accent3>
      <a:accent4>
        <a:srgbClr val="FFF2CC"/>
      </a:accent4>
      <a:accent5>
        <a:srgbClr val="FFE599"/>
      </a:accent5>
      <a:accent6>
        <a:srgbClr val="000000"/>
      </a:accent6>
      <a:hlink>
        <a:srgbClr val="2F5597"/>
      </a:hlink>
      <a:folHlink>
        <a:srgbClr val="2F5597"/>
      </a:folHlink>
    </a:clrScheme>
    <a:fontScheme name="JTILT">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TILTPresentation-Template" id="{AB281015-E3EF-4CA4-ACFF-7A0CCAB593D3}" vid="{736C4559-1246-4482-B1DD-9EFED0333CF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JTILTPresentation-Template-OTH</Template>
  <TotalTime>89</TotalTime>
  <Words>488</Words>
  <Application>Microsoft Office PowerPoint</Application>
  <PresentationFormat>Widescreen</PresentationFormat>
  <Paragraphs>81</Paragraphs>
  <Slides>28</Slides>
  <Notes>26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Comic Sans MS</vt:lpstr>
      <vt:lpstr>Roboto</vt:lpstr>
      <vt:lpstr>Roboto Black</vt:lpstr>
      <vt:lpstr>Times New Roman</vt:lpstr>
      <vt:lpstr>Verdana</vt:lpstr>
      <vt:lpstr>Default Design</vt:lpstr>
      <vt:lpstr>Community Leisure Activity Assessment</vt:lpstr>
      <vt:lpstr>Presentation Note</vt:lpstr>
      <vt:lpstr>What do you like to do in in the community? </vt:lpstr>
      <vt:lpstr>Having Fun in Your Community!</vt:lpstr>
      <vt:lpstr>Community Fun </vt:lpstr>
      <vt:lpstr>Community Fun </vt:lpstr>
      <vt:lpstr>What do you like? (1/21) </vt:lpstr>
      <vt:lpstr>What do you like? (2/21)</vt:lpstr>
      <vt:lpstr>What do you like? (3/21)</vt:lpstr>
      <vt:lpstr>What do you like? (4/21) </vt:lpstr>
      <vt:lpstr>What do you like? (5/21) </vt:lpstr>
      <vt:lpstr>What do you like? (6/21)</vt:lpstr>
      <vt:lpstr>What do you like? (7/21)</vt:lpstr>
      <vt:lpstr>What do you like? (8/21)</vt:lpstr>
      <vt:lpstr>What do you like? (9/21)</vt:lpstr>
      <vt:lpstr>What do you like? (10/21)</vt:lpstr>
      <vt:lpstr>What do you like? (11/21)</vt:lpstr>
      <vt:lpstr>What do you like? (12/21) </vt:lpstr>
      <vt:lpstr>What do you like? (13/21)</vt:lpstr>
      <vt:lpstr>What do you like? (14/21) </vt:lpstr>
      <vt:lpstr>What do you like? (15/21) </vt:lpstr>
      <vt:lpstr>What do you like? (16/21) </vt:lpstr>
      <vt:lpstr>What do you like? (17/21) </vt:lpstr>
      <vt:lpstr>What do you like? (18/21) </vt:lpstr>
      <vt:lpstr>What do you like? (19/21) </vt:lpstr>
      <vt:lpstr>What do you like? (20/21)</vt:lpstr>
      <vt:lpstr>What do you like? (21/21)</vt:lpstr>
      <vt:lpstr>Well Done</vt:lpstr>
    </vt:vector>
  </TitlesOfParts>
  <Company>The University of Memphis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Integrating Instructional Software into Teaching and Learning</dc:subject>
  <dc:creator>Craig Erschel Shepherd (cshphrd2)</dc:creator>
  <cp:lastModifiedBy>Craig Erschel Shepherd (cshphrd2)</cp:lastModifiedBy>
  <cp:revision>6</cp:revision>
  <dcterms:created xsi:type="dcterms:W3CDTF">2024-09-10T15:41:43Z</dcterms:created>
  <dcterms:modified xsi:type="dcterms:W3CDTF">2026-06-06T00:20:14Z</dcterms:modified>
</cp:coreProperties>
</file>