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handoutMasterIdLst>
    <p:handoutMasterId r:id="rId33"/>
  </p:handoutMasterIdLst>
  <p:sldIdLst>
    <p:sldId id="256" r:id="rId2"/>
    <p:sldId id="288" r:id="rId3"/>
    <p:sldId id="358" r:id="rId4"/>
    <p:sldId id="289" r:id="rId5"/>
    <p:sldId id="290" r:id="rId6"/>
    <p:sldId id="291" r:id="rId7"/>
    <p:sldId id="292" r:id="rId8"/>
    <p:sldId id="293" r:id="rId9"/>
    <p:sldId id="294" r:id="rId10"/>
    <p:sldId id="295" r:id="rId11"/>
    <p:sldId id="296" r:id="rId12"/>
    <p:sldId id="297" r:id="rId13"/>
    <p:sldId id="298" r:id="rId14"/>
    <p:sldId id="299" r:id="rId15"/>
    <p:sldId id="300" r:id="rId16"/>
    <p:sldId id="301" r:id="rId17"/>
    <p:sldId id="302" r:id="rId18"/>
    <p:sldId id="303" r:id="rId19"/>
    <p:sldId id="304" r:id="rId20"/>
    <p:sldId id="305" r:id="rId21"/>
    <p:sldId id="306" r:id="rId22"/>
    <p:sldId id="307" r:id="rId23"/>
    <p:sldId id="308" r:id="rId24"/>
    <p:sldId id="309" r:id="rId25"/>
    <p:sldId id="310" r:id="rId26"/>
    <p:sldId id="311" r:id="rId27"/>
    <p:sldId id="312" r:id="rId28"/>
    <p:sldId id="313" r:id="rId29"/>
    <p:sldId id="314" r:id="rId30"/>
    <p:sldId id="357" r:id="rId31"/>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panose="030F0702030302020204" pitchFamily="66"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Comic Sans MS" panose="030F0702030302020204" pitchFamily="66"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Comic Sans MS" panose="030F0702030302020204" pitchFamily="66"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Comic Sans MS" panose="030F0702030302020204" pitchFamily="66"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Comic Sans MS" panose="030F0702030302020204" pitchFamily="66"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Comic Sans MS" panose="030F0702030302020204" pitchFamily="66"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Comic Sans MS" panose="030F0702030302020204" pitchFamily="66"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Comic Sans MS" panose="030F0702030302020204" pitchFamily="66"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Comic Sans MS" panose="030F0702030302020204" pitchFamily="66" charset="0"/>
        <a:ea typeface="MS PGothic" panose="020B0600070205080204" pitchFamily="34" charset="-128"/>
        <a:cs typeface="+mn-cs"/>
      </a:defRPr>
    </a:lvl9pPr>
  </p:defaultTextStyle>
  <p:extLst>
    <p:ext uri="{521415D9-36F7-43E2-AB2F-B90AF26B5E84}">
      <p14:sectionLst xmlns:p14="http://schemas.microsoft.com/office/powerpoint/2010/main">
        <p14:section name="School Leisrue Activity Assessment" id="{4B0B783C-CE66-43CC-A1F2-AE7C6EE4B6EF}">
          <p14:sldIdLst>
            <p14:sldId id="256"/>
            <p14:sldId id="288"/>
          </p14:sldIdLst>
        </p14:section>
        <p14:section name="Presentation Contents" id="{4AABBEC6-4A8C-4A7F-A749-6BED348544CB}">
          <p14:sldIdLst>
            <p14:sldId id="35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57"/>
          </p14:sldIdLst>
        </p14:section>
      </p14:sectionLst>
    </p:ext>
    <p:ext uri="{EFAFB233-063F-42B5-8137-9DF3F51BA10A}">
      <p15:sldGuideLst xmlns:p15="http://schemas.microsoft.com/office/powerpoint/2012/main">
        <p15:guide id="1" orient="horz" pos="4319">
          <p15:clr>
            <a:srgbClr val="A4A3A4"/>
          </p15:clr>
        </p15:guide>
        <p15:guide id="2" pos="76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595959"/>
    <a:srgbClr val="B8E08C"/>
    <a:srgbClr val="FF0000"/>
    <a:srgbClr val="CC9900"/>
    <a:srgbClr val="663300"/>
    <a:srgbClr val="006600"/>
    <a:srgbClr val="990000"/>
    <a:srgbClr val="0033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04" autoAdjust="0"/>
    <p:restoredTop sz="91315" autoAdjust="0"/>
  </p:normalViewPr>
  <p:slideViewPr>
    <p:cSldViewPr snapToGrid="0" showGuides="1">
      <p:cViewPr varScale="1">
        <p:scale>
          <a:sx n="91" d="100"/>
          <a:sy n="91" d="100"/>
        </p:scale>
        <p:origin x="60" y="171"/>
      </p:cViewPr>
      <p:guideLst>
        <p:guide orient="horz" pos="4319"/>
        <p:guide pos="767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C54D9C12-C77C-44B5-A4B6-550B204C29C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en-US"/>
          </a:p>
        </p:txBody>
      </p:sp>
      <p:sp>
        <p:nvSpPr>
          <p:cNvPr id="89091" name="Rectangle 3">
            <a:extLst>
              <a:ext uri="{FF2B5EF4-FFF2-40B4-BE49-F238E27FC236}">
                <a16:creationId xmlns:a16="http://schemas.microsoft.com/office/drawing/2014/main" id="{9794E248-9E8C-443A-A5ED-3F797AF9CCF3}"/>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anose="02020603050405020304" pitchFamily="18" charset="0"/>
              </a:defRPr>
            </a:lvl1pPr>
          </a:lstStyle>
          <a:p>
            <a:pPr>
              <a:defRPr/>
            </a:pPr>
            <a:endParaRPr lang="en-US" altLang="en-US"/>
          </a:p>
        </p:txBody>
      </p:sp>
      <p:sp>
        <p:nvSpPr>
          <p:cNvPr id="89092" name="Rectangle 4">
            <a:extLst>
              <a:ext uri="{FF2B5EF4-FFF2-40B4-BE49-F238E27FC236}">
                <a16:creationId xmlns:a16="http://schemas.microsoft.com/office/drawing/2014/main" id="{3F807E8F-6973-4907-A2A9-0016C1976F78}"/>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en-US"/>
          </a:p>
        </p:txBody>
      </p:sp>
      <p:sp>
        <p:nvSpPr>
          <p:cNvPr id="89093" name="Rectangle 5">
            <a:extLst>
              <a:ext uri="{FF2B5EF4-FFF2-40B4-BE49-F238E27FC236}">
                <a16:creationId xmlns:a16="http://schemas.microsoft.com/office/drawing/2014/main" id="{BE14ACE5-F3A1-44D5-A056-A5EADFD2C8D4}"/>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fld id="{2B9D48F8-701B-40D8-B658-5D61D9E7BD24}"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54A6B60-46F5-44FD-91EA-C6001B68C5E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en-US"/>
          </a:p>
        </p:txBody>
      </p:sp>
      <p:sp>
        <p:nvSpPr>
          <p:cNvPr id="5123" name="Rectangle 3">
            <a:extLst>
              <a:ext uri="{FF2B5EF4-FFF2-40B4-BE49-F238E27FC236}">
                <a16:creationId xmlns:a16="http://schemas.microsoft.com/office/drawing/2014/main" id="{03195FFD-7637-4C12-9641-4DC81A95556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anose="02020603050405020304" pitchFamily="18" charset="0"/>
              </a:defRPr>
            </a:lvl1pPr>
          </a:lstStyle>
          <a:p>
            <a:pPr>
              <a:defRPr/>
            </a:pPr>
            <a:endParaRPr lang="en-US" altLang="en-US"/>
          </a:p>
        </p:txBody>
      </p:sp>
      <p:sp>
        <p:nvSpPr>
          <p:cNvPr id="15364" name="Rectangle 4">
            <a:extLst>
              <a:ext uri="{FF2B5EF4-FFF2-40B4-BE49-F238E27FC236}">
                <a16:creationId xmlns:a16="http://schemas.microsoft.com/office/drawing/2014/main" id="{7B94D00D-C45E-44AC-BBC9-BB7161F66FA4}"/>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E8C99408-3AA3-49C2-A275-BEB167CA671A}"/>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E1259C95-AE49-459E-B2EE-D26ED3BBEBD1}"/>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en-US"/>
          </a:p>
        </p:txBody>
      </p:sp>
      <p:sp>
        <p:nvSpPr>
          <p:cNvPr id="5127" name="Rectangle 7">
            <a:extLst>
              <a:ext uri="{FF2B5EF4-FFF2-40B4-BE49-F238E27FC236}">
                <a16:creationId xmlns:a16="http://schemas.microsoft.com/office/drawing/2014/main" id="{71ED5B40-1D5B-4B3A-8EE7-056D8C983385}"/>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fld id="{4B22A6BE-9336-4166-AE8C-1C58964F57D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459ead8d5d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459ead8d5d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45e7c112f2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345e7c112f2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45e7c112f2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345e7c112f2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34a13824939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34a13824939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4a13824939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4a13824939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4a13824939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4a13824939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4a13824939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4a13824939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4a53a44eac_2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34a53a44eac_2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34a13824939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34a13824939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4a13824939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34a13824939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4a13824939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34a13824939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4a53a44ea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4a53a44ea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4a13824939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34a13824939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34a53a44eac_2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34a53a44eac_2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34a53a44eac_2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34a53a44eac_2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34a53a44eac_2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34a53a44eac_2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34a53a44eac_2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34a53a44eac_2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34a53a44eac_2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34a53a44eac_2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4a53a44eac_2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4a53a44eac_2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4dec85354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34dec8535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345e7c112f2_0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345e7c112f2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45e7c112f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345e7c112f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4a53a44eac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34a53a44eac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45e7c112f2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45e7c112f2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45e7c112f2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345e7c112f2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4a53a44eac_2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34a53a44eac_2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45e7c112f2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45e7c112f2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45e7c112f2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345e7c112f2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sz="4400">
                <a:solidFill>
                  <a:srgbClr val="2F5597"/>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7905214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F5597"/>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6347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rgbClr val="2F5597"/>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578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274638"/>
            <a:ext cx="10058400" cy="1143000"/>
          </a:xfrm>
        </p:spPr>
        <p:txBody>
          <a:bodyPr/>
          <a:lstStyle>
            <a:lvl1pPr>
              <a:defRPr>
                <a:solidFill>
                  <a:srgbClr val="2F5597"/>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73885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16000" y="274638"/>
            <a:ext cx="10058400" cy="1143000"/>
          </a:xfrm>
        </p:spPr>
        <p:txBody>
          <a:bodyPr/>
          <a:lstStyle>
            <a:lvl1pPr>
              <a:defRPr>
                <a:solidFill>
                  <a:srgbClr val="2F5597"/>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4875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398479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F5597"/>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38072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2F5597"/>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160399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F5597"/>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27646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solidFill>
                  <a:srgbClr val="2F5597"/>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68619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F5597"/>
                </a:solidFill>
              </a:defRPr>
            </a:lvl1pPr>
          </a:lstStyle>
          <a:p>
            <a:r>
              <a:rPr lang="en-US"/>
              <a:t>Click to edit Master title style</a:t>
            </a:r>
            <a:endParaRPr lang="en-US" dirty="0"/>
          </a:p>
        </p:txBody>
      </p:sp>
    </p:spTree>
    <p:extLst>
      <p:ext uri="{BB962C8B-B14F-4D97-AF65-F5344CB8AC3E}">
        <p14:creationId xmlns:p14="http://schemas.microsoft.com/office/powerpoint/2010/main" val="29958472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3439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2F5597"/>
                </a:solidFill>
              </a:defRPr>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664030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2F5597"/>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06888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s://creativecommons.org/licenses/by-nc-sa/4.0/"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hyperlink" Target="https://journals.uwyo.edu/index.php/jtilt/index"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4">
            <a:extLst>
              <a:ext uri="{FF2B5EF4-FFF2-40B4-BE49-F238E27FC236}">
                <a16:creationId xmlns:a16="http://schemas.microsoft.com/office/drawing/2014/main" id="{C8C1C049-F093-489D-90F9-FF3503ADDF19}"/>
              </a:ext>
            </a:extLst>
          </p:cNvPr>
          <p:cNvSpPr>
            <a:spLocks noGrp="1" noChangeArrowheads="1"/>
          </p:cNvSpPr>
          <p:nvPr>
            <p:ph type="title"/>
          </p:nvPr>
        </p:nvSpPr>
        <p:spPr bwMode="auto">
          <a:xfrm>
            <a:off x="1016000" y="274638"/>
            <a:ext cx="1005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Rectangle 15">
            <a:extLst>
              <a:ext uri="{FF2B5EF4-FFF2-40B4-BE49-F238E27FC236}">
                <a16:creationId xmlns:a16="http://schemas.microsoft.com/office/drawing/2014/main" id="{0270379C-98BA-456F-9A8F-BAB630A6FC15}"/>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5" name="Straight Connector 4">
            <a:extLst>
              <a:ext uri="{FF2B5EF4-FFF2-40B4-BE49-F238E27FC236}">
                <a16:creationId xmlns:a16="http://schemas.microsoft.com/office/drawing/2014/main" id="{A1DB6455-0209-2065-F6CC-30EB98328600}"/>
              </a:ext>
              <a:ext uri="{C183D7F6-B498-43B3-948B-1728B52AA6E4}">
                <adec:decorative xmlns:adec="http://schemas.microsoft.com/office/drawing/2017/decorative" val="1"/>
              </a:ext>
            </a:extLst>
          </p:cNvPr>
          <p:cNvCxnSpPr>
            <a:cxnSpLocks/>
          </p:cNvCxnSpPr>
          <p:nvPr userDrawn="1"/>
        </p:nvCxnSpPr>
        <p:spPr>
          <a:xfrm>
            <a:off x="5195" y="6437165"/>
            <a:ext cx="12186805" cy="0"/>
          </a:xfrm>
          <a:prstGeom prst="line">
            <a:avLst/>
          </a:prstGeom>
          <a:ln w="57150">
            <a:solidFill>
              <a:srgbClr val="B8E08C"/>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C493F0C-13A0-FB5C-3D8D-286241BDE092}"/>
              </a:ext>
              <a:ext uri="{C183D7F6-B498-43B3-948B-1728B52AA6E4}">
                <adec:decorative xmlns:adec="http://schemas.microsoft.com/office/drawing/2017/decorative" val="1"/>
              </a:ext>
            </a:extLst>
          </p:cNvPr>
          <p:cNvSpPr/>
          <p:nvPr userDrawn="1"/>
        </p:nvSpPr>
        <p:spPr>
          <a:xfrm>
            <a:off x="5194" y="6477002"/>
            <a:ext cx="12186805" cy="380998"/>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000" u="none" dirty="0">
                <a:solidFill>
                  <a:schemeClr val="bg1"/>
                </a:solidFill>
                <a:latin typeface="Roboto" panose="02000000000000000000" pitchFamily="2" charset="0"/>
                <a:ea typeface="Roboto" panose="02000000000000000000" pitchFamily="2" charset="0"/>
                <a:hlinkClick r:id="rId16">
                  <a:extLst>
                    <a:ext uri="{A12FA001-AC4F-418D-AE19-62706E023703}">
                      <ahyp:hlinkClr xmlns:ahyp="http://schemas.microsoft.com/office/drawing/2018/hyperlinkcolor" val="tx"/>
                    </a:ext>
                  </a:extLst>
                </a:hlinkClick>
              </a:rPr>
              <a:t>Journal of Technology-Integrated Lessons and Teaching</a:t>
            </a:r>
            <a:r>
              <a:rPr lang="en-US" sz="1000" dirty="0">
                <a:solidFill>
                  <a:schemeClr val="bg1"/>
                </a:solidFill>
                <a:latin typeface="Roboto" panose="02000000000000000000" pitchFamily="2" charset="0"/>
                <a:ea typeface="Roboto" panose="02000000000000000000" pitchFamily="2" charset="0"/>
              </a:rPr>
              <a:t>, 5(1).</a:t>
            </a:r>
          </a:p>
        </p:txBody>
      </p:sp>
      <p:pic>
        <p:nvPicPr>
          <p:cNvPr id="7" name="Picture 6">
            <a:hlinkClick r:id="rId16"/>
            <a:extLst>
              <a:ext uri="{FF2B5EF4-FFF2-40B4-BE49-F238E27FC236}">
                <a16:creationId xmlns:a16="http://schemas.microsoft.com/office/drawing/2014/main" id="{BCE05341-DD77-EB2C-106C-FE0D7F70D446}"/>
              </a:ext>
              <a:ext uri="{C183D7F6-B498-43B3-948B-1728B52AA6E4}">
                <adec:decorative xmlns:adec="http://schemas.microsoft.com/office/drawing/2017/decorative" val="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250025" y="109242"/>
            <a:ext cx="868680" cy="493395"/>
          </a:xfrm>
          <a:prstGeom prst="rect">
            <a:avLst/>
          </a:prstGeom>
        </p:spPr>
      </p:pic>
      <p:pic>
        <p:nvPicPr>
          <p:cNvPr id="8" name="Picture 7" descr="Creative Commons, Attribution, Non-Commercial, Share Alike icon.">
            <a:hlinkClick r:id="rId18"/>
            <a:extLst>
              <a:ext uri="{FF2B5EF4-FFF2-40B4-BE49-F238E27FC236}">
                <a16:creationId xmlns:a16="http://schemas.microsoft.com/office/drawing/2014/main" id="{B1D746F0-1DEE-FF75-477C-ADEF8F836C9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1310503" y="6526535"/>
            <a:ext cx="808202" cy="276046"/>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Lst>
  <p:hf hdr="0" ftr="0" dt="0"/>
  <p:txStyles>
    <p:titleStyle>
      <a:lvl1pPr algn="ctr" rtl="0" eaLnBrk="1" fontAlgn="base" hangingPunct="1">
        <a:spcBef>
          <a:spcPct val="0"/>
        </a:spcBef>
        <a:spcAft>
          <a:spcPct val="0"/>
        </a:spcAft>
        <a:defRPr sz="3600">
          <a:solidFill>
            <a:srgbClr val="2F5597"/>
          </a:solidFill>
          <a:latin typeface="+mj-lt"/>
          <a:ea typeface="MS PGothic" panose="020B0600070205080204" pitchFamily="34" charset="-128"/>
          <a:cs typeface="ＭＳ Ｐゴシック" pitchFamily="-112" charset="-128"/>
        </a:defRPr>
      </a:lvl1pPr>
      <a:lvl2pPr algn="ctr" rtl="0" eaLnBrk="1" fontAlgn="base" hangingPunct="1">
        <a:spcBef>
          <a:spcPct val="0"/>
        </a:spcBef>
        <a:spcAft>
          <a:spcPct val="0"/>
        </a:spcAft>
        <a:defRPr sz="3600">
          <a:solidFill>
            <a:schemeClr val="tx2"/>
          </a:solidFill>
          <a:latin typeface="Verdana" pitchFamily="34" charset="0"/>
          <a:ea typeface="MS PGothic" panose="020B0600070205080204" pitchFamily="34" charset="-128"/>
          <a:cs typeface="ＭＳ Ｐゴシック" pitchFamily="-112" charset="-128"/>
        </a:defRPr>
      </a:lvl2pPr>
      <a:lvl3pPr algn="ctr" rtl="0" eaLnBrk="1" fontAlgn="base" hangingPunct="1">
        <a:spcBef>
          <a:spcPct val="0"/>
        </a:spcBef>
        <a:spcAft>
          <a:spcPct val="0"/>
        </a:spcAft>
        <a:defRPr sz="3600">
          <a:solidFill>
            <a:schemeClr val="tx2"/>
          </a:solidFill>
          <a:latin typeface="Verdana" pitchFamily="34" charset="0"/>
          <a:ea typeface="MS PGothic" panose="020B0600070205080204" pitchFamily="34" charset="-128"/>
          <a:cs typeface="ＭＳ Ｐゴシック" pitchFamily="-112" charset="-128"/>
        </a:defRPr>
      </a:lvl3pPr>
      <a:lvl4pPr algn="ctr" rtl="0" eaLnBrk="1" fontAlgn="base" hangingPunct="1">
        <a:spcBef>
          <a:spcPct val="0"/>
        </a:spcBef>
        <a:spcAft>
          <a:spcPct val="0"/>
        </a:spcAft>
        <a:defRPr sz="3600">
          <a:solidFill>
            <a:schemeClr val="tx2"/>
          </a:solidFill>
          <a:latin typeface="Verdana" pitchFamily="34" charset="0"/>
          <a:ea typeface="MS PGothic" panose="020B0600070205080204" pitchFamily="34" charset="-128"/>
          <a:cs typeface="ＭＳ Ｐゴシック" pitchFamily="-112" charset="-128"/>
        </a:defRPr>
      </a:lvl4pPr>
      <a:lvl5pPr algn="ctr" rtl="0" eaLnBrk="1" fontAlgn="base" hangingPunct="1">
        <a:spcBef>
          <a:spcPct val="0"/>
        </a:spcBef>
        <a:spcAft>
          <a:spcPct val="0"/>
        </a:spcAft>
        <a:defRPr sz="3600">
          <a:solidFill>
            <a:schemeClr val="tx2"/>
          </a:solidFill>
          <a:latin typeface="Verdana" pitchFamily="34" charset="0"/>
          <a:ea typeface="MS PGothic" panose="020B0600070205080204" pitchFamily="34" charset="-128"/>
          <a:cs typeface="ＭＳ Ｐゴシック" pitchFamily="-112" charset="-128"/>
        </a:defRPr>
      </a:lvl5pPr>
      <a:lvl6pPr marL="457200" algn="ctr" rtl="0" eaLnBrk="1" fontAlgn="base" hangingPunct="1">
        <a:spcBef>
          <a:spcPct val="0"/>
        </a:spcBef>
        <a:spcAft>
          <a:spcPct val="0"/>
        </a:spcAft>
        <a:defRPr sz="3600">
          <a:solidFill>
            <a:schemeClr val="tx2"/>
          </a:solidFill>
          <a:latin typeface="Verdana" pitchFamily="34" charset="0"/>
        </a:defRPr>
      </a:lvl6pPr>
      <a:lvl7pPr marL="914400" algn="ctr" rtl="0" eaLnBrk="1" fontAlgn="base" hangingPunct="1">
        <a:spcBef>
          <a:spcPct val="0"/>
        </a:spcBef>
        <a:spcAft>
          <a:spcPct val="0"/>
        </a:spcAft>
        <a:defRPr sz="3600">
          <a:solidFill>
            <a:schemeClr val="tx2"/>
          </a:solidFill>
          <a:latin typeface="Verdana" pitchFamily="34" charset="0"/>
        </a:defRPr>
      </a:lvl7pPr>
      <a:lvl8pPr marL="1371600" algn="ctr" rtl="0" eaLnBrk="1" fontAlgn="base" hangingPunct="1">
        <a:spcBef>
          <a:spcPct val="0"/>
        </a:spcBef>
        <a:spcAft>
          <a:spcPct val="0"/>
        </a:spcAft>
        <a:defRPr sz="3600">
          <a:solidFill>
            <a:schemeClr val="tx2"/>
          </a:solidFill>
          <a:latin typeface="Verdana" pitchFamily="34" charset="0"/>
        </a:defRPr>
      </a:lvl8pPr>
      <a:lvl9pPr marL="1828800" algn="ctr" rtl="0" eaLnBrk="1" fontAlgn="base" hangingPunct="1">
        <a:spcBef>
          <a:spcPct val="0"/>
        </a:spcBef>
        <a:spcAft>
          <a:spcPct val="0"/>
        </a:spcAft>
        <a:defRPr sz="3600">
          <a:solidFill>
            <a:schemeClr val="tx2"/>
          </a:solidFill>
          <a:latin typeface="Verdana"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S PGothic" panose="020B0600070205080204" pitchFamily="34" charset="-128"/>
          <a:cs typeface="ＭＳ Ｐゴシック" pitchFamily="-112" charset="-128"/>
        </a:defRPr>
      </a:lvl1pPr>
      <a:lvl2pPr marL="742950" indent="-285750" algn="l" rtl="0" eaLnBrk="1" fontAlgn="base" hangingPunct="1">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1" fontAlgn="base" hangingPunct="1">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1" fontAlgn="base" hangingPunct="1">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1" fontAlgn="base" hangingPunct="1">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47.jp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EB2stXYAdo0"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3026A-A2AF-6151-9112-44E3AFB14F9D}"/>
              </a:ext>
            </a:extLst>
          </p:cNvPr>
          <p:cNvSpPr>
            <a:spLocks noGrp="1"/>
          </p:cNvSpPr>
          <p:nvPr>
            <p:ph type="ctrTitle"/>
          </p:nvPr>
        </p:nvSpPr>
        <p:spPr/>
        <p:txBody>
          <a:bodyPr/>
          <a:lstStyle/>
          <a:p>
            <a:r>
              <a:rPr lang="en-US"/>
              <a:t>Outside </a:t>
            </a:r>
            <a:r>
              <a:rPr lang="en-US" dirty="0"/>
              <a:t>Leisure Activity Assessment</a:t>
            </a:r>
          </a:p>
        </p:txBody>
      </p:sp>
      <p:sp>
        <p:nvSpPr>
          <p:cNvPr id="3" name="Subtitle 2">
            <a:extLst>
              <a:ext uri="{FF2B5EF4-FFF2-40B4-BE49-F238E27FC236}">
                <a16:creationId xmlns:a16="http://schemas.microsoft.com/office/drawing/2014/main" id="{90A7B3BC-E72C-C501-735D-04F3C219E24F}"/>
              </a:ext>
            </a:extLst>
          </p:cNvPr>
          <p:cNvSpPr>
            <a:spLocks noGrp="1"/>
          </p:cNvSpPr>
          <p:nvPr>
            <p:ph type="subTitle" idx="1"/>
          </p:nvPr>
        </p:nvSpPr>
        <p:spPr/>
        <p:txBody>
          <a:bodyPr/>
          <a:lstStyle/>
          <a:p>
            <a:pPr marL="114300"/>
            <a:r>
              <a:rPr lang="en-US" dirty="0"/>
              <a:t>Charles Thull, PhD</a:t>
            </a:r>
            <a:br>
              <a:rPr lang="en-US" dirty="0"/>
            </a:br>
            <a:r>
              <a:rPr lang="en-US" dirty="0"/>
              <a:t>Old Dominion University</a:t>
            </a:r>
          </a:p>
        </p:txBody>
      </p:sp>
    </p:spTree>
    <p:extLst>
      <p:ext uri="{BB962C8B-B14F-4D97-AF65-F5344CB8AC3E}">
        <p14:creationId xmlns:p14="http://schemas.microsoft.com/office/powerpoint/2010/main" val="545864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2"/>
          <p:cNvSpPr txBox="1">
            <a:spLocks noGrp="1"/>
          </p:cNvSpPr>
          <p:nvPr>
            <p:ph type="title"/>
          </p:nvPr>
        </p:nvSpPr>
        <p:spPr>
          <a:xfrm>
            <a:off x="415600" y="462733"/>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(4/23) </a:t>
            </a:r>
            <a:endParaRPr sz="4293" b="1" dirty="0"/>
          </a:p>
        </p:txBody>
      </p:sp>
      <p:pic>
        <p:nvPicPr>
          <p:cNvPr id="408" name="Google Shape;408;p52" descr="Illustration of a camping scene with a white tent centered and five people sitting around it on grass, accompanied by pine trees in the background."/>
          <p:cNvPicPr preferRelativeResize="0"/>
          <p:nvPr/>
        </p:nvPicPr>
        <p:blipFill rotWithShape="1">
          <a:blip r:embed="rId3">
            <a:alphaModFix/>
          </a:blip>
          <a:srcRect b="27740"/>
          <a:stretch/>
        </p:blipFill>
        <p:spPr>
          <a:xfrm>
            <a:off x="541380" y="1642717"/>
            <a:ext cx="4741221" cy="3426032"/>
          </a:xfrm>
          <a:prstGeom prst="rect">
            <a:avLst/>
          </a:prstGeom>
          <a:noFill/>
          <a:ln>
            <a:noFill/>
          </a:ln>
        </p:spPr>
      </p:pic>
      <p:sp>
        <p:nvSpPr>
          <p:cNvPr id="407" name="Google Shape;407;p52"/>
          <p:cNvSpPr txBox="1"/>
          <p:nvPr/>
        </p:nvSpPr>
        <p:spPr>
          <a:xfrm>
            <a:off x="313133" y="5485118"/>
            <a:ext cx="4000000" cy="859747"/>
          </a:xfrm>
          <a:prstGeom prst="rect">
            <a:avLst/>
          </a:prstGeom>
          <a:noFill/>
          <a:ln>
            <a:noFill/>
          </a:ln>
        </p:spPr>
        <p:txBody>
          <a:bodyPr spcFirstLastPara="1" wrap="square" lIns="121900" tIns="121900" rIns="121900" bIns="121900" anchor="t" anchorCtr="0">
            <a:spAutoFit/>
          </a:bodyPr>
          <a:lstStyle/>
          <a:p>
            <a:pPr algn="ctr">
              <a:lnSpc>
                <a:spcPct val="115000"/>
              </a:lnSpc>
              <a:spcBef>
                <a:spcPts val="0"/>
              </a:spcBef>
              <a:spcAft>
                <a:spcPts val="0"/>
              </a:spcAft>
            </a:pPr>
            <a:r>
              <a:rPr lang="en" sz="3467" b="1">
                <a:solidFill>
                  <a:schemeClr val="dk1"/>
                </a:solidFill>
              </a:rPr>
              <a:t> </a:t>
            </a:r>
            <a:r>
              <a:rPr lang="en" sz="3467">
                <a:solidFill>
                  <a:schemeClr val="dk1"/>
                </a:solidFill>
              </a:rPr>
              <a:t>🏕️ </a:t>
            </a:r>
            <a:r>
              <a:rPr lang="en" sz="3467" b="1">
                <a:solidFill>
                  <a:schemeClr val="dk1"/>
                </a:solidFill>
              </a:rPr>
              <a:t>Camping</a:t>
            </a:r>
            <a:endParaRPr sz="3467" b="1">
              <a:solidFill>
                <a:schemeClr val="dk1"/>
              </a:solidFill>
            </a:endParaRPr>
          </a:p>
        </p:txBody>
      </p:sp>
      <p:sp>
        <p:nvSpPr>
          <p:cNvPr id="405" name="Google Shape;405;p52"/>
          <p:cNvSpPr txBox="1"/>
          <p:nvPr/>
        </p:nvSpPr>
        <p:spPr>
          <a:xfrm>
            <a:off x="5177084" y="5571567"/>
            <a:ext cx="1371600" cy="763600"/>
          </a:xfrm>
          <a:prstGeom prst="rect">
            <a:avLst/>
          </a:prstGeom>
          <a:noFill/>
          <a:ln>
            <a:noFill/>
          </a:ln>
        </p:spPr>
        <p:txBody>
          <a:bodyPr spcFirstLastPara="1" wrap="square" lIns="121900" tIns="121900" rIns="121900" bIns="121900" anchor="t" anchorCtr="0">
            <a:noAutofit/>
          </a:bodyPr>
          <a:lstStyle/>
          <a:p>
            <a:pPr algn="ctr">
              <a:spcBef>
                <a:spcPts val="0"/>
              </a:spcBef>
              <a:spcAft>
                <a:spcPts val="0"/>
              </a:spcAft>
            </a:pPr>
            <a:r>
              <a:rPr lang="en" sz="3467" b="1">
                <a:solidFill>
                  <a:schemeClr val="dk1"/>
                </a:solidFill>
              </a:rPr>
              <a:t>OR</a:t>
            </a:r>
            <a:endParaRPr sz="3467" b="1">
              <a:solidFill>
                <a:schemeClr val="dk1"/>
              </a:solidFill>
            </a:endParaRPr>
          </a:p>
        </p:txBody>
      </p:sp>
      <p:pic>
        <p:nvPicPr>
          <p:cNvPr id="409" name="Google Shape;409;p52" descr="Illustration of a beach scene showing five people engaging in various activities, including building sandcastles, sitting on towels, standing in shallow water, and swimming. "/>
          <p:cNvPicPr preferRelativeResize="0"/>
          <p:nvPr/>
        </p:nvPicPr>
        <p:blipFill rotWithShape="1">
          <a:blip r:embed="rId4">
            <a:alphaModFix/>
          </a:blip>
          <a:srcRect t="11072"/>
          <a:stretch/>
        </p:blipFill>
        <p:spPr>
          <a:xfrm>
            <a:off x="7394433" y="1652733"/>
            <a:ext cx="3852400" cy="3426000"/>
          </a:xfrm>
          <a:prstGeom prst="rect">
            <a:avLst/>
          </a:prstGeom>
          <a:noFill/>
          <a:ln>
            <a:noFill/>
          </a:ln>
        </p:spPr>
      </p:pic>
      <p:sp>
        <p:nvSpPr>
          <p:cNvPr id="406" name="Google Shape;406;p52"/>
          <p:cNvSpPr txBox="1"/>
          <p:nvPr/>
        </p:nvSpPr>
        <p:spPr>
          <a:xfrm>
            <a:off x="7523467" y="5485133"/>
            <a:ext cx="4000000" cy="859747"/>
          </a:xfrm>
          <a:prstGeom prst="rect">
            <a:avLst/>
          </a:prstGeom>
          <a:noFill/>
          <a:ln>
            <a:noFill/>
          </a:ln>
        </p:spPr>
        <p:txBody>
          <a:bodyPr spcFirstLastPara="1" wrap="square" lIns="121900" tIns="121900" rIns="121900" bIns="121900" anchor="t" anchorCtr="0">
            <a:spAutoFit/>
          </a:bodyPr>
          <a:lstStyle/>
          <a:p>
            <a:pPr algn="ctr">
              <a:lnSpc>
                <a:spcPct val="115000"/>
              </a:lnSpc>
              <a:spcBef>
                <a:spcPts val="0"/>
              </a:spcBef>
              <a:spcAft>
                <a:spcPts val="0"/>
              </a:spcAft>
            </a:pPr>
            <a:r>
              <a:rPr lang="en" sz="3467">
                <a:solidFill>
                  <a:schemeClr val="dk1"/>
                </a:solidFill>
              </a:rPr>
              <a:t>🏖️ </a:t>
            </a:r>
            <a:r>
              <a:rPr lang="en" sz="3467" b="1">
                <a:solidFill>
                  <a:schemeClr val="dk1"/>
                </a:solidFill>
              </a:rPr>
              <a:t>Beach trip</a:t>
            </a:r>
            <a:endParaRPr sz="3467" b="1">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3"/>
          <p:cNvSpPr txBox="1">
            <a:spLocks noGrp="1"/>
          </p:cNvSpPr>
          <p:nvPr>
            <p:ph type="title"/>
          </p:nvPr>
        </p:nvSpPr>
        <p:spPr>
          <a:xfrm>
            <a:off x="415600" y="245033"/>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(5/23) </a:t>
            </a:r>
            <a:endParaRPr sz="4293" b="1" dirty="0"/>
          </a:p>
        </p:txBody>
      </p:sp>
      <p:pic>
        <p:nvPicPr>
          <p:cNvPr id="419" name="Google Shape;419;p53" descr="Illustration of a park pathway with diverse young people walking, sitting, and a person in a wheelchair, highlighting inclusion and accessibility. Soft green and beige tones with sunlight filtering through trees create a calm, natural atmosphere."/>
          <p:cNvPicPr preferRelativeResize="0"/>
          <p:nvPr/>
        </p:nvPicPr>
        <p:blipFill>
          <a:blip r:embed="rId3">
            <a:alphaModFix/>
          </a:blip>
          <a:stretch>
            <a:fillRect/>
          </a:stretch>
        </p:blipFill>
        <p:spPr>
          <a:xfrm>
            <a:off x="865401" y="1211834"/>
            <a:ext cx="4135351" cy="4135351"/>
          </a:xfrm>
          <a:prstGeom prst="rect">
            <a:avLst/>
          </a:prstGeom>
          <a:noFill/>
          <a:ln>
            <a:noFill/>
          </a:ln>
        </p:spPr>
      </p:pic>
      <p:sp>
        <p:nvSpPr>
          <p:cNvPr id="417" name="Google Shape;417;p53"/>
          <p:cNvSpPr txBox="1"/>
          <p:nvPr/>
        </p:nvSpPr>
        <p:spPr>
          <a:xfrm>
            <a:off x="546233" y="5550384"/>
            <a:ext cx="4000000" cy="859747"/>
          </a:xfrm>
          <a:prstGeom prst="rect">
            <a:avLst/>
          </a:prstGeom>
          <a:noFill/>
          <a:ln>
            <a:noFill/>
          </a:ln>
        </p:spPr>
        <p:txBody>
          <a:bodyPr spcFirstLastPara="1" wrap="square" lIns="121900" tIns="121900" rIns="121900" bIns="121900" anchor="t" anchorCtr="0">
            <a:spAutoFit/>
          </a:bodyPr>
          <a:lstStyle/>
          <a:p>
            <a:pPr algn="ctr">
              <a:lnSpc>
                <a:spcPct val="115000"/>
              </a:lnSpc>
              <a:spcBef>
                <a:spcPts val="0"/>
              </a:spcBef>
              <a:spcAft>
                <a:spcPts val="0"/>
              </a:spcAft>
            </a:pPr>
            <a:r>
              <a:rPr lang="en" sz="3467" b="1">
                <a:solidFill>
                  <a:schemeClr val="dk1"/>
                </a:solidFill>
              </a:rPr>
              <a:t> </a:t>
            </a:r>
            <a:r>
              <a:rPr lang="en" sz="3467">
                <a:solidFill>
                  <a:schemeClr val="dk1"/>
                </a:solidFill>
              </a:rPr>
              <a:t>🏞️ </a:t>
            </a:r>
            <a:r>
              <a:rPr lang="en" sz="3467" b="1">
                <a:solidFill>
                  <a:schemeClr val="dk1"/>
                </a:solidFill>
              </a:rPr>
              <a:t>Park visit </a:t>
            </a:r>
            <a:endParaRPr sz="3467" b="1">
              <a:solidFill>
                <a:schemeClr val="dk1"/>
              </a:solidFill>
            </a:endParaRPr>
          </a:p>
        </p:txBody>
      </p:sp>
      <p:sp>
        <p:nvSpPr>
          <p:cNvPr id="415" name="Google Shape;415;p53"/>
          <p:cNvSpPr txBox="1"/>
          <p:nvPr/>
        </p:nvSpPr>
        <p:spPr>
          <a:xfrm>
            <a:off x="5410184" y="5636833"/>
            <a:ext cx="1371600" cy="763600"/>
          </a:xfrm>
          <a:prstGeom prst="rect">
            <a:avLst/>
          </a:prstGeom>
          <a:noFill/>
          <a:ln>
            <a:noFill/>
          </a:ln>
        </p:spPr>
        <p:txBody>
          <a:bodyPr spcFirstLastPara="1" wrap="square" lIns="121900" tIns="121900" rIns="121900" bIns="121900" anchor="t" anchorCtr="0">
            <a:noAutofit/>
          </a:bodyPr>
          <a:lstStyle/>
          <a:p>
            <a:pPr algn="ctr">
              <a:spcBef>
                <a:spcPts val="0"/>
              </a:spcBef>
              <a:spcAft>
                <a:spcPts val="0"/>
              </a:spcAft>
            </a:pPr>
            <a:r>
              <a:rPr lang="en" sz="3467" b="1">
                <a:solidFill>
                  <a:schemeClr val="dk1"/>
                </a:solidFill>
              </a:rPr>
              <a:t>OR</a:t>
            </a:r>
            <a:endParaRPr sz="3467" b="1">
              <a:solidFill>
                <a:schemeClr val="dk1"/>
              </a:solidFill>
            </a:endParaRPr>
          </a:p>
        </p:txBody>
      </p:sp>
      <p:pic>
        <p:nvPicPr>
          <p:cNvPr id="418" name="Google Shape;418;p53" descr="Illustration of four children at a playground featuring a slide and a swing set with two empty swings. The scene uses soft pastel colors with children in casual clothing, highlighting a calm, social outdoor environment."/>
          <p:cNvPicPr preferRelativeResize="0"/>
          <p:nvPr/>
        </p:nvPicPr>
        <p:blipFill>
          <a:blip r:embed="rId4">
            <a:alphaModFix/>
          </a:blip>
          <a:stretch>
            <a:fillRect/>
          </a:stretch>
        </p:blipFill>
        <p:spPr>
          <a:xfrm>
            <a:off x="7365803" y="1211834"/>
            <a:ext cx="4135365" cy="4135365"/>
          </a:xfrm>
          <a:prstGeom prst="rect">
            <a:avLst/>
          </a:prstGeom>
          <a:noFill/>
          <a:ln>
            <a:noFill/>
          </a:ln>
        </p:spPr>
      </p:pic>
      <p:sp>
        <p:nvSpPr>
          <p:cNvPr id="416" name="Google Shape;416;p53"/>
          <p:cNvSpPr txBox="1"/>
          <p:nvPr/>
        </p:nvSpPr>
        <p:spPr>
          <a:xfrm>
            <a:off x="7645767" y="4889600"/>
            <a:ext cx="4000000" cy="1473312"/>
          </a:xfrm>
          <a:prstGeom prst="rect">
            <a:avLst/>
          </a:prstGeom>
          <a:noFill/>
          <a:ln>
            <a:noFill/>
          </a:ln>
        </p:spPr>
        <p:txBody>
          <a:bodyPr spcFirstLastPara="1" wrap="square" lIns="121900" tIns="121900" rIns="121900" bIns="121900" anchor="t" anchorCtr="0">
            <a:spAutoFit/>
          </a:bodyPr>
          <a:lstStyle/>
          <a:p>
            <a:pPr algn="ctr">
              <a:lnSpc>
                <a:spcPct val="115000"/>
              </a:lnSpc>
              <a:spcBef>
                <a:spcPts val="0"/>
              </a:spcBef>
              <a:spcAft>
                <a:spcPts val="0"/>
              </a:spcAft>
            </a:pPr>
            <a:endParaRPr sz="3467" b="1">
              <a:solidFill>
                <a:schemeClr val="dk1"/>
              </a:solidFill>
            </a:endParaRPr>
          </a:p>
          <a:p>
            <a:pPr algn="ctr">
              <a:lnSpc>
                <a:spcPct val="115000"/>
              </a:lnSpc>
              <a:spcBef>
                <a:spcPts val="0"/>
              </a:spcBef>
              <a:spcAft>
                <a:spcPts val="0"/>
              </a:spcAft>
            </a:pPr>
            <a:r>
              <a:rPr lang="en" sz="3467">
                <a:solidFill>
                  <a:schemeClr val="dk1"/>
                </a:solidFill>
              </a:rPr>
              <a:t>🛝 </a:t>
            </a:r>
            <a:r>
              <a:rPr lang="en" sz="3467" b="1">
                <a:solidFill>
                  <a:schemeClr val="dk1"/>
                </a:solidFill>
              </a:rPr>
              <a:t>Playground</a:t>
            </a:r>
            <a:endParaRPr sz="3467" b="1">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4"/>
          <p:cNvSpPr txBox="1">
            <a:spLocks noGrp="1"/>
          </p:cNvSpPr>
          <p:nvPr>
            <p:ph type="title"/>
          </p:nvPr>
        </p:nvSpPr>
        <p:spPr>
          <a:xfrm>
            <a:off x="415600" y="263367"/>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(6/23) </a:t>
            </a:r>
            <a:endParaRPr sz="4293" b="1" dirty="0"/>
          </a:p>
        </p:txBody>
      </p:sp>
      <p:pic>
        <p:nvPicPr>
          <p:cNvPr id="429" name="Google Shape;429;p54" descr="Photograph of a person sitting on a blanket in a grassy park, holding a green smoothie with a straw. The scene includes a picnic basket nearby and trees in the background, suggesting a relaxed outdoor picnic setting during daylight."/>
          <p:cNvPicPr preferRelativeResize="0"/>
          <p:nvPr/>
        </p:nvPicPr>
        <p:blipFill>
          <a:blip r:embed="rId3">
            <a:alphaModFix/>
          </a:blip>
          <a:stretch>
            <a:fillRect/>
          </a:stretch>
        </p:blipFill>
        <p:spPr>
          <a:xfrm>
            <a:off x="904334" y="1230167"/>
            <a:ext cx="4103700" cy="4103700"/>
          </a:xfrm>
          <a:prstGeom prst="rect">
            <a:avLst/>
          </a:prstGeom>
          <a:noFill/>
          <a:ln>
            <a:noFill/>
          </a:ln>
        </p:spPr>
      </p:pic>
      <p:sp>
        <p:nvSpPr>
          <p:cNvPr id="427" name="Google Shape;427;p54"/>
          <p:cNvSpPr txBox="1"/>
          <p:nvPr/>
        </p:nvSpPr>
        <p:spPr>
          <a:xfrm>
            <a:off x="132567" y="5537067"/>
            <a:ext cx="4994800" cy="859747"/>
          </a:xfrm>
          <a:prstGeom prst="rect">
            <a:avLst/>
          </a:prstGeom>
          <a:noFill/>
          <a:ln>
            <a:noFill/>
          </a:ln>
        </p:spPr>
        <p:txBody>
          <a:bodyPr spcFirstLastPara="1" wrap="square" lIns="121900" tIns="121900" rIns="121900" bIns="121900" anchor="t" anchorCtr="0">
            <a:spAutoFit/>
          </a:bodyPr>
          <a:lstStyle/>
          <a:p>
            <a:pPr algn="ctr">
              <a:lnSpc>
                <a:spcPct val="115000"/>
              </a:lnSpc>
              <a:spcBef>
                <a:spcPts val="0"/>
              </a:spcBef>
              <a:spcAft>
                <a:spcPts val="0"/>
              </a:spcAft>
            </a:pPr>
            <a:r>
              <a:rPr lang="en" sz="3467" b="1">
                <a:solidFill>
                  <a:schemeClr val="dk1"/>
                </a:solidFill>
              </a:rPr>
              <a:t>🧘</a:t>
            </a:r>
            <a:r>
              <a:rPr lang="en" sz="3467">
                <a:solidFill>
                  <a:schemeClr val="dk1"/>
                </a:solidFill>
              </a:rPr>
              <a:t>🧺</a:t>
            </a:r>
            <a:r>
              <a:rPr lang="en" sz="3467" b="1">
                <a:solidFill>
                  <a:schemeClr val="dk1"/>
                </a:solidFill>
              </a:rPr>
              <a:t>Relax &amp; Picnic</a:t>
            </a:r>
            <a:endParaRPr sz="3467">
              <a:solidFill>
                <a:schemeClr val="dk1"/>
              </a:solidFill>
            </a:endParaRPr>
          </a:p>
        </p:txBody>
      </p:sp>
      <p:sp>
        <p:nvSpPr>
          <p:cNvPr id="425" name="Google Shape;425;p54"/>
          <p:cNvSpPr txBox="1"/>
          <p:nvPr/>
        </p:nvSpPr>
        <p:spPr>
          <a:xfrm>
            <a:off x="5410184" y="5565667"/>
            <a:ext cx="1371600" cy="763600"/>
          </a:xfrm>
          <a:prstGeom prst="rect">
            <a:avLst/>
          </a:prstGeom>
          <a:noFill/>
          <a:ln>
            <a:noFill/>
          </a:ln>
        </p:spPr>
        <p:txBody>
          <a:bodyPr spcFirstLastPara="1" wrap="square" lIns="121900" tIns="121900" rIns="121900" bIns="121900" anchor="t" anchorCtr="0">
            <a:noAutofit/>
          </a:bodyPr>
          <a:lstStyle/>
          <a:p>
            <a:pPr algn="ctr">
              <a:spcBef>
                <a:spcPts val="0"/>
              </a:spcBef>
              <a:spcAft>
                <a:spcPts val="0"/>
              </a:spcAft>
            </a:pPr>
            <a:r>
              <a:rPr lang="en" sz="3467" b="1">
                <a:solidFill>
                  <a:schemeClr val="dk1"/>
                </a:solidFill>
              </a:rPr>
              <a:t>OR</a:t>
            </a:r>
            <a:endParaRPr sz="3467" b="1">
              <a:solidFill>
                <a:schemeClr val="dk1"/>
              </a:solidFill>
            </a:endParaRPr>
          </a:p>
        </p:txBody>
      </p:sp>
      <p:pic>
        <p:nvPicPr>
          <p:cNvPr id="428" name="Google Shape;428;p54" descr="Photograph of a young person gardening outdoors in a sunlit backyard, tending to a small potted plant with gardening tools and a watering can nearby. The scene highlights a relaxed, hands-on approach to plant care, with green grass, wooden fencing, and various potted plants in the background."/>
          <p:cNvPicPr preferRelativeResize="0"/>
          <p:nvPr/>
        </p:nvPicPr>
        <p:blipFill>
          <a:blip r:embed="rId4">
            <a:alphaModFix/>
          </a:blip>
          <a:stretch>
            <a:fillRect/>
          </a:stretch>
        </p:blipFill>
        <p:spPr>
          <a:xfrm>
            <a:off x="7504734" y="1230167"/>
            <a:ext cx="4103700" cy="4103700"/>
          </a:xfrm>
          <a:prstGeom prst="rect">
            <a:avLst/>
          </a:prstGeom>
          <a:noFill/>
          <a:ln>
            <a:noFill/>
          </a:ln>
        </p:spPr>
      </p:pic>
      <p:sp>
        <p:nvSpPr>
          <p:cNvPr id="426" name="Google Shape;426;p54"/>
          <p:cNvSpPr txBox="1"/>
          <p:nvPr/>
        </p:nvSpPr>
        <p:spPr>
          <a:xfrm>
            <a:off x="6781800" y="5537067"/>
            <a:ext cx="5549600" cy="859747"/>
          </a:xfrm>
          <a:prstGeom prst="rect">
            <a:avLst/>
          </a:prstGeom>
          <a:noFill/>
          <a:ln>
            <a:noFill/>
          </a:ln>
        </p:spPr>
        <p:txBody>
          <a:bodyPr spcFirstLastPara="1" wrap="square" lIns="121900" tIns="121900" rIns="121900" bIns="121900" anchor="t" anchorCtr="0">
            <a:spAutoFit/>
          </a:bodyPr>
          <a:lstStyle/>
          <a:p>
            <a:pPr algn="ctr">
              <a:lnSpc>
                <a:spcPct val="115000"/>
              </a:lnSpc>
              <a:spcBef>
                <a:spcPts val="0"/>
              </a:spcBef>
              <a:spcAft>
                <a:spcPts val="0"/>
              </a:spcAft>
            </a:pPr>
            <a:r>
              <a:rPr lang="en" sz="3467">
                <a:solidFill>
                  <a:schemeClr val="dk1"/>
                </a:solidFill>
              </a:rPr>
              <a:t>🌱🧤</a:t>
            </a:r>
            <a:r>
              <a:rPr lang="en" sz="3467" b="1">
                <a:solidFill>
                  <a:schemeClr val="dk1"/>
                </a:solidFill>
              </a:rPr>
              <a:t>Gardening</a:t>
            </a:r>
            <a:endParaRPr sz="3467" b="1">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5"/>
          <p:cNvSpPr txBox="1">
            <a:spLocks noGrp="1"/>
          </p:cNvSpPr>
          <p:nvPr>
            <p:ph type="title"/>
          </p:nvPr>
        </p:nvSpPr>
        <p:spPr>
          <a:xfrm>
            <a:off x="415600" y="1797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(7/23)</a:t>
            </a:r>
            <a:endParaRPr sz="4293" b="1" dirty="0"/>
          </a:p>
        </p:txBody>
      </p:sp>
      <p:pic>
        <p:nvPicPr>
          <p:cNvPr id="438" name="Google Shape;438;p55" descr="Illustration of a young person resting at edge of indoor swimming pool with lanes marked by floating dividers. Background features large windows, pool rules sign, clocks, and safety equipment, conveying a calm and organized aquatic environment."/>
          <p:cNvPicPr preferRelativeResize="0"/>
          <p:nvPr/>
        </p:nvPicPr>
        <p:blipFill>
          <a:blip r:embed="rId3">
            <a:alphaModFix/>
          </a:blip>
          <a:stretch>
            <a:fillRect/>
          </a:stretch>
        </p:blipFill>
        <p:spPr>
          <a:xfrm>
            <a:off x="415600" y="1146500"/>
            <a:ext cx="4318000" cy="4318000"/>
          </a:xfrm>
          <a:prstGeom prst="rect">
            <a:avLst/>
          </a:prstGeom>
          <a:noFill/>
          <a:ln>
            <a:noFill/>
          </a:ln>
        </p:spPr>
      </p:pic>
      <p:sp>
        <p:nvSpPr>
          <p:cNvPr id="437" name="Google Shape;437;p55"/>
          <p:cNvSpPr txBox="1"/>
          <p:nvPr/>
        </p:nvSpPr>
        <p:spPr>
          <a:xfrm>
            <a:off x="285000" y="5667700"/>
            <a:ext cx="3851600" cy="859747"/>
          </a:xfrm>
          <a:prstGeom prst="rect">
            <a:avLst/>
          </a:prstGeom>
          <a:noFill/>
          <a:ln>
            <a:noFill/>
          </a:ln>
        </p:spPr>
        <p:txBody>
          <a:bodyPr spcFirstLastPara="1" wrap="square" lIns="121900" tIns="121900" rIns="121900" bIns="121900" anchor="t" anchorCtr="0">
            <a:spAutoFit/>
          </a:bodyPr>
          <a:lstStyle/>
          <a:p>
            <a:pPr algn="ctr">
              <a:lnSpc>
                <a:spcPct val="115000"/>
              </a:lnSpc>
              <a:spcBef>
                <a:spcPts val="0"/>
              </a:spcBef>
              <a:spcAft>
                <a:spcPts val="0"/>
              </a:spcAft>
            </a:pPr>
            <a:r>
              <a:rPr lang="en" sz="3467">
                <a:solidFill>
                  <a:schemeClr val="dk1"/>
                </a:solidFill>
              </a:rPr>
              <a:t>🏊‍♂️ </a:t>
            </a:r>
            <a:r>
              <a:rPr lang="en" sz="3467" b="1">
                <a:solidFill>
                  <a:schemeClr val="dk1"/>
                </a:solidFill>
              </a:rPr>
              <a:t>Go swim</a:t>
            </a:r>
            <a:endParaRPr sz="3467">
              <a:solidFill>
                <a:schemeClr val="dk1"/>
              </a:solidFill>
            </a:endParaRPr>
          </a:p>
        </p:txBody>
      </p:sp>
      <p:sp>
        <p:nvSpPr>
          <p:cNvPr id="435" name="Google Shape;435;p55"/>
          <p:cNvSpPr txBox="1"/>
          <p:nvPr/>
        </p:nvSpPr>
        <p:spPr>
          <a:xfrm>
            <a:off x="5192484" y="5696300"/>
            <a:ext cx="1371600" cy="763600"/>
          </a:xfrm>
          <a:prstGeom prst="rect">
            <a:avLst/>
          </a:prstGeom>
          <a:noFill/>
          <a:ln>
            <a:noFill/>
          </a:ln>
        </p:spPr>
        <p:txBody>
          <a:bodyPr spcFirstLastPara="1" wrap="square" lIns="121900" tIns="121900" rIns="121900" bIns="121900" anchor="t" anchorCtr="0">
            <a:noAutofit/>
          </a:bodyPr>
          <a:lstStyle/>
          <a:p>
            <a:pPr algn="ctr">
              <a:spcBef>
                <a:spcPts val="0"/>
              </a:spcBef>
              <a:spcAft>
                <a:spcPts val="0"/>
              </a:spcAft>
            </a:pPr>
            <a:r>
              <a:rPr lang="en" sz="3467" b="1">
                <a:solidFill>
                  <a:schemeClr val="dk1"/>
                </a:solidFill>
              </a:rPr>
              <a:t>OR</a:t>
            </a:r>
            <a:endParaRPr sz="3467" b="1">
              <a:solidFill>
                <a:schemeClr val="dk1"/>
              </a:solidFill>
            </a:endParaRPr>
          </a:p>
        </p:txBody>
      </p:sp>
      <p:pic>
        <p:nvPicPr>
          <p:cNvPr id="439" name="Google Shape;439;p55" descr="Photograph of a person walking on a sunlit dirt path surrounded by lush green trees and tall grass, with sunlight filtering through foliage. The person wears a blue shirt, denim shorts, white socks, sneakers, and carries a brown backpack, casting a long shadow on the path."/>
          <p:cNvPicPr preferRelativeResize="0"/>
          <p:nvPr/>
        </p:nvPicPr>
        <p:blipFill>
          <a:blip r:embed="rId4">
            <a:alphaModFix/>
          </a:blip>
          <a:stretch>
            <a:fillRect/>
          </a:stretch>
        </p:blipFill>
        <p:spPr>
          <a:xfrm>
            <a:off x="7182200" y="1146500"/>
            <a:ext cx="4289400" cy="4289400"/>
          </a:xfrm>
          <a:prstGeom prst="rect">
            <a:avLst/>
          </a:prstGeom>
          <a:noFill/>
          <a:ln>
            <a:noFill/>
          </a:ln>
        </p:spPr>
      </p:pic>
      <p:sp>
        <p:nvSpPr>
          <p:cNvPr id="436" name="Google Shape;436;p55"/>
          <p:cNvSpPr txBox="1"/>
          <p:nvPr/>
        </p:nvSpPr>
        <p:spPr>
          <a:xfrm>
            <a:off x="7620000" y="5639100"/>
            <a:ext cx="3851600" cy="859747"/>
          </a:xfrm>
          <a:prstGeom prst="rect">
            <a:avLst/>
          </a:prstGeom>
          <a:noFill/>
          <a:ln>
            <a:noFill/>
          </a:ln>
        </p:spPr>
        <p:txBody>
          <a:bodyPr spcFirstLastPara="1" wrap="square" lIns="121900" tIns="121900" rIns="121900" bIns="121900" anchor="t" anchorCtr="0">
            <a:spAutoFit/>
          </a:bodyPr>
          <a:lstStyle/>
          <a:p>
            <a:pPr algn="ctr">
              <a:lnSpc>
                <a:spcPct val="115000"/>
              </a:lnSpc>
              <a:spcBef>
                <a:spcPts val="0"/>
              </a:spcBef>
              <a:spcAft>
                <a:spcPts val="0"/>
              </a:spcAft>
            </a:pPr>
            <a:r>
              <a:rPr lang="en" sz="3467">
                <a:solidFill>
                  <a:schemeClr val="dk1"/>
                </a:solidFill>
              </a:rPr>
              <a:t>🚶‍♂️🥾</a:t>
            </a:r>
            <a:r>
              <a:rPr lang="en" sz="3467" b="1">
                <a:solidFill>
                  <a:schemeClr val="dk1"/>
                </a:solidFill>
              </a:rPr>
              <a:t> Go hike</a:t>
            </a:r>
            <a:endParaRPr sz="3467" b="1">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6"/>
          <p:cNvSpPr txBox="1">
            <a:spLocks noGrp="1"/>
          </p:cNvSpPr>
          <p:nvPr>
            <p:ph type="title"/>
          </p:nvPr>
        </p:nvSpPr>
        <p:spPr>
          <a:xfrm>
            <a:off x="415600" y="1797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(8/23) </a:t>
            </a:r>
            <a:endParaRPr sz="4293" b="1" dirty="0"/>
          </a:p>
        </p:txBody>
      </p:sp>
      <p:sp>
        <p:nvSpPr>
          <p:cNvPr id="445" name="Google Shape;445;p56"/>
          <p:cNvSpPr txBox="1"/>
          <p:nvPr/>
        </p:nvSpPr>
        <p:spPr>
          <a:xfrm>
            <a:off x="415600" y="5711499"/>
            <a:ext cx="11360800" cy="779725"/>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467" b="1" dirty="0">
                <a:solidFill>
                  <a:schemeClr val="dk1"/>
                </a:solidFill>
              </a:rPr>
              <a:t> Fly a kite 🎏       OR       Go stargazing 🌌</a:t>
            </a:r>
            <a:endParaRPr sz="3467" b="1" dirty="0"/>
          </a:p>
        </p:txBody>
      </p:sp>
      <p:pic>
        <p:nvPicPr>
          <p:cNvPr id="446" name="Google Shape;446;p56" descr="Photograph of four young people outdoors flying a colorful rainbow-striped kite on a grassy field with trees in the background. One person in the foreground holds the kite string while three others stand behind, all dressed casually in jeans and t-shirts, enjoying a sunny day."/>
          <p:cNvPicPr preferRelativeResize="0"/>
          <p:nvPr/>
        </p:nvPicPr>
        <p:blipFill>
          <a:blip r:embed="rId3">
            <a:alphaModFix/>
          </a:blip>
          <a:stretch>
            <a:fillRect/>
          </a:stretch>
        </p:blipFill>
        <p:spPr>
          <a:xfrm>
            <a:off x="987101" y="1146501"/>
            <a:ext cx="4535668" cy="4535668"/>
          </a:xfrm>
          <a:prstGeom prst="rect">
            <a:avLst/>
          </a:prstGeom>
          <a:noFill/>
          <a:ln>
            <a:noFill/>
          </a:ln>
        </p:spPr>
      </p:pic>
      <p:pic>
        <p:nvPicPr>
          <p:cNvPr id="447" name="Google Shape;447;p56" descr="Illustration of a person standing in a field at night, looking through a telescope aimed at a crescent moon and star-filled sky. The scene features warm tones with silhouetted trees in the background, a backpack on the ground, and the person wearing a hoodie and pants."/>
          <p:cNvPicPr preferRelativeResize="0"/>
          <p:nvPr/>
        </p:nvPicPr>
        <p:blipFill>
          <a:blip r:embed="rId4">
            <a:alphaModFix/>
          </a:blip>
          <a:stretch>
            <a:fillRect/>
          </a:stretch>
        </p:blipFill>
        <p:spPr>
          <a:xfrm>
            <a:off x="6923235" y="1146501"/>
            <a:ext cx="4535668" cy="453566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7"/>
          <p:cNvSpPr txBox="1">
            <a:spLocks noGrp="1"/>
          </p:cNvSpPr>
          <p:nvPr>
            <p:ph type="title"/>
          </p:nvPr>
        </p:nvSpPr>
        <p:spPr>
          <a:xfrm>
            <a:off x="415600" y="328367"/>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(9/23)</a:t>
            </a:r>
            <a:endParaRPr sz="4293" b="1" dirty="0"/>
          </a:p>
        </p:txBody>
      </p:sp>
      <p:sp>
        <p:nvSpPr>
          <p:cNvPr id="453" name="Google Shape;453;p57"/>
          <p:cNvSpPr txBox="1"/>
          <p:nvPr/>
        </p:nvSpPr>
        <p:spPr>
          <a:xfrm>
            <a:off x="360200" y="5631901"/>
            <a:ext cx="11471600" cy="779725"/>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3467" b="1">
                <a:solidFill>
                  <a:schemeClr val="dk1"/>
                </a:solidFill>
              </a:rPr>
              <a:t>Take nature photos 📸    OR    Watch animals 🐦</a:t>
            </a:r>
            <a:endParaRPr sz="3467" b="1"/>
          </a:p>
        </p:txBody>
      </p:sp>
      <p:pic>
        <p:nvPicPr>
          <p:cNvPr id="454" name="Google Shape;454;p57" descr="Photograph of two young women outdoors on a sunny day, with one holding a smartphone horizontally as if taking a photo or video. Background features a dirt path, green grass, and trees, suggesting a park or natural setting."/>
          <p:cNvPicPr preferRelativeResize="0"/>
          <p:nvPr/>
        </p:nvPicPr>
        <p:blipFill>
          <a:blip r:embed="rId3">
            <a:alphaModFix/>
          </a:blip>
          <a:stretch>
            <a:fillRect/>
          </a:stretch>
        </p:blipFill>
        <p:spPr>
          <a:xfrm>
            <a:off x="1028700" y="1295167"/>
            <a:ext cx="4133533" cy="4133533"/>
          </a:xfrm>
          <a:prstGeom prst="rect">
            <a:avLst/>
          </a:prstGeom>
          <a:noFill/>
          <a:ln>
            <a:noFill/>
          </a:ln>
        </p:spPr>
      </p:pic>
      <p:pic>
        <p:nvPicPr>
          <p:cNvPr id="455" name="Google Shape;455;p57" descr="Photograph of a person in a gray hoodie holding binoculars while observing wildlife in a green, forested area. Background shows several grazing deer and blurred trees, highlighting a peaceful nature-watching scene during daylight."/>
          <p:cNvPicPr preferRelativeResize="0"/>
          <p:nvPr/>
        </p:nvPicPr>
        <p:blipFill>
          <a:blip r:embed="rId4">
            <a:alphaModFix/>
          </a:blip>
          <a:stretch>
            <a:fillRect/>
          </a:stretch>
        </p:blipFill>
        <p:spPr>
          <a:xfrm>
            <a:off x="7000559" y="1295167"/>
            <a:ext cx="4133533" cy="413353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8"/>
          <p:cNvSpPr txBox="1">
            <a:spLocks noGrp="1"/>
          </p:cNvSpPr>
          <p:nvPr>
            <p:ph type="title"/>
          </p:nvPr>
        </p:nvSpPr>
        <p:spPr>
          <a:xfrm>
            <a:off x="415600" y="328367"/>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(10/23)</a:t>
            </a:r>
            <a:endParaRPr sz="4293" b="1" dirty="0"/>
          </a:p>
        </p:txBody>
      </p:sp>
      <p:sp>
        <p:nvSpPr>
          <p:cNvPr id="461" name="Google Shape;461;p58"/>
          <p:cNvSpPr txBox="1"/>
          <p:nvPr/>
        </p:nvSpPr>
        <p:spPr>
          <a:xfrm>
            <a:off x="284000" y="5619134"/>
            <a:ext cx="11624000" cy="73862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3200" b="1" dirty="0">
                <a:solidFill>
                  <a:schemeClr val="dk1"/>
                </a:solidFill>
              </a:rPr>
              <a:t>Try treasure hunts 🗺️   OR   Make art with nature 🍂</a:t>
            </a:r>
            <a:endParaRPr sz="3200" b="1" dirty="0"/>
          </a:p>
        </p:txBody>
      </p:sp>
      <p:pic>
        <p:nvPicPr>
          <p:cNvPr id="462" name="Google Shape;462;p58" descr="Illustration of two young people walking in a park with trees and a bench in the background, one holding a smartphone and the other pointing ahead. A location pin icon above the person pointing suggests navigation or location tracking during their walk."/>
          <p:cNvPicPr preferRelativeResize="0"/>
          <p:nvPr/>
        </p:nvPicPr>
        <p:blipFill>
          <a:blip r:embed="rId3">
            <a:alphaModFix/>
          </a:blip>
          <a:stretch>
            <a:fillRect/>
          </a:stretch>
        </p:blipFill>
        <p:spPr>
          <a:xfrm>
            <a:off x="891851" y="1295167"/>
            <a:ext cx="4120767" cy="4120767"/>
          </a:xfrm>
          <a:prstGeom prst="rect">
            <a:avLst/>
          </a:prstGeom>
          <a:noFill/>
          <a:ln>
            <a:noFill/>
          </a:ln>
        </p:spPr>
      </p:pic>
      <p:pic>
        <p:nvPicPr>
          <p:cNvPr id="463" name="Google Shape;463;p58" descr="Photograph of a person sitting cross-legged on a white surface, arranging various natural objects including leaves, flowers, twigs, and stones in a circular pattern. The person wears a beige long-sleeve shirt, blue jeans, and sneakers, with a spool of twine placed nearby, suggesting a creative or botanical project."/>
          <p:cNvPicPr preferRelativeResize="0"/>
          <p:nvPr/>
        </p:nvPicPr>
        <p:blipFill>
          <a:blip r:embed="rId4">
            <a:alphaModFix/>
          </a:blip>
          <a:stretch>
            <a:fillRect/>
          </a:stretch>
        </p:blipFill>
        <p:spPr>
          <a:xfrm>
            <a:off x="6930318" y="1295167"/>
            <a:ext cx="4120767" cy="412076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9"/>
          <p:cNvSpPr txBox="1">
            <a:spLocks noGrp="1"/>
          </p:cNvSpPr>
          <p:nvPr>
            <p:ph type="title"/>
          </p:nvPr>
        </p:nvSpPr>
        <p:spPr>
          <a:xfrm>
            <a:off x="415600" y="328367"/>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(11/23)</a:t>
            </a:r>
            <a:endParaRPr sz="4293" b="1" dirty="0"/>
          </a:p>
        </p:txBody>
      </p:sp>
      <p:sp>
        <p:nvSpPr>
          <p:cNvPr id="469" name="Google Shape;469;p59"/>
          <p:cNvSpPr txBox="1"/>
          <p:nvPr/>
        </p:nvSpPr>
        <p:spPr>
          <a:xfrm>
            <a:off x="616867" y="5649934"/>
            <a:ext cx="11515200" cy="738623"/>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200" b="1" dirty="0">
                <a:solidFill>
                  <a:schemeClr val="dk1"/>
                </a:solidFill>
              </a:rPr>
              <a:t> 🎨 Paint a rock         OR        Build birdhouse 🪚</a:t>
            </a:r>
            <a:endParaRPr sz="3200" b="1" dirty="0"/>
          </a:p>
        </p:txBody>
      </p:sp>
      <p:pic>
        <p:nvPicPr>
          <p:cNvPr id="471" name="Google Shape;471;p59" descr="Photograph of a young person painting colorful designs on smooth stones outdoors, surrounded by paint containers and brushes. The scene highlights creativity and focus, with one stone featuring a smiling sun and grass, while others display hearts and smiley faces."/>
          <p:cNvPicPr preferRelativeResize="0"/>
          <p:nvPr/>
        </p:nvPicPr>
        <p:blipFill>
          <a:blip r:embed="rId3">
            <a:alphaModFix/>
          </a:blip>
          <a:stretch>
            <a:fillRect/>
          </a:stretch>
        </p:blipFill>
        <p:spPr>
          <a:xfrm>
            <a:off x="616867" y="1295167"/>
            <a:ext cx="4151565" cy="4151565"/>
          </a:xfrm>
          <a:prstGeom prst="rect">
            <a:avLst/>
          </a:prstGeom>
          <a:noFill/>
          <a:ln>
            <a:noFill/>
          </a:ln>
        </p:spPr>
      </p:pic>
      <p:pic>
        <p:nvPicPr>
          <p:cNvPr id="470" name="Google Shape;470;p59" descr="Photograph of a person assembling a wooden birdhouse outdoors on a rustic wooden table. The scene includes woodworking tools, small wooden pieces, and a small bird perched on a metal container, highlighting a hands-on craft activity in a natural setting."/>
          <p:cNvPicPr preferRelativeResize="0"/>
          <p:nvPr/>
        </p:nvPicPr>
        <p:blipFill>
          <a:blip r:embed="rId4">
            <a:alphaModFix/>
          </a:blip>
          <a:stretch>
            <a:fillRect/>
          </a:stretch>
        </p:blipFill>
        <p:spPr>
          <a:xfrm>
            <a:off x="7367840" y="1295167"/>
            <a:ext cx="4151565" cy="415156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0"/>
          <p:cNvSpPr txBox="1">
            <a:spLocks noGrp="1"/>
          </p:cNvSpPr>
          <p:nvPr>
            <p:ph type="title"/>
          </p:nvPr>
        </p:nvSpPr>
        <p:spPr>
          <a:xfrm>
            <a:off x="415600" y="328367"/>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(12/23) </a:t>
            </a:r>
            <a:endParaRPr sz="4293" b="1" dirty="0"/>
          </a:p>
        </p:txBody>
      </p:sp>
      <p:sp>
        <p:nvSpPr>
          <p:cNvPr id="477" name="Google Shape;477;p60"/>
          <p:cNvSpPr txBox="1"/>
          <p:nvPr/>
        </p:nvSpPr>
        <p:spPr>
          <a:xfrm>
            <a:off x="415600" y="5649934"/>
            <a:ext cx="11515200" cy="779725"/>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467" b="1">
                <a:solidFill>
                  <a:schemeClr val="dk1"/>
                </a:solidFill>
              </a:rPr>
              <a:t> Rake leaves🧹    OR      Relax in sun ☀️</a:t>
            </a:r>
            <a:endParaRPr sz="3467" b="1"/>
          </a:p>
        </p:txBody>
      </p:sp>
      <p:pic>
        <p:nvPicPr>
          <p:cNvPr id="479" name="Google Shape;479;p60" descr="Photograph of a person raking fallen leaves in a backyard during autumn, with colorful orange and yellow foliage on trees. A small green shed with white trim, two wooden chairs, and a fenced yard are visible in the background, highlighting seasonal yard maintenance."/>
          <p:cNvPicPr preferRelativeResize="0"/>
          <p:nvPr/>
        </p:nvPicPr>
        <p:blipFill>
          <a:blip r:embed="rId3">
            <a:alphaModFix/>
          </a:blip>
          <a:stretch>
            <a:fillRect/>
          </a:stretch>
        </p:blipFill>
        <p:spPr>
          <a:xfrm>
            <a:off x="845933" y="1295167"/>
            <a:ext cx="4151568" cy="4151568"/>
          </a:xfrm>
          <a:prstGeom prst="rect">
            <a:avLst/>
          </a:prstGeom>
          <a:noFill/>
          <a:ln>
            <a:noFill/>
          </a:ln>
        </p:spPr>
      </p:pic>
      <p:pic>
        <p:nvPicPr>
          <p:cNvPr id="478" name="Google Shape;478;p60" descr="Photograph of a person sitting on grass in a park during golden hour, facing sideways with arms wrapped around knees. Background includes trees and soft sunlight, creating a peaceful and contemplative atmosphere."/>
          <p:cNvPicPr preferRelativeResize="0"/>
          <p:nvPr/>
        </p:nvPicPr>
        <p:blipFill>
          <a:blip r:embed="rId4">
            <a:alphaModFix/>
          </a:blip>
          <a:stretch>
            <a:fillRect/>
          </a:stretch>
        </p:blipFill>
        <p:spPr>
          <a:xfrm>
            <a:off x="7062966" y="1295167"/>
            <a:ext cx="4151565" cy="415156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1"/>
          <p:cNvSpPr txBox="1">
            <a:spLocks noGrp="1"/>
          </p:cNvSpPr>
          <p:nvPr>
            <p:ph type="title"/>
          </p:nvPr>
        </p:nvSpPr>
        <p:spPr>
          <a:xfrm>
            <a:off x="415600" y="328367"/>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(13/23) </a:t>
            </a:r>
            <a:endParaRPr sz="4293" b="1" dirty="0"/>
          </a:p>
        </p:txBody>
      </p:sp>
      <p:sp>
        <p:nvSpPr>
          <p:cNvPr id="485" name="Google Shape;485;p61"/>
          <p:cNvSpPr txBox="1"/>
          <p:nvPr/>
        </p:nvSpPr>
        <p:spPr>
          <a:xfrm>
            <a:off x="415600" y="5695725"/>
            <a:ext cx="11360800" cy="738623"/>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200" b="1" dirty="0">
                <a:solidFill>
                  <a:schemeClr val="dk1"/>
                </a:solidFill>
              </a:rPr>
              <a:t>Ride a scooter 🛴     OR    Jump on a trampoline 🤸</a:t>
            </a:r>
            <a:endParaRPr sz="3200" b="1" dirty="0"/>
          </a:p>
        </p:txBody>
      </p:sp>
      <p:pic>
        <p:nvPicPr>
          <p:cNvPr id="486" name="Google Shape;486;p61" descr="Photograph of a person riding a black scooter on a paved path beside a white railing, wearing a brown oversized hoodie, gray pants, and black sneakers. The background features a blurred, neutral-toned environment suggesting early morning or late afternoon light."/>
          <p:cNvPicPr preferRelativeResize="0"/>
          <p:nvPr/>
        </p:nvPicPr>
        <p:blipFill>
          <a:blip r:embed="rId3">
            <a:alphaModFix/>
          </a:blip>
          <a:stretch>
            <a:fillRect/>
          </a:stretch>
        </p:blipFill>
        <p:spPr>
          <a:xfrm>
            <a:off x="679451" y="1295167"/>
            <a:ext cx="4360267" cy="4360267"/>
          </a:xfrm>
          <a:prstGeom prst="rect">
            <a:avLst/>
          </a:prstGeom>
          <a:noFill/>
          <a:ln>
            <a:noFill/>
          </a:ln>
        </p:spPr>
      </p:pic>
      <p:pic>
        <p:nvPicPr>
          <p:cNvPr id="487" name="Google Shape;487;p61" descr="A digital illustration showing a person with long dark hair and brown clothing mid-air above a round trampoline with a brown frame and black trampoline. Background features muted tones with blurred shapes suggesting a fence and house, emphasizing focus on the jumping figure."/>
          <p:cNvPicPr preferRelativeResize="0"/>
          <p:nvPr/>
        </p:nvPicPr>
        <p:blipFill>
          <a:blip r:embed="rId4">
            <a:alphaModFix/>
          </a:blip>
          <a:stretch>
            <a:fillRect/>
          </a:stretch>
        </p:blipFill>
        <p:spPr>
          <a:xfrm>
            <a:off x="6917867" y="1295167"/>
            <a:ext cx="4360267" cy="436026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0A6E2-A8AF-2AAC-BAA6-9D06AB80173E}"/>
              </a:ext>
            </a:extLst>
          </p:cNvPr>
          <p:cNvSpPr>
            <a:spLocks noGrp="1"/>
          </p:cNvSpPr>
          <p:nvPr>
            <p:ph type="title"/>
          </p:nvPr>
        </p:nvSpPr>
        <p:spPr/>
        <p:txBody>
          <a:bodyPr>
            <a:normAutofit/>
          </a:bodyPr>
          <a:lstStyle/>
          <a:p>
            <a:r>
              <a:rPr lang="en-US" b="1" dirty="0"/>
              <a:t>Presentation Note</a:t>
            </a:r>
          </a:p>
        </p:txBody>
      </p:sp>
      <p:sp>
        <p:nvSpPr>
          <p:cNvPr id="3" name="Text Placeholder 2">
            <a:extLst>
              <a:ext uri="{FF2B5EF4-FFF2-40B4-BE49-F238E27FC236}">
                <a16:creationId xmlns:a16="http://schemas.microsoft.com/office/drawing/2014/main" id="{F3013B1C-2F54-FA14-6F56-1B48225C951D}"/>
              </a:ext>
            </a:extLst>
          </p:cNvPr>
          <p:cNvSpPr>
            <a:spLocks noGrp="1"/>
          </p:cNvSpPr>
          <p:nvPr>
            <p:ph type="body" idx="1"/>
          </p:nvPr>
        </p:nvSpPr>
        <p:spPr/>
        <p:txBody>
          <a:bodyPr/>
          <a:lstStyle/>
          <a:p>
            <a:pPr marL="152396" indent="0">
              <a:buNone/>
            </a:pPr>
            <a:r>
              <a:rPr lang="en-US" dirty="0">
                <a:solidFill>
                  <a:schemeClr val="tx1"/>
                </a:solidFill>
              </a:rPr>
              <a:t>Note. Images and animated visuals in this presentation were generated using ChatGPT, Sora, DALL·E, and Gemini based on author-developed prompts.</a:t>
            </a:r>
          </a:p>
        </p:txBody>
      </p:sp>
    </p:spTree>
    <p:extLst>
      <p:ext uri="{BB962C8B-B14F-4D97-AF65-F5344CB8AC3E}">
        <p14:creationId xmlns:p14="http://schemas.microsoft.com/office/powerpoint/2010/main" val="1121618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2"/>
          <p:cNvSpPr txBox="1">
            <a:spLocks noGrp="1"/>
          </p:cNvSpPr>
          <p:nvPr>
            <p:ph type="title"/>
          </p:nvPr>
        </p:nvSpPr>
        <p:spPr>
          <a:xfrm>
            <a:off x="415600" y="2115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(14/23) </a:t>
            </a:r>
            <a:endParaRPr sz="4293" b="1" dirty="0"/>
          </a:p>
        </p:txBody>
      </p:sp>
      <p:sp>
        <p:nvSpPr>
          <p:cNvPr id="493" name="Google Shape;493;p62"/>
          <p:cNvSpPr txBox="1"/>
          <p:nvPr/>
        </p:nvSpPr>
        <p:spPr>
          <a:xfrm>
            <a:off x="426110" y="5641360"/>
            <a:ext cx="11360800" cy="738623"/>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200" b="1" dirty="0">
                <a:solidFill>
                  <a:schemeClr val="dk1"/>
                </a:solidFill>
              </a:rPr>
              <a:t>Run or jog outside 🏃‍♂️ OR  Do yoga or stretching 🧘</a:t>
            </a:r>
            <a:endParaRPr sz="3200" b="1" dirty="0"/>
          </a:p>
        </p:txBody>
      </p:sp>
      <p:pic>
        <p:nvPicPr>
          <p:cNvPr id="495" name="Google Shape;495;p62" descr="Photograph of two young males exercising outdoors in a suburban neighborhood, with one running and the other propelling a wheelchair along a sidewalk. The scene highlights inclusivity and physical activity, featuring houses with manicured lawns, trees, and clear daylight."/>
          <p:cNvPicPr preferRelativeResize="0"/>
          <p:nvPr/>
        </p:nvPicPr>
        <p:blipFill>
          <a:blip r:embed="rId3">
            <a:alphaModFix/>
          </a:blip>
          <a:stretch>
            <a:fillRect/>
          </a:stretch>
        </p:blipFill>
        <p:spPr>
          <a:xfrm>
            <a:off x="845933" y="1178300"/>
            <a:ext cx="4454299" cy="4454299"/>
          </a:xfrm>
          <a:prstGeom prst="rect">
            <a:avLst/>
          </a:prstGeom>
          <a:noFill/>
          <a:ln>
            <a:noFill/>
          </a:ln>
        </p:spPr>
      </p:pic>
      <p:pic>
        <p:nvPicPr>
          <p:cNvPr id="494" name="Google Shape;494;p62" descr="Photograph of a person sitting cross-legged on a yoga mat in a minimalist room with neutral tones. The individual wears a gray cropped t-shirt and dark leggings, positioned in a meditative pose with hands resting on knees."/>
          <p:cNvPicPr preferRelativeResize="0"/>
          <p:nvPr/>
        </p:nvPicPr>
        <p:blipFill>
          <a:blip r:embed="rId4">
            <a:alphaModFix/>
          </a:blip>
          <a:stretch>
            <a:fillRect/>
          </a:stretch>
        </p:blipFill>
        <p:spPr>
          <a:xfrm>
            <a:off x="7060800" y="1178300"/>
            <a:ext cx="4454301" cy="44543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63"/>
          <p:cNvSpPr txBox="1">
            <a:spLocks noGrp="1"/>
          </p:cNvSpPr>
          <p:nvPr>
            <p:ph type="title"/>
          </p:nvPr>
        </p:nvSpPr>
        <p:spPr>
          <a:xfrm>
            <a:off x="415600" y="328367"/>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(15/23)</a:t>
            </a:r>
            <a:endParaRPr sz="4293" b="1" dirty="0"/>
          </a:p>
        </p:txBody>
      </p:sp>
      <p:sp>
        <p:nvSpPr>
          <p:cNvPr id="501" name="Google Shape;501;p63"/>
          <p:cNvSpPr txBox="1"/>
          <p:nvPr/>
        </p:nvSpPr>
        <p:spPr>
          <a:xfrm>
            <a:off x="415600" y="5575601"/>
            <a:ext cx="11360800" cy="779725"/>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467" b="1">
                <a:solidFill>
                  <a:schemeClr val="dk1"/>
                </a:solidFill>
              </a:rPr>
              <a:t>Build or dig in dirt 🛠️   OR   Go sightseeing 🍂</a:t>
            </a:r>
            <a:endParaRPr sz="3467" b="1"/>
          </a:p>
        </p:txBody>
      </p:sp>
      <p:pic>
        <p:nvPicPr>
          <p:cNvPr id="502" name="Google Shape;502;p63" descr="Photograph of a young person crouching in an outdoor excavation site, carefully brushing dirt away from small artifacts within a marked grid area. The scene includes tools like a small brush and trowel, a metal container filled with soil, and a green backpack, highlighting an archaeological dig in progress."/>
          <p:cNvPicPr preferRelativeResize="0"/>
          <p:nvPr/>
        </p:nvPicPr>
        <p:blipFill>
          <a:blip r:embed="rId3">
            <a:alphaModFix/>
          </a:blip>
          <a:stretch>
            <a:fillRect/>
          </a:stretch>
        </p:blipFill>
        <p:spPr>
          <a:xfrm>
            <a:off x="1187452" y="1295168"/>
            <a:ext cx="4077233" cy="4077233"/>
          </a:xfrm>
          <a:prstGeom prst="rect">
            <a:avLst/>
          </a:prstGeom>
          <a:noFill/>
          <a:ln>
            <a:noFill/>
          </a:ln>
        </p:spPr>
      </p:pic>
      <p:pic>
        <p:nvPicPr>
          <p:cNvPr id="503" name="Google Shape;503;p63" descr="Illustration of a young woman holding a camera and standing near the National Mall in Washington, D.C., with landmarks such as the Washington Monument, Lincoln Memorial, U.S. Capitol, and American flags in the background. The scene features muted colors and a cartoon style, emphasizing a tourist capturing a moment at a historic site."/>
          <p:cNvPicPr preferRelativeResize="0"/>
          <p:nvPr/>
        </p:nvPicPr>
        <p:blipFill>
          <a:blip r:embed="rId4">
            <a:alphaModFix/>
          </a:blip>
          <a:stretch>
            <a:fillRect/>
          </a:stretch>
        </p:blipFill>
        <p:spPr>
          <a:xfrm>
            <a:off x="7078985" y="1295168"/>
            <a:ext cx="4077233" cy="407723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64"/>
          <p:cNvSpPr txBox="1">
            <a:spLocks noGrp="1"/>
          </p:cNvSpPr>
          <p:nvPr>
            <p:ph type="title"/>
          </p:nvPr>
        </p:nvSpPr>
        <p:spPr>
          <a:xfrm>
            <a:off x="415600" y="328367"/>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(16/23) </a:t>
            </a:r>
            <a:endParaRPr sz="4293" b="1" dirty="0"/>
          </a:p>
        </p:txBody>
      </p:sp>
      <p:sp>
        <p:nvSpPr>
          <p:cNvPr id="509" name="Google Shape;509;p64"/>
          <p:cNvSpPr txBox="1"/>
          <p:nvPr/>
        </p:nvSpPr>
        <p:spPr>
          <a:xfrm>
            <a:off x="415600" y="5589967"/>
            <a:ext cx="11360800" cy="779725"/>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467" b="1">
                <a:solidFill>
                  <a:schemeClr val="dk1"/>
                </a:solidFill>
              </a:rPr>
              <a:t>Do sidewalk chalk 🎨    OR    Do bubbles </a:t>
            </a:r>
            <a:r>
              <a:rPr lang="en" sz="3467">
                <a:solidFill>
                  <a:schemeClr val="dk1"/>
                </a:solidFill>
              </a:rPr>
              <a:t>🫧 </a:t>
            </a:r>
            <a:endParaRPr sz="3467" b="1"/>
          </a:p>
        </p:txBody>
      </p:sp>
      <p:pic>
        <p:nvPicPr>
          <p:cNvPr id="511" name="Google Shape;511;p64" descr="Photograph of a child sitting cross-legged on a sidewalk drawing colorful chalk art, including flowers and abstract shapes. The child wears a gray t-shirt, denim shorts, striped socks, and a patterned headscarf, with suburban houses and greenery in the background."/>
          <p:cNvPicPr preferRelativeResize="0"/>
          <p:nvPr/>
        </p:nvPicPr>
        <p:blipFill>
          <a:blip r:embed="rId3">
            <a:alphaModFix/>
          </a:blip>
          <a:stretch>
            <a:fillRect/>
          </a:stretch>
        </p:blipFill>
        <p:spPr>
          <a:xfrm>
            <a:off x="865400" y="1295167"/>
            <a:ext cx="4091600" cy="4091600"/>
          </a:xfrm>
          <a:prstGeom prst="rect">
            <a:avLst/>
          </a:prstGeom>
          <a:noFill/>
          <a:ln>
            <a:noFill/>
          </a:ln>
        </p:spPr>
      </p:pic>
      <p:pic>
        <p:nvPicPr>
          <p:cNvPr id="510" name="Google Shape;510;p64" descr="Photograph of a person outdoors blowing colorful soap bubbles with a bubble wand, surrounded by greenery and a house in the background. The person wears a plaid shirt over a buttoned shirt, and the bubbles reflect vibrant rainbow hues, creating a playful and lighthearted atmosphere."/>
          <p:cNvPicPr preferRelativeResize="0"/>
          <p:nvPr/>
        </p:nvPicPr>
        <p:blipFill>
          <a:blip r:embed="rId4">
            <a:alphaModFix/>
          </a:blip>
          <a:stretch>
            <a:fillRect/>
          </a:stretch>
        </p:blipFill>
        <p:spPr>
          <a:xfrm>
            <a:off x="7228500" y="1295167"/>
            <a:ext cx="4091600" cy="4091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65"/>
          <p:cNvSpPr txBox="1">
            <a:spLocks noGrp="1"/>
          </p:cNvSpPr>
          <p:nvPr>
            <p:ph type="title"/>
          </p:nvPr>
        </p:nvSpPr>
        <p:spPr>
          <a:xfrm>
            <a:off x="415600" y="2195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(17/23) </a:t>
            </a:r>
            <a:endParaRPr sz="4293" b="1" dirty="0"/>
          </a:p>
        </p:txBody>
      </p:sp>
      <p:sp>
        <p:nvSpPr>
          <p:cNvPr id="517" name="Google Shape;517;p65"/>
          <p:cNvSpPr txBox="1"/>
          <p:nvPr/>
        </p:nvSpPr>
        <p:spPr>
          <a:xfrm>
            <a:off x="912400" y="5442867"/>
            <a:ext cx="10864000" cy="73862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3200" b="1" dirty="0"/>
              <a:t>🎣 Go fishing             OR    🚤 Take a boat ride</a:t>
            </a:r>
            <a:endParaRPr sz="3200" b="1" dirty="0"/>
          </a:p>
        </p:txBody>
      </p:sp>
      <p:pic>
        <p:nvPicPr>
          <p:cNvPr id="519" name="Google Shape;519;p65" descr="Photograph of a young person sitting on a wooden dock fishing at a calm lake surrounded by tall pine trees during sunset. The person is reeling in a fish, creating ripples in the water, with casual clothing and a fishing rod clearly visible."/>
          <p:cNvPicPr preferRelativeResize="0"/>
          <p:nvPr/>
        </p:nvPicPr>
        <p:blipFill>
          <a:blip r:embed="rId3">
            <a:alphaModFix/>
          </a:blip>
          <a:stretch>
            <a:fillRect/>
          </a:stretch>
        </p:blipFill>
        <p:spPr>
          <a:xfrm>
            <a:off x="729033" y="1315200"/>
            <a:ext cx="4053368" cy="4053368"/>
          </a:xfrm>
          <a:prstGeom prst="rect">
            <a:avLst/>
          </a:prstGeom>
          <a:noFill/>
          <a:ln>
            <a:noFill/>
          </a:ln>
        </p:spPr>
      </p:pic>
      <p:pic>
        <p:nvPicPr>
          <p:cNvPr id="518" name="Google Shape;518;p65" descr="Photograph of a person rowing a small boat on a calm lake surrounded by tall reeds and dense trees with autumn foliage. Soft golden light highlights ripples in water and creates a peaceful, reflective atmosphere during either sunrise or sunset."/>
          <p:cNvPicPr preferRelativeResize="0"/>
          <p:nvPr/>
        </p:nvPicPr>
        <p:blipFill>
          <a:blip r:embed="rId4">
            <a:alphaModFix/>
          </a:blip>
          <a:stretch>
            <a:fillRect/>
          </a:stretch>
        </p:blipFill>
        <p:spPr>
          <a:xfrm>
            <a:off x="7527501" y="1304334"/>
            <a:ext cx="4075135" cy="407513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6"/>
          <p:cNvSpPr txBox="1">
            <a:spLocks noGrp="1"/>
          </p:cNvSpPr>
          <p:nvPr>
            <p:ph type="title"/>
          </p:nvPr>
        </p:nvSpPr>
        <p:spPr>
          <a:xfrm>
            <a:off x="415600" y="2195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(18/23)</a:t>
            </a:r>
            <a:endParaRPr sz="4293" b="1" dirty="0"/>
          </a:p>
        </p:txBody>
      </p:sp>
      <p:sp>
        <p:nvSpPr>
          <p:cNvPr id="525" name="Google Shape;525;p66"/>
          <p:cNvSpPr txBox="1"/>
          <p:nvPr/>
        </p:nvSpPr>
        <p:spPr>
          <a:xfrm>
            <a:off x="664000" y="5415642"/>
            <a:ext cx="10864000" cy="1222858"/>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buClr>
                <a:schemeClr val="dk1"/>
              </a:buClr>
              <a:buSzPts val="1100"/>
            </a:pPr>
            <a:r>
              <a:rPr lang="en" sz="3200" b="1" dirty="0">
                <a:solidFill>
                  <a:schemeClr val="dk1"/>
                </a:solidFill>
              </a:rPr>
              <a:t>🚿 Wash a car             OR         💦 Water fun</a:t>
            </a:r>
            <a:endParaRPr sz="3200" b="1" dirty="0">
              <a:solidFill>
                <a:schemeClr val="dk1"/>
              </a:solidFill>
            </a:endParaRPr>
          </a:p>
        </p:txBody>
      </p:sp>
      <p:pic>
        <p:nvPicPr>
          <p:cNvPr id="527" name="Google Shape;527;p66" descr="Photograph of a man washing a silver car parked in driveway of a suburban house, using a blue sponge and a white bucket filled with soapy water. The car is covered in soap suds, and the man is wearing a black polo shirt, denim shorts, and white sneakers while crouching beside the vehicle."/>
          <p:cNvPicPr preferRelativeResize="0"/>
          <p:nvPr/>
        </p:nvPicPr>
        <p:blipFill>
          <a:blip r:embed="rId3">
            <a:alphaModFix/>
          </a:blip>
          <a:stretch>
            <a:fillRect/>
          </a:stretch>
        </p:blipFill>
        <p:spPr>
          <a:xfrm>
            <a:off x="917167" y="1439467"/>
            <a:ext cx="4141367" cy="4141367"/>
          </a:xfrm>
          <a:prstGeom prst="rect">
            <a:avLst/>
          </a:prstGeom>
          <a:noFill/>
          <a:ln>
            <a:noFill/>
          </a:ln>
        </p:spPr>
      </p:pic>
      <p:pic>
        <p:nvPicPr>
          <p:cNvPr id="526" name="Google Shape;526;p66" descr="Photograph of a young person watering a garden lawn with a green hose on a sunny day, surrounded by plants and a house in the background. The scene highlights joyful outdoor activity with warm sunlight filtering through trees, casting natural shadows on grass and fence."/>
          <p:cNvPicPr preferRelativeResize="0"/>
          <p:nvPr/>
        </p:nvPicPr>
        <p:blipFill>
          <a:blip r:embed="rId4">
            <a:alphaModFix/>
          </a:blip>
          <a:stretch>
            <a:fillRect/>
          </a:stretch>
        </p:blipFill>
        <p:spPr>
          <a:xfrm>
            <a:off x="7018826" y="1439467"/>
            <a:ext cx="4141367" cy="414136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67"/>
          <p:cNvSpPr txBox="1">
            <a:spLocks noGrp="1"/>
          </p:cNvSpPr>
          <p:nvPr>
            <p:ph type="title"/>
          </p:nvPr>
        </p:nvSpPr>
        <p:spPr>
          <a:xfrm>
            <a:off x="415600" y="2195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(19/23)</a:t>
            </a:r>
            <a:endParaRPr sz="4293" b="1" dirty="0"/>
          </a:p>
        </p:txBody>
      </p:sp>
      <p:sp>
        <p:nvSpPr>
          <p:cNvPr id="533" name="Google Shape;533;p67"/>
          <p:cNvSpPr txBox="1"/>
          <p:nvPr/>
        </p:nvSpPr>
        <p:spPr>
          <a:xfrm>
            <a:off x="664000" y="5572567"/>
            <a:ext cx="10864000" cy="779725"/>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467" b="1"/>
              <a:t>🌿 Do yard work      OR     🪴 Water plants</a:t>
            </a:r>
            <a:endParaRPr sz="3467" b="1"/>
          </a:p>
        </p:txBody>
      </p:sp>
      <p:pic>
        <p:nvPicPr>
          <p:cNvPr id="534" name="Google Shape;534;p67" descr="Photograph of a young person pushing a green lawn mower on a sunny residential lawn during late afternoon, with houses, trees, and a wooden fence in the background. The scene highlights outdoor yard work with warm lighting casting long shadows, emphasizing a peaceful suburban environment."/>
          <p:cNvPicPr preferRelativeResize="0"/>
          <p:nvPr/>
        </p:nvPicPr>
        <p:blipFill>
          <a:blip r:embed="rId3">
            <a:alphaModFix/>
          </a:blip>
          <a:stretch>
            <a:fillRect/>
          </a:stretch>
        </p:blipFill>
        <p:spPr>
          <a:xfrm>
            <a:off x="1044575" y="1186300"/>
            <a:ext cx="4183067" cy="4183067"/>
          </a:xfrm>
          <a:prstGeom prst="rect">
            <a:avLst/>
          </a:prstGeom>
          <a:noFill/>
          <a:ln>
            <a:noFill/>
          </a:ln>
        </p:spPr>
      </p:pic>
      <p:pic>
        <p:nvPicPr>
          <p:cNvPr id="535" name="Google Shape;535;p67" descr="Illustration of a person watering a garden with a hose in front of a house with a white picket fence. The scene includes various flowers, green trees, a watering can on the grass, and a house with a green roof and flower boxes under windows."/>
          <p:cNvPicPr preferRelativeResize="0"/>
          <p:nvPr/>
        </p:nvPicPr>
        <p:blipFill>
          <a:blip r:embed="rId4">
            <a:alphaModFix/>
          </a:blip>
          <a:stretch>
            <a:fillRect/>
          </a:stretch>
        </p:blipFill>
        <p:spPr>
          <a:xfrm>
            <a:off x="7105776" y="1186300"/>
            <a:ext cx="4183067" cy="418306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68"/>
          <p:cNvSpPr txBox="1">
            <a:spLocks noGrp="1"/>
          </p:cNvSpPr>
          <p:nvPr>
            <p:ph type="title"/>
          </p:nvPr>
        </p:nvSpPr>
        <p:spPr>
          <a:xfrm>
            <a:off x="415600" y="2195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(20/23)</a:t>
            </a:r>
            <a:endParaRPr sz="4293" b="1" dirty="0"/>
          </a:p>
        </p:txBody>
      </p:sp>
      <p:sp>
        <p:nvSpPr>
          <p:cNvPr id="541" name="Google Shape;541;p68"/>
          <p:cNvSpPr txBox="1"/>
          <p:nvPr/>
        </p:nvSpPr>
        <p:spPr>
          <a:xfrm>
            <a:off x="664000" y="5572567"/>
            <a:ext cx="10864000" cy="779725"/>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467" b="1"/>
              <a:t>🍔 Grilling food outside  OR  🧺 Having a picnic</a:t>
            </a:r>
            <a:endParaRPr sz="3467" b="1"/>
          </a:p>
        </p:txBody>
      </p:sp>
      <p:pic>
        <p:nvPicPr>
          <p:cNvPr id="542" name="Google Shape;542;p68" descr="A digital illustration of a person grilling burgers on a charcoal barbecue in a backyard setting during daytime. The scene includes a wooden deck with outdoor furniture, a house with a door and window, green grass, trees, and smoke rising from the grill, highlighting a casual outdoor cooking activity."/>
          <p:cNvPicPr preferRelativeResize="0"/>
          <p:nvPr/>
        </p:nvPicPr>
        <p:blipFill>
          <a:blip r:embed="rId3">
            <a:alphaModFix/>
          </a:blip>
          <a:stretch>
            <a:fillRect/>
          </a:stretch>
        </p:blipFill>
        <p:spPr>
          <a:xfrm>
            <a:off x="1044575" y="1186300"/>
            <a:ext cx="4183067" cy="4183067"/>
          </a:xfrm>
          <a:prstGeom prst="rect">
            <a:avLst/>
          </a:prstGeom>
          <a:noFill/>
          <a:ln>
            <a:noFill/>
          </a:ln>
        </p:spPr>
      </p:pic>
      <p:pic>
        <p:nvPicPr>
          <p:cNvPr id="543" name="Google Shape;543;p68" descr="Photograph of a young person in a wheelchair sitting on a picnic blanket in a sunny park, holding a bottle of soda. The scene includes a picnic basket with a checkered cloth, sandwiches, apples, and a green bottle, with playground equipment and trees in the background."/>
          <p:cNvPicPr preferRelativeResize="0"/>
          <p:nvPr/>
        </p:nvPicPr>
        <p:blipFill>
          <a:blip r:embed="rId4">
            <a:alphaModFix/>
          </a:blip>
          <a:stretch>
            <a:fillRect/>
          </a:stretch>
        </p:blipFill>
        <p:spPr>
          <a:xfrm>
            <a:off x="7105843" y="1186300"/>
            <a:ext cx="4183067" cy="418306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9"/>
          <p:cNvSpPr txBox="1">
            <a:spLocks noGrp="1"/>
          </p:cNvSpPr>
          <p:nvPr>
            <p:ph type="title"/>
          </p:nvPr>
        </p:nvSpPr>
        <p:spPr>
          <a:xfrm>
            <a:off x="415600" y="2195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(21/23) </a:t>
            </a:r>
            <a:endParaRPr sz="4293" b="1" dirty="0"/>
          </a:p>
        </p:txBody>
      </p:sp>
      <p:sp>
        <p:nvSpPr>
          <p:cNvPr id="549" name="Google Shape;549;p69"/>
          <p:cNvSpPr txBox="1"/>
          <p:nvPr/>
        </p:nvSpPr>
        <p:spPr>
          <a:xfrm>
            <a:off x="664000" y="5572567"/>
            <a:ext cx="10864000" cy="779725"/>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467" b="1"/>
              <a:t>🛷 Sledding    OR     ☃️ Building a snowman</a:t>
            </a:r>
            <a:endParaRPr sz="3467" b="1"/>
          </a:p>
        </p:txBody>
      </p:sp>
      <p:pic>
        <p:nvPicPr>
          <p:cNvPr id="551" name="Google Shape;551;p69" descr="Photograph of a person sledding down a snowy hill on a wooden sled with metal runners, wearing winter clothing including a brown jacket with fur trim, blue jeans, black boots, and a knit hat. Bright sunlight and snow-covered trees in background highlight a winter outdoor recreational activity with falling snowflakes adding dynamic motion."/>
          <p:cNvPicPr preferRelativeResize="0"/>
          <p:nvPr/>
        </p:nvPicPr>
        <p:blipFill>
          <a:blip r:embed="rId3">
            <a:alphaModFix/>
          </a:blip>
          <a:stretch>
            <a:fillRect/>
          </a:stretch>
        </p:blipFill>
        <p:spPr>
          <a:xfrm>
            <a:off x="1157533" y="1186300"/>
            <a:ext cx="4183067" cy="4183067"/>
          </a:xfrm>
          <a:prstGeom prst="rect">
            <a:avLst/>
          </a:prstGeom>
          <a:noFill/>
          <a:ln>
            <a:noFill/>
          </a:ln>
        </p:spPr>
      </p:pic>
      <p:pic>
        <p:nvPicPr>
          <p:cNvPr id="550" name="Google Shape;550;p69" descr="Photograph of a young man kneeling in snow next to a snowman decorated with a red scarf, black hat, carrot nose, and button eyes and mouth. The man wears a brown winter coat with fur hood, patterned scarf, knit hat, and gloves, smiling in a snowy outdoor setting with evergreen trees and a house in the background."/>
          <p:cNvPicPr preferRelativeResize="0"/>
          <p:nvPr/>
        </p:nvPicPr>
        <p:blipFill>
          <a:blip r:embed="rId4">
            <a:alphaModFix/>
          </a:blip>
          <a:stretch>
            <a:fillRect/>
          </a:stretch>
        </p:blipFill>
        <p:spPr>
          <a:xfrm>
            <a:off x="6917584" y="1186300"/>
            <a:ext cx="4183067" cy="418306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0"/>
          <p:cNvSpPr txBox="1">
            <a:spLocks noGrp="1"/>
          </p:cNvSpPr>
          <p:nvPr>
            <p:ph type="title"/>
          </p:nvPr>
        </p:nvSpPr>
        <p:spPr>
          <a:xfrm>
            <a:off x="415600" y="2195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(22/23) </a:t>
            </a:r>
            <a:endParaRPr sz="4293" b="1" dirty="0"/>
          </a:p>
        </p:txBody>
      </p:sp>
      <p:sp>
        <p:nvSpPr>
          <p:cNvPr id="557" name="Google Shape;557;p70"/>
          <p:cNvSpPr txBox="1"/>
          <p:nvPr/>
        </p:nvSpPr>
        <p:spPr>
          <a:xfrm>
            <a:off x="0" y="5572567"/>
            <a:ext cx="12192000" cy="779725"/>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467" b="1"/>
              <a:t>🐎 Horseback riding   OR </a:t>
            </a:r>
            <a:r>
              <a:rPr lang="en" sz="3467" b="1">
                <a:solidFill>
                  <a:schemeClr val="dk1"/>
                </a:solidFill>
              </a:rPr>
              <a:t>🌳 Explore a garden</a:t>
            </a:r>
            <a:endParaRPr sz="3467" b="1"/>
          </a:p>
        </p:txBody>
      </p:sp>
      <p:pic>
        <p:nvPicPr>
          <p:cNvPr id="558" name="Google Shape;558;p70" descr="Photograph of a person wearing a helmet riding a dark horse along a dirt path at a stable or farm during early morning or late afternoon. Background includes another horse walking away, wooden fences, and rustic buildings with soft, natural lighting creating a peaceful rural atmosphere."/>
          <p:cNvPicPr preferRelativeResize="0"/>
          <p:nvPr/>
        </p:nvPicPr>
        <p:blipFill>
          <a:blip r:embed="rId3">
            <a:alphaModFix/>
          </a:blip>
          <a:stretch>
            <a:fillRect/>
          </a:stretch>
        </p:blipFill>
        <p:spPr>
          <a:xfrm>
            <a:off x="854075" y="1186300"/>
            <a:ext cx="4183067" cy="4183067"/>
          </a:xfrm>
          <a:prstGeom prst="rect">
            <a:avLst/>
          </a:prstGeom>
          <a:noFill/>
          <a:ln>
            <a:noFill/>
          </a:ln>
        </p:spPr>
      </p:pic>
      <p:pic>
        <p:nvPicPr>
          <p:cNvPr id="559" name="Google Shape;559;p70" descr="Illustration of a public garden scene showing diverse people engaging in various activities like walking, sitting, and conversing among trees and flowers. Key elements include a &quot;Public Garden&quot; sign, a person in a wheelchair, and a dog, highlighting inclusivity and community interaction in a peaceful outdoor setting."/>
          <p:cNvPicPr preferRelativeResize="0"/>
          <p:nvPr/>
        </p:nvPicPr>
        <p:blipFill>
          <a:blip r:embed="rId4">
            <a:alphaModFix/>
          </a:blip>
          <a:stretch>
            <a:fillRect/>
          </a:stretch>
        </p:blipFill>
        <p:spPr>
          <a:xfrm>
            <a:off x="7071109" y="1186300"/>
            <a:ext cx="4183067" cy="418306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1"/>
          <p:cNvSpPr txBox="1">
            <a:spLocks noGrp="1"/>
          </p:cNvSpPr>
          <p:nvPr>
            <p:ph type="title"/>
          </p:nvPr>
        </p:nvSpPr>
        <p:spPr>
          <a:xfrm>
            <a:off x="415600" y="2195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(23/23) </a:t>
            </a:r>
            <a:endParaRPr sz="4293" b="1" dirty="0"/>
          </a:p>
        </p:txBody>
      </p:sp>
      <p:sp>
        <p:nvSpPr>
          <p:cNvPr id="565" name="Google Shape;565;p71"/>
          <p:cNvSpPr txBox="1"/>
          <p:nvPr/>
        </p:nvSpPr>
        <p:spPr>
          <a:xfrm>
            <a:off x="0" y="5572567"/>
            <a:ext cx="12192000" cy="1272167"/>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200" b="1" dirty="0"/>
              <a:t>✈️ Fly a drone           OR     📸 Take photos of nature </a:t>
            </a:r>
            <a:endParaRPr sz="3200" b="1" i="1" dirty="0"/>
          </a:p>
          <a:p>
            <a:pPr>
              <a:spcBef>
                <a:spcPts val="0"/>
              </a:spcBef>
              <a:spcAft>
                <a:spcPts val="0"/>
              </a:spcAft>
            </a:pPr>
            <a:endParaRPr sz="3467" b="1" dirty="0"/>
          </a:p>
        </p:txBody>
      </p:sp>
      <p:pic>
        <p:nvPicPr>
          <p:cNvPr id="567" name="Google Shape;567;p71" descr="Illustration of a person in a wheelchair flying a white and red drone outdoors near a building with red flags. The scene features soft pastel colors, trees, clouds, and grass, emphasizing accessibility and technology use in an open environment."/>
          <p:cNvPicPr preferRelativeResize="0"/>
          <p:nvPr/>
        </p:nvPicPr>
        <p:blipFill>
          <a:blip r:embed="rId3">
            <a:alphaModFix/>
          </a:blip>
          <a:stretch>
            <a:fillRect/>
          </a:stretch>
        </p:blipFill>
        <p:spPr>
          <a:xfrm>
            <a:off x="657733" y="1186300"/>
            <a:ext cx="4183067" cy="4183067"/>
          </a:xfrm>
          <a:prstGeom prst="rect">
            <a:avLst/>
          </a:prstGeom>
          <a:noFill/>
          <a:ln>
            <a:noFill/>
          </a:ln>
        </p:spPr>
      </p:pic>
      <p:pic>
        <p:nvPicPr>
          <p:cNvPr id="566" name="Google Shape;566;p71" descr="Illustration of a person kneeling on grass while taking a close-up photo of colorful flowers in a garden under bright sunlight. The scene includes a house with a window, a potted plant, a white picket fence, and a clear sky with a sun and clouds, emphasizing outdoor photography and nature appreciation."/>
          <p:cNvPicPr preferRelativeResize="0"/>
          <p:nvPr/>
        </p:nvPicPr>
        <p:blipFill>
          <a:blip r:embed="rId4">
            <a:alphaModFix/>
          </a:blip>
          <a:stretch>
            <a:fillRect/>
          </a:stretch>
        </p:blipFill>
        <p:spPr>
          <a:xfrm>
            <a:off x="7566700" y="1378800"/>
            <a:ext cx="3868099" cy="38680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5"/>
          <p:cNvSpPr txBox="1">
            <a:spLocks noGrp="1"/>
          </p:cNvSpPr>
          <p:nvPr>
            <p:ph type="title"/>
          </p:nvPr>
        </p:nvSpPr>
        <p:spPr>
          <a:xfrm>
            <a:off x="415600" y="2525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lnSpc>
                <a:spcPct val="115000"/>
              </a:lnSpc>
              <a:spcBef>
                <a:spcPts val="2400"/>
              </a:spcBef>
              <a:spcAft>
                <a:spcPts val="533"/>
              </a:spcAft>
              <a:buClr>
                <a:schemeClr val="dk1"/>
              </a:buClr>
              <a:buSzPts val="1100"/>
            </a:pPr>
            <a:r>
              <a:rPr lang="en" b="1"/>
              <a:t>What do you like to do outside? </a:t>
            </a:r>
            <a:endParaRPr/>
          </a:p>
        </p:txBody>
      </p:sp>
      <p:sp>
        <p:nvSpPr>
          <p:cNvPr id="339" name="Google Shape;339;p45"/>
          <p:cNvSpPr txBox="1"/>
          <p:nvPr/>
        </p:nvSpPr>
        <p:spPr>
          <a:xfrm>
            <a:off x="505033" y="1016100"/>
            <a:ext cx="5210800" cy="2983212"/>
          </a:xfrm>
          <a:prstGeom prst="rect">
            <a:avLst/>
          </a:prstGeom>
          <a:noFill/>
          <a:ln>
            <a:noFill/>
          </a:ln>
        </p:spPr>
        <p:txBody>
          <a:bodyPr spcFirstLastPara="1" wrap="square" lIns="121900" tIns="121900" rIns="121900" bIns="121900" anchor="t" anchorCtr="0">
            <a:spAutoFit/>
          </a:bodyPr>
          <a:lstStyle/>
          <a:p>
            <a:pPr>
              <a:lnSpc>
                <a:spcPct val="115000"/>
              </a:lnSpc>
              <a:spcBef>
                <a:spcPts val="0"/>
              </a:spcBef>
              <a:spcAft>
                <a:spcPts val="0"/>
              </a:spcAft>
            </a:pPr>
            <a:r>
              <a:rPr lang="en" sz="7733" dirty="0">
                <a:solidFill>
                  <a:schemeClr val="dk1"/>
                </a:solidFill>
              </a:rPr>
              <a:t>🚶‍♂️🥾🏃‍♀️</a:t>
            </a:r>
            <a:endParaRPr sz="7733" dirty="0"/>
          </a:p>
        </p:txBody>
      </p:sp>
      <p:sp>
        <p:nvSpPr>
          <p:cNvPr id="341" name="Google Shape;341;p45"/>
          <p:cNvSpPr txBox="1"/>
          <p:nvPr/>
        </p:nvSpPr>
        <p:spPr>
          <a:xfrm>
            <a:off x="4496467" y="1234300"/>
            <a:ext cx="4000000" cy="1614697"/>
          </a:xfrm>
          <a:prstGeom prst="rect">
            <a:avLst/>
          </a:prstGeom>
          <a:noFill/>
          <a:ln>
            <a:noFill/>
          </a:ln>
        </p:spPr>
        <p:txBody>
          <a:bodyPr spcFirstLastPara="1" wrap="square" lIns="121900" tIns="121900" rIns="121900" bIns="121900" anchor="t" anchorCtr="0">
            <a:spAutoFit/>
          </a:bodyPr>
          <a:lstStyle/>
          <a:p>
            <a:pPr>
              <a:lnSpc>
                <a:spcPct val="115000"/>
              </a:lnSpc>
              <a:spcBef>
                <a:spcPts val="0"/>
              </a:spcBef>
              <a:spcAft>
                <a:spcPts val="0"/>
              </a:spcAft>
            </a:pPr>
            <a:r>
              <a:rPr lang="en" sz="7733">
                <a:solidFill>
                  <a:schemeClr val="dk1"/>
                </a:solidFill>
              </a:rPr>
              <a:t>🌱🧤</a:t>
            </a:r>
            <a:endParaRPr sz="7733"/>
          </a:p>
        </p:txBody>
      </p:sp>
      <p:sp>
        <p:nvSpPr>
          <p:cNvPr id="337" name="Google Shape;337;p45"/>
          <p:cNvSpPr txBox="1"/>
          <p:nvPr/>
        </p:nvSpPr>
        <p:spPr>
          <a:xfrm>
            <a:off x="7149233" y="1300818"/>
            <a:ext cx="3679200" cy="1614697"/>
          </a:xfrm>
          <a:prstGeom prst="rect">
            <a:avLst/>
          </a:prstGeom>
          <a:noFill/>
          <a:ln>
            <a:noFill/>
          </a:ln>
        </p:spPr>
        <p:txBody>
          <a:bodyPr spcFirstLastPara="1" wrap="square" lIns="121900" tIns="121900" rIns="121900" bIns="121900" anchor="t" anchorCtr="0">
            <a:spAutoFit/>
          </a:bodyPr>
          <a:lstStyle/>
          <a:p>
            <a:pPr>
              <a:lnSpc>
                <a:spcPct val="115000"/>
              </a:lnSpc>
              <a:spcBef>
                <a:spcPts val="0"/>
              </a:spcBef>
              <a:spcAft>
                <a:spcPts val="0"/>
              </a:spcAft>
            </a:pPr>
            <a:r>
              <a:rPr lang="en" sz="7733">
                <a:solidFill>
                  <a:schemeClr val="dk1"/>
                </a:solidFill>
              </a:rPr>
              <a:t>🏀⚽ </a:t>
            </a:r>
            <a:endParaRPr sz="7733"/>
          </a:p>
        </p:txBody>
      </p:sp>
      <p:sp>
        <p:nvSpPr>
          <p:cNvPr id="347" name="Google Shape;347;p45"/>
          <p:cNvSpPr txBox="1"/>
          <p:nvPr/>
        </p:nvSpPr>
        <p:spPr>
          <a:xfrm>
            <a:off x="9997367" y="1233618"/>
            <a:ext cx="1689600" cy="2025066"/>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7733">
                <a:solidFill>
                  <a:schemeClr val="dk1"/>
                </a:solidFill>
              </a:rPr>
              <a:t>🎣</a:t>
            </a:r>
            <a:endParaRPr sz="7733"/>
          </a:p>
        </p:txBody>
      </p:sp>
      <p:sp>
        <p:nvSpPr>
          <p:cNvPr id="338" name="Google Shape;338;p45"/>
          <p:cNvSpPr txBox="1"/>
          <p:nvPr/>
        </p:nvSpPr>
        <p:spPr>
          <a:xfrm>
            <a:off x="0" y="3169651"/>
            <a:ext cx="4898400" cy="1378799"/>
          </a:xfrm>
          <a:prstGeom prst="rect">
            <a:avLst/>
          </a:prstGeom>
          <a:noFill/>
          <a:ln>
            <a:noFill/>
          </a:ln>
        </p:spPr>
        <p:txBody>
          <a:bodyPr spcFirstLastPara="1" wrap="square" lIns="121900" tIns="121900" rIns="121900" bIns="121900" anchor="t" anchorCtr="0">
            <a:spAutoFit/>
          </a:bodyPr>
          <a:lstStyle/>
          <a:p>
            <a:pPr>
              <a:lnSpc>
                <a:spcPct val="115000"/>
              </a:lnSpc>
              <a:spcBef>
                <a:spcPts val="0"/>
              </a:spcBef>
              <a:spcAft>
                <a:spcPts val="0"/>
              </a:spcAft>
            </a:pPr>
            <a:r>
              <a:rPr lang="en" sz="6400">
                <a:solidFill>
                  <a:schemeClr val="dk1"/>
                </a:solidFill>
              </a:rPr>
              <a:t>🚲 🛴  🛹</a:t>
            </a:r>
            <a:endParaRPr sz="6400"/>
          </a:p>
        </p:txBody>
      </p:sp>
      <p:sp>
        <p:nvSpPr>
          <p:cNvPr id="342" name="Google Shape;342;p45"/>
          <p:cNvSpPr txBox="1"/>
          <p:nvPr/>
        </p:nvSpPr>
        <p:spPr>
          <a:xfrm>
            <a:off x="4136108" y="2954718"/>
            <a:ext cx="5210800" cy="1614697"/>
          </a:xfrm>
          <a:prstGeom prst="rect">
            <a:avLst/>
          </a:prstGeom>
          <a:noFill/>
          <a:ln>
            <a:noFill/>
          </a:ln>
        </p:spPr>
        <p:txBody>
          <a:bodyPr spcFirstLastPara="1" wrap="square" lIns="121900" tIns="121900" rIns="121900" bIns="121900" anchor="t" anchorCtr="0">
            <a:spAutoFit/>
          </a:bodyPr>
          <a:lstStyle/>
          <a:p>
            <a:pPr>
              <a:lnSpc>
                <a:spcPct val="115000"/>
              </a:lnSpc>
              <a:spcBef>
                <a:spcPts val="0"/>
              </a:spcBef>
              <a:spcAft>
                <a:spcPts val="0"/>
              </a:spcAft>
            </a:pPr>
            <a:r>
              <a:rPr lang="en" sz="7733">
                <a:solidFill>
                  <a:schemeClr val="dk1"/>
                </a:solidFill>
              </a:rPr>
              <a:t>🏕️ 🧺 🏖️ </a:t>
            </a:r>
            <a:endParaRPr sz="7733"/>
          </a:p>
        </p:txBody>
      </p:sp>
      <p:sp>
        <p:nvSpPr>
          <p:cNvPr id="348" name="Google Shape;348;p45"/>
          <p:cNvSpPr txBox="1"/>
          <p:nvPr/>
        </p:nvSpPr>
        <p:spPr>
          <a:xfrm>
            <a:off x="9149200" y="3030267"/>
            <a:ext cx="1348400" cy="2025066"/>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7733">
                <a:solidFill>
                  <a:schemeClr val="dk1"/>
                </a:solidFill>
              </a:rPr>
              <a:t>🪣 </a:t>
            </a:r>
            <a:endParaRPr sz="7733"/>
          </a:p>
        </p:txBody>
      </p:sp>
      <p:sp>
        <p:nvSpPr>
          <p:cNvPr id="350" name="Google Shape;350;p45"/>
          <p:cNvSpPr txBox="1"/>
          <p:nvPr/>
        </p:nvSpPr>
        <p:spPr>
          <a:xfrm>
            <a:off x="10497600" y="2996667"/>
            <a:ext cx="1814400" cy="2025066"/>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7733">
                <a:solidFill>
                  <a:schemeClr val="dk1"/>
                </a:solidFill>
              </a:rPr>
              <a:t>🐦</a:t>
            </a:r>
            <a:endParaRPr sz="7733"/>
          </a:p>
        </p:txBody>
      </p:sp>
      <p:sp>
        <p:nvSpPr>
          <p:cNvPr id="340" name="Google Shape;340;p45"/>
          <p:cNvSpPr txBox="1"/>
          <p:nvPr/>
        </p:nvSpPr>
        <p:spPr>
          <a:xfrm>
            <a:off x="174200" y="5002401"/>
            <a:ext cx="3230000" cy="1378799"/>
          </a:xfrm>
          <a:prstGeom prst="rect">
            <a:avLst/>
          </a:prstGeom>
          <a:noFill/>
          <a:ln>
            <a:noFill/>
          </a:ln>
        </p:spPr>
        <p:txBody>
          <a:bodyPr spcFirstLastPara="1" wrap="square" lIns="121900" tIns="121900" rIns="121900" bIns="121900" anchor="t" anchorCtr="0">
            <a:spAutoFit/>
          </a:bodyPr>
          <a:lstStyle/>
          <a:p>
            <a:pPr>
              <a:lnSpc>
                <a:spcPct val="115000"/>
              </a:lnSpc>
              <a:spcBef>
                <a:spcPts val="0"/>
              </a:spcBef>
              <a:spcAft>
                <a:spcPts val="0"/>
              </a:spcAft>
            </a:pPr>
            <a:r>
              <a:rPr lang="en" sz="6400">
                <a:solidFill>
                  <a:schemeClr val="dk1"/>
                </a:solidFill>
              </a:rPr>
              <a:t>🏞️ 🛝 </a:t>
            </a:r>
            <a:endParaRPr sz="6400"/>
          </a:p>
        </p:txBody>
      </p:sp>
      <p:sp>
        <p:nvSpPr>
          <p:cNvPr id="344" name="Google Shape;344;p45"/>
          <p:cNvSpPr txBox="1"/>
          <p:nvPr/>
        </p:nvSpPr>
        <p:spPr>
          <a:xfrm>
            <a:off x="2648967" y="4899801"/>
            <a:ext cx="1944800" cy="2983212"/>
          </a:xfrm>
          <a:prstGeom prst="rect">
            <a:avLst/>
          </a:prstGeom>
          <a:noFill/>
          <a:ln>
            <a:noFill/>
          </a:ln>
        </p:spPr>
        <p:txBody>
          <a:bodyPr spcFirstLastPara="1" wrap="square" lIns="121900" tIns="121900" rIns="121900" bIns="121900" anchor="t" anchorCtr="0">
            <a:spAutoFit/>
          </a:bodyPr>
          <a:lstStyle/>
          <a:p>
            <a:pPr>
              <a:lnSpc>
                <a:spcPct val="115000"/>
              </a:lnSpc>
              <a:spcBef>
                <a:spcPts val="0"/>
              </a:spcBef>
              <a:spcAft>
                <a:spcPts val="0"/>
              </a:spcAft>
            </a:pPr>
            <a:r>
              <a:rPr lang="en" sz="7733">
                <a:solidFill>
                  <a:schemeClr val="dk1"/>
                </a:solidFill>
              </a:rPr>
              <a:t>🏊‍♂️</a:t>
            </a:r>
            <a:endParaRPr sz="7733"/>
          </a:p>
        </p:txBody>
      </p:sp>
      <p:sp>
        <p:nvSpPr>
          <p:cNvPr id="345" name="Google Shape;345;p45"/>
          <p:cNvSpPr txBox="1"/>
          <p:nvPr/>
        </p:nvSpPr>
        <p:spPr>
          <a:xfrm>
            <a:off x="4074233" y="4899800"/>
            <a:ext cx="4000000" cy="1614697"/>
          </a:xfrm>
          <a:prstGeom prst="rect">
            <a:avLst/>
          </a:prstGeom>
          <a:noFill/>
          <a:ln>
            <a:noFill/>
          </a:ln>
        </p:spPr>
        <p:txBody>
          <a:bodyPr spcFirstLastPara="1" wrap="square" lIns="121900" tIns="121900" rIns="121900" bIns="121900" anchor="t" anchorCtr="0">
            <a:spAutoFit/>
          </a:bodyPr>
          <a:lstStyle/>
          <a:p>
            <a:pPr>
              <a:lnSpc>
                <a:spcPct val="115000"/>
              </a:lnSpc>
              <a:spcBef>
                <a:spcPts val="0"/>
              </a:spcBef>
              <a:spcAft>
                <a:spcPts val="0"/>
              </a:spcAft>
            </a:pPr>
            <a:r>
              <a:rPr lang="en" sz="7733">
                <a:solidFill>
                  <a:schemeClr val="dk1"/>
                </a:solidFill>
              </a:rPr>
              <a:t>🥏🏓</a:t>
            </a:r>
            <a:endParaRPr sz="7733"/>
          </a:p>
        </p:txBody>
      </p:sp>
      <p:sp>
        <p:nvSpPr>
          <p:cNvPr id="346" name="Google Shape;346;p45"/>
          <p:cNvSpPr txBox="1"/>
          <p:nvPr/>
        </p:nvSpPr>
        <p:spPr>
          <a:xfrm>
            <a:off x="6605300" y="4899800"/>
            <a:ext cx="1689600" cy="1614697"/>
          </a:xfrm>
          <a:prstGeom prst="rect">
            <a:avLst/>
          </a:prstGeom>
          <a:noFill/>
          <a:ln>
            <a:noFill/>
          </a:ln>
        </p:spPr>
        <p:txBody>
          <a:bodyPr spcFirstLastPara="1" wrap="square" lIns="121900" tIns="121900" rIns="121900" bIns="121900" anchor="t" anchorCtr="0">
            <a:spAutoFit/>
          </a:bodyPr>
          <a:lstStyle/>
          <a:p>
            <a:pPr>
              <a:lnSpc>
                <a:spcPct val="115000"/>
              </a:lnSpc>
              <a:spcBef>
                <a:spcPts val="0"/>
              </a:spcBef>
              <a:spcAft>
                <a:spcPts val="0"/>
              </a:spcAft>
            </a:pPr>
            <a:r>
              <a:rPr lang="en" sz="7733">
                <a:solidFill>
                  <a:schemeClr val="dk1"/>
                </a:solidFill>
              </a:rPr>
              <a:t>🎾</a:t>
            </a:r>
            <a:endParaRPr sz="7733"/>
          </a:p>
        </p:txBody>
      </p:sp>
      <p:sp>
        <p:nvSpPr>
          <p:cNvPr id="343" name="Google Shape;343;p45"/>
          <p:cNvSpPr txBox="1"/>
          <p:nvPr/>
        </p:nvSpPr>
        <p:spPr>
          <a:xfrm>
            <a:off x="7750800" y="4899784"/>
            <a:ext cx="1814400" cy="1614697"/>
          </a:xfrm>
          <a:prstGeom prst="rect">
            <a:avLst/>
          </a:prstGeom>
          <a:noFill/>
          <a:ln>
            <a:noFill/>
          </a:ln>
        </p:spPr>
        <p:txBody>
          <a:bodyPr spcFirstLastPara="1" wrap="square" lIns="121900" tIns="121900" rIns="121900" bIns="121900" anchor="t" anchorCtr="0">
            <a:spAutoFit/>
          </a:bodyPr>
          <a:lstStyle/>
          <a:p>
            <a:pPr>
              <a:lnSpc>
                <a:spcPct val="115000"/>
              </a:lnSpc>
              <a:spcBef>
                <a:spcPts val="0"/>
              </a:spcBef>
              <a:spcAft>
                <a:spcPts val="0"/>
              </a:spcAft>
            </a:pPr>
            <a:r>
              <a:rPr lang="en" sz="7733">
                <a:solidFill>
                  <a:schemeClr val="dk1"/>
                </a:solidFill>
              </a:rPr>
              <a:t>⛳</a:t>
            </a:r>
            <a:endParaRPr sz="7733"/>
          </a:p>
        </p:txBody>
      </p:sp>
      <p:sp>
        <p:nvSpPr>
          <p:cNvPr id="349" name="Google Shape;349;p45"/>
          <p:cNvSpPr txBox="1"/>
          <p:nvPr/>
        </p:nvSpPr>
        <p:spPr>
          <a:xfrm>
            <a:off x="9149200" y="4797201"/>
            <a:ext cx="1814400" cy="2025066"/>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7733">
                <a:solidFill>
                  <a:schemeClr val="dk1"/>
                </a:solidFill>
              </a:rPr>
              <a:t>🚤</a:t>
            </a:r>
            <a:endParaRPr sz="7733"/>
          </a:p>
        </p:txBody>
      </p:sp>
      <p:sp>
        <p:nvSpPr>
          <p:cNvPr id="351" name="Google Shape;351;p45"/>
          <p:cNvSpPr txBox="1"/>
          <p:nvPr/>
        </p:nvSpPr>
        <p:spPr>
          <a:xfrm>
            <a:off x="10668200" y="4797201"/>
            <a:ext cx="1473200" cy="2025066"/>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7733">
                <a:solidFill>
                  <a:schemeClr val="dk1"/>
                </a:solidFill>
              </a:rPr>
              <a:t>🧘</a:t>
            </a:r>
            <a:endParaRPr sz="7733"/>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pic>
        <p:nvPicPr>
          <p:cNvPr id="944" name="Google Shape;944;p114" descr="A notepad reading &quot;Well done&quot;"/>
          <p:cNvPicPr preferRelativeResize="0"/>
          <p:nvPr/>
        </p:nvPicPr>
        <p:blipFill>
          <a:blip r:embed="rId3">
            <a:alphaModFix/>
          </a:blip>
          <a:stretch>
            <a:fillRect/>
          </a:stretch>
        </p:blipFill>
        <p:spPr>
          <a:xfrm>
            <a:off x="3302843" y="1570267"/>
            <a:ext cx="5586333" cy="3717467"/>
          </a:xfrm>
          <a:prstGeom prst="rect">
            <a:avLst/>
          </a:prstGeom>
          <a:noFill/>
          <a:ln>
            <a:noFill/>
          </a:ln>
        </p:spPr>
      </p:pic>
      <p:sp>
        <p:nvSpPr>
          <p:cNvPr id="2" name="Google Shape;934;p113">
            <a:extLst>
              <a:ext uri="{FF2B5EF4-FFF2-40B4-BE49-F238E27FC236}">
                <a16:creationId xmlns:a16="http://schemas.microsoft.com/office/drawing/2014/main" id="{C9BEC593-22A6-BBD5-3DFD-8FE39D5B3CED}"/>
              </a:ext>
            </a:extLst>
          </p:cNvPr>
          <p:cNvSpPr txBox="1">
            <a:spLocks noGrp="1"/>
          </p:cNvSpPr>
          <p:nvPr>
            <p:ph type="title"/>
          </p:nvPr>
        </p:nvSpPr>
        <p:spPr>
          <a:xfrm>
            <a:off x="415600" y="131884"/>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Well Done</a:t>
            </a:r>
            <a:endParaRPr sz="4293"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6"/>
          <p:cNvSpPr txBox="1">
            <a:spLocks noGrp="1"/>
          </p:cNvSpPr>
          <p:nvPr>
            <p:ph type="title"/>
          </p:nvPr>
        </p:nvSpPr>
        <p:spPr>
          <a:xfrm>
            <a:off x="415600" y="5753200"/>
            <a:ext cx="11360800" cy="763600"/>
          </a:xfrm>
          <a:prstGeom prst="rect">
            <a:avLst/>
          </a:prstGeom>
        </p:spPr>
        <p:txBody>
          <a:bodyPr spcFirstLastPara="1" vert="horz" wrap="square" lIns="121900" tIns="121900" rIns="121900" bIns="121900" numCol="1" anchor="t" anchorCtr="0" compatLnSpc="1">
            <a:prstTxWarp prst="textNoShape">
              <a:avLst/>
            </a:prstTxWarp>
            <a:normAutofit fontScale="90000"/>
          </a:bodyPr>
          <a:lstStyle/>
          <a:p>
            <a:r>
              <a:rPr lang="en" b="1"/>
              <a:t>Outdoor Fun!</a:t>
            </a:r>
            <a:endParaRPr b="1"/>
          </a:p>
        </p:txBody>
      </p:sp>
      <p:pic>
        <p:nvPicPr>
          <p:cNvPr id="357" name="Google Shape;357;p46" descr="Photograph of a group of people having an outdoor barbecue in a grassy park area with trees in the background. One person is grilling food while others are seated on the ground, reaching for plates and food items, capturing a casual social gathering.">
            <a:hlinkClick r:id="rId3"/>
          </p:cNvPr>
          <p:cNvPicPr preferRelativeResize="0"/>
          <p:nvPr/>
        </p:nvPicPr>
        <p:blipFill>
          <a:blip r:embed="rId4">
            <a:alphaModFix/>
          </a:blip>
          <a:stretch>
            <a:fillRect/>
          </a:stretch>
        </p:blipFill>
        <p:spPr>
          <a:xfrm>
            <a:off x="1832450" y="703934"/>
            <a:ext cx="8527100" cy="4796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7"/>
                                        </p:tgtEl>
                                        <p:attrNameLst>
                                          <p:attrName>style.visibility</p:attrName>
                                        </p:attrNameLst>
                                      </p:cBhvr>
                                      <p:to>
                                        <p:strVal val="visible"/>
                                      </p:to>
                                    </p:set>
                                    <p:animEffect transition="in" filter="fade">
                                      <p:cBhvr>
                                        <p:cTn id="7" dur="1000"/>
                                        <p:tgtEl>
                                          <p:spTgt spid="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7"/>
          <p:cNvSpPr txBox="1">
            <a:spLocks noGrp="1"/>
          </p:cNvSpPr>
          <p:nvPr>
            <p:ph type="body" idx="1"/>
          </p:nvPr>
        </p:nvSpPr>
        <p:spPr>
          <a:xfrm>
            <a:off x="517968" y="5328233"/>
            <a:ext cx="115044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lgn="ctr">
              <a:lnSpc>
                <a:spcPct val="150000"/>
              </a:lnSpc>
              <a:spcBef>
                <a:spcPts val="1600"/>
              </a:spcBef>
              <a:spcAft>
                <a:spcPts val="1600"/>
              </a:spcAft>
              <a:buNone/>
            </a:pPr>
            <a:r>
              <a:rPr lang="en" sz="3600" b="1" dirty="0">
                <a:solidFill>
                  <a:schemeClr val="dk1"/>
                </a:solidFill>
              </a:rPr>
              <a:t>Play sports with others. </a:t>
            </a:r>
            <a:endParaRPr sz="3600" b="1" dirty="0">
              <a:solidFill>
                <a:schemeClr val="dk1"/>
              </a:solidFill>
            </a:endParaRPr>
          </a:p>
        </p:txBody>
      </p:sp>
      <p:pic>
        <p:nvPicPr>
          <p:cNvPr id="363" name="Google Shape;363;p47" descr="Teenagers playing basketball on a sunsetting court"/>
          <p:cNvPicPr preferRelativeResize="0"/>
          <p:nvPr/>
        </p:nvPicPr>
        <p:blipFill>
          <a:blip r:embed="rId3">
            <a:alphaModFix/>
          </a:blip>
          <a:stretch>
            <a:fillRect/>
          </a:stretch>
        </p:blipFill>
        <p:spPr>
          <a:xfrm>
            <a:off x="2420285" y="1378900"/>
            <a:ext cx="7699767" cy="4331133"/>
          </a:xfrm>
          <a:prstGeom prst="rect">
            <a:avLst/>
          </a:prstGeom>
          <a:noFill/>
          <a:ln>
            <a:noFill/>
          </a:ln>
        </p:spPr>
      </p:pic>
      <p:sp>
        <p:nvSpPr>
          <p:cNvPr id="364" name="Google Shape;364;p47"/>
          <p:cNvSpPr txBox="1">
            <a:spLocks noGrp="1"/>
          </p:cNvSpPr>
          <p:nvPr>
            <p:ph type="title"/>
          </p:nvPr>
        </p:nvSpPr>
        <p:spPr>
          <a:xfrm>
            <a:off x="415584" y="169767"/>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3760" b="1"/>
              <a:t>Outdoor Fun</a:t>
            </a:r>
            <a:endParaRPr sz="376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8"/>
          <p:cNvSpPr txBox="1">
            <a:spLocks noGrp="1"/>
          </p:cNvSpPr>
          <p:nvPr>
            <p:ph type="body" idx="1"/>
          </p:nvPr>
        </p:nvSpPr>
        <p:spPr>
          <a:xfrm>
            <a:off x="6248400" y="2924500"/>
            <a:ext cx="5462800" cy="1763600"/>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lnSpc>
                <a:spcPct val="150000"/>
              </a:lnSpc>
              <a:spcBef>
                <a:spcPts val="1600"/>
              </a:spcBef>
              <a:spcAft>
                <a:spcPts val="1600"/>
              </a:spcAft>
              <a:buNone/>
            </a:pPr>
            <a:r>
              <a:rPr lang="en" sz="3600" b="1">
                <a:solidFill>
                  <a:schemeClr val="dk1"/>
                </a:solidFill>
              </a:rPr>
              <a:t>Explore things you like outside. </a:t>
            </a:r>
            <a:endParaRPr sz="3600" b="1">
              <a:solidFill>
                <a:schemeClr val="dk1"/>
              </a:solidFill>
            </a:endParaRPr>
          </a:p>
        </p:txBody>
      </p:sp>
      <p:sp>
        <p:nvSpPr>
          <p:cNvPr id="370" name="Google Shape;370;p48"/>
          <p:cNvSpPr txBox="1">
            <a:spLocks noGrp="1"/>
          </p:cNvSpPr>
          <p:nvPr>
            <p:ph type="title"/>
          </p:nvPr>
        </p:nvSpPr>
        <p:spPr>
          <a:xfrm>
            <a:off x="5856525" y="409267"/>
            <a:ext cx="56804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3760" b="1" dirty="0"/>
              <a:t>More Outdoor Fun</a:t>
            </a:r>
            <a:endParaRPr sz="3760" b="1" dirty="0"/>
          </a:p>
        </p:txBody>
      </p:sp>
      <p:pic>
        <p:nvPicPr>
          <p:cNvPr id="371" name="Google Shape;371;p48" descr="A group of three teenagers walking past an outdoor playground"/>
          <p:cNvPicPr preferRelativeResize="0"/>
          <p:nvPr/>
        </p:nvPicPr>
        <p:blipFill>
          <a:blip r:embed="rId3">
            <a:alphaModFix/>
          </a:blip>
          <a:stretch>
            <a:fillRect/>
          </a:stretch>
        </p:blipFill>
        <p:spPr>
          <a:xfrm>
            <a:off x="944976" y="169768"/>
            <a:ext cx="3884528" cy="605761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9"/>
          <p:cNvSpPr txBox="1">
            <a:spLocks noGrp="1"/>
          </p:cNvSpPr>
          <p:nvPr>
            <p:ph type="title"/>
          </p:nvPr>
        </p:nvSpPr>
        <p:spPr>
          <a:xfrm>
            <a:off x="415600" y="310333"/>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(1/23) </a:t>
            </a:r>
            <a:endParaRPr sz="4293" b="1" dirty="0"/>
          </a:p>
        </p:txBody>
      </p:sp>
      <p:pic>
        <p:nvPicPr>
          <p:cNvPr id="381" name="Google Shape;381;p49" descr="Illustration of diverse young people playing soccer and basketball outdoors, including a player in a wheelchair actively participating. Bright colors and dynamic poses emphasize inclusivity and teamwork on a sunny day with a basketball hoop and soccer ball in motion."/>
          <p:cNvPicPr preferRelativeResize="0"/>
          <p:nvPr/>
        </p:nvPicPr>
        <p:blipFill>
          <a:blip r:embed="rId3">
            <a:alphaModFix/>
          </a:blip>
          <a:stretch>
            <a:fillRect/>
          </a:stretch>
        </p:blipFill>
        <p:spPr>
          <a:xfrm>
            <a:off x="727351" y="1401385"/>
            <a:ext cx="4125367" cy="4125367"/>
          </a:xfrm>
          <a:prstGeom prst="rect">
            <a:avLst/>
          </a:prstGeom>
          <a:noFill/>
          <a:ln>
            <a:noFill/>
          </a:ln>
        </p:spPr>
      </p:pic>
      <p:sp>
        <p:nvSpPr>
          <p:cNvPr id="377" name="Google Shape;377;p49"/>
          <p:cNvSpPr txBox="1"/>
          <p:nvPr/>
        </p:nvSpPr>
        <p:spPr>
          <a:xfrm>
            <a:off x="155617" y="5605701"/>
            <a:ext cx="5268800" cy="738623"/>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200" dirty="0">
                <a:solidFill>
                  <a:schemeClr val="dk1"/>
                </a:solidFill>
              </a:rPr>
              <a:t>🏀⚽🏈⚾</a:t>
            </a:r>
            <a:r>
              <a:rPr lang="en" sz="3200" b="1" dirty="0">
                <a:solidFill>
                  <a:schemeClr val="dk1"/>
                </a:solidFill>
              </a:rPr>
              <a:t>Team sports</a:t>
            </a:r>
            <a:endParaRPr sz="3200" b="1" dirty="0"/>
          </a:p>
        </p:txBody>
      </p:sp>
      <p:sp>
        <p:nvSpPr>
          <p:cNvPr id="378" name="Google Shape;378;p49"/>
          <p:cNvSpPr txBox="1"/>
          <p:nvPr/>
        </p:nvSpPr>
        <p:spPr>
          <a:xfrm>
            <a:off x="5693984" y="5662900"/>
            <a:ext cx="1371600" cy="763600"/>
          </a:xfrm>
          <a:prstGeom prst="rect">
            <a:avLst/>
          </a:prstGeom>
          <a:noFill/>
          <a:ln>
            <a:noFill/>
          </a:ln>
        </p:spPr>
        <p:txBody>
          <a:bodyPr spcFirstLastPara="1" wrap="square" lIns="121900" tIns="121900" rIns="121900" bIns="121900" anchor="t" anchorCtr="0">
            <a:noAutofit/>
          </a:bodyPr>
          <a:lstStyle/>
          <a:p>
            <a:pPr algn="ctr">
              <a:spcBef>
                <a:spcPts val="0"/>
              </a:spcBef>
              <a:spcAft>
                <a:spcPts val="0"/>
              </a:spcAft>
            </a:pPr>
            <a:r>
              <a:rPr lang="en" sz="3467" b="1">
                <a:solidFill>
                  <a:schemeClr val="dk1"/>
                </a:solidFill>
              </a:rPr>
              <a:t>OR</a:t>
            </a:r>
            <a:endParaRPr sz="3467" b="1">
              <a:solidFill>
                <a:schemeClr val="dk1"/>
              </a:solidFill>
            </a:endParaRPr>
          </a:p>
        </p:txBody>
      </p:sp>
      <p:pic>
        <p:nvPicPr>
          <p:cNvPr id="380" name="Google Shape;380;p49" descr="Illustration of a golfer preparing to putt on a green near a red flag, with golf clubs in a bag nearby. Scene features soft colors, trees, and a house in the background, highlighting a calm, sunny day on a golf course."/>
          <p:cNvPicPr preferRelativeResize="0"/>
          <p:nvPr/>
        </p:nvPicPr>
        <p:blipFill>
          <a:blip r:embed="rId4">
            <a:alphaModFix/>
          </a:blip>
          <a:stretch>
            <a:fillRect/>
          </a:stretch>
        </p:blipFill>
        <p:spPr>
          <a:xfrm>
            <a:off x="7540967" y="1467200"/>
            <a:ext cx="3993733" cy="3993733"/>
          </a:xfrm>
          <a:prstGeom prst="rect">
            <a:avLst/>
          </a:prstGeom>
          <a:noFill/>
          <a:ln>
            <a:noFill/>
          </a:ln>
        </p:spPr>
      </p:pic>
      <p:sp>
        <p:nvSpPr>
          <p:cNvPr id="379" name="Google Shape;379;p49"/>
          <p:cNvSpPr txBox="1"/>
          <p:nvPr/>
        </p:nvSpPr>
        <p:spPr>
          <a:xfrm>
            <a:off x="7335151" y="5605700"/>
            <a:ext cx="4701200" cy="859747"/>
          </a:xfrm>
          <a:prstGeom prst="rect">
            <a:avLst/>
          </a:prstGeom>
          <a:noFill/>
          <a:ln>
            <a:noFill/>
          </a:ln>
        </p:spPr>
        <p:txBody>
          <a:bodyPr spcFirstLastPara="1" wrap="square" lIns="121900" tIns="121900" rIns="121900" bIns="121900" anchor="t" anchorCtr="0">
            <a:spAutoFit/>
          </a:bodyPr>
          <a:lstStyle/>
          <a:p>
            <a:pPr algn="ctr">
              <a:lnSpc>
                <a:spcPct val="115000"/>
              </a:lnSpc>
              <a:spcBef>
                <a:spcPts val="0"/>
              </a:spcBef>
              <a:spcAft>
                <a:spcPts val="0"/>
              </a:spcAft>
              <a:buClr>
                <a:schemeClr val="dk1"/>
              </a:buClr>
              <a:buSzPts val="1100"/>
            </a:pPr>
            <a:r>
              <a:rPr lang="en" sz="3467">
                <a:solidFill>
                  <a:schemeClr val="dk1"/>
                </a:solidFill>
              </a:rPr>
              <a:t>🎳⛳</a:t>
            </a:r>
            <a:r>
              <a:rPr lang="en" sz="3467" b="1">
                <a:solidFill>
                  <a:schemeClr val="dk1"/>
                </a:solidFill>
              </a:rPr>
              <a:t> Solo sports</a:t>
            </a:r>
            <a:endParaRPr sz="3467"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0"/>
          <p:cNvSpPr txBox="1">
            <a:spLocks noGrp="1"/>
          </p:cNvSpPr>
          <p:nvPr>
            <p:ph type="title"/>
          </p:nvPr>
        </p:nvSpPr>
        <p:spPr>
          <a:xfrm>
            <a:off x="415600" y="1579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(2/23) </a:t>
            </a:r>
            <a:endParaRPr sz="4293" b="1" dirty="0"/>
          </a:p>
        </p:txBody>
      </p:sp>
      <p:pic>
        <p:nvPicPr>
          <p:cNvPr id="390" name="Google Shape;390;p50" descr="Illustration showing a person depicted in motion. The background includes trees, a fence, and a sun, emphasizing outdoor walking."/>
          <p:cNvPicPr preferRelativeResize="0"/>
          <p:nvPr/>
        </p:nvPicPr>
        <p:blipFill rotWithShape="1">
          <a:blip r:embed="rId3">
            <a:alphaModFix/>
          </a:blip>
          <a:srcRect b="11079"/>
          <a:stretch/>
        </p:blipFill>
        <p:spPr>
          <a:xfrm>
            <a:off x="717939" y="1321418"/>
            <a:ext cx="4740263" cy="4215149"/>
          </a:xfrm>
          <a:prstGeom prst="rect">
            <a:avLst/>
          </a:prstGeom>
          <a:noFill/>
          <a:ln>
            <a:noFill/>
          </a:ln>
        </p:spPr>
      </p:pic>
      <p:sp>
        <p:nvSpPr>
          <p:cNvPr id="387" name="Google Shape;387;p50"/>
          <p:cNvSpPr txBox="1"/>
          <p:nvPr/>
        </p:nvSpPr>
        <p:spPr>
          <a:xfrm>
            <a:off x="229333" y="5633133"/>
            <a:ext cx="4395600" cy="859747"/>
          </a:xfrm>
          <a:prstGeom prst="rect">
            <a:avLst/>
          </a:prstGeom>
          <a:noFill/>
          <a:ln>
            <a:noFill/>
          </a:ln>
        </p:spPr>
        <p:txBody>
          <a:bodyPr spcFirstLastPara="1" wrap="square" lIns="121900" tIns="121900" rIns="121900" bIns="121900" anchor="t" anchorCtr="0">
            <a:spAutoFit/>
          </a:bodyPr>
          <a:lstStyle/>
          <a:p>
            <a:pPr algn="ctr">
              <a:lnSpc>
                <a:spcPct val="115000"/>
              </a:lnSpc>
              <a:spcBef>
                <a:spcPts val="0"/>
              </a:spcBef>
              <a:spcAft>
                <a:spcPts val="0"/>
              </a:spcAft>
            </a:pPr>
            <a:r>
              <a:rPr lang="en" sz="3467">
                <a:solidFill>
                  <a:schemeClr val="dk1"/>
                </a:solidFill>
              </a:rPr>
              <a:t>🚶‍♂️🏃‍♀️</a:t>
            </a:r>
            <a:r>
              <a:rPr lang="en" sz="3467" b="1">
                <a:solidFill>
                  <a:schemeClr val="dk1"/>
                </a:solidFill>
              </a:rPr>
              <a:t>Run/Walk</a:t>
            </a:r>
            <a:endParaRPr sz="3467" b="1"/>
          </a:p>
        </p:txBody>
      </p:sp>
      <p:sp>
        <p:nvSpPr>
          <p:cNvPr id="388" name="Google Shape;388;p50"/>
          <p:cNvSpPr txBox="1"/>
          <p:nvPr/>
        </p:nvSpPr>
        <p:spPr>
          <a:xfrm>
            <a:off x="4724384" y="5661733"/>
            <a:ext cx="1371600" cy="763600"/>
          </a:xfrm>
          <a:prstGeom prst="rect">
            <a:avLst/>
          </a:prstGeom>
          <a:noFill/>
          <a:ln>
            <a:noFill/>
          </a:ln>
        </p:spPr>
        <p:txBody>
          <a:bodyPr spcFirstLastPara="1" wrap="square" lIns="121900" tIns="121900" rIns="121900" bIns="121900" anchor="t" anchorCtr="0">
            <a:noAutofit/>
          </a:bodyPr>
          <a:lstStyle/>
          <a:p>
            <a:pPr algn="ctr">
              <a:spcBef>
                <a:spcPts val="0"/>
              </a:spcBef>
              <a:spcAft>
                <a:spcPts val="0"/>
              </a:spcAft>
            </a:pPr>
            <a:r>
              <a:rPr lang="en" sz="3467" b="1">
                <a:solidFill>
                  <a:schemeClr val="dk1"/>
                </a:solidFill>
              </a:rPr>
              <a:t>OR</a:t>
            </a:r>
            <a:endParaRPr sz="3467" b="1">
              <a:solidFill>
                <a:schemeClr val="dk1"/>
              </a:solidFill>
            </a:endParaRPr>
          </a:p>
        </p:txBody>
      </p:sp>
      <p:pic>
        <p:nvPicPr>
          <p:cNvPr id="391" name="Google Shape;391;p50" descr="Illustration of three children outdoors engaging in activities: one riding a bicycle and two on skateboards, set against a sunny park background with trees, clouds, and birds. Bright colors and dynamic poses emphasize movement and fun, with safety gear like helmets and knee pads visible on the skateboarders."/>
          <p:cNvPicPr preferRelativeResize="0"/>
          <p:nvPr/>
        </p:nvPicPr>
        <p:blipFill>
          <a:blip r:embed="rId4">
            <a:alphaModFix/>
          </a:blip>
          <a:stretch>
            <a:fillRect/>
          </a:stretch>
        </p:blipFill>
        <p:spPr>
          <a:xfrm>
            <a:off x="7258918" y="1321418"/>
            <a:ext cx="4215149" cy="4215149"/>
          </a:xfrm>
          <a:prstGeom prst="rect">
            <a:avLst/>
          </a:prstGeom>
          <a:noFill/>
          <a:ln>
            <a:noFill/>
          </a:ln>
        </p:spPr>
      </p:pic>
      <p:sp>
        <p:nvSpPr>
          <p:cNvPr id="389" name="Google Shape;389;p50"/>
          <p:cNvSpPr txBox="1"/>
          <p:nvPr/>
        </p:nvSpPr>
        <p:spPr>
          <a:xfrm>
            <a:off x="6096000" y="5633133"/>
            <a:ext cx="6030000" cy="859747"/>
          </a:xfrm>
          <a:prstGeom prst="rect">
            <a:avLst/>
          </a:prstGeom>
          <a:noFill/>
          <a:ln>
            <a:noFill/>
          </a:ln>
        </p:spPr>
        <p:txBody>
          <a:bodyPr spcFirstLastPara="1" wrap="square" lIns="121900" tIns="121900" rIns="121900" bIns="121900" anchor="t" anchorCtr="0">
            <a:spAutoFit/>
          </a:bodyPr>
          <a:lstStyle/>
          <a:p>
            <a:pPr algn="ctr">
              <a:lnSpc>
                <a:spcPct val="115000"/>
              </a:lnSpc>
              <a:spcBef>
                <a:spcPts val="0"/>
              </a:spcBef>
              <a:spcAft>
                <a:spcPts val="0"/>
              </a:spcAft>
            </a:pPr>
            <a:r>
              <a:rPr lang="en" sz="3467">
                <a:solidFill>
                  <a:schemeClr val="dk1"/>
                </a:solidFill>
              </a:rPr>
              <a:t>🚲🛴🛹</a:t>
            </a:r>
            <a:r>
              <a:rPr lang="en" sz="3467" b="1">
                <a:solidFill>
                  <a:schemeClr val="dk1"/>
                </a:solidFill>
              </a:rPr>
              <a:t>Move on wheels</a:t>
            </a:r>
            <a:endParaRPr sz="3467" b="1">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1"/>
          <p:cNvSpPr txBox="1">
            <a:spLocks noGrp="1"/>
          </p:cNvSpPr>
          <p:nvPr>
            <p:ph type="title"/>
          </p:nvPr>
        </p:nvSpPr>
        <p:spPr>
          <a:xfrm>
            <a:off x="415600" y="177367"/>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(3/23) </a:t>
            </a:r>
            <a:endParaRPr sz="4293" b="1" dirty="0"/>
          </a:p>
        </p:txBody>
      </p:sp>
      <p:sp>
        <p:nvSpPr>
          <p:cNvPr id="397" name="Google Shape;397;p51"/>
          <p:cNvSpPr txBox="1"/>
          <p:nvPr/>
        </p:nvSpPr>
        <p:spPr>
          <a:xfrm>
            <a:off x="1336751" y="5682341"/>
            <a:ext cx="9949600" cy="779725"/>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467" b="1" dirty="0"/>
              <a:t>🛝 Swing          OR           🧗 Climb</a:t>
            </a:r>
            <a:endParaRPr sz="3467" b="1" dirty="0"/>
          </a:p>
        </p:txBody>
      </p:sp>
      <p:pic>
        <p:nvPicPr>
          <p:cNvPr id="398" name="Google Shape;398;p51" descr="A digital illustration of a person swinging high on a swing set in a park with leafless trees and empty swings in the background. The scene uses muted colors with detailed shading, emphasizing motion and solitude on a cloudy day."/>
          <p:cNvPicPr preferRelativeResize="0"/>
          <p:nvPr/>
        </p:nvPicPr>
        <p:blipFill>
          <a:blip r:embed="rId3">
            <a:alphaModFix/>
          </a:blip>
          <a:stretch>
            <a:fillRect/>
          </a:stretch>
        </p:blipFill>
        <p:spPr>
          <a:xfrm>
            <a:off x="905651" y="1280501"/>
            <a:ext cx="4261700" cy="4261700"/>
          </a:xfrm>
          <a:prstGeom prst="rect">
            <a:avLst/>
          </a:prstGeom>
          <a:noFill/>
          <a:ln>
            <a:noFill/>
          </a:ln>
        </p:spPr>
      </p:pic>
      <p:pic>
        <p:nvPicPr>
          <p:cNvPr id="399" name="Google Shape;399;p51" descr="Photograph of a person climbing an indoor rock climbing wall with various colored holds including green, blue, red, and yellow. The climber wears a gray shirt, blue pants, and black climbing shoes, positioned mid-climb with padded flooring visible below."/>
          <p:cNvPicPr preferRelativeResize="0"/>
          <p:nvPr/>
        </p:nvPicPr>
        <p:blipFill>
          <a:blip r:embed="rId4">
            <a:alphaModFix/>
          </a:blip>
          <a:stretch>
            <a:fillRect/>
          </a:stretch>
        </p:blipFill>
        <p:spPr>
          <a:xfrm>
            <a:off x="7024651" y="1280501"/>
            <a:ext cx="4261700" cy="4261700"/>
          </a:xfrm>
          <a:prstGeom prst="rect">
            <a:avLst/>
          </a:prstGeom>
          <a:noFill/>
          <a:ln>
            <a:noFill/>
          </a:ln>
        </p:spPr>
      </p:pic>
    </p:spTree>
  </p:cSld>
  <p:clrMapOvr>
    <a:masterClrMapping/>
  </p:clrMapOvr>
</p:sld>
</file>

<file path=ppt/theme/theme1.xml><?xml version="1.0" encoding="utf-8"?>
<a:theme xmlns:a="http://schemas.openxmlformats.org/drawingml/2006/main" name="Default Design">
  <a:themeElements>
    <a:clrScheme name="JTILT">
      <a:dk1>
        <a:srgbClr val="000000"/>
      </a:dk1>
      <a:lt1>
        <a:srgbClr val="FFFFFF"/>
      </a:lt1>
      <a:dk2>
        <a:srgbClr val="000000"/>
      </a:dk2>
      <a:lt2>
        <a:srgbClr val="808080"/>
      </a:lt2>
      <a:accent1>
        <a:srgbClr val="B8E08C"/>
      </a:accent1>
      <a:accent2>
        <a:srgbClr val="2F5597"/>
      </a:accent2>
      <a:accent3>
        <a:srgbClr val="FFFFFF"/>
      </a:accent3>
      <a:accent4>
        <a:srgbClr val="FFF2CC"/>
      </a:accent4>
      <a:accent5>
        <a:srgbClr val="FFE599"/>
      </a:accent5>
      <a:accent6>
        <a:srgbClr val="000000"/>
      </a:accent6>
      <a:hlink>
        <a:srgbClr val="2F5597"/>
      </a:hlink>
      <a:folHlink>
        <a:srgbClr val="2F5597"/>
      </a:folHlink>
    </a:clrScheme>
    <a:fontScheme name="JTILT">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JTILTPresentation-Template" id="{AB281015-E3EF-4CA4-ACFF-7A0CCAB593D3}" vid="{736C4559-1246-4482-B1DD-9EFED0333CF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JTILTPresentation-Template-OTH</Template>
  <TotalTime>134</TotalTime>
  <Words>466</Words>
  <Application>Microsoft Office PowerPoint</Application>
  <PresentationFormat>Widescreen</PresentationFormat>
  <Paragraphs>85</Paragraphs>
  <Slides>30</Slides>
  <Notes>28</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Comic Sans MS</vt:lpstr>
      <vt:lpstr>Roboto</vt:lpstr>
      <vt:lpstr>Roboto Black</vt:lpstr>
      <vt:lpstr>Times New Roman</vt:lpstr>
      <vt:lpstr>Verdana</vt:lpstr>
      <vt:lpstr>Default Design</vt:lpstr>
      <vt:lpstr>Outside Leisure Activity Assessment</vt:lpstr>
      <vt:lpstr>Presentation Note</vt:lpstr>
      <vt:lpstr>What do you like to do outside? </vt:lpstr>
      <vt:lpstr>Outdoor Fun!</vt:lpstr>
      <vt:lpstr>Outdoor Fun</vt:lpstr>
      <vt:lpstr>More Outdoor Fun</vt:lpstr>
      <vt:lpstr>What do you like? (1/23) </vt:lpstr>
      <vt:lpstr>What do you like? (2/23) </vt:lpstr>
      <vt:lpstr>What do you like? (3/23) </vt:lpstr>
      <vt:lpstr>What do you like? (4/23) </vt:lpstr>
      <vt:lpstr>What do you like? (5/23) </vt:lpstr>
      <vt:lpstr>What do you like? (6/23) </vt:lpstr>
      <vt:lpstr>What do you like? (7/23)</vt:lpstr>
      <vt:lpstr>What do you like? (8/23) </vt:lpstr>
      <vt:lpstr>What do you like? (9/23)</vt:lpstr>
      <vt:lpstr>What do you like? (10/23)</vt:lpstr>
      <vt:lpstr>What do you like? (11/23)</vt:lpstr>
      <vt:lpstr>What do you like? (12/23) </vt:lpstr>
      <vt:lpstr>What do you like? (13/23) </vt:lpstr>
      <vt:lpstr>What do you like? (14/23) </vt:lpstr>
      <vt:lpstr>What do you like? (15/23)</vt:lpstr>
      <vt:lpstr>What do you like? (16/23) </vt:lpstr>
      <vt:lpstr>What do you like? (17/23) </vt:lpstr>
      <vt:lpstr>What do you like? (18/23)</vt:lpstr>
      <vt:lpstr>What do you like? (19/23)</vt:lpstr>
      <vt:lpstr>What do you like? (20/23)</vt:lpstr>
      <vt:lpstr>What do you like? (21/23) </vt:lpstr>
      <vt:lpstr>What do you like? (22/23) </vt:lpstr>
      <vt:lpstr>What do you like? (23/23) </vt:lpstr>
      <vt:lpstr>Well Done</vt:lpstr>
    </vt:vector>
  </TitlesOfParts>
  <Company>The University of Memphis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Integrating Instructional Software into Teaching and Learning</dc:subject>
  <dc:creator>Craig Erschel Shepherd (cshphrd2)</dc:creator>
  <cp:lastModifiedBy>Craig Erschel Shepherd (cshphrd2)</cp:lastModifiedBy>
  <cp:revision>7</cp:revision>
  <dcterms:created xsi:type="dcterms:W3CDTF">2024-09-10T15:41:43Z</dcterms:created>
  <dcterms:modified xsi:type="dcterms:W3CDTF">2026-06-06T00:31:54Z</dcterms:modified>
</cp:coreProperties>
</file>