
<file path=[Content_Types].xml><?xml version="1.0" encoding="utf-8"?>
<Types xmlns="http://schemas.openxmlformats.org/package/2006/content-types"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7"/>
  </p:notesMasterIdLst>
  <p:handoutMasterIdLst>
    <p:handoutMasterId r:id="rId38"/>
  </p:handoutMasterIdLst>
  <p:sldIdLst>
    <p:sldId id="256" r:id="rId2"/>
    <p:sldId id="288" r:id="rId3"/>
    <p:sldId id="358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357" r:id="rId36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anose="030F0702030302020204" pitchFamily="66" charset="0"/>
        <a:ea typeface="MS PGothic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anose="030F0702030302020204" pitchFamily="66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anose="030F0702030302020204" pitchFamily="66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anose="030F0702030302020204" pitchFamily="66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anose="030F0702030302020204" pitchFamily="66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Comic Sans MS" panose="030F0702030302020204" pitchFamily="66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Comic Sans MS" panose="030F0702030302020204" pitchFamily="66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Comic Sans MS" panose="030F0702030302020204" pitchFamily="66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Comic Sans MS" panose="030F0702030302020204" pitchFamily="66" charset="0"/>
        <a:ea typeface="MS PGothic" panose="020B0600070205080204" pitchFamily="34" charset="-128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chool Leisrue Activity Assessment" id="{4B0B783C-CE66-43CC-A1F2-AE7C6EE4B6EF}">
          <p14:sldIdLst>
            <p14:sldId id="256"/>
            <p14:sldId id="288"/>
          </p14:sldIdLst>
        </p14:section>
        <p14:section name="Presentation Contents" id="{4AABBEC6-4A8C-4A7F-A749-6BED348544CB}">
          <p14:sldIdLst>
            <p14:sldId id="358"/>
            <p14:sldId id="257"/>
            <p14:sldId id="258"/>
            <p14:sldId id="259"/>
            <p14:sldId id="260"/>
            <p14:sldId id="261"/>
            <p14:sldId id="262"/>
            <p14:sldId id="263"/>
            <p14:sldId id="264"/>
            <p14:sldId id="265"/>
            <p14:sldId id="266"/>
            <p14:sldId id="267"/>
            <p14:sldId id="268"/>
            <p14:sldId id="269"/>
            <p14:sldId id="270"/>
            <p14:sldId id="271"/>
            <p14:sldId id="272"/>
            <p14:sldId id="273"/>
            <p14:sldId id="274"/>
            <p14:sldId id="275"/>
            <p14:sldId id="276"/>
            <p14:sldId id="277"/>
            <p14:sldId id="278"/>
            <p14:sldId id="279"/>
            <p14:sldId id="280"/>
            <p14:sldId id="281"/>
            <p14:sldId id="282"/>
            <p14:sldId id="283"/>
            <p14:sldId id="284"/>
            <p14:sldId id="285"/>
            <p14:sldId id="286"/>
            <p14:sldId id="287"/>
            <p14:sldId id="35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4319">
          <p15:clr>
            <a:srgbClr val="A4A3A4"/>
          </p15:clr>
        </p15:guide>
        <p15:guide id="2" pos="767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F5597"/>
    <a:srgbClr val="595959"/>
    <a:srgbClr val="B8E08C"/>
    <a:srgbClr val="FF0000"/>
    <a:srgbClr val="CC9900"/>
    <a:srgbClr val="663300"/>
    <a:srgbClr val="006600"/>
    <a:srgbClr val="990000"/>
    <a:srgbClr val="003399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68" autoAdjust="0"/>
    <p:restoredTop sz="86402" autoAdjust="0"/>
  </p:normalViewPr>
  <p:slideViewPr>
    <p:cSldViewPr snapToGrid="0" showGuides="1">
      <p:cViewPr varScale="1">
        <p:scale>
          <a:sx n="57" d="100"/>
          <a:sy n="57" d="100"/>
        </p:scale>
        <p:origin x="60" y="783"/>
      </p:cViewPr>
      <p:guideLst>
        <p:guide orient="horz" pos="4319"/>
        <p:guide pos="767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>
            <a:extLst>
              <a:ext uri="{FF2B5EF4-FFF2-40B4-BE49-F238E27FC236}">
                <a16:creationId xmlns:a16="http://schemas.microsoft.com/office/drawing/2014/main" id="{C54D9C12-C77C-44B5-A4B6-550B204C29CB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9091" name="Rectangle 3">
            <a:extLst>
              <a:ext uri="{FF2B5EF4-FFF2-40B4-BE49-F238E27FC236}">
                <a16:creationId xmlns:a16="http://schemas.microsoft.com/office/drawing/2014/main" id="{9794E248-9E8C-443A-A5ED-3F797AF9CCF3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9092" name="Rectangle 4">
            <a:extLst>
              <a:ext uri="{FF2B5EF4-FFF2-40B4-BE49-F238E27FC236}">
                <a16:creationId xmlns:a16="http://schemas.microsoft.com/office/drawing/2014/main" id="{3F807E8F-6973-4907-A2A9-0016C1976F78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9093" name="Rectangle 5">
            <a:extLst>
              <a:ext uri="{FF2B5EF4-FFF2-40B4-BE49-F238E27FC236}">
                <a16:creationId xmlns:a16="http://schemas.microsoft.com/office/drawing/2014/main" id="{BE14ACE5-F3A1-44D5-A056-A5EADFD2C8D4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Times New Roman" panose="02020603050405020304" pitchFamily="18" charset="0"/>
              </a:defRPr>
            </a:lvl1pPr>
          </a:lstStyle>
          <a:p>
            <a:fld id="{2B9D48F8-701B-40D8-B658-5D61D9E7BD2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454A6B60-46F5-44FD-91EA-C6001B68C5E2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03195FFD-7637-4C12-9641-4DC81A95556D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5364" name="Rectangle 4">
            <a:extLst>
              <a:ext uri="{FF2B5EF4-FFF2-40B4-BE49-F238E27FC236}">
                <a16:creationId xmlns:a16="http://schemas.microsoft.com/office/drawing/2014/main" id="{7B94D00D-C45E-44AC-BBC9-BB7161F66FA4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5" name="Rectangle 5">
            <a:extLst>
              <a:ext uri="{FF2B5EF4-FFF2-40B4-BE49-F238E27FC236}">
                <a16:creationId xmlns:a16="http://schemas.microsoft.com/office/drawing/2014/main" id="{E8C99408-3AA3-49C2-A275-BEB167CA671A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126" name="Rectangle 6">
            <a:extLst>
              <a:ext uri="{FF2B5EF4-FFF2-40B4-BE49-F238E27FC236}">
                <a16:creationId xmlns:a16="http://schemas.microsoft.com/office/drawing/2014/main" id="{E1259C95-AE49-459E-B2EE-D26ED3BBEBD1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127" name="Rectangle 7">
            <a:extLst>
              <a:ext uri="{FF2B5EF4-FFF2-40B4-BE49-F238E27FC236}">
                <a16:creationId xmlns:a16="http://schemas.microsoft.com/office/drawing/2014/main" id="{71ED5B40-1D5B-4B3A-8EE7-056D8C98338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Times New Roman" panose="02020603050405020304" pitchFamily="18" charset="0"/>
              </a:defRPr>
            </a:lvl1pPr>
          </a:lstStyle>
          <a:p>
            <a:fld id="{4B22A6BE-9336-4166-AE8C-1C58964F57D9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MS PGothic" panose="020B0600070205080204" pitchFamily="34" charset="-128"/>
        <a:cs typeface="ＭＳ Ｐゴシック" pitchFamily="-112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345e7c112f2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345e7c112f2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34a53a44eac_2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34a53a44eac_2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34a53a44eac_2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34a53a44eac_2_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345e7c112f2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345e7c112f2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345e7c112f2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345e7c112f2_0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34a53a44eac_2_1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34a53a44eac_2_1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345e7c112f2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345e7c112f2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345e7c112f2_0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345e7c112f2_0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345e7c112f2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345e7c112f2_0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345e7c112f2_0_3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345e7c112f2_0_3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4a53a44eac_2_1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34a53a44eac_2_1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34a13824939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34a13824939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34a13824939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34a13824939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34a13824939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34a13824939_0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34a13824939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Google Shape;254;g34a13824939_0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34a13824939_0_2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g34a13824939_0_2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34a53a44ea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Google Shape;270;g34a53a44ea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34a53a44eac_2_3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" name="Google Shape;278;g34a53a44eac_2_3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34a53a44eac_2_3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34a53a44eac_2_3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34a53a44eac_2_3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" name="Google Shape;294;g34a53a44eac_2_3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34a53a44eac_2_3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Google Shape;302;g34a53a44eac_2_3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3459ead8d5d_0_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3459ead8d5d_0_1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34a53a44eac_2_3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" name="Google Shape;310;g34a53a44eac_2_3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34a53a44eac_2_3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" name="Google Shape;318;g34a53a44eac_2_3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34a53a44eac_2_3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6" name="Google Shape;326;g34a53a44eac_2_3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1" name="Google Shape;941;g345e7c112f2_0_3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2" name="Google Shape;942;g345e7c112f2_0_3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34a13824939_0_3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34a13824939_0_3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3459ead8d5d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3459ead8d5d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34a53a44eac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34a53a44eac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3459ead8d5d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3459ead8d5d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3459ead8d5d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3459ead8d5d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345e7c112f2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345e7c112f2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 sz="4400">
                <a:solidFill>
                  <a:srgbClr val="2F55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05214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2F55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676347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>
            <a:lvl1pPr>
              <a:defRPr>
                <a:solidFill>
                  <a:srgbClr val="2F55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885787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274638"/>
            <a:ext cx="10058400" cy="1143000"/>
          </a:xfrm>
        </p:spPr>
        <p:txBody>
          <a:bodyPr/>
          <a:lstStyle>
            <a:lvl1pPr>
              <a:defRPr>
                <a:solidFill>
                  <a:srgbClr val="2F55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373885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274638"/>
            <a:ext cx="10058400" cy="1143000"/>
          </a:xfrm>
        </p:spPr>
        <p:txBody>
          <a:bodyPr/>
          <a:lstStyle>
            <a:lvl1pPr>
              <a:defRPr>
                <a:solidFill>
                  <a:srgbClr val="2F55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048759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" smtClean="0"/>
              <a:pPr algn="r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984790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2F55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038072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>
                <a:solidFill>
                  <a:srgbClr val="2F55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160399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2F55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227646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>
                <a:solidFill>
                  <a:srgbClr val="2F55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668619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2F55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58472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83439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>
                <a:solidFill>
                  <a:srgbClr val="2F55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664030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>
                <a:solidFill>
                  <a:srgbClr val="2F55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406888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hyperlink" Target="https://creativecommons.org/licenses/by-nc-sa/4.0/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hyperlink" Target="https://journals.uwyo.edu/index.php/jtilt/index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4">
            <a:extLst>
              <a:ext uri="{FF2B5EF4-FFF2-40B4-BE49-F238E27FC236}">
                <a16:creationId xmlns:a16="http://schemas.microsoft.com/office/drawing/2014/main" id="{C8C1C049-F093-489D-90F9-FF3503ADDF1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016000" y="274638"/>
            <a:ext cx="10058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US" altLang="en-US" dirty="0"/>
          </a:p>
        </p:txBody>
      </p:sp>
      <p:sp>
        <p:nvSpPr>
          <p:cNvPr id="1027" name="Rectangle 15">
            <a:extLst>
              <a:ext uri="{FF2B5EF4-FFF2-40B4-BE49-F238E27FC236}">
                <a16:creationId xmlns:a16="http://schemas.microsoft.com/office/drawing/2014/main" id="{0270379C-98BA-456F-9A8F-BAB630A6FC1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1DB6455-0209-2065-F6CC-30EB983286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195" y="6437165"/>
            <a:ext cx="12186805" cy="0"/>
          </a:xfrm>
          <a:prstGeom prst="line">
            <a:avLst/>
          </a:prstGeom>
          <a:ln w="57150">
            <a:solidFill>
              <a:srgbClr val="B8E0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EC493F0C-13A0-FB5C-3D8D-286241BDE0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194" y="6477002"/>
            <a:ext cx="12186805" cy="380998"/>
          </a:xfrm>
          <a:prstGeom prst="rect">
            <a:avLst/>
          </a:prstGeom>
          <a:solidFill>
            <a:srgbClr val="2F5597"/>
          </a:solidFill>
          <a:ln>
            <a:solidFill>
              <a:srgbClr val="2F55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1000" u="none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Journal of Technology-Integrated Lessons and Teaching</a:t>
            </a:r>
            <a:r>
              <a:rPr lang="en-US" sz="1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, 5(1).</a:t>
            </a:r>
          </a:p>
        </p:txBody>
      </p:sp>
      <p:pic>
        <p:nvPicPr>
          <p:cNvPr id="7" name="Picture 6">
            <a:hlinkClick r:id="rId16"/>
            <a:extLst>
              <a:ext uri="{FF2B5EF4-FFF2-40B4-BE49-F238E27FC236}">
                <a16:creationId xmlns:a16="http://schemas.microsoft.com/office/drawing/2014/main" id="{BCE05341-DD77-EB2C-106C-FE0D7F70D4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0025" y="109242"/>
            <a:ext cx="868680" cy="493395"/>
          </a:xfrm>
          <a:prstGeom prst="rect">
            <a:avLst/>
          </a:prstGeom>
        </p:spPr>
      </p:pic>
      <p:pic>
        <p:nvPicPr>
          <p:cNvPr id="8" name="Picture 7" descr="Creative Commons, Attribution, Non-Commercial, Share Alike icon.">
            <a:hlinkClick r:id="rId18"/>
            <a:extLst>
              <a:ext uri="{FF2B5EF4-FFF2-40B4-BE49-F238E27FC236}">
                <a16:creationId xmlns:a16="http://schemas.microsoft.com/office/drawing/2014/main" id="{B1D746F0-1DEE-FF75-477C-ADEF8F836C99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0503" y="6526535"/>
            <a:ext cx="808202" cy="276046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43" r:id="rId1"/>
    <p:sldLayoutId id="2147484144" r:id="rId2"/>
    <p:sldLayoutId id="2147484145" r:id="rId3"/>
    <p:sldLayoutId id="2147484146" r:id="rId4"/>
    <p:sldLayoutId id="2147484147" r:id="rId5"/>
    <p:sldLayoutId id="2147484148" r:id="rId6"/>
    <p:sldLayoutId id="2147484149" r:id="rId7"/>
    <p:sldLayoutId id="2147484150" r:id="rId8"/>
    <p:sldLayoutId id="2147484151" r:id="rId9"/>
    <p:sldLayoutId id="2147484152" r:id="rId10"/>
    <p:sldLayoutId id="2147484153" r:id="rId11"/>
    <p:sldLayoutId id="2147484154" r:id="rId12"/>
    <p:sldLayoutId id="2147484155" r:id="rId13"/>
    <p:sldLayoutId id="2147484156" r:id="rId14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F5597"/>
          </a:solidFill>
          <a:latin typeface="+mj-lt"/>
          <a:ea typeface="MS PGothic" panose="020B0600070205080204" pitchFamily="34" charset="-128"/>
          <a:cs typeface="ＭＳ Ｐゴシック" pitchFamily="-112" charset="-128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Verdana" pitchFamily="34" charset="0"/>
          <a:ea typeface="MS PGothic" panose="020B0600070205080204" pitchFamily="34" charset="-128"/>
          <a:cs typeface="ＭＳ Ｐゴシック" pitchFamily="-112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Verdana" pitchFamily="34" charset="0"/>
          <a:ea typeface="MS PGothic" panose="020B0600070205080204" pitchFamily="34" charset="-128"/>
          <a:cs typeface="ＭＳ Ｐゴシック" pitchFamily="-112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Verdana" pitchFamily="34" charset="0"/>
          <a:ea typeface="MS PGothic" panose="020B0600070205080204" pitchFamily="34" charset="-128"/>
          <a:cs typeface="ＭＳ Ｐゴシック" pitchFamily="-112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Verdana" pitchFamily="34" charset="0"/>
          <a:ea typeface="MS PGothic" panose="020B0600070205080204" pitchFamily="34" charset="-128"/>
          <a:cs typeface="ＭＳ Ｐゴシック" pitchFamily="-112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Verdana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Verdana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Verdana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Verdan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pitchFamily="-112" charset="-128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anose="020B0600070205080204" pitchFamily="34" charset="-128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anose="020B0600070205080204" pitchFamily="34" charset="-128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MS PGothic" panose="020B0600070205080204" pitchFamily="34" charset="-128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anose="020B0600070205080204" pitchFamily="34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3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7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9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1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3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5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7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1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3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9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5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document/d/1tw7aKvbu0nZPd5nrz01wXIvsOgM-3d5v/edit?usp=sharing&amp;rtpof=true&amp;sd=true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5" Type="http://schemas.openxmlformats.org/officeDocument/2006/relationships/hyperlink" Target="https://docs.google.com/document/d/1wfill3bGtatZaTkmvfsapDvyv7kF8sbr/edit?usp=sharing&amp;ouid=100676384613413036390&amp;rtpof=true&amp;sd=true" TargetMode="External"/><Relationship Id="rId4" Type="http://schemas.openxmlformats.org/officeDocument/2006/relationships/hyperlink" Target="https://docs.google.com/document/d/1YojaudCbXogR2duQUZUbfXJH4to0AnswuHZKJ3m3Q70/edit?usp=sharing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3S_ubA_mHh8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33026A-A2AF-6151-9112-44E3AFB14F9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Home Leisure Activity Assessment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0A7B3BC-E72C-C501-735D-04F3C219E24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114300"/>
            <a:r>
              <a:rPr lang="en-US" dirty="0"/>
              <a:t>Charles Thull, PhD</a:t>
            </a:r>
            <a:br>
              <a:rPr lang="en-US" dirty="0"/>
            </a:br>
            <a:r>
              <a:rPr lang="en-US" dirty="0"/>
              <a:t>Old Dominion University</a:t>
            </a:r>
          </a:p>
        </p:txBody>
      </p:sp>
    </p:spTree>
    <p:extLst>
      <p:ext uri="{BB962C8B-B14F-4D97-AF65-F5344CB8AC3E}">
        <p14:creationId xmlns:p14="http://schemas.microsoft.com/office/powerpoint/2010/main" val="5458643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0"/>
          <p:cNvSpPr txBox="1">
            <a:spLocks noGrp="1"/>
          </p:cNvSpPr>
          <p:nvPr>
            <p:ph type="title"/>
          </p:nvPr>
        </p:nvSpPr>
        <p:spPr>
          <a:xfrm>
            <a:off x="415584" y="325633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" b="1"/>
              <a:t>Fun at Home</a:t>
            </a:r>
            <a:endParaRPr b="1"/>
          </a:p>
        </p:txBody>
      </p:sp>
      <p:sp>
        <p:nvSpPr>
          <p:cNvPr id="113" name="Google Shape;113;p20"/>
          <p:cNvSpPr txBox="1">
            <a:spLocks noGrp="1"/>
          </p:cNvSpPr>
          <p:nvPr>
            <p:ph type="body" idx="1"/>
          </p:nvPr>
        </p:nvSpPr>
        <p:spPr>
          <a:xfrm>
            <a:off x="1329000" y="5487236"/>
            <a:ext cx="95340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numCol="1" anchor="t" anchorCtr="0" compatLnSpc="1">
            <a:prstTxWarp prst="textNoShape">
              <a:avLst/>
            </a:prstTxWarp>
            <a:noAutofit/>
          </a:bodyPr>
          <a:lstStyle/>
          <a:p>
            <a:pPr marL="0" indent="0" algn="ctr">
              <a:spcBef>
                <a:spcPts val="1600"/>
              </a:spcBef>
              <a:buNone/>
            </a:pPr>
            <a:r>
              <a:rPr lang="en" sz="3733" b="1" dirty="0">
                <a:solidFill>
                  <a:schemeClr val="dk1"/>
                </a:solidFill>
              </a:rPr>
              <a:t>Leisure helps you relax after school. </a:t>
            </a:r>
            <a:endParaRPr sz="3733" b="1" dirty="0">
              <a:solidFill>
                <a:schemeClr val="dk1"/>
              </a:solidFill>
            </a:endParaRPr>
          </a:p>
          <a:p>
            <a:pPr marL="0" indent="0" algn="ctr">
              <a:spcBef>
                <a:spcPts val="1600"/>
              </a:spcBef>
              <a:spcAft>
                <a:spcPts val="1600"/>
              </a:spcAft>
              <a:buNone/>
            </a:pPr>
            <a:endParaRPr sz="3733" dirty="0"/>
          </a:p>
        </p:txBody>
      </p:sp>
      <p:pic>
        <p:nvPicPr>
          <p:cNvPr id="114" name="Google Shape;114;p20" descr="Gif of a family watching a show or movie together on TV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76067" y="1312285"/>
            <a:ext cx="7422133" cy="4174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1"/>
          <p:cNvSpPr txBox="1">
            <a:spLocks noGrp="1"/>
          </p:cNvSpPr>
          <p:nvPr>
            <p:ph type="title"/>
          </p:nvPr>
        </p:nvSpPr>
        <p:spPr>
          <a:xfrm>
            <a:off x="578867" y="332100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buSzPts val="990"/>
            </a:pPr>
            <a:r>
              <a:rPr lang="en" sz="4293" b="1" dirty="0"/>
              <a:t>What do you like? (1/24) </a:t>
            </a:r>
            <a:endParaRPr sz="4293" b="1" dirty="0"/>
          </a:p>
        </p:txBody>
      </p:sp>
      <p:pic>
        <p:nvPicPr>
          <p:cNvPr id="124" name="Google Shape;124;p21" descr="Illustration of two people assembling a jigsaw puzzle, with one person focused on placing a piece and the other holding a piece while their face is blurred. Puzzle pieces float around, and the puzzle on the table shows a partially completed pattern with red, white, and blue colors.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5733" y="1481333"/>
            <a:ext cx="4245432" cy="4245432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21"/>
          <p:cNvSpPr txBox="1"/>
          <p:nvPr/>
        </p:nvSpPr>
        <p:spPr>
          <a:xfrm>
            <a:off x="785733" y="5657417"/>
            <a:ext cx="4000000" cy="8597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" sz="3467" dirty="0">
                <a:solidFill>
                  <a:schemeClr val="dk1"/>
                </a:solidFill>
              </a:rPr>
              <a:t>🧩</a:t>
            </a:r>
            <a:r>
              <a:rPr lang="en" sz="3467" b="1" dirty="0">
                <a:solidFill>
                  <a:schemeClr val="dk1"/>
                </a:solidFill>
              </a:rPr>
              <a:t>Do puzzles</a:t>
            </a:r>
            <a:endParaRPr sz="3467" b="1" dirty="0"/>
          </a:p>
        </p:txBody>
      </p:sp>
      <p:sp>
        <p:nvSpPr>
          <p:cNvPr id="122" name="Google Shape;122;p21"/>
          <p:cNvSpPr txBox="1"/>
          <p:nvPr/>
        </p:nvSpPr>
        <p:spPr>
          <a:xfrm>
            <a:off x="5573467" y="5686017"/>
            <a:ext cx="1371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sz="3467" b="1">
                <a:solidFill>
                  <a:schemeClr val="dk1"/>
                </a:solidFill>
              </a:rPr>
              <a:t>OR</a:t>
            </a:r>
            <a:endParaRPr sz="3467" b="1">
              <a:solidFill>
                <a:schemeClr val="dk1"/>
              </a:solidFill>
            </a:endParaRPr>
          </a:p>
        </p:txBody>
      </p:sp>
      <p:pic>
        <p:nvPicPr>
          <p:cNvPr id="125" name="Google Shape;125;p21" descr="Illustration of a person seated on a red stool painting on an easel, holding a palette with multiple paint colors and a brush. The canvas shows a simple abstract landscape with red and green circular shapes representing trees, using a muted color palette with shades of red, green, and beige.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10818" y="1466067"/>
            <a:ext cx="4275967" cy="4275967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21"/>
          <p:cNvSpPr txBox="1"/>
          <p:nvPr/>
        </p:nvSpPr>
        <p:spPr>
          <a:xfrm>
            <a:off x="7641800" y="5657417"/>
            <a:ext cx="3614000" cy="8597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" sz="3467" b="1">
                <a:solidFill>
                  <a:schemeClr val="dk1"/>
                </a:solidFill>
              </a:rPr>
              <a:t> 🎨 Make art </a:t>
            </a:r>
            <a:endParaRPr sz="3467" b="1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2"/>
          <p:cNvSpPr txBox="1">
            <a:spLocks noGrp="1"/>
          </p:cNvSpPr>
          <p:nvPr>
            <p:ph type="title"/>
          </p:nvPr>
        </p:nvSpPr>
        <p:spPr>
          <a:xfrm>
            <a:off x="415600" y="462733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buSzPts val="990"/>
            </a:pPr>
            <a:r>
              <a:rPr lang="en" sz="4293" b="1" dirty="0"/>
              <a:t>What do you like? (2/24)</a:t>
            </a:r>
            <a:endParaRPr sz="4293" b="1" dirty="0"/>
          </a:p>
        </p:txBody>
      </p:sp>
      <p:pic>
        <p:nvPicPr>
          <p:cNvPr id="134" name="Google Shape;134;p22" descr="A digital illustration of a young person with headphones playing a video game on a TV screen, holding a wired game controller. The scene shows a cozy room with gaming equipment, a character on screen holding a shield and sword, and warm lighting highlighting a focused gaming session.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29200" y="1552300"/>
            <a:ext cx="3753400" cy="3753400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22"/>
          <p:cNvSpPr txBox="1"/>
          <p:nvPr/>
        </p:nvSpPr>
        <p:spPr>
          <a:xfrm>
            <a:off x="152400" y="4753933"/>
            <a:ext cx="5074800" cy="1473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sz="3467" b="1">
              <a:solidFill>
                <a:schemeClr val="dk1"/>
              </a:solidFill>
            </a:endParaRPr>
          </a:p>
          <a:p>
            <a:pPr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" sz="3467" b="1">
                <a:solidFill>
                  <a:schemeClr val="dk1"/>
                </a:solidFill>
              </a:rPr>
              <a:t>🎮Play video games </a:t>
            </a:r>
            <a:endParaRPr sz="3467" b="1"/>
          </a:p>
        </p:txBody>
      </p:sp>
      <p:sp>
        <p:nvSpPr>
          <p:cNvPr id="132" name="Google Shape;132;p22"/>
          <p:cNvSpPr txBox="1"/>
          <p:nvPr/>
        </p:nvSpPr>
        <p:spPr>
          <a:xfrm>
            <a:off x="5410184" y="5443333"/>
            <a:ext cx="1371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" sz="3467" b="1">
                <a:solidFill>
                  <a:schemeClr val="dk1"/>
                </a:solidFill>
              </a:rPr>
              <a:t>OR</a:t>
            </a:r>
            <a:endParaRPr sz="3467" b="1">
              <a:solidFill>
                <a:schemeClr val="dk1"/>
              </a:solidFill>
            </a:endParaRPr>
          </a:p>
        </p:txBody>
      </p:sp>
      <p:pic>
        <p:nvPicPr>
          <p:cNvPr id="135" name="Google Shape;135;p22" descr="Illustration of a person sitting on a couch in a living room, holding a remote and watching a television screen displaying &quot;TV.&quot; The scene includes a side table with popcorn, a floor lamp, framed pictures on walls, and a second remote on the floor, conveying a relaxed home entertainment setting.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70168" y="1552301"/>
            <a:ext cx="3891033" cy="3891033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22"/>
          <p:cNvSpPr txBox="1"/>
          <p:nvPr/>
        </p:nvSpPr>
        <p:spPr>
          <a:xfrm>
            <a:off x="6964800" y="5414733"/>
            <a:ext cx="4867200" cy="8597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" sz="3467" b="1">
                <a:solidFill>
                  <a:schemeClr val="dk1"/>
                </a:solidFill>
              </a:rPr>
              <a:t> 📺Watch TV shows</a:t>
            </a:r>
            <a:endParaRPr sz="3467" b="1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3"/>
          <p:cNvSpPr txBox="1">
            <a:spLocks noGrp="1"/>
          </p:cNvSpPr>
          <p:nvPr>
            <p:ph type="title"/>
          </p:nvPr>
        </p:nvSpPr>
        <p:spPr>
          <a:xfrm>
            <a:off x="415600" y="266800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buSzPts val="990"/>
            </a:pPr>
            <a:r>
              <a:rPr lang="en" sz="4293" b="1" dirty="0"/>
              <a:t>What do you like? (3/24) </a:t>
            </a:r>
            <a:endParaRPr sz="4293" b="1" dirty="0"/>
          </a:p>
        </p:txBody>
      </p:sp>
      <p:pic>
        <p:nvPicPr>
          <p:cNvPr id="144" name="Google Shape;144;p23" descr="Photograph of a person playing a board game alone at a table in a cozy living room setting with a sofa, lamp, and framed artwork in the background. The game board features colorful pawns and cards, indicating an active turn with the player moving a blue pawn.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8000" y="1352200"/>
            <a:ext cx="3490800" cy="3490800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23"/>
          <p:cNvSpPr txBox="1"/>
          <p:nvPr/>
        </p:nvSpPr>
        <p:spPr>
          <a:xfrm>
            <a:off x="529767" y="4838701"/>
            <a:ext cx="4000000" cy="1883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</a:pPr>
            <a:r>
              <a:rPr lang="en" sz="3467" b="1">
                <a:solidFill>
                  <a:schemeClr val="dk1"/>
                </a:solidFill>
              </a:rPr>
              <a:t>🧍🎲 Play a game by myself </a:t>
            </a:r>
            <a:endParaRPr sz="3200" b="1"/>
          </a:p>
        </p:txBody>
      </p:sp>
      <p:sp>
        <p:nvSpPr>
          <p:cNvPr id="141" name="Google Shape;141;p23"/>
          <p:cNvSpPr txBox="1"/>
          <p:nvPr/>
        </p:nvSpPr>
        <p:spPr>
          <a:xfrm>
            <a:off x="5428600" y="4838700"/>
            <a:ext cx="1334800" cy="12701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</a:pPr>
            <a:r>
              <a:rPr lang="en" sz="3467">
                <a:solidFill>
                  <a:schemeClr val="dk1"/>
                </a:solidFill>
              </a:rPr>
              <a:t> </a:t>
            </a:r>
            <a:r>
              <a:rPr lang="en" sz="3467" b="1">
                <a:solidFill>
                  <a:schemeClr val="dk1"/>
                </a:solidFill>
              </a:rPr>
              <a:t>OR</a:t>
            </a:r>
            <a:r>
              <a:rPr lang="en" sz="3467">
                <a:solidFill>
                  <a:schemeClr val="dk1"/>
                </a:solidFill>
              </a:rPr>
              <a:t> </a:t>
            </a:r>
            <a:endParaRPr sz="3467"/>
          </a:p>
        </p:txBody>
      </p:sp>
      <p:pic>
        <p:nvPicPr>
          <p:cNvPr id="145" name="Google Shape;145;p23" descr="Illustration of two young people playing chess at a round table, one seated in a wheelchair and the other on a chair. Both wear hoodies and sneakers, with a simple chessboard and a few pieces placed, conveying a friendly and inclusive game setting.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31367" y="1233600"/>
            <a:ext cx="3490800" cy="3490800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23"/>
          <p:cNvSpPr txBox="1"/>
          <p:nvPr/>
        </p:nvSpPr>
        <p:spPr>
          <a:xfrm>
            <a:off x="7206333" y="4838701"/>
            <a:ext cx="4812800" cy="1883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</a:pPr>
            <a:r>
              <a:rPr lang="en" sz="3467" b="1">
                <a:solidFill>
                  <a:schemeClr val="dk1"/>
                </a:solidFill>
              </a:rPr>
              <a:t>👫🎲 Play a game with someone else</a:t>
            </a:r>
            <a:endParaRPr sz="3467" b="1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4"/>
          <p:cNvSpPr txBox="1">
            <a:spLocks noGrp="1"/>
          </p:cNvSpPr>
          <p:nvPr>
            <p:ph type="title"/>
          </p:nvPr>
        </p:nvSpPr>
        <p:spPr>
          <a:xfrm>
            <a:off x="415600" y="266800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buSzPts val="990"/>
            </a:pPr>
            <a:r>
              <a:rPr lang="en" sz="4293" b="1" dirty="0"/>
              <a:t>What do you like? (4/24) </a:t>
            </a:r>
            <a:endParaRPr sz="4293" b="1" dirty="0"/>
          </a:p>
        </p:txBody>
      </p:sp>
      <p:pic>
        <p:nvPicPr>
          <p:cNvPr id="154" name="Google Shape;154;p24" descr="Photograph of a person playing a colorful match-three puzzle game on a tablet, featuring a grid of various colored droplets as game pieces. The game interface includes score indicators and level icons at the top, highlighting an engaging casual gaming session in a cozy indoor setting.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2167" y="1233601"/>
            <a:ext cx="3686735" cy="3686735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24"/>
          <p:cNvSpPr txBox="1"/>
          <p:nvPr/>
        </p:nvSpPr>
        <p:spPr>
          <a:xfrm>
            <a:off x="254000" y="4868018"/>
            <a:ext cx="5065600" cy="1883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</a:pPr>
            <a:r>
              <a:rPr lang="en" sz="3467" b="1" dirty="0">
                <a:solidFill>
                  <a:schemeClr val="dk1"/>
                </a:solidFill>
              </a:rPr>
              <a:t>📱🎮 Play games </a:t>
            </a:r>
            <a:br>
              <a:rPr lang="en" sz="3467" b="1" dirty="0">
                <a:solidFill>
                  <a:schemeClr val="dk1"/>
                </a:solidFill>
              </a:rPr>
            </a:br>
            <a:r>
              <a:rPr lang="en" sz="3467" b="1" dirty="0">
                <a:solidFill>
                  <a:schemeClr val="dk1"/>
                </a:solidFill>
              </a:rPr>
              <a:t>on a tablet  </a:t>
            </a:r>
            <a:endParaRPr sz="3467" b="1" dirty="0"/>
          </a:p>
        </p:txBody>
      </p:sp>
      <p:sp>
        <p:nvSpPr>
          <p:cNvPr id="151" name="Google Shape;151;p24"/>
          <p:cNvSpPr txBox="1"/>
          <p:nvPr/>
        </p:nvSpPr>
        <p:spPr>
          <a:xfrm>
            <a:off x="5174600" y="5123534"/>
            <a:ext cx="1334800" cy="12701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</a:pPr>
            <a:r>
              <a:rPr lang="en" sz="3467" b="1">
                <a:solidFill>
                  <a:schemeClr val="dk1"/>
                </a:solidFill>
              </a:rPr>
              <a:t> OR </a:t>
            </a:r>
            <a:endParaRPr sz="3467" b="1"/>
          </a:p>
        </p:txBody>
      </p:sp>
      <p:pic>
        <p:nvPicPr>
          <p:cNvPr id="155" name="Google Shape;155;p24" descr="Photograph of a person sitting on a couch holding a tablet displaying a paused video with playback controls visible on screen. The video shows a blurred figure in front of a window, and the setting suggests casual home entertainment or video communication.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52867" y="1233600"/>
            <a:ext cx="3686733" cy="3686733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24"/>
          <p:cNvSpPr txBox="1"/>
          <p:nvPr/>
        </p:nvSpPr>
        <p:spPr>
          <a:xfrm>
            <a:off x="7125200" y="4816752"/>
            <a:ext cx="4812800" cy="1883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</a:pPr>
            <a:r>
              <a:rPr lang="en" sz="3467" b="1" dirty="0">
                <a:solidFill>
                  <a:schemeClr val="dk1"/>
                </a:solidFill>
              </a:rPr>
              <a:t>📱📺 Watch videos on a tablet</a:t>
            </a:r>
            <a:endParaRPr sz="3467" b="1"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5"/>
          <p:cNvSpPr txBox="1">
            <a:spLocks noGrp="1"/>
          </p:cNvSpPr>
          <p:nvPr>
            <p:ph type="title"/>
          </p:nvPr>
        </p:nvSpPr>
        <p:spPr>
          <a:xfrm>
            <a:off x="415600" y="462733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buSzPts val="990"/>
            </a:pPr>
            <a:r>
              <a:rPr lang="en" sz="4293" b="1" dirty="0"/>
              <a:t>What do you like? (5/24) </a:t>
            </a:r>
            <a:endParaRPr sz="4293" b="1" dirty="0"/>
          </a:p>
        </p:txBody>
      </p:sp>
      <p:pic>
        <p:nvPicPr>
          <p:cNvPr id="165" name="Google Shape;165;p25" descr="Illustration of a person sitting cross-legged wearing large headphones with eyes closed, appearing to enjoy music. The character has dark skin, a white shirt, green pants, and white shoes, with a colorful headband and a musical note symbol near the headphones indicating sound.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2268" y="1429534"/>
            <a:ext cx="3729865" cy="3729865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25"/>
          <p:cNvSpPr txBox="1"/>
          <p:nvPr/>
        </p:nvSpPr>
        <p:spPr>
          <a:xfrm>
            <a:off x="415600" y="4856000"/>
            <a:ext cx="4724400" cy="1473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" sz="3467" b="1">
                <a:solidFill>
                  <a:schemeClr val="dk1"/>
                </a:solidFill>
              </a:rPr>
              <a:t> </a:t>
            </a:r>
            <a:endParaRPr sz="3467" b="1">
              <a:solidFill>
                <a:schemeClr val="dk1"/>
              </a:solidFill>
            </a:endParaRPr>
          </a:p>
          <a:p>
            <a:pPr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" sz="3467" b="1">
                <a:solidFill>
                  <a:schemeClr val="dk1"/>
                </a:solidFill>
              </a:rPr>
              <a:t>🎧Listen to music </a:t>
            </a:r>
            <a:endParaRPr sz="3467" b="1"/>
          </a:p>
        </p:txBody>
      </p:sp>
      <p:sp>
        <p:nvSpPr>
          <p:cNvPr id="162" name="Google Shape;162;p25"/>
          <p:cNvSpPr txBox="1"/>
          <p:nvPr/>
        </p:nvSpPr>
        <p:spPr>
          <a:xfrm>
            <a:off x="5707084" y="5545400"/>
            <a:ext cx="1371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" sz="3467" b="1">
                <a:solidFill>
                  <a:schemeClr val="dk1"/>
                </a:solidFill>
              </a:rPr>
              <a:t>OR</a:t>
            </a:r>
            <a:endParaRPr sz="3467" b="1">
              <a:solidFill>
                <a:schemeClr val="dk1"/>
              </a:solidFill>
            </a:endParaRPr>
          </a:p>
        </p:txBody>
      </p:sp>
      <p:pic>
        <p:nvPicPr>
          <p:cNvPr id="164" name="Google Shape;164;p25" descr="Illustration of a person with dark hair and a red shirt reading a large, open book with a dark blue cover and white pages. The simple, flat design uses muted colors and minimal shading to convey a calm, focused reading moment.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80833" y="1429533"/>
            <a:ext cx="3842000" cy="3842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25"/>
          <p:cNvSpPr txBox="1"/>
          <p:nvPr/>
        </p:nvSpPr>
        <p:spPr>
          <a:xfrm>
            <a:off x="7645800" y="5516800"/>
            <a:ext cx="4000000" cy="8597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" sz="3467" b="1">
                <a:solidFill>
                  <a:schemeClr val="dk1"/>
                </a:solidFill>
              </a:rPr>
              <a:t>📖 Read </a:t>
            </a:r>
            <a:endParaRPr sz="3467" b="1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6"/>
          <p:cNvSpPr txBox="1">
            <a:spLocks noGrp="1"/>
          </p:cNvSpPr>
          <p:nvPr>
            <p:ph type="title"/>
          </p:nvPr>
        </p:nvSpPr>
        <p:spPr>
          <a:xfrm>
            <a:off x="415600" y="462733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buSzPts val="990"/>
            </a:pPr>
            <a:r>
              <a:rPr lang="en" sz="4293" b="1" dirty="0"/>
              <a:t>What do you like? (6/24) </a:t>
            </a:r>
            <a:endParaRPr sz="4293" b="1" dirty="0"/>
          </a:p>
        </p:txBody>
      </p:sp>
      <p:pic>
        <p:nvPicPr>
          <p:cNvPr id="175" name="Google Shape;175;p26" descr="Photograph of four young adults sitting on a colorful rug in a cozy living room, engaged in conversation. The room features bright decor with a blue couch, vibrant cushions, a window with sunlight, and shelves with books and plants.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8968" y="1690168"/>
            <a:ext cx="3738833" cy="3738833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26"/>
          <p:cNvSpPr txBox="1"/>
          <p:nvPr/>
        </p:nvSpPr>
        <p:spPr>
          <a:xfrm>
            <a:off x="415600" y="5110400"/>
            <a:ext cx="4724400" cy="1473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sz="3467" b="1">
              <a:solidFill>
                <a:schemeClr val="dk1"/>
              </a:solidFill>
            </a:endParaRPr>
          </a:p>
          <a:p>
            <a:pPr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" sz="3467" b="1">
                <a:solidFill>
                  <a:schemeClr val="dk1"/>
                </a:solidFill>
              </a:rPr>
              <a:t>🧑‍🤝‍🧑Be with a friend</a:t>
            </a:r>
            <a:endParaRPr sz="3467" b="1"/>
          </a:p>
        </p:txBody>
      </p:sp>
      <p:sp>
        <p:nvSpPr>
          <p:cNvPr id="172" name="Google Shape;172;p26"/>
          <p:cNvSpPr txBox="1"/>
          <p:nvPr/>
        </p:nvSpPr>
        <p:spPr>
          <a:xfrm>
            <a:off x="5573451" y="5740400"/>
            <a:ext cx="1371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" sz="3467" b="1">
                <a:solidFill>
                  <a:schemeClr val="dk1"/>
                </a:solidFill>
              </a:rPr>
              <a:t>OR</a:t>
            </a:r>
            <a:endParaRPr sz="3467" b="1">
              <a:solidFill>
                <a:schemeClr val="dk1"/>
              </a:solidFill>
            </a:endParaRPr>
          </a:p>
        </p:txBody>
      </p:sp>
      <p:pic>
        <p:nvPicPr>
          <p:cNvPr id="174" name="Google Shape;174;p26" descr="Photograph of a young person sitting cross-legged on a beige couch in a softly lit room, looking out a window with natural light illuminating their profile. Background includes a potted plant on a windowsill and stacked books, creating a calm and contemplative atmosphere.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26300" y="1690167"/>
            <a:ext cx="3738832" cy="3738832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26"/>
          <p:cNvSpPr txBox="1"/>
          <p:nvPr/>
        </p:nvSpPr>
        <p:spPr>
          <a:xfrm>
            <a:off x="7066733" y="5110400"/>
            <a:ext cx="4896800" cy="1473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sz="3467" b="1">
              <a:solidFill>
                <a:schemeClr val="dk1"/>
              </a:solidFill>
            </a:endParaRPr>
          </a:p>
          <a:p>
            <a:pPr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" sz="3467" b="1">
                <a:solidFill>
                  <a:schemeClr val="dk1"/>
                </a:solidFill>
              </a:rPr>
              <a:t>👩‍👩‍👧 Relax alone</a:t>
            </a:r>
            <a:endParaRPr sz="3467" b="1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7"/>
          <p:cNvSpPr txBox="1">
            <a:spLocks noGrp="1"/>
          </p:cNvSpPr>
          <p:nvPr>
            <p:ph type="title"/>
          </p:nvPr>
        </p:nvSpPr>
        <p:spPr>
          <a:xfrm>
            <a:off x="578867" y="2232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buSzPts val="990"/>
            </a:pPr>
            <a:r>
              <a:rPr lang="en" sz="4293" b="1" dirty="0"/>
              <a:t>What do you like? (7/24) </a:t>
            </a:r>
            <a:endParaRPr sz="4293" b="1" dirty="0"/>
          </a:p>
        </p:txBody>
      </p:sp>
      <p:pic>
        <p:nvPicPr>
          <p:cNvPr id="185" name="Google Shape;185;p27" descr="Photograph of a person sitting cross-legged on a beige couch in a softly lit room, wearing a light gray hoodie and dark pants. Background includes a window with natural light, a potted plant, and a stack of books on a windowsill, creating a calm and contemplative atmosphere.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7400" y="1359533"/>
            <a:ext cx="4000000" cy="400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27"/>
          <p:cNvSpPr txBox="1"/>
          <p:nvPr/>
        </p:nvSpPr>
        <p:spPr>
          <a:xfrm>
            <a:off x="400651" y="5145961"/>
            <a:ext cx="4724400" cy="12701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</a:pPr>
            <a:r>
              <a:rPr lang="en" sz="3467" b="1" dirty="0">
                <a:solidFill>
                  <a:schemeClr val="dk1"/>
                </a:solidFill>
              </a:rPr>
              <a:t>🧍 Relax alone</a:t>
            </a:r>
            <a:endParaRPr sz="3467" b="1" dirty="0"/>
          </a:p>
        </p:txBody>
      </p:sp>
      <p:sp>
        <p:nvSpPr>
          <p:cNvPr id="182" name="Google Shape;182;p27"/>
          <p:cNvSpPr txBox="1"/>
          <p:nvPr/>
        </p:nvSpPr>
        <p:spPr>
          <a:xfrm>
            <a:off x="5410200" y="5465256"/>
            <a:ext cx="1371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" sz="3467" b="1" dirty="0">
                <a:solidFill>
                  <a:schemeClr val="dk1"/>
                </a:solidFill>
              </a:rPr>
              <a:t>OR</a:t>
            </a:r>
            <a:endParaRPr sz="3467" b="1" dirty="0">
              <a:solidFill>
                <a:schemeClr val="dk1"/>
              </a:solidFill>
            </a:endParaRPr>
          </a:p>
        </p:txBody>
      </p:sp>
      <p:pic>
        <p:nvPicPr>
          <p:cNvPr id="184" name="Google Shape;184;p27" descr="Illustration of a family scene showing four people sitting around a low table, with a child in the center eating from a bowl using chopsticks. Warm color palette highlights interaction and comfort, with casual clothing and relaxed postures emphasizing a cozy, shared moment.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15133" y="1429000"/>
            <a:ext cx="4000000" cy="400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27"/>
          <p:cNvSpPr txBox="1"/>
          <p:nvPr/>
        </p:nvSpPr>
        <p:spPr>
          <a:xfrm>
            <a:off x="7042867" y="4755544"/>
            <a:ext cx="4896800" cy="1473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sz="3467" b="1" dirty="0">
              <a:solidFill>
                <a:schemeClr val="dk1"/>
              </a:solidFill>
            </a:endParaRPr>
          </a:p>
          <a:p>
            <a:pPr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" sz="3467" b="1" dirty="0">
                <a:solidFill>
                  <a:schemeClr val="dk1"/>
                </a:solidFill>
              </a:rPr>
              <a:t>👩‍👩‍👧Be with family</a:t>
            </a:r>
            <a:endParaRPr sz="3467" b="1"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8"/>
          <p:cNvSpPr txBox="1">
            <a:spLocks noGrp="1"/>
          </p:cNvSpPr>
          <p:nvPr>
            <p:ph type="title"/>
          </p:nvPr>
        </p:nvSpPr>
        <p:spPr>
          <a:xfrm>
            <a:off x="366633" y="419200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buSzPts val="990"/>
            </a:pPr>
            <a:r>
              <a:rPr lang="en" sz="4293" b="1" dirty="0"/>
              <a:t>What do you like? (8/24)</a:t>
            </a:r>
            <a:endParaRPr sz="4293" b="1" dirty="0"/>
          </a:p>
        </p:txBody>
      </p:sp>
      <p:pic>
        <p:nvPicPr>
          <p:cNvPr id="194" name="Google Shape;194;p28" descr="Illustration of a person sitting at a table in a living room setting, engaged in a craft activity with materials like glue, scissors, tape, and paper. The scene includes a blue couch, wall art, a potted plant on a shelf, and various crafting supplies arranged on a white table.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4884" y="1400500"/>
            <a:ext cx="4000000" cy="40000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91" name="Google Shape;191;p28"/>
          <p:cNvSpPr txBox="1"/>
          <p:nvPr/>
        </p:nvSpPr>
        <p:spPr>
          <a:xfrm>
            <a:off x="317667" y="4960750"/>
            <a:ext cx="4724400" cy="1473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" sz="3467" b="1">
                <a:solidFill>
                  <a:schemeClr val="dk1"/>
                </a:solidFill>
              </a:rPr>
              <a:t> </a:t>
            </a:r>
            <a:endParaRPr sz="3467" b="1">
              <a:solidFill>
                <a:schemeClr val="dk1"/>
              </a:solidFill>
            </a:endParaRPr>
          </a:p>
          <a:p>
            <a:pPr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" sz="3467" b="1">
                <a:solidFill>
                  <a:schemeClr val="dk1"/>
                </a:solidFill>
              </a:rPr>
              <a:t>✂️Do art crafts</a:t>
            </a:r>
            <a:endParaRPr sz="3467" b="1"/>
          </a:p>
        </p:txBody>
      </p:sp>
      <p:sp>
        <p:nvSpPr>
          <p:cNvPr id="192" name="Google Shape;192;p28"/>
          <p:cNvSpPr txBox="1"/>
          <p:nvPr/>
        </p:nvSpPr>
        <p:spPr>
          <a:xfrm>
            <a:off x="5410217" y="5678750"/>
            <a:ext cx="1371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" sz="3467" b="1">
                <a:solidFill>
                  <a:schemeClr val="dk1"/>
                </a:solidFill>
              </a:rPr>
              <a:t>OR</a:t>
            </a:r>
            <a:endParaRPr sz="3467" b="1">
              <a:solidFill>
                <a:schemeClr val="dk1"/>
              </a:solidFill>
            </a:endParaRPr>
          </a:p>
        </p:txBody>
      </p:sp>
      <p:pic>
        <p:nvPicPr>
          <p:cNvPr id="195" name="Google Shape;195;p28" descr="Photograph of a person cleaning a windowsill in a living room, holding a spray bottle and a cloth. The scene includes a beige sofa with cushions, a green potted plant, and cleaning supplies such as a bucket, brush, and spray bottles on the floor near a radiator.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05203" y="1400500"/>
            <a:ext cx="4000000" cy="400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28"/>
          <p:cNvSpPr txBox="1"/>
          <p:nvPr/>
        </p:nvSpPr>
        <p:spPr>
          <a:xfrm>
            <a:off x="7150000" y="4960750"/>
            <a:ext cx="4626400" cy="1473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sz="3467" b="1">
              <a:solidFill>
                <a:schemeClr val="dk1"/>
              </a:solidFill>
            </a:endParaRPr>
          </a:p>
          <a:p>
            <a:pPr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" sz="3467" b="1">
                <a:solidFill>
                  <a:schemeClr val="dk1"/>
                </a:solidFill>
              </a:rPr>
              <a:t>🧼 Help with chores</a:t>
            </a:r>
            <a:endParaRPr sz="3467" b="1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29"/>
          <p:cNvSpPr txBox="1">
            <a:spLocks noGrp="1"/>
          </p:cNvSpPr>
          <p:nvPr>
            <p:ph type="title"/>
          </p:nvPr>
        </p:nvSpPr>
        <p:spPr>
          <a:xfrm>
            <a:off x="415600" y="462733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buSzPts val="990"/>
            </a:pPr>
            <a:r>
              <a:rPr lang="en" sz="4293" b="1" dirty="0"/>
              <a:t>What do you like? (9/24)</a:t>
            </a:r>
            <a:endParaRPr sz="4293" b="1" dirty="0"/>
          </a:p>
        </p:txBody>
      </p:sp>
      <p:pic>
        <p:nvPicPr>
          <p:cNvPr id="204" name="Google Shape;204;p29" descr="Illustration of two women cooking together in a kitchen, one stirring a pot and the other whisking in a frying pan. Kitchen setup includes hanging utensils, eggs, jars, and a stove with a towel, emphasizing a collaborative cooking activity.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1634" y="1431268"/>
            <a:ext cx="4140233" cy="4140233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29"/>
          <p:cNvSpPr txBox="1"/>
          <p:nvPr/>
        </p:nvSpPr>
        <p:spPr>
          <a:xfrm>
            <a:off x="0" y="5571501"/>
            <a:ext cx="5344800" cy="8597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" sz="3467">
                <a:solidFill>
                  <a:schemeClr val="dk1"/>
                </a:solidFill>
              </a:rPr>
              <a:t>🍳 </a:t>
            </a:r>
            <a:r>
              <a:rPr lang="en" sz="3467" b="1">
                <a:solidFill>
                  <a:schemeClr val="dk1"/>
                </a:solidFill>
              </a:rPr>
              <a:t>Cook or bake</a:t>
            </a:r>
            <a:endParaRPr sz="3467" b="1"/>
          </a:p>
        </p:txBody>
      </p:sp>
      <p:sp>
        <p:nvSpPr>
          <p:cNvPr id="202" name="Google Shape;202;p29"/>
          <p:cNvSpPr txBox="1"/>
          <p:nvPr/>
        </p:nvSpPr>
        <p:spPr>
          <a:xfrm>
            <a:off x="5518992" y="5667648"/>
            <a:ext cx="1371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" sz="3467" b="1" dirty="0">
                <a:solidFill>
                  <a:schemeClr val="dk1"/>
                </a:solidFill>
              </a:rPr>
              <a:t>OR</a:t>
            </a:r>
            <a:endParaRPr sz="3467" b="1" dirty="0">
              <a:solidFill>
                <a:schemeClr val="dk1"/>
              </a:solidFill>
            </a:endParaRPr>
          </a:p>
        </p:txBody>
      </p:sp>
      <p:pic>
        <p:nvPicPr>
          <p:cNvPr id="205" name="Google Shape;205;p29" descr="Illustration of a happy boy sitting at a table with a meal consisting of a fried egg, steak, tomato, cucumber, and carrot on a blue placemat. A baby bottle and a glass of milk are placed on either side of the plate, highlighting a balanced and nutritious eating setting.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71501" y="1431268"/>
            <a:ext cx="4140233" cy="4140233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29"/>
          <p:cNvSpPr txBox="1"/>
          <p:nvPr/>
        </p:nvSpPr>
        <p:spPr>
          <a:xfrm>
            <a:off x="7064784" y="4957936"/>
            <a:ext cx="4711600" cy="1473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sz="3467" b="1" dirty="0">
              <a:solidFill>
                <a:schemeClr val="dk1"/>
              </a:solidFill>
            </a:endParaRPr>
          </a:p>
          <a:p>
            <a:pPr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" sz="3467" b="1" dirty="0">
                <a:solidFill>
                  <a:schemeClr val="dk1"/>
                </a:solidFill>
              </a:rPr>
              <a:t>🍽️ Enjoy food</a:t>
            </a:r>
            <a:endParaRPr sz="3467" b="1"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20A6E2-A8AF-2AAC-BAA6-9D06AB8017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Presentation Note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013B1C-2F54-FA14-6F56-1B48225C95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2396" indent="0">
              <a:buNone/>
            </a:pPr>
            <a:r>
              <a:rPr lang="en-US" dirty="0">
                <a:solidFill>
                  <a:schemeClr val="tx1"/>
                </a:solidFill>
              </a:rPr>
              <a:t>Note. Images and animated visuals in this presentation were generated using ChatGPT, Sora, DALL·E, and Gemini based on author-developed prompts.</a:t>
            </a:r>
          </a:p>
        </p:txBody>
      </p:sp>
    </p:spTree>
    <p:extLst>
      <p:ext uri="{BB962C8B-B14F-4D97-AF65-F5344CB8AC3E}">
        <p14:creationId xmlns:p14="http://schemas.microsoft.com/office/powerpoint/2010/main" val="11216181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30"/>
          <p:cNvSpPr txBox="1">
            <a:spLocks noGrp="1"/>
          </p:cNvSpPr>
          <p:nvPr>
            <p:ph type="title"/>
          </p:nvPr>
        </p:nvSpPr>
        <p:spPr>
          <a:xfrm>
            <a:off x="415600" y="326400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buSzPts val="990"/>
            </a:pPr>
            <a:r>
              <a:rPr lang="en" sz="4293" b="1" dirty="0"/>
              <a:t>What do you like? (10/24) </a:t>
            </a:r>
            <a:endParaRPr sz="4293" b="1" dirty="0"/>
          </a:p>
        </p:txBody>
      </p:sp>
      <p:pic>
        <p:nvPicPr>
          <p:cNvPr id="214" name="Google Shape;214;p30" descr="Illustration of a girl skipping rope indoors while following a virtual workout displayed on a TV screen, which shows a person also skipping rope. The scene includes home decor elements like plants, curtains, and a framed picture, emphasizing an at-home exercise routine.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89568" y="1429534"/>
            <a:ext cx="4169033" cy="4169033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30"/>
          <p:cNvSpPr txBox="1"/>
          <p:nvPr/>
        </p:nvSpPr>
        <p:spPr>
          <a:xfrm>
            <a:off x="153000" y="5598567"/>
            <a:ext cx="4905600" cy="8597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" sz="3467" dirty="0">
                <a:solidFill>
                  <a:schemeClr val="dk1"/>
                </a:solidFill>
              </a:rPr>
              <a:t>🤸</a:t>
            </a:r>
            <a:r>
              <a:rPr lang="en" sz="3467" b="1" dirty="0">
                <a:solidFill>
                  <a:schemeClr val="dk1"/>
                </a:solidFill>
              </a:rPr>
              <a:t>Exercise</a:t>
            </a:r>
            <a:endParaRPr sz="3467" b="1" dirty="0"/>
          </a:p>
        </p:txBody>
      </p:sp>
      <p:sp>
        <p:nvSpPr>
          <p:cNvPr id="212" name="Google Shape;212;p30"/>
          <p:cNvSpPr txBox="1"/>
          <p:nvPr/>
        </p:nvSpPr>
        <p:spPr>
          <a:xfrm>
            <a:off x="5410200" y="5696601"/>
            <a:ext cx="1371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" sz="3467" b="1" dirty="0">
                <a:solidFill>
                  <a:schemeClr val="dk1"/>
                </a:solidFill>
              </a:rPr>
              <a:t>OR</a:t>
            </a:r>
            <a:endParaRPr sz="3467" b="1" dirty="0">
              <a:solidFill>
                <a:schemeClr val="dk1"/>
              </a:solidFill>
            </a:endParaRPr>
          </a:p>
        </p:txBody>
      </p:sp>
      <p:pic>
        <p:nvPicPr>
          <p:cNvPr id="215" name="Google Shape;215;p30" descr="Illustration of two children playing a board game at a table, one child seated in a wheelchair. The board features colored game pieces and dice, highlighting inclusive play and friendship.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06953" y="1429534"/>
            <a:ext cx="4169033" cy="4169033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p30"/>
          <p:cNvSpPr txBox="1"/>
          <p:nvPr/>
        </p:nvSpPr>
        <p:spPr>
          <a:xfrm>
            <a:off x="7133400" y="4985002"/>
            <a:ext cx="4905600" cy="1473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sz="3467" b="1" dirty="0">
              <a:solidFill>
                <a:schemeClr val="dk1"/>
              </a:solidFill>
            </a:endParaRPr>
          </a:p>
          <a:p>
            <a:pPr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" sz="3467" dirty="0">
                <a:solidFill>
                  <a:schemeClr val="dk1"/>
                </a:solidFill>
              </a:rPr>
              <a:t>🃏</a:t>
            </a:r>
            <a:r>
              <a:rPr lang="en" sz="3467" b="1" dirty="0">
                <a:solidFill>
                  <a:schemeClr val="dk1"/>
                </a:solidFill>
              </a:rPr>
              <a:t>Play board games</a:t>
            </a:r>
            <a:endParaRPr sz="3467" b="1"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31"/>
          <p:cNvSpPr txBox="1">
            <a:spLocks noGrp="1"/>
          </p:cNvSpPr>
          <p:nvPr>
            <p:ph type="title"/>
          </p:nvPr>
        </p:nvSpPr>
        <p:spPr>
          <a:xfrm>
            <a:off x="415600" y="375633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buSzPts val="990"/>
            </a:pPr>
            <a:r>
              <a:rPr lang="en" sz="4293" b="1" dirty="0"/>
              <a:t>What do you like? (11/24) </a:t>
            </a:r>
            <a:endParaRPr sz="4293" b="1" dirty="0"/>
          </a:p>
        </p:txBody>
      </p:sp>
      <p:sp>
        <p:nvSpPr>
          <p:cNvPr id="221" name="Google Shape;221;p31"/>
          <p:cNvSpPr txBox="1"/>
          <p:nvPr/>
        </p:nvSpPr>
        <p:spPr>
          <a:xfrm>
            <a:off x="306717" y="5309767"/>
            <a:ext cx="4657200" cy="8597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" sz="3467">
                <a:solidFill>
                  <a:schemeClr val="dk1"/>
                </a:solidFill>
              </a:rPr>
              <a:t>🐶 </a:t>
            </a:r>
            <a:r>
              <a:rPr lang="en" sz="3467" b="1">
                <a:solidFill>
                  <a:schemeClr val="dk1"/>
                </a:solidFill>
              </a:rPr>
              <a:t>Play with pet</a:t>
            </a:r>
            <a:endParaRPr sz="3467" b="1"/>
          </a:p>
        </p:txBody>
      </p:sp>
      <p:sp>
        <p:nvSpPr>
          <p:cNvPr id="222" name="Google Shape;222;p31"/>
          <p:cNvSpPr txBox="1"/>
          <p:nvPr/>
        </p:nvSpPr>
        <p:spPr>
          <a:xfrm>
            <a:off x="5562584" y="5338367"/>
            <a:ext cx="1371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" sz="3467" b="1">
                <a:solidFill>
                  <a:schemeClr val="dk1"/>
                </a:solidFill>
              </a:rPr>
              <a:t>OR</a:t>
            </a:r>
            <a:endParaRPr sz="3467" b="1">
              <a:solidFill>
                <a:schemeClr val="dk1"/>
              </a:solidFill>
            </a:endParaRPr>
          </a:p>
        </p:txBody>
      </p:sp>
      <p:sp>
        <p:nvSpPr>
          <p:cNvPr id="223" name="Google Shape;223;p31"/>
          <p:cNvSpPr txBox="1"/>
          <p:nvPr/>
        </p:nvSpPr>
        <p:spPr>
          <a:xfrm>
            <a:off x="7447800" y="5345433"/>
            <a:ext cx="4657200" cy="8597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" sz="3467">
                <a:solidFill>
                  <a:schemeClr val="dk1"/>
                </a:solidFill>
              </a:rPr>
              <a:t>⚽ </a:t>
            </a:r>
            <a:r>
              <a:rPr lang="en" sz="3467" b="1">
                <a:solidFill>
                  <a:schemeClr val="dk1"/>
                </a:solidFill>
              </a:rPr>
              <a:t>Play with friend</a:t>
            </a:r>
            <a:endParaRPr sz="3467" b="1">
              <a:solidFill>
                <a:schemeClr val="dk1"/>
              </a:solidFill>
            </a:endParaRPr>
          </a:p>
        </p:txBody>
      </p:sp>
      <p:sp>
        <p:nvSpPr>
          <p:cNvPr id="224" name="Google Shape;224;p3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046084" y="1805734"/>
            <a:ext cx="3222000" cy="32663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sz="17066"/>
          </a:p>
        </p:txBody>
      </p:sp>
      <p:pic>
        <p:nvPicPr>
          <p:cNvPr id="226" name="Google Shape;226;p31" descr="Illustration of a person playing with an excited dog, showing interaction and playfulness. The person wears a gray shirt, blue jeans, and red sneakers, while the dog jumps toward a floating bone with a red and white ball on the ground.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3134" y="1519832"/>
            <a:ext cx="3667900" cy="3667900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3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8342384" y="1857134"/>
            <a:ext cx="2868000" cy="314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sz="16400"/>
          </a:p>
        </p:txBody>
      </p:sp>
      <p:pic>
        <p:nvPicPr>
          <p:cNvPr id="227" name="Google Shape;227;p31" descr="Illustration depicting a young girl and a man in a wheelchair playing with a ball, emphasizing inclusion and adaptive sports. The scene uses muted colors with the ball highlighted in white and red, showcasing active engagement and teamwork.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67301" y="1519868"/>
            <a:ext cx="3667900" cy="36678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32"/>
          <p:cNvSpPr txBox="1">
            <a:spLocks noGrp="1"/>
          </p:cNvSpPr>
          <p:nvPr>
            <p:ph type="title"/>
          </p:nvPr>
        </p:nvSpPr>
        <p:spPr>
          <a:xfrm>
            <a:off x="415600" y="375633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buSzPts val="990"/>
            </a:pPr>
            <a:r>
              <a:rPr lang="en" sz="4293" b="1" dirty="0"/>
              <a:t>What do you like? (12/24) </a:t>
            </a:r>
            <a:endParaRPr sz="4293" b="1" dirty="0"/>
          </a:p>
        </p:txBody>
      </p:sp>
      <p:sp>
        <p:nvSpPr>
          <p:cNvPr id="233" name="Google Shape;233;p32"/>
          <p:cNvSpPr txBox="1"/>
          <p:nvPr/>
        </p:nvSpPr>
        <p:spPr>
          <a:xfrm>
            <a:off x="502700" y="5696134"/>
            <a:ext cx="11360800" cy="779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" sz="3467" b="1">
                <a:solidFill>
                  <a:schemeClr val="dk1"/>
                </a:solidFill>
              </a:rPr>
              <a:t>Build with blocks 🧱🔧  OR   Try science kits 🔬</a:t>
            </a:r>
            <a:endParaRPr sz="3467" b="1"/>
          </a:p>
        </p:txBody>
      </p:sp>
      <p:pic>
        <p:nvPicPr>
          <p:cNvPr id="234" name="Google Shape;234;p32" descr="Digital illustration of a person sitting cross-legged indoors, assembling colorful building blocks in shades of blue, red, green, and yellow. Soft natural light from a window highlights the casual scene focused on creativity and play.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39826" y="1342434"/>
            <a:ext cx="4150501" cy="4150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32" descr="A digital illustration of a person conducting a science experiment at a table, featuring test tubes with various colored liquids, a microscope, and electronic components. The scene highlights a focused and detailed scientific study environment with warm lighting and realistic textures.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32126" y="1342434"/>
            <a:ext cx="4150501" cy="4150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33"/>
          <p:cNvSpPr txBox="1">
            <a:spLocks noGrp="1"/>
          </p:cNvSpPr>
          <p:nvPr>
            <p:ph type="title"/>
          </p:nvPr>
        </p:nvSpPr>
        <p:spPr>
          <a:xfrm>
            <a:off x="415600" y="310300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buSzPts val="990"/>
            </a:pPr>
            <a:r>
              <a:rPr lang="en" sz="4293" b="1" dirty="0"/>
              <a:t>What do you like? (13/24) </a:t>
            </a:r>
            <a:endParaRPr sz="4293" b="1" dirty="0"/>
          </a:p>
        </p:txBody>
      </p:sp>
      <p:sp>
        <p:nvSpPr>
          <p:cNvPr id="241" name="Google Shape;241;p33"/>
          <p:cNvSpPr txBox="1"/>
          <p:nvPr/>
        </p:nvSpPr>
        <p:spPr>
          <a:xfrm>
            <a:off x="415600" y="5609067"/>
            <a:ext cx="11360800" cy="779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" sz="3467" b="1">
                <a:solidFill>
                  <a:schemeClr val="dk1"/>
                </a:solidFill>
              </a:rPr>
              <a:t>Take pictures 📷     OR    Use fidgets ✋</a:t>
            </a:r>
            <a:endParaRPr sz="3467" b="1"/>
          </a:p>
        </p:txBody>
      </p:sp>
      <p:pic>
        <p:nvPicPr>
          <p:cNvPr id="242" name="Google Shape;242;p33" descr="A digital illustration of a person holding a vintage-style camera up to their face, ready to take a photo. The person wears a gray shirt and is indoors, with a blurred background featuring a window with curtains and a piece of furniture.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2326" y="1277101"/>
            <a:ext cx="4281167" cy="4281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33" descr="A digital illustration of two people in a brightly lit room with large windows and colorful framed artwork on walls. One person in foreground holds a multicolored fidget spinner, while the other sits on a couch in background, with a pop-it cube toy on table nearby, suggesting a focus on sensory or stress-relief toys.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25826" y="1277101"/>
            <a:ext cx="4281167" cy="42811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34"/>
          <p:cNvSpPr txBox="1">
            <a:spLocks noGrp="1"/>
          </p:cNvSpPr>
          <p:nvPr>
            <p:ph type="title"/>
          </p:nvPr>
        </p:nvSpPr>
        <p:spPr>
          <a:xfrm>
            <a:off x="415600" y="375633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buSzPts val="990"/>
            </a:pPr>
            <a:r>
              <a:rPr lang="en" sz="4293" b="1" dirty="0"/>
              <a:t>What do you like? (14/24)</a:t>
            </a:r>
            <a:endParaRPr sz="4293" b="1" dirty="0"/>
          </a:p>
        </p:txBody>
      </p:sp>
      <p:sp>
        <p:nvSpPr>
          <p:cNvPr id="249" name="Google Shape;249;p34"/>
          <p:cNvSpPr txBox="1"/>
          <p:nvPr/>
        </p:nvSpPr>
        <p:spPr>
          <a:xfrm>
            <a:off x="415600" y="5761467"/>
            <a:ext cx="11360800" cy="779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" sz="3467" b="1">
                <a:solidFill>
                  <a:schemeClr val="dk1"/>
                </a:solidFill>
              </a:rPr>
              <a:t>Make slime 🧼          OR        Make videos 🎥  </a:t>
            </a:r>
            <a:endParaRPr sz="3467" b="1"/>
          </a:p>
        </p:txBody>
      </p:sp>
      <p:pic>
        <p:nvPicPr>
          <p:cNvPr id="250" name="Google Shape;250;p34" descr="Photograph showing a young person operating a professional camera mounted on a tripod in a well-lit room, with another individual holding a clapperboard in the background. The scene captures a filmmaking or video production setup, highlighting equipment like the camera, tripod, clapperboard, and studio lighting.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24267" y="1378500"/>
            <a:ext cx="4143715" cy="4143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34" descr="Illustration of a child making green slime at a craft table filled with supplies like baking soda, food coloring, glue, and measuring cups. Colorful slime samples and student artwork decorate background walls and shelves, emphasizing a fun, creative science activity.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0601" y="1342434"/>
            <a:ext cx="4215833" cy="4215833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35"/>
          <p:cNvSpPr txBox="1">
            <a:spLocks noGrp="1"/>
          </p:cNvSpPr>
          <p:nvPr>
            <p:ph type="title"/>
          </p:nvPr>
        </p:nvSpPr>
        <p:spPr>
          <a:xfrm>
            <a:off x="415600" y="192733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buSzPts val="990"/>
            </a:pPr>
            <a:r>
              <a:rPr lang="en" sz="4293" b="1" dirty="0"/>
              <a:t>What do you like? (15/24)</a:t>
            </a:r>
            <a:endParaRPr sz="4293" b="1" dirty="0"/>
          </a:p>
        </p:txBody>
      </p:sp>
      <p:sp>
        <p:nvSpPr>
          <p:cNvPr id="257" name="Google Shape;257;p35"/>
          <p:cNvSpPr txBox="1"/>
          <p:nvPr/>
        </p:nvSpPr>
        <p:spPr>
          <a:xfrm>
            <a:off x="371000" y="5688884"/>
            <a:ext cx="11450000" cy="779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" sz="3467" b="1" dirty="0">
                <a:solidFill>
                  <a:schemeClr val="dk1"/>
                </a:solidFill>
              </a:rPr>
              <a:t>Remote-control cars 🚁  OR  Build with LEGOs 🧱</a:t>
            </a:r>
            <a:endParaRPr sz="3467" b="1" dirty="0"/>
          </a:p>
        </p:txBody>
      </p:sp>
      <p:pic>
        <p:nvPicPr>
          <p:cNvPr id="258" name="Google Shape;258;p35" descr="A colorful digital illustration of a boy joyfully controlling a remote-controlled car on a paved track in a park setting. The scene features vibrant greenery, playground equipment, and a city skyline in the background, highlighting outdoor play and childhood fun.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4075" y="1159534"/>
            <a:ext cx="4383300" cy="4383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35" descr="A girl sits on the floor building with LEGO bricks of green, yellow, and blue.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96042" y="1159534"/>
            <a:ext cx="4383300" cy="4383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36"/>
          <p:cNvSpPr txBox="1">
            <a:spLocks noGrp="1"/>
          </p:cNvSpPr>
          <p:nvPr>
            <p:ph type="title"/>
          </p:nvPr>
        </p:nvSpPr>
        <p:spPr>
          <a:xfrm>
            <a:off x="415600" y="375633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buSzPts val="990"/>
            </a:pPr>
            <a:r>
              <a:rPr lang="en" sz="4293" b="1" dirty="0"/>
              <a:t>What do you like? (16/24)</a:t>
            </a:r>
            <a:endParaRPr sz="4293" b="1" dirty="0"/>
          </a:p>
        </p:txBody>
      </p:sp>
      <p:sp>
        <p:nvSpPr>
          <p:cNvPr id="265" name="Google Shape;265;p36"/>
          <p:cNvSpPr txBox="1"/>
          <p:nvPr/>
        </p:nvSpPr>
        <p:spPr>
          <a:xfrm>
            <a:off x="360200" y="5641267"/>
            <a:ext cx="11471600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" sz="3200" b="1" dirty="0">
                <a:solidFill>
                  <a:schemeClr val="dk1"/>
                </a:solidFill>
              </a:rPr>
              <a:t>Sew or weave 🧵         OR             Draw a comic ✏️</a:t>
            </a:r>
            <a:endParaRPr sz="3200" b="1" dirty="0"/>
          </a:p>
        </p:txBody>
      </p:sp>
      <p:pic>
        <p:nvPicPr>
          <p:cNvPr id="267" name="Google Shape;267;p36" descr="Illustration of a person sitting cross-legged while embroidering a pink flower with green leaves on white fabric held in a wooden hoop. Surrounding elements include a color chart with heart-shaped thread samples, multiple spools of thread in various colors, folded fabric, and a large potted plant, creating a cozy crafting scene.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6434" y="1342434"/>
            <a:ext cx="4095633" cy="4095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36" descr="Illustration of a young person drawing a comic strip at a desk, with a thought bubble showing a loading icon. A completed comic strip with four panels featuring a character interacting with a penguin and speaking is pinned on a wall in the background.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96035" y="1342433"/>
            <a:ext cx="4095635" cy="40956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37"/>
          <p:cNvSpPr txBox="1">
            <a:spLocks noGrp="1"/>
          </p:cNvSpPr>
          <p:nvPr>
            <p:ph type="title"/>
          </p:nvPr>
        </p:nvSpPr>
        <p:spPr>
          <a:xfrm>
            <a:off x="415600" y="2667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buSzPts val="990"/>
            </a:pPr>
            <a:r>
              <a:rPr lang="en" sz="4293" b="1" dirty="0"/>
              <a:t>What do you like? (17/24) </a:t>
            </a:r>
            <a:endParaRPr sz="4293" b="1" dirty="0"/>
          </a:p>
        </p:txBody>
      </p:sp>
      <p:sp>
        <p:nvSpPr>
          <p:cNvPr id="273" name="Google Shape;273;p37"/>
          <p:cNvSpPr txBox="1"/>
          <p:nvPr/>
        </p:nvSpPr>
        <p:spPr>
          <a:xfrm>
            <a:off x="-65400" y="5575601"/>
            <a:ext cx="12322800" cy="779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" sz="3467" b="1">
                <a:solidFill>
                  <a:schemeClr val="dk1"/>
                </a:solidFill>
              </a:rPr>
              <a:t>Cartoon videos 🐱🐰       OR        Nature videos 🍂</a:t>
            </a:r>
            <a:endParaRPr sz="3467" b="1"/>
          </a:p>
        </p:txBody>
      </p:sp>
      <p:pic>
        <p:nvPicPr>
          <p:cNvPr id="274" name="Google Shape;274;p37" descr="Illustration of a cozy living room scene showing a person sitting cross-legged on a couch watching a colorful animated show featuring a house with a smiling face on a TV screen. Warm lighting highlights details like potted plants on shelves, framed pictures on walls, a table with a bottle and plate, and striped pillows, creating a relaxed and inviting atmosphere.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5701" y="1233568"/>
            <a:ext cx="4138833" cy="4138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37" descr="Photograph of a person sitting on a couch using a laptop displaying a wildlife scene with an elephant and trees. Warm indoor lighting highlights a cozy setting with wooden chairs and a table in the background.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46434" y="1233568"/>
            <a:ext cx="4138833" cy="41388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38"/>
          <p:cNvSpPr txBox="1">
            <a:spLocks noGrp="1"/>
          </p:cNvSpPr>
          <p:nvPr>
            <p:ph type="title"/>
          </p:nvPr>
        </p:nvSpPr>
        <p:spPr>
          <a:xfrm>
            <a:off x="415600" y="2667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buSzPts val="990"/>
            </a:pPr>
            <a:r>
              <a:rPr lang="en" sz="4293" b="1" dirty="0"/>
              <a:t>What do you like? (18/24) </a:t>
            </a:r>
            <a:endParaRPr sz="4293" b="1" dirty="0"/>
          </a:p>
        </p:txBody>
      </p:sp>
      <p:sp>
        <p:nvSpPr>
          <p:cNvPr id="281" name="Google Shape;281;p38"/>
          <p:cNvSpPr txBox="1"/>
          <p:nvPr/>
        </p:nvSpPr>
        <p:spPr>
          <a:xfrm>
            <a:off x="-65400" y="5575601"/>
            <a:ext cx="12322800" cy="779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" sz="3467" b="1">
                <a:solidFill>
                  <a:schemeClr val="dk1"/>
                </a:solidFill>
              </a:rPr>
              <a:t>🎶 Singing a song       OR        Listen to music 🎧 </a:t>
            </a:r>
            <a:endParaRPr sz="3467" b="1"/>
          </a:p>
        </p:txBody>
      </p:sp>
      <p:pic>
        <p:nvPicPr>
          <p:cNvPr id="282" name="Google Shape;282;p38" descr="Illustration of a young person singing into a microphone on a stand, with eyes closed and one hand raised, suggesting emotional engagement in performance. Soft spotlight highlights the figure against a neutral background with vertical lines, emphasizing focus on the singer.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81768" y="1233568"/>
            <a:ext cx="4138833" cy="4138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38" descr="Digital illustration of a person relaxing on a couch wearing headphones and a hoodie, with eyes closed and a music note above their head indicating listening to music. Warm beige and brown tones dominate the scene, with a plant in the background adding a cozy atmosphere.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71401" y="1233568"/>
            <a:ext cx="4138833" cy="41388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39"/>
          <p:cNvSpPr txBox="1">
            <a:spLocks noGrp="1"/>
          </p:cNvSpPr>
          <p:nvPr>
            <p:ph type="title"/>
          </p:nvPr>
        </p:nvSpPr>
        <p:spPr>
          <a:xfrm>
            <a:off x="415600" y="2667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buSzPts val="990"/>
            </a:pPr>
            <a:r>
              <a:rPr lang="en" sz="4293" b="1" dirty="0"/>
              <a:t>What do you like? (19/24) </a:t>
            </a:r>
            <a:endParaRPr sz="4293" b="1" dirty="0"/>
          </a:p>
        </p:txBody>
      </p:sp>
      <p:sp>
        <p:nvSpPr>
          <p:cNvPr id="289" name="Google Shape;289;p39"/>
          <p:cNvSpPr txBox="1"/>
          <p:nvPr/>
        </p:nvSpPr>
        <p:spPr>
          <a:xfrm>
            <a:off x="217633" y="5575601"/>
            <a:ext cx="12322800" cy="779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" sz="3467" b="1">
                <a:solidFill>
                  <a:schemeClr val="dk1"/>
                </a:solidFill>
              </a:rPr>
              <a:t>🎶 Play an instrument      OR        Write a poem </a:t>
            </a:r>
            <a:endParaRPr sz="3467" b="1"/>
          </a:p>
        </p:txBody>
      </p:sp>
      <p:pic>
        <p:nvPicPr>
          <p:cNvPr id="291" name="Google Shape;291;p39" descr="Illustration of a person in a wheelchair playing a violin while facing a keyboard on a stand with sheet music. The person wears a hoodie, headphones around the neck, and sneakers, highlighting a musical practice or performance setting.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62768" y="1233568"/>
            <a:ext cx="4138833" cy="4138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39" descr="A digital illustration depicts a person with brown hair tied in a bun, wearing a beige cardigan, sitting at a table and writing on paper with a pen. The background features a large window with sunlight, two potted plants, and a white coffee mug on the table, creating a calm and cozy atmosphere.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40534" y="1233568"/>
            <a:ext cx="4138833" cy="41388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914600" y="3231851"/>
            <a:ext cx="10362800" cy="3086400"/>
          </a:xfrm>
          <a:prstGeom prst="rect">
            <a:avLst/>
          </a:prstGeom>
        </p:spPr>
        <p:txBody>
          <a:bodyPr spcFirstLastPara="1" vert="horz" wrap="square" lIns="121900" tIns="121900" rIns="121900" bIns="121900" numCol="1" anchor="t" anchorCtr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75"/>
            </a:pPr>
            <a:r>
              <a:rPr lang="en" sz="2933" b="1">
                <a:solidFill>
                  <a:schemeClr val="dk1"/>
                </a:solidFill>
              </a:rPr>
              <a:t>Purpose:</a:t>
            </a:r>
            <a:endParaRPr sz="2933" b="1">
              <a:solidFill>
                <a:schemeClr val="dk1"/>
              </a:solidFill>
            </a:endParaRPr>
          </a:p>
          <a:p>
            <a:pPr marL="609585" indent="-491054" algn="l">
              <a:lnSpc>
                <a:spcPct val="9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en" sz="2933">
                <a:solidFill>
                  <a:schemeClr val="dk1"/>
                </a:solidFill>
              </a:rPr>
              <a:t>We will talk about fun things you like to do. </a:t>
            </a:r>
            <a:br>
              <a:rPr lang="en" sz="2933">
                <a:solidFill>
                  <a:schemeClr val="dk1"/>
                </a:solidFill>
              </a:rPr>
            </a:br>
            <a:endParaRPr sz="2933">
              <a:solidFill>
                <a:schemeClr val="dk1"/>
              </a:solidFill>
            </a:endParaRPr>
          </a:p>
          <a:p>
            <a:pPr marL="609585" indent="-491054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en" sz="2933">
                <a:solidFill>
                  <a:schemeClr val="dk1"/>
                </a:solidFill>
              </a:rPr>
              <a:t>Things at home, outside, community, and school. </a:t>
            </a:r>
            <a:br>
              <a:rPr lang="en" sz="2933">
                <a:solidFill>
                  <a:schemeClr val="dk1"/>
                </a:solidFill>
              </a:rPr>
            </a:br>
            <a:endParaRPr sz="2933">
              <a:solidFill>
                <a:schemeClr val="dk1"/>
              </a:solidFill>
            </a:endParaRPr>
          </a:p>
          <a:p>
            <a:pPr marL="609585" indent="-491054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en" sz="2933">
                <a:solidFill>
                  <a:schemeClr val="dk1"/>
                </a:solidFill>
              </a:rPr>
              <a:t>You’ll choose favorites and learn more about yourself. </a:t>
            </a:r>
            <a:endParaRPr sz="2933">
              <a:solidFill>
                <a:schemeClr val="dk1"/>
              </a:solidFill>
            </a:endParaRPr>
          </a:p>
          <a:p>
            <a:pPr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SzPts val="275"/>
            </a:pPr>
            <a:endParaRPr sz="2933" b="1"/>
          </a:p>
        </p:txBody>
      </p:sp>
      <p:pic>
        <p:nvPicPr>
          <p:cNvPr id="56" name="Google Shape;56;p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55585" y="440568"/>
            <a:ext cx="4629601" cy="308640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5C5F234-2FC0-CB44-3B01-8E96B48BF7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0362" y="1248755"/>
            <a:ext cx="5181600" cy="1470025"/>
          </a:xfrm>
        </p:spPr>
        <p:txBody>
          <a:bodyPr/>
          <a:lstStyle/>
          <a:p>
            <a:r>
              <a:rPr lang="en-US" dirty="0"/>
              <a:t>Leisure Preference Assessment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40"/>
          <p:cNvSpPr txBox="1">
            <a:spLocks noGrp="1"/>
          </p:cNvSpPr>
          <p:nvPr>
            <p:ph type="title"/>
          </p:nvPr>
        </p:nvSpPr>
        <p:spPr>
          <a:xfrm>
            <a:off x="415600" y="2667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buSzPts val="990"/>
            </a:pPr>
            <a:r>
              <a:rPr lang="en" sz="4293" b="1" dirty="0"/>
              <a:t>What do you like? (20/24)</a:t>
            </a:r>
            <a:endParaRPr sz="4293" b="1" dirty="0"/>
          </a:p>
        </p:txBody>
      </p:sp>
      <p:sp>
        <p:nvSpPr>
          <p:cNvPr id="297" name="Google Shape;297;p40"/>
          <p:cNvSpPr txBox="1"/>
          <p:nvPr/>
        </p:nvSpPr>
        <p:spPr>
          <a:xfrm>
            <a:off x="-65400" y="5664234"/>
            <a:ext cx="12322800" cy="779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" sz="3467" b="1">
                <a:solidFill>
                  <a:schemeClr val="dk1"/>
                </a:solidFill>
              </a:rPr>
              <a:t>📒 Make a scrapbook      OR      Paint a picture 🎨</a:t>
            </a:r>
            <a:endParaRPr sz="3467" b="1"/>
          </a:p>
        </p:txBody>
      </p:sp>
      <p:pic>
        <p:nvPicPr>
          <p:cNvPr id="299" name="Google Shape;299;p40" descr="Illustration of a person with braided hair sitting at a table engaged in scrapbooking or crafting, surrounded by scissors, glue, tape, and colorful paper. Two photos are pinned on a wall behind, and the person is arranging cutouts and stickers on a scrapbook page, highlighting a creative and organized workspace.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82233" y="1233567"/>
            <a:ext cx="4430667" cy="4430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40" descr="Illustration of a young artist painting on a canvas set on an easel, holding a palette with various paint colors. The painting depicts a simple landscape with a rainbow, greenery, and water, while the artist wears a paint-splattered apron and sits on a wooden stool.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46633" y="1233567"/>
            <a:ext cx="4430667" cy="44306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41"/>
          <p:cNvSpPr txBox="1">
            <a:spLocks noGrp="1"/>
          </p:cNvSpPr>
          <p:nvPr>
            <p:ph type="title"/>
          </p:nvPr>
        </p:nvSpPr>
        <p:spPr>
          <a:xfrm>
            <a:off x="415600" y="2667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buSzPts val="990"/>
            </a:pPr>
            <a:r>
              <a:rPr lang="en" sz="4293" b="1" dirty="0"/>
              <a:t>What do you like? (21/24)</a:t>
            </a:r>
            <a:endParaRPr sz="4293" b="1" dirty="0"/>
          </a:p>
        </p:txBody>
      </p:sp>
      <p:sp>
        <p:nvSpPr>
          <p:cNvPr id="305" name="Google Shape;305;p41"/>
          <p:cNvSpPr txBox="1"/>
          <p:nvPr/>
        </p:nvSpPr>
        <p:spPr>
          <a:xfrm>
            <a:off x="0" y="5544401"/>
            <a:ext cx="12192000" cy="6770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" sz="2800" b="1" dirty="0">
                <a:solidFill>
                  <a:schemeClr val="dk1"/>
                </a:solidFill>
              </a:rPr>
              <a:t>✈️ Build a model airplane     OR    🎮 Fly plane in video game </a:t>
            </a:r>
            <a:endParaRPr sz="2800" b="1" dirty="0"/>
          </a:p>
        </p:txBody>
      </p:sp>
      <p:pic>
        <p:nvPicPr>
          <p:cNvPr id="306" name="Google Shape;306;p41" descr="Illustration of a person assembling a model airplane at a desk, surrounded by parts, glue, instructions, and tools. Background includes a wall poster with airplane diagrams and a hanging model airplane, emphasizing a hobby or project focused on model aircraft construction.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6833" y="1233567"/>
            <a:ext cx="4107632" cy="41076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41" descr="Illustration of a person wearing headphones and holding a game controller while playing a flight simulator on a monitor displaying an airplane cockpit view with flight data. Scene includes a gaming setup with a second controller on a nearby table, emphasizing immersive aviation simulation gameplay.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11199" y="1233567"/>
            <a:ext cx="4107632" cy="41076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42"/>
          <p:cNvSpPr txBox="1">
            <a:spLocks noGrp="1"/>
          </p:cNvSpPr>
          <p:nvPr>
            <p:ph type="title"/>
          </p:nvPr>
        </p:nvSpPr>
        <p:spPr>
          <a:xfrm>
            <a:off x="415600" y="2667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buSzPts val="990"/>
            </a:pPr>
            <a:r>
              <a:rPr lang="en" sz="4293" b="1" dirty="0"/>
              <a:t>What do you like? (22/24) </a:t>
            </a:r>
            <a:endParaRPr sz="4293" b="1" dirty="0"/>
          </a:p>
        </p:txBody>
      </p:sp>
      <p:sp>
        <p:nvSpPr>
          <p:cNvPr id="313" name="Google Shape;313;p42"/>
          <p:cNvSpPr txBox="1"/>
          <p:nvPr/>
        </p:nvSpPr>
        <p:spPr>
          <a:xfrm>
            <a:off x="0" y="5544401"/>
            <a:ext cx="12192000" cy="779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" sz="3467" b="1">
                <a:solidFill>
                  <a:schemeClr val="dk1"/>
                </a:solidFill>
              </a:rPr>
              <a:t>💃  Dancing     OR    🕺 Play movement game</a:t>
            </a:r>
            <a:endParaRPr sz="3467" b="1"/>
          </a:p>
        </p:txBody>
      </p:sp>
      <p:pic>
        <p:nvPicPr>
          <p:cNvPr id="315" name="Google Shape;315;p42" descr="Illustration of a person dancing barefoot in a cozy room with wooden floors, a window, and minimalist furniture including a desk, stool, and speaker. The scene conveys a relaxed, creative atmosphere with muted colors and soft lighting.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5400" y="1233567"/>
            <a:ext cx="4107632" cy="41076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42" descr="Illustration of five people playing Twister in a living room with neutral tones, featuring a large Twister mat with red, blue, yellow, and green circles and the word &quot;Twister&quot; in red at the bottom. Players are positioned around and on the mat, engaging in the game with one person balancing on one leg, highlighting a casual and fun social activity.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65299" y="1233567"/>
            <a:ext cx="4107632" cy="41076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43"/>
          <p:cNvSpPr txBox="1">
            <a:spLocks noGrp="1"/>
          </p:cNvSpPr>
          <p:nvPr>
            <p:ph type="title"/>
          </p:nvPr>
        </p:nvSpPr>
        <p:spPr>
          <a:xfrm>
            <a:off x="415600" y="2667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buSzPts val="990"/>
            </a:pPr>
            <a:r>
              <a:rPr lang="en" sz="4293" b="1" dirty="0"/>
              <a:t>What do you like? (23/24) </a:t>
            </a:r>
            <a:endParaRPr sz="4293" b="1" dirty="0"/>
          </a:p>
        </p:txBody>
      </p:sp>
      <p:sp>
        <p:nvSpPr>
          <p:cNvPr id="321" name="Google Shape;321;p43"/>
          <p:cNvSpPr txBox="1"/>
          <p:nvPr/>
        </p:nvSpPr>
        <p:spPr>
          <a:xfrm>
            <a:off x="0" y="5544401"/>
            <a:ext cx="12192000" cy="779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" sz="3467" b="1">
                <a:solidFill>
                  <a:schemeClr val="dk1"/>
                </a:solidFill>
              </a:rPr>
              <a:t>📞 Talk on the phone    OR    💬 Text on the phone</a:t>
            </a:r>
            <a:endParaRPr sz="3467" b="1"/>
          </a:p>
        </p:txBody>
      </p:sp>
      <p:pic>
        <p:nvPicPr>
          <p:cNvPr id="323" name="Google Shape;323;p43" descr="Illustration of a person with long brown hair wearing a gray hoodie and white shirt, holding a phone to their ear. Background includes minimalistic outlines of a window, chair, and table lamp, suggesting an indoor setting.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77000" y="1233567"/>
            <a:ext cx="4107632" cy="41076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p43" descr="Illustration of a person holding a smartphone and typing a message, with a chat bubble showing a typing indicator and a timestamp of 2:30 PM. The person wears a two-tone shirt with light and dark sleeves, and the focus is on hands and phone screen displaying a messaging app interface.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56099" y="1233567"/>
            <a:ext cx="4107632" cy="41076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44"/>
          <p:cNvSpPr txBox="1">
            <a:spLocks noGrp="1"/>
          </p:cNvSpPr>
          <p:nvPr>
            <p:ph type="title"/>
          </p:nvPr>
        </p:nvSpPr>
        <p:spPr>
          <a:xfrm>
            <a:off x="415600" y="2667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buSzPts val="990"/>
            </a:pPr>
            <a:r>
              <a:rPr lang="en" sz="4293" b="1" dirty="0"/>
              <a:t>What do you like? (24/24)</a:t>
            </a:r>
            <a:endParaRPr sz="4293" b="1" dirty="0"/>
          </a:p>
        </p:txBody>
      </p:sp>
      <p:sp>
        <p:nvSpPr>
          <p:cNvPr id="329" name="Google Shape;329;p44"/>
          <p:cNvSpPr txBox="1"/>
          <p:nvPr/>
        </p:nvSpPr>
        <p:spPr>
          <a:xfrm>
            <a:off x="0" y="5544401"/>
            <a:ext cx="12192000" cy="779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" sz="3467" b="1">
                <a:solidFill>
                  <a:schemeClr val="dk1"/>
                </a:solidFill>
              </a:rPr>
              <a:t>🌸  Arranging flowers   OR   🌿 Planting seeds</a:t>
            </a:r>
            <a:endParaRPr sz="3467" b="1"/>
          </a:p>
        </p:txBody>
      </p:sp>
      <p:pic>
        <p:nvPicPr>
          <p:cNvPr id="330" name="Google Shape;330;p44" descr="Illustration of a person arranging flowers in a glass vase on a table, illuminated by a floor lamp. Scene includes scissors, string, a mug with leaves, a hanging plant, and framed botanical artwork, conveying a calm, creative indoor setting.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04333" y="1233567"/>
            <a:ext cx="4107632" cy="41076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p44" descr="A digital illustration of a person planting seeds in a tray indoors, surrounded by various potted plants on a wooden table and windowsill. Warm sunlight filters through a large window, highlighting earthy tones and creating a calm, nurturing atmosphere focused on gardening and plant care.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01699" y="1375184"/>
            <a:ext cx="4107632" cy="41076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4" name="Google Shape;944;p114" descr="A notepad reading &quot;Well done&quot;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02843" y="1570267"/>
            <a:ext cx="5586333" cy="371746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934;p113">
            <a:extLst>
              <a:ext uri="{FF2B5EF4-FFF2-40B4-BE49-F238E27FC236}">
                <a16:creationId xmlns:a16="http://schemas.microsoft.com/office/drawing/2014/main" id="{C9BEC593-22A6-BBD5-3DFD-8FE39D5B3CE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5600" y="131884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buSzPts val="990"/>
            </a:pPr>
            <a:r>
              <a:rPr lang="en" sz="4293" b="1" dirty="0"/>
              <a:t>Well Done</a:t>
            </a:r>
            <a:endParaRPr sz="4293" b="1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/>
          <p:nvPr/>
        </p:nvSpPr>
        <p:spPr>
          <a:xfrm>
            <a:off x="378108" y="747433"/>
            <a:ext cx="11125200" cy="13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</a:pPr>
            <a:r>
              <a:rPr lang="en" sz="3200" i="1" dirty="0"/>
              <a:t>4 sections with videos, readings, and two-choice questions</a:t>
            </a:r>
            <a:endParaRPr sz="3200" i="1" dirty="0"/>
          </a:p>
        </p:txBody>
      </p:sp>
      <p:graphicFrame>
        <p:nvGraphicFramePr>
          <p:cNvPr id="61" name="Google Shape;61;p14"/>
          <p:cNvGraphicFramePr/>
          <p:nvPr/>
        </p:nvGraphicFramePr>
        <p:xfrm>
          <a:off x="533384" y="2104633"/>
          <a:ext cx="11125200" cy="405376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57828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423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92100">
                <a:tc rowSpan="2">
                  <a:txBody>
                    <a:bodyPr/>
                    <a:lstStyle/>
                    <a:p>
                      <a:pPr marL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1"/>
                        <a:t>🏠 Home (Slides 5–32)</a:t>
                      </a:r>
                      <a:endParaRPr sz="2700" b="1"/>
                    </a:p>
                    <a:p>
                      <a:pPr marL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/>
                        <a:t>Creative, tech, quiet time, social play, life skills, building</a:t>
                      </a:r>
                      <a:endParaRPr sz="2700" b="1"/>
                    </a:p>
                  </a:txBody>
                  <a:tcPr marL="121900" marR="121900" marT="121900" marB="1219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rowSpan="2">
                  <a:txBody>
                    <a:bodyPr/>
                    <a:lstStyle/>
                    <a:p>
                      <a:pPr marL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1"/>
                        <a:t>🌳 Outside (Slides 33–58)</a:t>
                      </a:r>
                      <a:endParaRPr sz="2700" b="1"/>
                    </a:p>
                    <a:p>
                      <a:pPr marL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/>
                        <a:t>Movement, nature, creative play, relaxation, hands-on</a:t>
                      </a:r>
                      <a:endParaRPr sz="2700" b="1"/>
                    </a:p>
                  </a:txBody>
                  <a:tcPr marL="121900" marR="121900" marT="121900" marB="1219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1276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2100">
                <a:tc rowSpan="2">
                  <a:txBody>
                    <a:bodyPr/>
                    <a:lstStyle/>
                    <a:p>
                      <a:pPr marL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1"/>
                        <a:t>🏙️ Community (Slides 59-83)</a:t>
                      </a:r>
                      <a:endParaRPr sz="2700" b="1"/>
                    </a:p>
                    <a:p>
                      <a:pPr marL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/>
                        <a:t>Volunteering, outings, cultural places, social fun, independence</a:t>
                      </a:r>
                      <a:endParaRPr sz="2700"/>
                    </a:p>
                  </a:txBody>
                  <a:tcPr marL="121900" marR="121900" marT="121900" marB="1219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rowSpan="2">
                  <a:txBody>
                    <a:bodyPr/>
                    <a:lstStyle/>
                    <a:p>
                      <a:pPr marL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1" dirty="0"/>
                        <a:t>🏫 School (Slides 84–100)</a:t>
                      </a:r>
                      <a:endParaRPr sz="2700" b="1" dirty="0"/>
                    </a:p>
                    <a:p>
                      <a:pPr marL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dirty="0"/>
                        <a:t>Reading, creative arts, social groups, STEM, helping roles</a:t>
                      </a:r>
                      <a:endParaRPr sz="2700" dirty="0"/>
                    </a:p>
                  </a:txBody>
                  <a:tcPr marL="121900" marR="121900" marT="121900" marB="1219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1276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B9CB3BCF-FBAA-DC19-01DF-21FFAB319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508" y="280633"/>
            <a:ext cx="11360800" cy="763600"/>
          </a:xfrm>
        </p:spPr>
        <p:txBody>
          <a:bodyPr/>
          <a:lstStyle/>
          <a:p>
            <a:r>
              <a:rPr lang="en-US" dirty="0"/>
              <a:t>Leisure Assessment Structure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7;p15">
            <a:extLst>
              <a:ext uri="{FF2B5EF4-FFF2-40B4-BE49-F238E27FC236}">
                <a16:creationId xmlns:a16="http://schemas.microsoft.com/office/drawing/2014/main" id="{97B1DFD1-5B01-3F31-8282-0C875D6CAFD7}"/>
              </a:ext>
            </a:extLst>
          </p:cNvPr>
          <p:cNvSpPr txBox="1"/>
          <p:nvPr/>
        </p:nvSpPr>
        <p:spPr>
          <a:xfrm>
            <a:off x="384600" y="1198939"/>
            <a:ext cx="11437650" cy="5047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175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sz="1800" b="1" dirty="0">
                <a:solidFill>
                  <a:schemeClr val="dk1"/>
                </a:solidFill>
              </a:rPr>
              <a:t>Print the slides</a:t>
            </a:r>
            <a:r>
              <a:rPr lang="en" sz="1800" dirty="0">
                <a:solidFill>
                  <a:schemeClr val="dk1"/>
                </a:solidFill>
              </a:rPr>
              <a:t> for students. In print settings, select </a:t>
            </a:r>
            <a:r>
              <a:rPr lang="en" sz="1800" i="1" dirty="0">
                <a:solidFill>
                  <a:schemeClr val="dk1"/>
                </a:solidFill>
              </a:rPr>
              <a:t>Print Preview</a:t>
            </a:r>
            <a:r>
              <a:rPr lang="en" sz="1800" dirty="0">
                <a:solidFill>
                  <a:schemeClr val="dk1"/>
                </a:solidFill>
              </a:rPr>
              <a:t>, choose </a:t>
            </a:r>
            <a:r>
              <a:rPr lang="en" sz="1800" i="1" dirty="0">
                <a:solidFill>
                  <a:schemeClr val="dk1"/>
                </a:solidFill>
              </a:rPr>
              <a:t>Portrait orientation</a:t>
            </a:r>
            <a:r>
              <a:rPr lang="en" sz="1800" dirty="0">
                <a:solidFill>
                  <a:schemeClr val="dk1"/>
                </a:solidFill>
              </a:rPr>
              <a:t>, and set to </a:t>
            </a:r>
            <a:r>
              <a:rPr lang="en" sz="1800" i="1" dirty="0">
                <a:solidFill>
                  <a:schemeClr val="dk1"/>
                </a:solidFill>
              </a:rPr>
              <a:t>2 slides per page, double-sided</a:t>
            </a:r>
            <a:r>
              <a:rPr lang="en" sz="1800" dirty="0">
                <a:solidFill>
                  <a:schemeClr val="dk1"/>
                </a:solidFill>
              </a:rPr>
              <a:t> (front and back).</a:t>
            </a:r>
            <a:br>
              <a:rPr lang="en" sz="1800" dirty="0">
                <a:solidFill>
                  <a:schemeClr val="dk1"/>
                </a:solidFill>
              </a:rPr>
            </a:br>
            <a:endParaRPr sz="1800" dirty="0">
              <a:solidFill>
                <a:schemeClr val="dk1"/>
              </a:solidFill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sz="1800" b="1" dirty="0">
                <a:solidFill>
                  <a:schemeClr val="dk1"/>
                </a:solidFill>
              </a:rPr>
              <a:t>Print the</a:t>
            </a:r>
            <a:r>
              <a:rPr lang="en" sz="1800" b="1" dirty="0">
                <a:solidFill>
                  <a:srgbClr val="0000FF"/>
                </a:solidFill>
              </a:rPr>
              <a:t> </a:t>
            </a:r>
            <a:r>
              <a:rPr lang="en" sz="1800" b="1" u="sng" dirty="0">
                <a:solidFill>
                  <a:srgbClr val="0000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Student Record Sheet</a:t>
            </a:r>
            <a:r>
              <a:rPr lang="en" sz="1800" dirty="0">
                <a:solidFill>
                  <a:schemeClr val="dk1"/>
                </a:solidFill>
              </a:rPr>
              <a:t>, if needed, to help track individual responses.</a:t>
            </a:r>
            <a:br>
              <a:rPr lang="en" sz="1800" dirty="0">
                <a:solidFill>
                  <a:schemeClr val="dk1"/>
                </a:solidFill>
              </a:rPr>
            </a:br>
            <a:endParaRPr sz="1800" dirty="0">
              <a:solidFill>
                <a:schemeClr val="dk1"/>
              </a:solidFill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sz="1800" b="1" dirty="0">
                <a:solidFill>
                  <a:schemeClr val="dk1"/>
                </a:solidFill>
              </a:rPr>
              <a:t>Print the </a:t>
            </a:r>
            <a:r>
              <a:rPr lang="en" sz="1800" b="1" u="sng" dirty="0">
                <a:solidFill>
                  <a:srgbClr val="0000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Teacher Leisure Summary Sheet</a:t>
            </a:r>
            <a:r>
              <a:rPr lang="en" sz="1800" u="sng" dirty="0">
                <a:solidFill>
                  <a:srgbClr val="0000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" sz="1800" dirty="0">
                <a:solidFill>
                  <a:schemeClr val="dk1"/>
                </a:solidFill>
              </a:rPr>
              <a:t>to guide next steps and activity suggestions.</a:t>
            </a:r>
            <a:br>
              <a:rPr lang="en" sz="1800" dirty="0">
                <a:solidFill>
                  <a:schemeClr val="dk1"/>
                </a:solidFill>
              </a:rPr>
            </a:br>
            <a:endParaRPr sz="1800" dirty="0">
              <a:solidFill>
                <a:schemeClr val="dk1"/>
              </a:solidFill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sz="1800" b="1" dirty="0">
                <a:solidFill>
                  <a:schemeClr val="dk1"/>
                </a:solidFill>
              </a:rPr>
              <a:t>Project the slides</a:t>
            </a:r>
            <a:r>
              <a:rPr lang="en" sz="1800" dirty="0">
                <a:solidFill>
                  <a:schemeClr val="dk1"/>
                </a:solidFill>
              </a:rPr>
              <a:t> and review/discuss each slide as a group.</a:t>
            </a:r>
            <a:br>
              <a:rPr lang="en" sz="1800" dirty="0">
                <a:solidFill>
                  <a:schemeClr val="dk1"/>
                </a:solidFill>
              </a:rPr>
            </a:br>
            <a:endParaRPr sz="1800" dirty="0">
              <a:solidFill>
                <a:schemeClr val="dk1"/>
              </a:solidFill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sz="1800" dirty="0">
                <a:solidFill>
                  <a:schemeClr val="dk1"/>
                </a:solidFill>
              </a:rPr>
              <a:t>Have students participate by reading from their printed copies or from the board.</a:t>
            </a:r>
            <a:br>
              <a:rPr lang="en" sz="1800" dirty="0">
                <a:solidFill>
                  <a:schemeClr val="dk1"/>
                </a:solidFill>
              </a:rPr>
            </a:br>
            <a:endParaRPr sz="1800" dirty="0">
              <a:solidFill>
                <a:schemeClr val="dk1"/>
              </a:solidFill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sz="1800" dirty="0">
                <a:solidFill>
                  <a:schemeClr val="dk1"/>
                </a:solidFill>
              </a:rPr>
              <a:t>Complete the interest inventory with students. They can take turns coming to the board to share their answers.</a:t>
            </a:r>
            <a:br>
              <a:rPr lang="en" sz="1800" dirty="0">
                <a:solidFill>
                  <a:schemeClr val="dk1"/>
                </a:solidFill>
              </a:rPr>
            </a:br>
            <a:endParaRPr sz="1800" dirty="0">
              <a:solidFill>
                <a:schemeClr val="dk1"/>
              </a:solidFill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sz="1800" dirty="0">
                <a:solidFill>
                  <a:schemeClr val="dk1"/>
                </a:solidFill>
              </a:rPr>
              <a:t>Complete all </a:t>
            </a:r>
            <a:r>
              <a:rPr lang="en" sz="1800" b="1" dirty="0">
                <a:solidFill>
                  <a:schemeClr val="dk1"/>
                </a:solidFill>
              </a:rPr>
              <a:t>4 assessments</a:t>
            </a:r>
            <a:r>
              <a:rPr lang="en" sz="1800" dirty="0">
                <a:solidFill>
                  <a:schemeClr val="dk1"/>
                </a:solidFill>
              </a:rPr>
              <a:t> (Home, Outside, Community, School) over multiple sessions, as needed.</a:t>
            </a:r>
            <a:endParaRPr sz="1800" dirty="0">
              <a:solidFill>
                <a:schemeClr val="dk1"/>
              </a:solidFill>
            </a:endParaRPr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 sz="1800" dirty="0">
                <a:solidFill>
                  <a:schemeClr val="dk1"/>
                </a:solidFill>
              </a:rPr>
              <a:t>Consider using the </a:t>
            </a:r>
            <a:r>
              <a:rPr lang="en" sz="1800" b="1" u="sng" dirty="0">
                <a:solidFill>
                  <a:srgbClr val="0000FF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Parent Leisure Survey with Resources</a:t>
            </a:r>
            <a:r>
              <a:rPr lang="en" sz="1800" dirty="0">
                <a:solidFill>
                  <a:srgbClr val="0000FF"/>
                </a:solidFill>
              </a:rPr>
              <a:t> </a:t>
            </a:r>
            <a:r>
              <a:rPr lang="en" sz="1800" dirty="0">
                <a:solidFill>
                  <a:schemeClr val="dk1"/>
                </a:solidFill>
              </a:rPr>
              <a:t>confirm and expand planning based on family input. </a:t>
            </a:r>
            <a:endParaRPr sz="1800" dirty="0">
              <a:solidFill>
                <a:schemeClr val="dk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A39B531-EC60-83DD-AC03-0F16A4C0EE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600" y="229756"/>
            <a:ext cx="11360800" cy="763600"/>
          </a:xfrm>
        </p:spPr>
        <p:txBody>
          <a:bodyPr>
            <a:normAutofit fontScale="90000"/>
          </a:bodyPr>
          <a:lstStyle/>
          <a:p>
            <a:r>
              <a:rPr lang="en-US" dirty="0"/>
              <a:t>Instructions</a:t>
            </a:r>
            <a:r>
              <a:rPr lang="en-US" baseline="0" dirty="0"/>
              <a:t> for Administering the Leisure Preference Assessment</a:t>
            </a:r>
            <a:endParaRPr lang="en-US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6"/>
          <p:cNvSpPr txBox="1">
            <a:spLocks noGrp="1"/>
          </p:cNvSpPr>
          <p:nvPr>
            <p:ph type="title"/>
          </p:nvPr>
        </p:nvSpPr>
        <p:spPr>
          <a:xfrm>
            <a:off x="415600" y="56915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numCol="1" anchor="t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en" b="1" dirty="0"/>
              <a:t>Leisure time is fun!</a:t>
            </a:r>
            <a:endParaRPr b="1" dirty="0"/>
          </a:p>
        </p:txBody>
      </p:sp>
      <p:pic>
        <p:nvPicPr>
          <p:cNvPr id="74" name="Google Shape;74;p16" descr="Photograph showing a group of children painting with watercolors around a table, focusing on their hands and art supplies. Brightly colored paint palettes, brushes, and partially completed drawings are visible, highlighting a creative and collaborative art activity.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66735" y="402834"/>
            <a:ext cx="9197267" cy="51734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7"/>
          <p:cNvSpPr txBox="1">
            <a:spLocks noGrp="1"/>
          </p:cNvSpPr>
          <p:nvPr>
            <p:ph type="title"/>
          </p:nvPr>
        </p:nvSpPr>
        <p:spPr>
          <a:xfrm>
            <a:off x="459233" y="309284"/>
            <a:ext cx="82552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numCol="1" anchor="t" anchorCtr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115000"/>
              </a:lnSpc>
              <a:spcBef>
                <a:spcPts val="2400"/>
              </a:spcBef>
              <a:spcAft>
                <a:spcPts val="533"/>
              </a:spcAft>
              <a:buClr>
                <a:schemeClr val="dk1"/>
              </a:buClr>
              <a:buSzPts val="1100"/>
            </a:pPr>
            <a:r>
              <a:rPr lang="en" b="1" dirty="0"/>
              <a:t>What do you like to do at home? </a:t>
            </a:r>
            <a:endParaRPr dirty="0"/>
          </a:p>
        </p:txBody>
      </p:sp>
      <p:sp>
        <p:nvSpPr>
          <p:cNvPr id="82" name="Google Shape;82;p17"/>
          <p:cNvSpPr txBox="1"/>
          <p:nvPr/>
        </p:nvSpPr>
        <p:spPr>
          <a:xfrm>
            <a:off x="-644933" y="828667"/>
            <a:ext cx="4000000" cy="1945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" sz="9600" b="1">
                <a:solidFill>
                  <a:schemeClr val="dk1"/>
                </a:solidFill>
              </a:rPr>
              <a:t>🎮 </a:t>
            </a:r>
            <a:endParaRPr sz="9600"/>
          </a:p>
        </p:txBody>
      </p:sp>
      <p:sp>
        <p:nvSpPr>
          <p:cNvPr id="90" name="Google Shape;90;p17"/>
          <p:cNvSpPr txBox="1"/>
          <p:nvPr/>
        </p:nvSpPr>
        <p:spPr>
          <a:xfrm>
            <a:off x="2738717" y="1072885"/>
            <a:ext cx="1611200" cy="1723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sz="9600"/>
              <a:t>🍳</a:t>
            </a:r>
            <a:endParaRPr sz="9600"/>
          </a:p>
        </p:txBody>
      </p:sp>
      <p:sp>
        <p:nvSpPr>
          <p:cNvPr id="80" name="Google Shape;80;p17"/>
          <p:cNvSpPr txBox="1"/>
          <p:nvPr/>
        </p:nvSpPr>
        <p:spPr>
          <a:xfrm>
            <a:off x="4349933" y="1072884"/>
            <a:ext cx="2824400" cy="1945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" sz="9600">
                <a:solidFill>
                  <a:schemeClr val="dk1"/>
                </a:solidFill>
              </a:rPr>
              <a:t>🧩</a:t>
            </a:r>
            <a:endParaRPr sz="9600"/>
          </a:p>
        </p:txBody>
      </p:sp>
      <p:sp>
        <p:nvSpPr>
          <p:cNvPr id="86" name="Google Shape;86;p17"/>
          <p:cNvSpPr txBox="1"/>
          <p:nvPr/>
        </p:nvSpPr>
        <p:spPr>
          <a:xfrm>
            <a:off x="6931817" y="1072884"/>
            <a:ext cx="2525600" cy="1945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" sz="9600" b="1">
                <a:solidFill>
                  <a:schemeClr val="dk1"/>
                </a:solidFill>
              </a:rPr>
              <a:t>👩‍👩‍👧</a:t>
            </a:r>
            <a:endParaRPr sz="9600"/>
          </a:p>
        </p:txBody>
      </p:sp>
      <p:sp>
        <p:nvSpPr>
          <p:cNvPr id="94" name="Google Shape;94;p17"/>
          <p:cNvSpPr txBox="1"/>
          <p:nvPr/>
        </p:nvSpPr>
        <p:spPr>
          <a:xfrm>
            <a:off x="9797133" y="1072884"/>
            <a:ext cx="1763600" cy="1945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" sz="9600">
                <a:solidFill>
                  <a:schemeClr val="dk1"/>
                </a:solidFill>
              </a:rPr>
              <a:t>🃏</a:t>
            </a:r>
            <a:endParaRPr sz="9600"/>
          </a:p>
        </p:txBody>
      </p:sp>
      <p:sp>
        <p:nvSpPr>
          <p:cNvPr id="88" name="Google Shape;88;p17"/>
          <p:cNvSpPr txBox="1"/>
          <p:nvPr/>
        </p:nvSpPr>
        <p:spPr>
          <a:xfrm>
            <a:off x="-6533" y="2796867"/>
            <a:ext cx="2723200" cy="1945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" sz="9600" b="1">
                <a:solidFill>
                  <a:schemeClr val="dk1"/>
                </a:solidFill>
              </a:rPr>
              <a:t>✂️ </a:t>
            </a:r>
            <a:endParaRPr sz="9600" b="1"/>
          </a:p>
        </p:txBody>
      </p:sp>
      <p:sp>
        <p:nvSpPr>
          <p:cNvPr id="84" name="Google Shape;84;p17"/>
          <p:cNvSpPr txBox="1"/>
          <p:nvPr/>
        </p:nvSpPr>
        <p:spPr>
          <a:xfrm>
            <a:off x="2356917" y="2796884"/>
            <a:ext cx="2374800" cy="1945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" sz="9600" b="1">
                <a:solidFill>
                  <a:schemeClr val="dk1"/>
                </a:solidFill>
              </a:rPr>
              <a:t>🎧</a:t>
            </a:r>
            <a:endParaRPr sz="9600"/>
          </a:p>
        </p:txBody>
      </p:sp>
      <p:sp>
        <p:nvSpPr>
          <p:cNvPr id="87" name="Google Shape;87;p17"/>
          <p:cNvSpPr txBox="1"/>
          <p:nvPr/>
        </p:nvSpPr>
        <p:spPr>
          <a:xfrm>
            <a:off x="4754633" y="2796884"/>
            <a:ext cx="2177200" cy="1945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" sz="9600" b="1">
                <a:solidFill>
                  <a:schemeClr val="dk1"/>
                </a:solidFill>
              </a:rPr>
              <a:t>🧑‍🤝‍🧑</a:t>
            </a:r>
            <a:endParaRPr sz="9600"/>
          </a:p>
        </p:txBody>
      </p:sp>
      <p:sp>
        <p:nvSpPr>
          <p:cNvPr id="89" name="Google Shape;89;p17"/>
          <p:cNvSpPr txBox="1"/>
          <p:nvPr/>
        </p:nvSpPr>
        <p:spPr>
          <a:xfrm>
            <a:off x="6954733" y="2796884"/>
            <a:ext cx="2723200" cy="1945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" sz="9600" b="1">
                <a:solidFill>
                  <a:schemeClr val="dk1"/>
                </a:solidFill>
              </a:rPr>
              <a:t>🧘</a:t>
            </a:r>
            <a:endParaRPr sz="9600"/>
          </a:p>
        </p:txBody>
      </p:sp>
      <p:sp>
        <p:nvSpPr>
          <p:cNvPr id="93" name="Google Shape;93;p17"/>
          <p:cNvSpPr txBox="1"/>
          <p:nvPr/>
        </p:nvSpPr>
        <p:spPr>
          <a:xfrm>
            <a:off x="9700833" y="2796884"/>
            <a:ext cx="1763600" cy="1945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" sz="9600">
                <a:solidFill>
                  <a:schemeClr val="dk1"/>
                </a:solidFill>
              </a:rPr>
              <a:t>🤸</a:t>
            </a:r>
            <a:endParaRPr sz="9600"/>
          </a:p>
        </p:txBody>
      </p:sp>
      <p:sp>
        <p:nvSpPr>
          <p:cNvPr id="81" name="Google Shape;81;p17"/>
          <p:cNvSpPr txBox="1"/>
          <p:nvPr/>
        </p:nvSpPr>
        <p:spPr>
          <a:xfrm>
            <a:off x="167667" y="4621367"/>
            <a:ext cx="2374800" cy="1945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" sz="9600" b="1">
                <a:solidFill>
                  <a:schemeClr val="dk1"/>
                </a:solidFill>
              </a:rPr>
              <a:t>🎨</a:t>
            </a:r>
            <a:endParaRPr sz="9600"/>
          </a:p>
        </p:txBody>
      </p:sp>
      <p:sp>
        <p:nvSpPr>
          <p:cNvPr id="85" name="Google Shape;85;p17"/>
          <p:cNvSpPr txBox="1"/>
          <p:nvPr/>
        </p:nvSpPr>
        <p:spPr>
          <a:xfrm>
            <a:off x="1544317" y="4621384"/>
            <a:ext cx="4000000" cy="1945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" sz="9600" b="1">
                <a:solidFill>
                  <a:schemeClr val="dk1"/>
                </a:solidFill>
              </a:rPr>
              <a:t>📖</a:t>
            </a:r>
            <a:endParaRPr sz="9600"/>
          </a:p>
        </p:txBody>
      </p:sp>
      <p:sp>
        <p:nvSpPr>
          <p:cNvPr id="83" name="Google Shape;83;p17"/>
          <p:cNvSpPr txBox="1"/>
          <p:nvPr/>
        </p:nvSpPr>
        <p:spPr>
          <a:xfrm>
            <a:off x="3843217" y="4730251"/>
            <a:ext cx="4000000" cy="1945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" sz="9600" b="1">
                <a:solidFill>
                  <a:schemeClr val="dk1"/>
                </a:solidFill>
              </a:rPr>
              <a:t>📺</a:t>
            </a:r>
            <a:endParaRPr sz="9600"/>
          </a:p>
        </p:txBody>
      </p:sp>
      <p:sp>
        <p:nvSpPr>
          <p:cNvPr id="91" name="Google Shape;91;p17"/>
          <p:cNvSpPr txBox="1"/>
          <p:nvPr/>
        </p:nvSpPr>
        <p:spPr>
          <a:xfrm>
            <a:off x="7347533" y="4824718"/>
            <a:ext cx="1937600" cy="1723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sz="9600"/>
              <a:t>🍽️</a:t>
            </a:r>
            <a:endParaRPr sz="9600"/>
          </a:p>
        </p:txBody>
      </p:sp>
      <p:sp>
        <p:nvSpPr>
          <p:cNvPr id="92" name="Google Shape;92;p17"/>
          <p:cNvSpPr txBox="1"/>
          <p:nvPr/>
        </p:nvSpPr>
        <p:spPr>
          <a:xfrm>
            <a:off x="9797133" y="4824717"/>
            <a:ext cx="1763600" cy="1945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" sz="9600">
                <a:solidFill>
                  <a:schemeClr val="dk1"/>
                </a:solidFill>
              </a:rPr>
              <a:t>🐶</a:t>
            </a:r>
            <a:endParaRPr sz="96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8"/>
          <p:cNvSpPr txBox="1">
            <a:spLocks noGrp="1"/>
          </p:cNvSpPr>
          <p:nvPr>
            <p:ph type="title"/>
          </p:nvPr>
        </p:nvSpPr>
        <p:spPr>
          <a:xfrm>
            <a:off x="415600" y="56878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numCol="1" anchor="t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en" b="1"/>
              <a:t>Fun Things to Do at Home</a:t>
            </a:r>
            <a:endParaRPr b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1C4ACC2-690D-39CD-30C5-1349C78D29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9516" y="649179"/>
            <a:ext cx="7692967" cy="5126641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9"/>
          <p:cNvSpPr txBox="1">
            <a:spLocks noGrp="1"/>
          </p:cNvSpPr>
          <p:nvPr>
            <p:ph type="title"/>
          </p:nvPr>
        </p:nvSpPr>
        <p:spPr>
          <a:xfrm>
            <a:off x="415584" y="1697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buSzPts val="990"/>
            </a:pPr>
            <a:r>
              <a:rPr lang="en" sz="3760" b="1"/>
              <a:t>Fun at Home</a:t>
            </a:r>
            <a:endParaRPr sz="3760" b="1"/>
          </a:p>
        </p:txBody>
      </p:sp>
      <p:sp>
        <p:nvSpPr>
          <p:cNvPr id="105" name="Google Shape;105;p19"/>
          <p:cNvSpPr txBox="1">
            <a:spLocks noGrp="1"/>
          </p:cNvSpPr>
          <p:nvPr>
            <p:ph type="body" idx="1"/>
          </p:nvPr>
        </p:nvSpPr>
        <p:spPr>
          <a:xfrm>
            <a:off x="415584" y="5643033"/>
            <a:ext cx="112084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numCol="1" anchor="ctr" anchorCtr="0" compatLnSpc="1">
            <a:prstTxWarp prst="textNoShape">
              <a:avLst/>
            </a:prstTxWarp>
            <a:noAutofit/>
          </a:bodyPr>
          <a:lstStyle/>
          <a:p>
            <a:pPr marL="0" indent="0" algn="ctr">
              <a:lnSpc>
                <a:spcPct val="150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4000" b="1" dirty="0">
                <a:solidFill>
                  <a:schemeClr val="dk1"/>
                </a:solidFill>
              </a:rPr>
              <a:t>Do things you like at home. </a:t>
            </a:r>
            <a:endParaRPr sz="4000" b="1" dirty="0">
              <a:solidFill>
                <a:schemeClr val="dk1"/>
              </a:solidFill>
            </a:endParaRPr>
          </a:p>
        </p:txBody>
      </p:sp>
      <p:pic>
        <p:nvPicPr>
          <p:cNvPr id="107" name="Google Shape;107;p19" descr="Gif of siblings at home working on papercrafts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15701" y="1176368"/>
            <a:ext cx="7960593" cy="44778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JTILT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8E08C"/>
      </a:accent1>
      <a:accent2>
        <a:srgbClr val="2F5597"/>
      </a:accent2>
      <a:accent3>
        <a:srgbClr val="FFFFFF"/>
      </a:accent3>
      <a:accent4>
        <a:srgbClr val="FFF2CC"/>
      </a:accent4>
      <a:accent5>
        <a:srgbClr val="FFE599"/>
      </a:accent5>
      <a:accent6>
        <a:srgbClr val="000000"/>
      </a:accent6>
      <a:hlink>
        <a:srgbClr val="2F5597"/>
      </a:hlink>
      <a:folHlink>
        <a:srgbClr val="2F5597"/>
      </a:folHlink>
    </a:clrScheme>
    <a:fontScheme name="JTILT">
      <a:majorFont>
        <a:latin typeface="Roboto Black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00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JTILTPresentation-Template" id="{AB281015-E3EF-4CA4-ACFF-7A0CCAB593D3}" vid="{736C4559-1246-4482-B1DD-9EFED0333CF4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JTILTPresentation-Template-OTH</Template>
  <TotalTime>370</TotalTime>
  <Words>787</Words>
  <Application>Microsoft Office PowerPoint</Application>
  <PresentationFormat>Widescreen</PresentationFormat>
  <Paragraphs>130</Paragraphs>
  <Slides>35</Slides>
  <Notes>33</Notes>
  <HiddenSlides>1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1" baseType="lpstr">
      <vt:lpstr>Comic Sans MS</vt:lpstr>
      <vt:lpstr>Roboto</vt:lpstr>
      <vt:lpstr>Roboto Black</vt:lpstr>
      <vt:lpstr>Times New Roman</vt:lpstr>
      <vt:lpstr>Verdana</vt:lpstr>
      <vt:lpstr>Default Design</vt:lpstr>
      <vt:lpstr>Home Leisure Activity Assessment</vt:lpstr>
      <vt:lpstr>Presentation Note</vt:lpstr>
      <vt:lpstr>Leisure Preference Assessment</vt:lpstr>
      <vt:lpstr>Leisure Assessment Structure</vt:lpstr>
      <vt:lpstr>Instructions for Administering the Leisure Preference Assessment</vt:lpstr>
      <vt:lpstr>Leisure time is fun!</vt:lpstr>
      <vt:lpstr>What do you like to do at home? </vt:lpstr>
      <vt:lpstr>Fun Things to Do at Home</vt:lpstr>
      <vt:lpstr>Fun at Home</vt:lpstr>
      <vt:lpstr>Fun at Home</vt:lpstr>
      <vt:lpstr>What do you like? (1/24) </vt:lpstr>
      <vt:lpstr>What do you like? (2/24)</vt:lpstr>
      <vt:lpstr>What do you like? (3/24) </vt:lpstr>
      <vt:lpstr>What do you like? (4/24) </vt:lpstr>
      <vt:lpstr>What do you like? (5/24) </vt:lpstr>
      <vt:lpstr>What do you like? (6/24) </vt:lpstr>
      <vt:lpstr>What do you like? (7/24) </vt:lpstr>
      <vt:lpstr>What do you like? (8/24)</vt:lpstr>
      <vt:lpstr>What do you like? (9/24)</vt:lpstr>
      <vt:lpstr>What do you like? (10/24) </vt:lpstr>
      <vt:lpstr>What do you like? (11/24) </vt:lpstr>
      <vt:lpstr>What do you like? (12/24) </vt:lpstr>
      <vt:lpstr>What do you like? (13/24) </vt:lpstr>
      <vt:lpstr>What do you like? (14/24)</vt:lpstr>
      <vt:lpstr>What do you like? (15/24)</vt:lpstr>
      <vt:lpstr>What do you like? (16/24)</vt:lpstr>
      <vt:lpstr>What do you like? (17/24) </vt:lpstr>
      <vt:lpstr>What do you like? (18/24) </vt:lpstr>
      <vt:lpstr>What do you like? (19/24) </vt:lpstr>
      <vt:lpstr>What do you like? (20/24)</vt:lpstr>
      <vt:lpstr>What do you like? (21/24)</vt:lpstr>
      <vt:lpstr>What do you like? (22/24) </vt:lpstr>
      <vt:lpstr>What do you like? (23/24) </vt:lpstr>
      <vt:lpstr>What do you like? (24/24)</vt:lpstr>
      <vt:lpstr>Well Done</vt:lpstr>
    </vt:vector>
  </TitlesOfParts>
  <Company>The University of Memphis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>Integrating Instructional Software into Teaching and Learning</dc:subject>
  <dc:creator>Craig Erschel Shepherd (cshphrd2)</dc:creator>
  <cp:lastModifiedBy>Craig Erschel Shepherd (cshphrd2)</cp:lastModifiedBy>
  <cp:revision>11</cp:revision>
  <dcterms:created xsi:type="dcterms:W3CDTF">2024-09-10T15:41:43Z</dcterms:created>
  <dcterms:modified xsi:type="dcterms:W3CDTF">2026-06-06T00:35:26Z</dcterms:modified>
</cp:coreProperties>
</file>