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8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chool Leisrue Activity Assessment" id="{4B0B783C-CE66-43CC-A1F2-AE7C6EE4B6EF}">
          <p14:sldIdLst>
            <p14:sldId id="256"/>
            <p14:sldId id="288"/>
          </p14:sldIdLst>
        </p14:section>
        <p14:section name="Presentation Contents" id="{4AABBEC6-4A8C-4A7F-A749-6BED348544CB}">
          <p14:sldIdLst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595959"/>
    <a:srgbClr val="B8E08C"/>
    <a:srgbClr val="FF0000"/>
    <a:srgbClr val="CC9900"/>
    <a:srgbClr val="663300"/>
    <a:srgbClr val="006600"/>
    <a:srgbClr val="990000"/>
    <a:srgbClr val="00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04" autoAdjust="0"/>
    <p:restoredTop sz="91315" autoAdjust="0"/>
  </p:normalViewPr>
  <p:slideViewPr>
    <p:cSldViewPr snapToGrid="0" showGuides="1">
      <p:cViewPr>
        <p:scale>
          <a:sx n="91" d="100"/>
          <a:sy n="91" d="100"/>
        </p:scale>
        <p:origin x="60" y="171"/>
      </p:cViewPr>
      <p:guideLst>
        <p:guide orient="horz" pos="4319"/>
        <p:guide pos="7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54D9C12-C77C-44B5-A4B6-550B204C29C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9794E248-9E8C-443A-A5ED-3F797AF9CC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3F807E8F-6973-4907-A2A9-0016C1976F7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BE14ACE5-F3A1-44D5-A056-A5EADFD2C8D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2B9D48F8-701B-40D8-B658-5D61D9E7B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54A6B60-46F5-44FD-91EA-C6001B68C5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3195FFD-7637-4C12-9641-4DC81A95556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B94D00D-C45E-44AC-BBC9-BB7161F66FA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E8C99408-3AA3-49C2-A275-BEB167CA671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E1259C95-AE49-459E-B2EE-D26ED3BBEBD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1ED5B40-1D5B-4B3A-8EE7-056D8C983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4B22A6BE-9336-4166-AE8C-1C58964F57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45e7c112f2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45e7c112f2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345e7c112f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345e7c112f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4a13824939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34a13824939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4a13824939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34a13824939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4a1382493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34a1382493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4a13824939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4a13824939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4a53a44eac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4a53a44eac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4a53a44eac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4a53a44eac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4a53a44eac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4a53a44eac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45e7c112f2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45e7c112f2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4a53a44ea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4a53a44ea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34a53a44eac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34a53a44eac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4a53a44eac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4a53a44eac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45e7c112f2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45e7c112f2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45e7c112f2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345e7c112f2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4a53a44eac_2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4a53a44eac_2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4a53a44eac_2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4a53a44eac_2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45e7c112f2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345e7c112f2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400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2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634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57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0584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388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0584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875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47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8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03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76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6861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4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343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403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688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creativecommons.org/licenses/by-nc-sa/4.0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journals.uwyo.edu/index.php/jtilt/index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>
            <a:extLst>
              <a:ext uri="{FF2B5EF4-FFF2-40B4-BE49-F238E27FC236}">
                <a16:creationId xmlns:a16="http://schemas.microsoft.com/office/drawing/2014/main" id="{C8C1C049-F093-489D-90F9-FF3503ADDF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274638"/>
            <a:ext cx="1005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15">
            <a:extLst>
              <a:ext uri="{FF2B5EF4-FFF2-40B4-BE49-F238E27FC236}">
                <a16:creationId xmlns:a16="http://schemas.microsoft.com/office/drawing/2014/main" id="{0270379C-98BA-456F-9A8F-BAB630A6F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DB6455-0209-2065-F6CC-30EB9832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195" y="6437165"/>
            <a:ext cx="12186805" cy="0"/>
          </a:xfrm>
          <a:prstGeom prst="line">
            <a:avLst/>
          </a:prstGeom>
          <a:ln w="57150">
            <a:solidFill>
              <a:srgbClr val="B8E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C493F0C-13A0-FB5C-3D8D-286241BDE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4" y="6477002"/>
            <a:ext cx="12186805" cy="380998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000" u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Technology-Integrated Lessons and Teaching</a:t>
            </a:r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5(1).</a:t>
            </a:r>
          </a:p>
        </p:txBody>
      </p:sp>
      <p:pic>
        <p:nvPicPr>
          <p:cNvPr id="7" name="Picture 6">
            <a:hlinkClick r:id="rId16"/>
            <a:extLst>
              <a:ext uri="{FF2B5EF4-FFF2-40B4-BE49-F238E27FC236}">
                <a16:creationId xmlns:a16="http://schemas.microsoft.com/office/drawing/2014/main" id="{BCE05341-DD77-EB2C-106C-FE0D7F70D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025" y="109242"/>
            <a:ext cx="868680" cy="493395"/>
          </a:xfrm>
          <a:prstGeom prst="rect">
            <a:avLst/>
          </a:prstGeom>
        </p:spPr>
      </p:pic>
      <p:pic>
        <p:nvPicPr>
          <p:cNvPr id="8" name="Picture 7" descr="Creative Commons, Attribution, Non-Commercial, Share Alike icon.">
            <a:hlinkClick r:id="rId18"/>
            <a:extLst>
              <a:ext uri="{FF2B5EF4-FFF2-40B4-BE49-F238E27FC236}">
                <a16:creationId xmlns:a16="http://schemas.microsoft.com/office/drawing/2014/main" id="{B1D746F0-1DEE-FF75-477C-ADEF8F836C9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503" y="6526535"/>
            <a:ext cx="808202" cy="27604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F5597"/>
          </a:solidFill>
          <a:latin typeface="+mj-lt"/>
          <a:ea typeface="MS PGothic" panose="020B0600070205080204" pitchFamily="34" charset="-128"/>
          <a:cs typeface="ＭＳ Ｐゴシック" pitchFamily="-112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-5K2vxqq8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026A-A2AF-6151-9112-44E3AFB14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School Leisure Activity Assessment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A7B3BC-E72C-C501-735D-04F3C219E2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14300"/>
            <a:r>
              <a:rPr lang="en-US" dirty="0"/>
              <a:t>Charles Thull, PhD</a:t>
            </a:r>
            <a:br>
              <a:rPr lang="en-US" dirty="0"/>
            </a:br>
            <a:r>
              <a:rPr lang="en-US" dirty="0"/>
              <a:t>Old Dominion University</a:t>
            </a:r>
          </a:p>
        </p:txBody>
      </p:sp>
    </p:spTree>
    <p:extLst>
      <p:ext uri="{BB962C8B-B14F-4D97-AF65-F5344CB8AC3E}">
        <p14:creationId xmlns:p14="http://schemas.microsoft.com/office/powerpoint/2010/main" val="54586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04"/>
          <p:cNvSpPr txBox="1">
            <a:spLocks noGrp="1"/>
          </p:cNvSpPr>
          <p:nvPr>
            <p:ph type="title"/>
          </p:nvPr>
        </p:nvSpPr>
        <p:spPr>
          <a:xfrm>
            <a:off x="415600" y="37131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(4/13) </a:t>
            </a:r>
            <a:endParaRPr sz="4293" b="1" dirty="0"/>
          </a:p>
        </p:txBody>
      </p:sp>
      <p:pic>
        <p:nvPicPr>
          <p:cNvPr id="857" name="Google Shape;857;p104" descr="Male student completing a math workshee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185" y="1338118"/>
            <a:ext cx="4016817" cy="4016817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4"/>
          <p:cNvSpPr txBox="1"/>
          <p:nvPr/>
        </p:nvSpPr>
        <p:spPr>
          <a:xfrm>
            <a:off x="235004" y="5558133"/>
            <a:ext cx="51932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📝 school worksheet</a:t>
            </a:r>
            <a:endParaRPr sz="3467">
              <a:solidFill>
                <a:schemeClr val="dk1"/>
              </a:solidFill>
            </a:endParaRPr>
          </a:p>
        </p:txBody>
      </p:sp>
      <p:sp>
        <p:nvSpPr>
          <p:cNvPr id="854" name="Google Shape;854;p104"/>
          <p:cNvSpPr txBox="1"/>
          <p:nvPr/>
        </p:nvSpPr>
        <p:spPr>
          <a:xfrm>
            <a:off x="5428000" y="5628317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pic>
        <p:nvPicPr>
          <p:cNvPr id="858" name="Google Shape;858;p104" descr="Male student at a desktop computer playing educational game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9585" y="1338118"/>
            <a:ext cx="4016817" cy="4016817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104"/>
          <p:cNvSpPr txBox="1"/>
          <p:nvPr/>
        </p:nvSpPr>
        <p:spPr>
          <a:xfrm>
            <a:off x="6799600" y="5558133"/>
            <a:ext cx="49768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 💻🎮 Learning game</a:t>
            </a:r>
            <a:endParaRPr sz="3467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05"/>
          <p:cNvSpPr txBox="1">
            <a:spLocks noGrp="1"/>
          </p:cNvSpPr>
          <p:nvPr>
            <p:ph type="title"/>
          </p:nvPr>
        </p:nvSpPr>
        <p:spPr>
          <a:xfrm>
            <a:off x="415600" y="26248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(5/13) </a:t>
            </a:r>
            <a:endParaRPr sz="4293" b="1" dirty="0"/>
          </a:p>
        </p:txBody>
      </p:sp>
      <p:pic>
        <p:nvPicPr>
          <p:cNvPr id="868" name="Google Shape;868;p105" descr="teenagers sitting at a table playing a board gam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7" y="1229284"/>
            <a:ext cx="4227717" cy="42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105"/>
          <p:cNvSpPr txBox="1"/>
          <p:nvPr/>
        </p:nvSpPr>
        <p:spPr>
          <a:xfrm>
            <a:off x="180467" y="5660184"/>
            <a:ext cx="42872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>
                <a:solidFill>
                  <a:schemeClr val="dk1"/>
                </a:solidFill>
              </a:rPr>
              <a:t>♟️🧩</a:t>
            </a:r>
            <a:r>
              <a:rPr lang="en" sz="3467" b="1">
                <a:solidFill>
                  <a:schemeClr val="dk1"/>
                </a:solidFill>
              </a:rPr>
              <a:t>Games</a:t>
            </a:r>
            <a:endParaRPr sz="3467">
              <a:solidFill>
                <a:schemeClr val="dk1"/>
              </a:solidFill>
            </a:endParaRPr>
          </a:p>
        </p:txBody>
      </p:sp>
      <p:sp>
        <p:nvSpPr>
          <p:cNvPr id="864" name="Google Shape;864;p105"/>
          <p:cNvSpPr txBox="1"/>
          <p:nvPr/>
        </p:nvSpPr>
        <p:spPr>
          <a:xfrm>
            <a:off x="5028400" y="5668384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pic>
        <p:nvPicPr>
          <p:cNvPr id="867" name="Google Shape;867;p105" descr="diverse teens playing basketball and socce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618" y="1315134"/>
            <a:ext cx="4227717" cy="42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105"/>
          <p:cNvSpPr txBox="1"/>
          <p:nvPr/>
        </p:nvSpPr>
        <p:spPr>
          <a:xfrm>
            <a:off x="6960716" y="5660200"/>
            <a:ext cx="50508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>
                <a:solidFill>
                  <a:schemeClr val="dk1"/>
                </a:solidFill>
              </a:rPr>
              <a:t>🏀⚽</a:t>
            </a:r>
            <a:r>
              <a:rPr lang="en" sz="3467" b="1">
                <a:solidFill>
                  <a:schemeClr val="dk1"/>
                </a:solidFill>
              </a:rPr>
              <a:t>Practice sports</a:t>
            </a:r>
            <a:endParaRPr sz="3467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06"/>
          <p:cNvSpPr txBox="1">
            <a:spLocks noGrp="1"/>
          </p:cNvSpPr>
          <p:nvPr>
            <p:ph type="title"/>
          </p:nvPr>
        </p:nvSpPr>
        <p:spPr>
          <a:xfrm>
            <a:off x="409967" y="30605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(6/13)</a:t>
            </a:r>
            <a:endParaRPr sz="4293" b="1" dirty="0"/>
          </a:p>
        </p:txBody>
      </p:sp>
      <p:pic>
        <p:nvPicPr>
          <p:cNvPr id="878" name="Google Shape;878;p106" descr="diverse teens at a school dan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368" y="1623452"/>
            <a:ext cx="3858433" cy="3858433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06"/>
          <p:cNvSpPr txBox="1"/>
          <p:nvPr/>
        </p:nvSpPr>
        <p:spPr>
          <a:xfrm>
            <a:off x="155200" y="5685084"/>
            <a:ext cx="42872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>
                <a:solidFill>
                  <a:schemeClr val="dk1"/>
                </a:solidFill>
              </a:rPr>
              <a:t>💃</a:t>
            </a:r>
            <a:r>
              <a:rPr lang="en" sz="3467" b="1">
                <a:solidFill>
                  <a:schemeClr val="dk1"/>
                </a:solidFill>
              </a:rPr>
              <a:t>School dances</a:t>
            </a:r>
            <a:endParaRPr sz="3467">
              <a:solidFill>
                <a:schemeClr val="dk1"/>
              </a:solidFill>
            </a:endParaRPr>
          </a:p>
        </p:txBody>
      </p:sp>
      <p:sp>
        <p:nvSpPr>
          <p:cNvPr id="874" name="Google Shape;874;p106"/>
          <p:cNvSpPr txBox="1"/>
          <p:nvPr/>
        </p:nvSpPr>
        <p:spPr>
          <a:xfrm>
            <a:off x="4680684" y="5693284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pic>
        <p:nvPicPr>
          <p:cNvPr id="877" name="Google Shape;877;p106" descr="two teenagers building a robo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5400" y="1623451"/>
            <a:ext cx="3858451" cy="3858451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106"/>
          <p:cNvSpPr txBox="1"/>
          <p:nvPr/>
        </p:nvSpPr>
        <p:spPr>
          <a:xfrm>
            <a:off x="5979233" y="5685100"/>
            <a:ext cx="64108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 Build a robot 🤖  </a:t>
            </a:r>
            <a:endParaRPr sz="3467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7"/>
          <p:cNvSpPr txBox="1">
            <a:spLocks noGrp="1"/>
          </p:cNvSpPr>
          <p:nvPr>
            <p:ph type="title"/>
          </p:nvPr>
        </p:nvSpPr>
        <p:spPr>
          <a:xfrm>
            <a:off x="451667" y="159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(7/13) </a:t>
            </a:r>
            <a:endParaRPr sz="4293" b="1" dirty="0"/>
          </a:p>
        </p:txBody>
      </p:sp>
      <p:pic>
        <p:nvPicPr>
          <p:cNvPr id="887" name="Google Shape;887;p107" descr="teens at different tables playing board gam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734" y="1126034"/>
            <a:ext cx="3975900" cy="39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107"/>
          <p:cNvSpPr txBox="1"/>
          <p:nvPr/>
        </p:nvSpPr>
        <p:spPr>
          <a:xfrm>
            <a:off x="633319" y="5101934"/>
            <a:ext cx="4494400" cy="147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dirty="0">
                <a:solidFill>
                  <a:schemeClr val="dk1"/>
                </a:solidFill>
              </a:rPr>
              <a:t>🧑‍🤝‍🧑</a:t>
            </a:r>
            <a:r>
              <a:rPr lang="en" sz="3467" b="1" dirty="0">
                <a:solidFill>
                  <a:schemeClr val="dk1"/>
                </a:solidFill>
              </a:rPr>
              <a:t>School clubs like Best Buddies</a:t>
            </a:r>
            <a:endParaRPr sz="3467" b="1" dirty="0">
              <a:solidFill>
                <a:schemeClr val="dk1"/>
              </a:solidFill>
            </a:endParaRPr>
          </a:p>
        </p:txBody>
      </p:sp>
      <p:sp>
        <p:nvSpPr>
          <p:cNvPr id="884" name="Google Shape;884;p107"/>
          <p:cNvSpPr txBox="1"/>
          <p:nvPr/>
        </p:nvSpPr>
        <p:spPr>
          <a:xfrm>
            <a:off x="5565633" y="5544732"/>
            <a:ext cx="64068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OR     Build with LEGOs 🧱</a:t>
            </a:r>
            <a:endParaRPr sz="3467" b="1" dirty="0"/>
          </a:p>
        </p:txBody>
      </p:sp>
      <p:pic>
        <p:nvPicPr>
          <p:cNvPr id="885" name="Google Shape;885;p107" descr="Teenage male sitting at a table building with Lego Brick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5567" y="1126034"/>
            <a:ext cx="4282716" cy="4282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08"/>
          <p:cNvSpPr txBox="1">
            <a:spLocks noGrp="1"/>
          </p:cNvSpPr>
          <p:nvPr>
            <p:ph type="title"/>
          </p:nvPr>
        </p:nvSpPr>
        <p:spPr>
          <a:xfrm>
            <a:off x="409967" y="30605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(8/13)</a:t>
            </a:r>
            <a:endParaRPr sz="4293" b="1" dirty="0"/>
          </a:p>
        </p:txBody>
      </p:sp>
      <p:sp>
        <p:nvSpPr>
          <p:cNvPr id="893" name="Google Shape;893;p108"/>
          <p:cNvSpPr txBox="1"/>
          <p:nvPr/>
        </p:nvSpPr>
        <p:spPr>
          <a:xfrm>
            <a:off x="-84833" y="5620902"/>
            <a:ext cx="121920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 Be classroom helper 🧹  OR  Lead a group project 🗣️</a:t>
            </a:r>
            <a:endParaRPr sz="3467" b="1" dirty="0"/>
          </a:p>
        </p:txBody>
      </p:sp>
      <p:pic>
        <p:nvPicPr>
          <p:cNvPr id="894" name="Google Shape;894;p108" descr="a student passing out papers to other studen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000" y="1272851"/>
            <a:ext cx="4348051" cy="434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108" descr="a student standing in front of a board with a pointer leading a group discuss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7351" y="1272851"/>
            <a:ext cx="4348051" cy="434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09"/>
          <p:cNvSpPr txBox="1">
            <a:spLocks noGrp="1"/>
          </p:cNvSpPr>
          <p:nvPr>
            <p:ph type="title"/>
          </p:nvPr>
        </p:nvSpPr>
        <p:spPr>
          <a:xfrm>
            <a:off x="409967" y="30605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(9/13) </a:t>
            </a:r>
            <a:endParaRPr sz="4293" b="1" dirty="0"/>
          </a:p>
        </p:txBody>
      </p:sp>
      <p:sp>
        <p:nvSpPr>
          <p:cNvPr id="901" name="Google Shape;901;p109"/>
          <p:cNvSpPr txBox="1"/>
          <p:nvPr/>
        </p:nvSpPr>
        <p:spPr>
          <a:xfrm>
            <a:off x="141167" y="5544402"/>
            <a:ext cx="116296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Watch science videos 🌋 OR   Try experiments 🧪</a:t>
            </a:r>
            <a:endParaRPr sz="3467" b="1" dirty="0"/>
          </a:p>
        </p:txBody>
      </p:sp>
      <p:pic>
        <p:nvPicPr>
          <p:cNvPr id="903" name="Google Shape;903;p109" descr="male student watching a video of a volcano on a lapto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34" y="1272851"/>
            <a:ext cx="4068351" cy="406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09" descr="Male student in a science room creating a volcano experimen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9377" y="1272851"/>
            <a:ext cx="4068352" cy="406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10"/>
          <p:cNvSpPr txBox="1">
            <a:spLocks noGrp="1"/>
          </p:cNvSpPr>
          <p:nvPr>
            <p:ph type="title"/>
          </p:nvPr>
        </p:nvSpPr>
        <p:spPr>
          <a:xfrm>
            <a:off x="409967" y="30605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(10/13) </a:t>
            </a:r>
            <a:endParaRPr sz="4293" b="1" dirty="0"/>
          </a:p>
        </p:txBody>
      </p:sp>
      <p:sp>
        <p:nvSpPr>
          <p:cNvPr id="909" name="Google Shape;909;p110"/>
          <p:cNvSpPr txBox="1"/>
          <p:nvPr/>
        </p:nvSpPr>
        <p:spPr>
          <a:xfrm>
            <a:off x="20343" y="5655234"/>
            <a:ext cx="119564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Music or theater group 🎭  OR  Make art posters 🖍️</a:t>
            </a:r>
            <a:endParaRPr sz="3467" b="1" dirty="0"/>
          </a:p>
        </p:txBody>
      </p:sp>
      <p:pic>
        <p:nvPicPr>
          <p:cNvPr id="910" name="Google Shape;910;p110" descr="teenagers in a band playing acoustic guitar, electric guitar, and keyboar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167" y="1272851"/>
            <a:ext cx="4179183" cy="417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10" descr="teenagers working on an poster with paints and art suppli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383" y="1272851"/>
            <a:ext cx="4179183" cy="4179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1"/>
          <p:cNvSpPr txBox="1">
            <a:spLocks noGrp="1"/>
          </p:cNvSpPr>
          <p:nvPr>
            <p:ph type="title"/>
          </p:nvPr>
        </p:nvSpPr>
        <p:spPr>
          <a:xfrm>
            <a:off x="409967" y="30605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(11/13) </a:t>
            </a:r>
            <a:endParaRPr sz="4293" b="1" dirty="0"/>
          </a:p>
        </p:txBody>
      </p:sp>
      <p:pic>
        <p:nvPicPr>
          <p:cNvPr id="918" name="Google Shape;918;p111" descr="students sitting and standing in a library either reading books or having discussi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634" y="1272851"/>
            <a:ext cx="4179183" cy="417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111" descr="teenagers walking down a hallway togethe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2983" y="1272851"/>
            <a:ext cx="4179183" cy="4179183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111"/>
          <p:cNvSpPr txBox="1"/>
          <p:nvPr/>
        </p:nvSpPr>
        <p:spPr>
          <a:xfrm>
            <a:off x="409967" y="5655234"/>
            <a:ext cx="113608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sz="3467" b="1" dirty="0">
                <a:solidFill>
                  <a:schemeClr val="dk1"/>
                </a:solidFill>
              </a:rPr>
              <a:t>📚 Visit library   OR   🚶‍♀️ Take walk in hallway</a:t>
            </a:r>
            <a:endParaRPr sz="3467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12"/>
          <p:cNvSpPr txBox="1">
            <a:spLocks noGrp="1"/>
          </p:cNvSpPr>
          <p:nvPr>
            <p:ph type="title"/>
          </p:nvPr>
        </p:nvSpPr>
        <p:spPr>
          <a:xfrm>
            <a:off x="415600" y="19718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(12/13) </a:t>
            </a:r>
            <a:endParaRPr sz="4293" b="1" dirty="0"/>
          </a:p>
        </p:txBody>
      </p:sp>
      <p:pic>
        <p:nvPicPr>
          <p:cNvPr id="928" name="Google Shape;928;p112" descr="A teenage male student playing a stacking block game like Jenga by himsel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67" y="1312802"/>
            <a:ext cx="3814365" cy="3814332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12"/>
          <p:cNvSpPr txBox="1"/>
          <p:nvPr/>
        </p:nvSpPr>
        <p:spPr>
          <a:xfrm>
            <a:off x="409967" y="5181567"/>
            <a:ext cx="4000000" cy="131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🧍🎮 Play game by myself </a:t>
            </a:r>
            <a:endParaRPr sz="3200"/>
          </a:p>
        </p:txBody>
      </p:sp>
      <p:sp>
        <p:nvSpPr>
          <p:cNvPr id="927" name="Google Shape;927;p112"/>
          <p:cNvSpPr txBox="1"/>
          <p:nvPr/>
        </p:nvSpPr>
        <p:spPr>
          <a:xfrm>
            <a:off x="5434517" y="5181567"/>
            <a:ext cx="11392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200"/>
          </a:p>
        </p:txBody>
      </p:sp>
      <p:pic>
        <p:nvPicPr>
          <p:cNvPr id="929" name="Google Shape;929;p112" descr="A group of teenagers playing a block stacking game like Jenga togethe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5753" y="1367185"/>
            <a:ext cx="3814383" cy="3814383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112"/>
          <p:cNvSpPr txBox="1"/>
          <p:nvPr/>
        </p:nvSpPr>
        <p:spPr>
          <a:xfrm>
            <a:off x="7598267" y="5181567"/>
            <a:ext cx="4376000" cy="131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👫🎲 Play game with friends</a:t>
            </a:r>
            <a:endParaRPr sz="3467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3"/>
          <p:cNvSpPr txBox="1">
            <a:spLocks noGrp="1"/>
          </p:cNvSpPr>
          <p:nvPr>
            <p:ph type="title"/>
          </p:nvPr>
        </p:nvSpPr>
        <p:spPr>
          <a:xfrm>
            <a:off x="415600" y="13188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(13/13) </a:t>
            </a:r>
            <a:endParaRPr sz="4293" b="1" dirty="0"/>
          </a:p>
        </p:txBody>
      </p:sp>
      <p:pic>
        <p:nvPicPr>
          <p:cNvPr id="938" name="Google Shape;938;p113" descr="Students working in isolated desk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967" y="1272851"/>
            <a:ext cx="3879684" cy="3879684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13"/>
          <p:cNvSpPr txBox="1"/>
          <p:nvPr/>
        </p:nvSpPr>
        <p:spPr>
          <a:xfrm>
            <a:off x="703809" y="5181567"/>
            <a:ext cx="4000000" cy="131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👨‍👩‍👧 Be in a small group</a:t>
            </a:r>
            <a:endParaRPr sz="3467" b="1" dirty="0"/>
          </a:p>
        </p:txBody>
      </p:sp>
      <p:sp>
        <p:nvSpPr>
          <p:cNvPr id="937" name="Google Shape;937;p113"/>
          <p:cNvSpPr txBox="1"/>
          <p:nvPr/>
        </p:nvSpPr>
        <p:spPr>
          <a:xfrm>
            <a:off x="5668217" y="5181567"/>
            <a:ext cx="11392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200"/>
          </a:p>
        </p:txBody>
      </p:sp>
      <p:pic>
        <p:nvPicPr>
          <p:cNvPr id="939" name="Google Shape;939;p113" descr="students working in a large classroom sett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6651" y="1272851"/>
            <a:ext cx="3879684" cy="3879684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113"/>
          <p:cNvSpPr txBox="1"/>
          <p:nvPr/>
        </p:nvSpPr>
        <p:spPr>
          <a:xfrm>
            <a:off x="7208493" y="5181567"/>
            <a:ext cx="4376000" cy="131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👯👯 Be in a large group</a:t>
            </a:r>
            <a:endParaRPr sz="3467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A6E2-A8AF-2AAC-BAA6-9D06AB80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Presentation Note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13B1C-2F54-FA14-6F56-1B48225C9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-US" dirty="0">
                <a:solidFill>
                  <a:schemeClr val="tx1"/>
                </a:solidFill>
              </a:rPr>
              <a:t>Note. Images and animated visuals in this presentation were generated using ChatGPT, Sora, DALL·E, and Gemini based on author-developed prompts.</a:t>
            </a:r>
          </a:p>
        </p:txBody>
      </p:sp>
    </p:spTree>
    <p:extLst>
      <p:ext uri="{BB962C8B-B14F-4D97-AF65-F5344CB8AC3E}">
        <p14:creationId xmlns:p14="http://schemas.microsoft.com/office/powerpoint/2010/main" val="1121618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p114" descr="A notepad reading &quot;Well done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843" y="1570267"/>
            <a:ext cx="5586333" cy="37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34;p113">
            <a:extLst>
              <a:ext uri="{FF2B5EF4-FFF2-40B4-BE49-F238E27FC236}">
                <a16:creationId xmlns:a16="http://schemas.microsoft.com/office/drawing/2014/main" id="{C9BEC593-22A6-BBD5-3DFD-8FE39D5B3C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3188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Well Done</a:t>
            </a:r>
            <a:endParaRPr sz="4293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7"/>
          <p:cNvSpPr txBox="1">
            <a:spLocks noGrp="1"/>
          </p:cNvSpPr>
          <p:nvPr>
            <p:ph type="title"/>
          </p:nvPr>
        </p:nvSpPr>
        <p:spPr>
          <a:xfrm>
            <a:off x="1655200" y="238200"/>
            <a:ext cx="8881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buSzPts val="990"/>
            </a:pPr>
            <a:r>
              <a:rPr lang="en" sz="3893" b="1" dirty="0"/>
              <a:t>What do like to do for fun at school?</a:t>
            </a:r>
            <a:endParaRPr sz="3893" b="1" dirty="0"/>
          </a:p>
        </p:txBody>
      </p:sp>
      <p:sp>
        <p:nvSpPr>
          <p:cNvPr id="792" name="Google Shape;792;p97"/>
          <p:cNvSpPr txBox="1"/>
          <p:nvPr/>
        </p:nvSpPr>
        <p:spPr>
          <a:xfrm>
            <a:off x="1927767" y="945085"/>
            <a:ext cx="4000000" cy="180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133" dirty="0">
                <a:solidFill>
                  <a:schemeClr val="dk1"/>
                </a:solidFill>
              </a:rPr>
              <a:t>📖✏️</a:t>
            </a:r>
            <a:endParaRPr sz="10133" dirty="0"/>
          </a:p>
        </p:txBody>
      </p:sp>
      <p:sp>
        <p:nvSpPr>
          <p:cNvPr id="794" name="Google Shape;794;p97"/>
          <p:cNvSpPr txBox="1"/>
          <p:nvPr/>
        </p:nvSpPr>
        <p:spPr>
          <a:xfrm>
            <a:off x="6075117" y="1033401"/>
            <a:ext cx="4876800" cy="180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133" dirty="0">
                <a:solidFill>
                  <a:schemeClr val="dk1"/>
                </a:solidFill>
              </a:rPr>
              <a:t>📱 🧠</a:t>
            </a:r>
            <a:endParaRPr sz="10133" dirty="0"/>
          </a:p>
        </p:txBody>
      </p:sp>
      <p:sp>
        <p:nvSpPr>
          <p:cNvPr id="797" name="Google Shape;797;p97"/>
          <p:cNvSpPr txBox="1"/>
          <p:nvPr/>
        </p:nvSpPr>
        <p:spPr>
          <a:xfrm>
            <a:off x="1063233" y="2869752"/>
            <a:ext cx="4000000" cy="180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133" dirty="0">
                <a:solidFill>
                  <a:schemeClr val="dk1"/>
                </a:solidFill>
              </a:rPr>
              <a:t>💃🏈</a:t>
            </a:r>
            <a:endParaRPr sz="10133" dirty="0"/>
          </a:p>
        </p:txBody>
      </p:sp>
      <p:sp>
        <p:nvSpPr>
          <p:cNvPr id="798" name="Google Shape;798;p97"/>
          <p:cNvSpPr txBox="1"/>
          <p:nvPr/>
        </p:nvSpPr>
        <p:spPr>
          <a:xfrm>
            <a:off x="4873133" y="2869752"/>
            <a:ext cx="4000000" cy="180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133" dirty="0">
                <a:solidFill>
                  <a:schemeClr val="dk1"/>
                </a:solidFill>
              </a:rPr>
              <a:t>🏀⚽</a:t>
            </a:r>
            <a:endParaRPr sz="10133" dirty="0"/>
          </a:p>
        </p:txBody>
      </p:sp>
      <p:sp>
        <p:nvSpPr>
          <p:cNvPr id="793" name="Google Shape;793;p97"/>
          <p:cNvSpPr txBox="1"/>
          <p:nvPr/>
        </p:nvSpPr>
        <p:spPr>
          <a:xfrm>
            <a:off x="8873133" y="2869735"/>
            <a:ext cx="2078800" cy="180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133" dirty="0">
                <a:solidFill>
                  <a:schemeClr val="dk1"/>
                </a:solidFill>
              </a:rPr>
              <a:t>🎧</a:t>
            </a:r>
            <a:endParaRPr sz="10133" dirty="0"/>
          </a:p>
        </p:txBody>
      </p:sp>
      <p:sp>
        <p:nvSpPr>
          <p:cNvPr id="796" name="Google Shape;796;p97"/>
          <p:cNvSpPr txBox="1"/>
          <p:nvPr/>
        </p:nvSpPr>
        <p:spPr>
          <a:xfrm>
            <a:off x="1285533" y="4706101"/>
            <a:ext cx="4000000" cy="180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133" dirty="0">
                <a:solidFill>
                  <a:schemeClr val="dk1"/>
                </a:solidFill>
              </a:rPr>
              <a:t>🎨🔬 </a:t>
            </a:r>
            <a:endParaRPr sz="10133" dirty="0"/>
          </a:p>
        </p:txBody>
      </p:sp>
      <p:sp>
        <p:nvSpPr>
          <p:cNvPr id="795" name="Google Shape;795;p97"/>
          <p:cNvSpPr txBox="1"/>
          <p:nvPr/>
        </p:nvSpPr>
        <p:spPr>
          <a:xfrm>
            <a:off x="5285547" y="4706101"/>
            <a:ext cx="3887200" cy="180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133" dirty="0">
                <a:solidFill>
                  <a:schemeClr val="dk1"/>
                </a:solidFill>
              </a:rPr>
              <a:t>♟️🧩 </a:t>
            </a:r>
            <a:endParaRPr sz="10133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98"/>
          <p:cNvSpPr txBox="1">
            <a:spLocks noGrp="1"/>
          </p:cNvSpPr>
          <p:nvPr>
            <p:ph type="title"/>
          </p:nvPr>
        </p:nvSpPr>
        <p:spPr>
          <a:xfrm>
            <a:off x="415600" y="56878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" b="1" dirty="0"/>
              <a:t>Having Fun at School!</a:t>
            </a:r>
            <a:endParaRPr b="1" dirty="0"/>
          </a:p>
        </p:txBody>
      </p:sp>
      <p:pic>
        <p:nvPicPr>
          <p:cNvPr id="804" name="Google Shape;804;p98" descr="Teacher working with children to complete a science experiment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0234" y="529768"/>
            <a:ext cx="8679533" cy="488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9"/>
          <p:cNvSpPr txBox="1">
            <a:spLocks noGrp="1"/>
          </p:cNvSpPr>
          <p:nvPr>
            <p:ph type="title"/>
          </p:nvPr>
        </p:nvSpPr>
        <p:spPr>
          <a:xfrm>
            <a:off x="415584" y="2603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b="1" dirty="0"/>
              <a:t>Have Fun at School</a:t>
            </a:r>
            <a:endParaRPr b="1" dirty="0"/>
          </a:p>
        </p:txBody>
      </p:sp>
      <p:sp>
        <p:nvSpPr>
          <p:cNvPr id="810" name="Google Shape;810;p99"/>
          <p:cNvSpPr txBox="1">
            <a:spLocks noGrp="1"/>
          </p:cNvSpPr>
          <p:nvPr>
            <p:ph type="body" idx="1"/>
          </p:nvPr>
        </p:nvSpPr>
        <p:spPr>
          <a:xfrm>
            <a:off x="1147748" y="5293100"/>
            <a:ext cx="10232400" cy="10244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1600"/>
              </a:spcBef>
              <a:buNone/>
            </a:pPr>
            <a:r>
              <a:rPr lang="en" sz="3733" dirty="0">
                <a:solidFill>
                  <a:schemeClr val="dk1"/>
                </a:solidFill>
              </a:rPr>
              <a:t>Find things you like to do.</a:t>
            </a:r>
            <a:br>
              <a:rPr lang="en" sz="3733" dirty="0">
                <a:solidFill>
                  <a:schemeClr val="dk1"/>
                </a:solidFill>
              </a:rPr>
            </a:br>
            <a:endParaRPr sz="3733" dirty="0">
              <a:solidFill>
                <a:schemeClr val="dk1"/>
              </a:solidFill>
            </a:endParaRP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endParaRPr sz="3733" dirty="0"/>
          </a:p>
        </p:txBody>
      </p:sp>
      <p:pic>
        <p:nvPicPr>
          <p:cNvPr id="811" name="Google Shape;811;p99" descr="School music class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7800" y="1276084"/>
            <a:ext cx="7512296" cy="4225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0"/>
          <p:cNvSpPr txBox="1">
            <a:spLocks noGrp="1"/>
          </p:cNvSpPr>
          <p:nvPr>
            <p:ph type="title"/>
          </p:nvPr>
        </p:nvSpPr>
        <p:spPr>
          <a:xfrm>
            <a:off x="415584" y="2603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b="1" dirty="0"/>
              <a:t>Have More Fun at School</a:t>
            </a:r>
            <a:endParaRPr b="1" dirty="0"/>
          </a:p>
        </p:txBody>
      </p:sp>
      <p:sp>
        <p:nvSpPr>
          <p:cNvPr id="817" name="Google Shape;817;p100"/>
          <p:cNvSpPr txBox="1">
            <a:spLocks noGrp="1"/>
          </p:cNvSpPr>
          <p:nvPr>
            <p:ph type="body" idx="1"/>
          </p:nvPr>
        </p:nvSpPr>
        <p:spPr>
          <a:xfrm>
            <a:off x="979784" y="5350700"/>
            <a:ext cx="10232400" cy="10244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1600"/>
              </a:spcBef>
              <a:buNone/>
            </a:pPr>
            <a:r>
              <a:rPr lang="en" sz="3733" dirty="0">
                <a:solidFill>
                  <a:schemeClr val="dk1"/>
                </a:solidFill>
              </a:rPr>
              <a:t>Have fun on your own and with others.</a:t>
            </a:r>
            <a:br>
              <a:rPr lang="en" sz="3733" dirty="0">
                <a:solidFill>
                  <a:schemeClr val="dk1"/>
                </a:solidFill>
              </a:rPr>
            </a:br>
            <a:endParaRPr sz="3733" dirty="0">
              <a:solidFill>
                <a:schemeClr val="dk1"/>
              </a:solidFill>
            </a:endParaRP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endParaRPr sz="3733" dirty="0"/>
          </a:p>
        </p:txBody>
      </p:sp>
      <p:pic>
        <p:nvPicPr>
          <p:cNvPr id="818" name="Google Shape;818;p100" descr="Basketball players on sunsetting court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5067" y="1166517"/>
            <a:ext cx="7901867" cy="44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01"/>
          <p:cNvSpPr txBox="1">
            <a:spLocks noGrp="1"/>
          </p:cNvSpPr>
          <p:nvPr>
            <p:ph type="title"/>
          </p:nvPr>
        </p:nvSpPr>
        <p:spPr>
          <a:xfrm>
            <a:off x="439800" y="48015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(1/13)</a:t>
            </a:r>
            <a:endParaRPr sz="4293" b="1" dirty="0"/>
          </a:p>
        </p:txBody>
      </p:sp>
      <p:pic>
        <p:nvPicPr>
          <p:cNvPr id="828" name="Google Shape;828;p101" descr="male student reading a boo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733" y="1446967"/>
            <a:ext cx="3928667" cy="392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101"/>
          <p:cNvSpPr txBox="1"/>
          <p:nvPr/>
        </p:nvSpPr>
        <p:spPr>
          <a:xfrm>
            <a:off x="484184" y="5578817"/>
            <a:ext cx="42872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>
                <a:solidFill>
                  <a:schemeClr val="dk1"/>
                </a:solidFill>
              </a:rPr>
              <a:t>📖</a:t>
            </a:r>
            <a:r>
              <a:rPr lang="en" sz="3467" b="1">
                <a:solidFill>
                  <a:schemeClr val="dk1"/>
                </a:solidFill>
              </a:rPr>
              <a:t>Read a book</a:t>
            </a:r>
            <a:endParaRPr sz="3467">
              <a:solidFill>
                <a:schemeClr val="dk1"/>
              </a:solidFill>
            </a:endParaRPr>
          </a:p>
        </p:txBody>
      </p:sp>
      <p:sp>
        <p:nvSpPr>
          <p:cNvPr id="824" name="Google Shape;824;p101"/>
          <p:cNvSpPr txBox="1"/>
          <p:nvPr/>
        </p:nvSpPr>
        <p:spPr>
          <a:xfrm>
            <a:off x="5478800" y="5607417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pic>
        <p:nvPicPr>
          <p:cNvPr id="827" name="Google Shape;827;p101" descr="Female student using a compute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2984" y="1446951"/>
            <a:ext cx="3928685" cy="3928685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01"/>
          <p:cNvSpPr txBox="1"/>
          <p:nvPr/>
        </p:nvSpPr>
        <p:spPr>
          <a:xfrm>
            <a:off x="7284603" y="5578833"/>
            <a:ext cx="45160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>
                <a:solidFill>
                  <a:schemeClr val="dk1"/>
                </a:solidFill>
              </a:rPr>
              <a:t>💻</a:t>
            </a:r>
            <a:r>
              <a:rPr lang="en" sz="3467" b="1">
                <a:solidFill>
                  <a:schemeClr val="dk1"/>
                </a:solidFill>
              </a:rPr>
              <a:t>Use a computer</a:t>
            </a:r>
            <a:endParaRPr sz="3467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2"/>
          <p:cNvSpPr txBox="1">
            <a:spLocks noGrp="1"/>
          </p:cNvSpPr>
          <p:nvPr>
            <p:ph type="title"/>
          </p:nvPr>
        </p:nvSpPr>
        <p:spPr>
          <a:xfrm>
            <a:off x="415600" y="37131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(2/13) </a:t>
            </a:r>
            <a:endParaRPr sz="4293" b="1" dirty="0"/>
          </a:p>
        </p:txBody>
      </p:sp>
      <p:pic>
        <p:nvPicPr>
          <p:cNvPr id="836" name="Google Shape;836;p102" descr="Female student smiling listening to music on headphon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451" y="1410218"/>
            <a:ext cx="4037551" cy="4037551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102"/>
          <p:cNvSpPr txBox="1"/>
          <p:nvPr/>
        </p:nvSpPr>
        <p:spPr>
          <a:xfrm>
            <a:off x="360784" y="5537251"/>
            <a:ext cx="42872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>
                <a:solidFill>
                  <a:schemeClr val="dk1"/>
                </a:solidFill>
              </a:rPr>
              <a:t>🎧</a:t>
            </a:r>
            <a:r>
              <a:rPr lang="en" sz="3467" b="1">
                <a:solidFill>
                  <a:schemeClr val="dk1"/>
                </a:solidFill>
              </a:rPr>
              <a:t>Listen to music</a:t>
            </a:r>
            <a:endParaRPr sz="3467">
              <a:solidFill>
                <a:schemeClr val="dk1"/>
              </a:solidFill>
            </a:endParaRPr>
          </a:p>
        </p:txBody>
      </p:sp>
      <p:sp>
        <p:nvSpPr>
          <p:cNvPr id="834" name="Google Shape;834;p102"/>
          <p:cNvSpPr txBox="1"/>
          <p:nvPr/>
        </p:nvSpPr>
        <p:spPr>
          <a:xfrm>
            <a:off x="5553800" y="5607451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pic>
        <p:nvPicPr>
          <p:cNvPr id="838" name="Google Shape;838;p102" descr="Female sitting at a drawing board sketching an anime-like profile of a girl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7985" y="1479318"/>
            <a:ext cx="4057935" cy="405793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2"/>
          <p:cNvSpPr txBox="1"/>
          <p:nvPr/>
        </p:nvSpPr>
        <p:spPr>
          <a:xfrm>
            <a:off x="7831184" y="5599251"/>
            <a:ext cx="40000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>
                <a:solidFill>
                  <a:schemeClr val="dk1"/>
                </a:solidFill>
              </a:rPr>
              <a:t>✏️</a:t>
            </a:r>
            <a:r>
              <a:rPr lang="en" sz="3467" b="1">
                <a:solidFill>
                  <a:schemeClr val="dk1"/>
                </a:solidFill>
              </a:rPr>
              <a:t>Draw a picture</a:t>
            </a:r>
            <a:endParaRPr sz="3467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3"/>
          <p:cNvSpPr txBox="1">
            <a:spLocks noGrp="1"/>
          </p:cNvSpPr>
          <p:nvPr>
            <p:ph type="title"/>
          </p:nvPr>
        </p:nvSpPr>
        <p:spPr>
          <a:xfrm>
            <a:off x="415600" y="37131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(3/13) </a:t>
            </a:r>
            <a:endParaRPr sz="4293" b="1" dirty="0"/>
          </a:p>
        </p:txBody>
      </p:sp>
      <p:pic>
        <p:nvPicPr>
          <p:cNvPr id="847" name="Google Shape;847;p103" descr="Boy coloring a picture of a boy in a winter hat, sweater, and cap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134" y="1338118"/>
            <a:ext cx="4016817" cy="4016817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103"/>
          <p:cNvSpPr txBox="1"/>
          <p:nvPr/>
        </p:nvSpPr>
        <p:spPr>
          <a:xfrm>
            <a:off x="234984" y="5558117"/>
            <a:ext cx="42872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🖍️ Color picture</a:t>
            </a:r>
            <a:endParaRPr sz="3467">
              <a:solidFill>
                <a:schemeClr val="dk1"/>
              </a:solidFill>
            </a:endParaRPr>
          </a:p>
        </p:txBody>
      </p:sp>
      <p:sp>
        <p:nvSpPr>
          <p:cNvPr id="844" name="Google Shape;844;p103"/>
          <p:cNvSpPr txBox="1"/>
          <p:nvPr/>
        </p:nvSpPr>
        <p:spPr>
          <a:xfrm>
            <a:off x="5428000" y="5628317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pic>
        <p:nvPicPr>
          <p:cNvPr id="848" name="Google Shape;848;p103" descr="Male student completing a word searc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6318" y="1338118"/>
            <a:ext cx="4016817" cy="4016817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3"/>
          <p:cNvSpPr txBox="1"/>
          <p:nvPr/>
        </p:nvSpPr>
        <p:spPr>
          <a:xfrm>
            <a:off x="6966333" y="5558133"/>
            <a:ext cx="49768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🔍 Do a word search</a:t>
            </a:r>
            <a:endParaRPr sz="3467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JTI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8E08C"/>
      </a:accent1>
      <a:accent2>
        <a:srgbClr val="2F5597"/>
      </a:accent2>
      <a:accent3>
        <a:srgbClr val="FFFFFF"/>
      </a:accent3>
      <a:accent4>
        <a:srgbClr val="FFF2CC"/>
      </a:accent4>
      <a:accent5>
        <a:srgbClr val="FFE599"/>
      </a:accent5>
      <a:accent6>
        <a:srgbClr val="000000"/>
      </a:accent6>
      <a:hlink>
        <a:srgbClr val="2F5597"/>
      </a:hlink>
      <a:folHlink>
        <a:srgbClr val="2F5597"/>
      </a:folHlink>
    </a:clrScheme>
    <a:fontScheme name="JTIL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TILTPresentation-Template" id="{AB281015-E3EF-4CA4-ACFF-7A0CCAB593D3}" vid="{736C4559-1246-4482-B1DD-9EFED0333CF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JTILTPresentation-Template-OTH</Template>
  <TotalTime>47</TotalTime>
  <Words>320</Words>
  <Application>Microsoft Office PowerPoint</Application>
  <PresentationFormat>Widescreen</PresentationFormat>
  <Paragraphs>61</Paragraphs>
  <Slides>20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Comic Sans MS</vt:lpstr>
      <vt:lpstr>Roboto</vt:lpstr>
      <vt:lpstr>Roboto Black</vt:lpstr>
      <vt:lpstr>Times New Roman</vt:lpstr>
      <vt:lpstr>Verdana</vt:lpstr>
      <vt:lpstr>Default Design</vt:lpstr>
      <vt:lpstr>School Leisure Activity Assessment</vt:lpstr>
      <vt:lpstr>Presentation Note</vt:lpstr>
      <vt:lpstr>What do like to do for fun at school?</vt:lpstr>
      <vt:lpstr>Having Fun at School!</vt:lpstr>
      <vt:lpstr>Have Fun at School</vt:lpstr>
      <vt:lpstr>Have More Fun at School</vt:lpstr>
      <vt:lpstr>What do you like? (1/13)</vt:lpstr>
      <vt:lpstr>What do you like? (2/13) </vt:lpstr>
      <vt:lpstr>What do you like? (3/13) </vt:lpstr>
      <vt:lpstr>What do you like? (4/13) </vt:lpstr>
      <vt:lpstr>What do you like? (5/13) </vt:lpstr>
      <vt:lpstr>What do you like? (6/13)</vt:lpstr>
      <vt:lpstr>What do you like? (7/13) </vt:lpstr>
      <vt:lpstr>What do you like? (8/13)</vt:lpstr>
      <vt:lpstr>What do you like? (9/13) </vt:lpstr>
      <vt:lpstr>What do you like? (10/13) </vt:lpstr>
      <vt:lpstr>What do you like? (11/13) </vt:lpstr>
      <vt:lpstr>What do you like? (12/13) </vt:lpstr>
      <vt:lpstr>What do you like? (13/13) </vt:lpstr>
      <vt:lpstr>Well Done</vt:lpstr>
    </vt:vector>
  </TitlesOfParts>
  <Company>The University of Memphis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Integrating Instructional Software into Teaching and Learning</dc:subject>
  <dc:creator>Craig Erschel Shepherd (cshphrd2)</dc:creator>
  <cp:lastModifiedBy>Craig Erschel Shepherd (cshphrd2)</cp:lastModifiedBy>
  <cp:revision>4</cp:revision>
  <dcterms:created xsi:type="dcterms:W3CDTF">2024-09-10T15:41:43Z</dcterms:created>
  <dcterms:modified xsi:type="dcterms:W3CDTF">2026-06-06T00:29:40Z</dcterms:modified>
</cp:coreProperties>
</file>