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1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B0B783C-CE66-43CC-A1F2-AE7C6EE4B6EF}">
          <p14:sldIdLst>
            <p14:sldId id="256"/>
            <p14:sldId id="260"/>
            <p14:sldId id="261"/>
            <p14:sldId id="262"/>
            <p14:sldId id="263"/>
            <p14:sldId id="264"/>
          </p14:sldIdLst>
        </p14:section>
        <p14:section name="Presentation Contents" id="{4AABBEC6-4A8C-4A7F-A749-6BED348544CB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76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497"/>
    <a:srgbClr val="2F5597"/>
    <a:srgbClr val="595959"/>
    <a:srgbClr val="B8E08C"/>
    <a:srgbClr val="FF0000"/>
    <a:srgbClr val="CC9900"/>
    <a:srgbClr val="663300"/>
    <a:srgbClr val="006600"/>
    <a:srgbClr val="9900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40" autoAdjust="0"/>
    <p:restoredTop sz="91401" autoAdjust="0"/>
  </p:normalViewPr>
  <p:slideViewPr>
    <p:cSldViewPr snapToGrid="0" showGuides="1">
      <p:cViewPr>
        <p:scale>
          <a:sx n="100" d="100"/>
          <a:sy n="100" d="100"/>
        </p:scale>
        <p:origin x="39" y="-81"/>
      </p:cViewPr>
      <p:guideLst>
        <p:guide orient="horz" pos="4319"/>
        <p:guide pos="76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C54D9C12-C77C-44B5-A4B6-550B204C29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9794E248-9E8C-443A-A5ED-3F797AF9CCF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2" name="Rectangle 4">
            <a:extLst>
              <a:ext uri="{FF2B5EF4-FFF2-40B4-BE49-F238E27FC236}">
                <a16:creationId xmlns:a16="http://schemas.microsoft.com/office/drawing/2014/main" id="{3F807E8F-6973-4907-A2A9-0016C1976F7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BE14ACE5-F3A1-44D5-A056-A5EADFD2C8D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2B9D48F8-701B-40D8-B658-5D61D9E7B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54A6B60-46F5-44FD-91EA-C6001B68C5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3195FFD-7637-4C12-9641-4DC81A95556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7B94D00D-C45E-44AC-BBC9-BB7161F66FA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E8C99408-3AA3-49C2-A275-BEB167CA671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1259C95-AE49-459E-B2EE-D26ED3BBEBD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71ED5B40-1D5B-4B3A-8EE7-056D8C9833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4B22A6BE-9336-4166-AE8C-1C58964F57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4400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214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7634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857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7388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4875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3807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6039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2764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6861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8472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8343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6403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0688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s://creativecommons.org/licenses/by-nc-sa/4.0/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journals.uwyo.edu/index.php/jtilt/index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>
            <a:extLst>
              <a:ext uri="{FF2B5EF4-FFF2-40B4-BE49-F238E27FC236}">
                <a16:creationId xmlns:a16="http://schemas.microsoft.com/office/drawing/2014/main" id="{C8C1C049-F093-489D-90F9-FF3503ADDF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274638"/>
            <a:ext cx="10058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Rectangle 15">
            <a:extLst>
              <a:ext uri="{FF2B5EF4-FFF2-40B4-BE49-F238E27FC236}">
                <a16:creationId xmlns:a16="http://schemas.microsoft.com/office/drawing/2014/main" id="{0270379C-98BA-456F-9A8F-BAB630A6FC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1DB6455-0209-2065-F6CC-30EB98328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95" y="6437165"/>
            <a:ext cx="12186805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C493F0C-13A0-FB5C-3D8D-286241BDE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94" y="6477002"/>
            <a:ext cx="12186805" cy="380998"/>
          </a:xfrm>
          <a:prstGeom prst="rect">
            <a:avLst/>
          </a:prstGeom>
          <a:solidFill>
            <a:srgbClr val="2F5597"/>
          </a:solidFill>
          <a:ln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00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5(1).</a:t>
            </a:r>
          </a:p>
        </p:txBody>
      </p:sp>
      <p:pic>
        <p:nvPicPr>
          <p:cNvPr id="7" name="Picture 6">
            <a:hlinkClick r:id="rId15"/>
            <a:extLst>
              <a:ext uri="{FF2B5EF4-FFF2-40B4-BE49-F238E27FC236}">
                <a16:creationId xmlns:a16="http://schemas.microsoft.com/office/drawing/2014/main" id="{BCE05341-DD77-EB2C-106C-FE0D7F70D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0025" y="109242"/>
            <a:ext cx="868680" cy="493395"/>
          </a:xfrm>
          <a:prstGeom prst="rect">
            <a:avLst/>
          </a:prstGeom>
        </p:spPr>
      </p:pic>
      <p:pic>
        <p:nvPicPr>
          <p:cNvPr id="8" name="Picture 7" descr="Creative Commons, Attribution, Non-Commercial, Share Alike icon.">
            <a:hlinkClick r:id="rId17"/>
            <a:extLst>
              <a:ext uri="{FF2B5EF4-FFF2-40B4-BE49-F238E27FC236}">
                <a16:creationId xmlns:a16="http://schemas.microsoft.com/office/drawing/2014/main" id="{B1D746F0-1DEE-FF75-477C-ADEF8F836C99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503" y="6526535"/>
            <a:ext cx="808202" cy="27604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43" r:id="rId1"/>
    <p:sldLayoutId id="2147484144" r:id="rId2"/>
    <p:sldLayoutId id="2147484145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  <p:sldLayoutId id="2147484154" r:id="rId12"/>
    <p:sldLayoutId id="2147484155" r:id="rId13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F5597"/>
          </a:solidFill>
          <a:latin typeface="+mj-lt"/>
          <a:ea typeface="MS PGothic" panose="020B0600070205080204" pitchFamily="34" charset="-128"/>
          <a:cs typeface="ＭＳ Ｐゴシック" pitchFamily="-112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112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3026A-A2AF-6151-9112-44E3AFB14F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AI as a Lesson Planning Thought Partner: Supporting Preservice Teachers’ Strategic AI Use Through Lesson Internalization and Mixed-Reality Rehearsal - Microteaching Rehearsal Slides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A7B3BC-E72C-C501-735D-04F3C219E2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078" y="4148667"/>
            <a:ext cx="12087922" cy="905934"/>
          </a:xfrm>
        </p:spPr>
        <p:txBody>
          <a:bodyPr/>
          <a:lstStyle/>
          <a:p>
            <a:r>
              <a:rPr lang="en-US" sz="2400"/>
              <a:t>Nelson Cubas and </a:t>
            </a:r>
            <a:r>
              <a:rPr lang="en-US" sz="2400" dirty="0"/>
              <a:t>Susie L. Gronseth, University of Houston</a:t>
            </a:r>
          </a:p>
        </p:txBody>
      </p:sp>
    </p:spTree>
    <p:extLst>
      <p:ext uri="{BB962C8B-B14F-4D97-AF65-F5344CB8AC3E}">
        <p14:creationId xmlns:p14="http://schemas.microsoft.com/office/powerpoint/2010/main" val="545864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5FA80-1AC1-80E6-2190-B0B4BFE94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163FF-B126-1153-88D3-423F253C5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Rehearse instructional practice in a microteaching classroom environment</a:t>
            </a:r>
          </a:p>
          <a:p>
            <a:r>
              <a:rPr lang="en-US" sz="2800" dirty="0"/>
              <a:t>Apply lesson internalization to live instructional decision-making</a:t>
            </a:r>
          </a:p>
          <a:p>
            <a:r>
              <a:rPr lang="en-US" sz="2800" dirty="0"/>
              <a:t>Engage in reflective teaching through enactment, observation, and debrief</a:t>
            </a:r>
          </a:p>
          <a:p>
            <a:r>
              <a:rPr lang="en-US" sz="2800" dirty="0"/>
              <a:t>Develop adaptive instructional judgment in response to student interactions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045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2A27B-5BAB-13E3-2BF6-C7E1E2A09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Microteaching Instructions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062A4-DEDF-0CB5-F432-A90B1965A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3632200"/>
          </a:xfrm>
        </p:spPr>
        <p:txBody>
          <a:bodyPr/>
          <a:lstStyle/>
          <a:p>
            <a:r>
              <a:rPr lang="en-US" sz="2800" dirty="0"/>
              <a:t>You are going to practice teaching your Digital Citizenship lesson.</a:t>
            </a:r>
          </a:p>
          <a:p>
            <a:r>
              <a:rPr lang="en-US" sz="2800" dirty="0"/>
              <a:t>Your classmates will role play as middle school students during the lesson.</a:t>
            </a:r>
          </a:p>
          <a:p>
            <a:r>
              <a:rPr lang="en-US" sz="2800" dirty="0"/>
              <a:t>The students may not have much prior knowledge of your specific digital citizenship lesson.</a:t>
            </a:r>
          </a:p>
          <a:p>
            <a:r>
              <a:rPr lang="en-US" sz="2800" dirty="0"/>
              <a:t>If an activity or instructional move does not fit the setting, you should adjust and continue the lesson as needed.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474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BCC6F-0EDC-9C84-BECD-50F40B0C1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Microteaching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47055-2BEC-D221-9598-D65696D91F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Students who are teaching individually will have about 5 to 7 minutes to teach.</a:t>
            </a:r>
          </a:p>
          <a:p>
            <a:r>
              <a:rPr lang="en-US" sz="2800" dirty="0"/>
              <a:t>If teaching in groups</a:t>
            </a:r>
            <a:r>
              <a:rPr lang="en-US" sz="2800"/>
              <a:t>, you </a:t>
            </a:r>
            <a:r>
              <a:rPr lang="en-US" sz="2800" dirty="0"/>
              <a:t>will have about 10-15 minutes.</a:t>
            </a:r>
          </a:p>
          <a:p>
            <a:r>
              <a:rPr lang="en-US" sz="2800" dirty="0"/>
              <a:t>The microteaching rehearsal will span the full three hours of class to allow groups enough time to teach.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279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A84D7-27C3-A0D4-AC61-74D666DA0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Debrief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55436-74DA-5E34-4EBF-75ABFD24C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525963"/>
          </a:xfrm>
        </p:spPr>
        <p:txBody>
          <a:bodyPr/>
          <a:lstStyle/>
          <a:p>
            <a:r>
              <a:rPr lang="en-US" sz="2800" dirty="0"/>
              <a:t>What did this experience reveal about how well you prepared for teaching?</a:t>
            </a:r>
          </a:p>
          <a:p>
            <a:r>
              <a:rPr lang="en-US" sz="2800" dirty="0"/>
              <a:t>What student moment stood out to you most?</a:t>
            </a:r>
          </a:p>
          <a:p>
            <a:r>
              <a:rPr lang="en-US" sz="2800" dirty="0"/>
              <a:t>What would you change before teaching this lesson again?</a:t>
            </a:r>
          </a:p>
          <a:p>
            <a:r>
              <a:rPr lang="en-US" sz="2800" dirty="0"/>
              <a:t>What is one strategy you used today that you would use again?</a:t>
            </a:r>
          </a:p>
        </p:txBody>
      </p:sp>
    </p:spTree>
    <p:extLst>
      <p:ext uri="{BB962C8B-B14F-4D97-AF65-F5344CB8AC3E}">
        <p14:creationId xmlns:p14="http://schemas.microsoft.com/office/powerpoint/2010/main" val="108032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95CE0-7CC1-BD2B-90B3-9B46C8C21C11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19050">
            <a:solidFill>
              <a:srgbClr val="2F5497"/>
            </a:solidFill>
          </a:ln>
        </p:spPr>
        <p:txBody>
          <a:bodyPr/>
          <a:lstStyle/>
          <a:p>
            <a:r>
              <a:rPr lang="en-US" dirty="0"/>
              <a:t>To Earn Credit: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4DC4E-4A75-18A3-2767-FA46158FDD47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1600" dirty="0"/>
              <a:t>Practicing teaching during the microteaching scenario counts as the weekly assignment.</a:t>
            </a:r>
            <a:br>
              <a:rPr lang="en-US" sz="1600" dirty="0"/>
            </a:br>
            <a:endParaRPr lang="en-US" sz="1600" dirty="0"/>
          </a:p>
          <a:p>
            <a:pPr marL="0" indent="0">
              <a:buNone/>
            </a:pPr>
            <a:r>
              <a:rPr lang="en-US" sz="1600" dirty="0"/>
              <a:t>If you miss the microteaching practice, write a 2-page double-spaced response in paragraph form explaining how you would have taught the lesson using your lesson internalization worksheet materials.</a:t>
            </a:r>
            <a:endParaRPr lang="en-US" sz="11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In your response, explain:</a:t>
            </a:r>
            <a:endParaRPr lang="en-US" sz="1100" dirty="0"/>
          </a:p>
          <a:p>
            <a:r>
              <a:rPr lang="en-US" sz="1600" dirty="0"/>
              <a:t>how you would open the lesson</a:t>
            </a:r>
          </a:p>
          <a:p>
            <a:r>
              <a:rPr lang="en-US" sz="1600" dirty="0"/>
              <a:t>how you would communicate the learning objective</a:t>
            </a:r>
          </a:p>
          <a:p>
            <a:r>
              <a:rPr lang="en-US" sz="1600" dirty="0"/>
              <a:t>two student responses or questions you think might come up and how you would respond</a:t>
            </a:r>
          </a:p>
          <a:p>
            <a:r>
              <a:rPr lang="en-US" sz="1600" dirty="0"/>
              <a:t>one classroom management challenge you might face and how you would handle it</a:t>
            </a:r>
          </a:p>
          <a:p>
            <a:r>
              <a:rPr lang="en-US" sz="1600" dirty="0"/>
              <a:t>how the lesson internalization worksheet helped you prepare for teaching the lesson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/>
              <a:t>Note: </a:t>
            </a:r>
            <a:r>
              <a:rPr lang="en-US" sz="1600" dirty="0"/>
              <a:t>Do not copy and paste your worksheet responses. Use your worksheet as a planning tool but explain your ideas in full paragraphs and in your own words.</a:t>
            </a:r>
            <a:endParaRPr lang="en-US" sz="1100" dirty="0"/>
          </a:p>
          <a:p>
            <a:pPr marL="0" indent="0">
              <a:buNone/>
            </a:pPr>
            <a:br>
              <a:rPr lang="en-US" sz="2000" dirty="0"/>
            </a:br>
            <a:br>
              <a:rPr lang="en-US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7700796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JTIL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8E08C"/>
      </a:accent1>
      <a:accent2>
        <a:srgbClr val="2F5597"/>
      </a:accent2>
      <a:accent3>
        <a:srgbClr val="FFFFFF"/>
      </a:accent3>
      <a:accent4>
        <a:srgbClr val="FFF2CC"/>
      </a:accent4>
      <a:accent5>
        <a:srgbClr val="FFE599"/>
      </a:accent5>
      <a:accent6>
        <a:srgbClr val="000000"/>
      </a:accent6>
      <a:hlink>
        <a:srgbClr val="2F5597"/>
      </a:hlink>
      <a:folHlink>
        <a:srgbClr val="2F5597"/>
      </a:folHlink>
    </a:clrScheme>
    <a:fontScheme name="JTILT">
      <a:majorFont>
        <a:latin typeface="Roboto Black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JTILTPresentation-Template" id="{AB281015-E3EF-4CA4-ACFF-7A0CCAB593D3}" vid="{736C4559-1246-4482-B1DD-9EFED0333CF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JTILTPresentation-Template-OTH</Template>
  <TotalTime>62</TotalTime>
  <Words>369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Comic Sans MS</vt:lpstr>
      <vt:lpstr>Roboto</vt:lpstr>
      <vt:lpstr>Roboto Black</vt:lpstr>
      <vt:lpstr>Times New Roman</vt:lpstr>
      <vt:lpstr>Verdana</vt:lpstr>
      <vt:lpstr>Default Design</vt:lpstr>
      <vt:lpstr>AI as a Lesson Planning Thought Partner: Supporting Preservice Teachers’ Strategic AI Use Through Lesson Internalization and Mixed-Reality Rehearsal - Microteaching Rehearsal Slides</vt:lpstr>
      <vt:lpstr>Objectives</vt:lpstr>
      <vt:lpstr>Microteaching Instructions</vt:lpstr>
      <vt:lpstr>Microteaching Structure</vt:lpstr>
      <vt:lpstr>Class Debrief</vt:lpstr>
      <vt:lpstr>To Earn Credit:</vt:lpstr>
    </vt:vector>
  </TitlesOfParts>
  <Company>The University of Memphis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Integrating Instructional Software into Teaching and Learning</dc:subject>
  <dc:creator>Craig Erschel Shepherd (cshphrd2)</dc:creator>
  <cp:lastModifiedBy>Craig Erschel Shepherd (cshphrd2)</cp:lastModifiedBy>
  <cp:revision>9</cp:revision>
  <dcterms:created xsi:type="dcterms:W3CDTF">2024-09-10T15:41:43Z</dcterms:created>
  <dcterms:modified xsi:type="dcterms:W3CDTF">2026-06-10T12:01:41Z</dcterms:modified>
</cp:coreProperties>
</file>