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0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  <p14:sldId id="260"/>
            <p14:sldId id="261"/>
            <p14:sldId id="262"/>
            <p14:sldId id="263"/>
            <p14:sldId id="264"/>
          </p14:sldIdLst>
        </p14:section>
        <p14:section name="Presentation Contents" id="{4AABBEC6-4A8C-4A7F-A749-6BED348544C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497"/>
    <a:srgbClr val="2F5597"/>
    <a:srgbClr val="595959"/>
    <a:srgbClr val="B8E08C"/>
    <a:srgbClr val="FF0000"/>
    <a:srgbClr val="CC9900"/>
    <a:srgbClr val="663300"/>
    <a:srgbClr val="006600"/>
    <a:srgbClr val="990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40" autoAdjust="0"/>
    <p:restoredTop sz="91401" autoAdjust="0"/>
  </p:normalViewPr>
  <p:slideViewPr>
    <p:cSldViewPr snapToGrid="0" showGuides="1">
      <p:cViewPr>
        <p:scale>
          <a:sx n="100" d="100"/>
          <a:sy n="100" d="100"/>
        </p:scale>
        <p:origin x="39" y="-81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AI as a Lesson Planning Thought Partner: Supporting Preservice Teachers’ Strategic AI Use Through Lesson Internalization and Mixed-Reality Rehearsal - Microteaching Rehearsal Slides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078" y="4148667"/>
            <a:ext cx="12087922" cy="905934"/>
          </a:xfrm>
        </p:spPr>
        <p:txBody>
          <a:bodyPr/>
          <a:lstStyle/>
          <a:p>
            <a:r>
              <a:rPr lang="en-US" sz="2400"/>
              <a:t>Nelson Cubas and </a:t>
            </a:r>
            <a:r>
              <a:rPr lang="en-US" sz="2400" dirty="0"/>
              <a:t>Susie L. Gronseth, University of Houston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5FA80-1AC1-80E6-2190-B0B4BFE94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163FF-B126-1153-88D3-423F253C5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Rehearse instructional practice in a microteaching classroom environment</a:t>
            </a:r>
          </a:p>
          <a:p>
            <a:r>
              <a:rPr lang="en-US" sz="2800" dirty="0"/>
              <a:t>Apply lesson internalization to live instructional decision-making</a:t>
            </a:r>
          </a:p>
          <a:p>
            <a:r>
              <a:rPr lang="en-US" sz="2800" dirty="0"/>
              <a:t>Engage in reflective teaching through enactment, observation, and debrief</a:t>
            </a:r>
          </a:p>
          <a:p>
            <a:r>
              <a:rPr lang="en-US" sz="2800" dirty="0"/>
              <a:t>Develop adaptive instructional judgment in response to student interactions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45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2A27B-5BAB-13E3-2BF6-C7E1E2A09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Microteaching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062A4-DEDF-0CB5-F432-A90B1965A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3632200"/>
          </a:xfrm>
        </p:spPr>
        <p:txBody>
          <a:bodyPr/>
          <a:lstStyle/>
          <a:p>
            <a:r>
              <a:rPr lang="en-US" sz="2800" dirty="0"/>
              <a:t>You are going to practice teaching your Digital Citizenship lesson.</a:t>
            </a:r>
          </a:p>
          <a:p>
            <a:r>
              <a:rPr lang="en-US" sz="2800" dirty="0"/>
              <a:t>Your classmates will role play as middle school students during the lesson.</a:t>
            </a:r>
          </a:p>
          <a:p>
            <a:r>
              <a:rPr lang="en-US" sz="2800" dirty="0"/>
              <a:t>The students may not have much prior knowledge of your specific digital citizenship lesson.</a:t>
            </a:r>
          </a:p>
          <a:p>
            <a:r>
              <a:rPr lang="en-US" sz="2800" dirty="0"/>
              <a:t>If an activity or instructional move does not fit the setting, you should adjust and continue the lesson as needed.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474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BCC6F-0EDC-9C84-BECD-50F40B0C1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Microteaching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47055-2BEC-D221-9598-D65696D91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Students who are teaching individually will have about 5 to 7 minutes to teach.</a:t>
            </a:r>
          </a:p>
          <a:p>
            <a:r>
              <a:rPr lang="en-US" sz="2800" dirty="0"/>
              <a:t>If teaching in groups</a:t>
            </a:r>
            <a:r>
              <a:rPr lang="en-US" sz="2800"/>
              <a:t>, you </a:t>
            </a:r>
            <a:r>
              <a:rPr lang="en-US" sz="2800" dirty="0"/>
              <a:t>will have about 10-15 minutes.</a:t>
            </a:r>
          </a:p>
          <a:p>
            <a:r>
              <a:rPr lang="en-US" sz="2800" dirty="0"/>
              <a:t>The microteaching rehearsal will span the full three hours of class to allow groups enough time to teach.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279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A84D7-27C3-A0D4-AC61-74D666DA0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Debrief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55436-74DA-5E34-4EBF-75ABFD24C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/>
          <a:lstStyle/>
          <a:p>
            <a:r>
              <a:rPr lang="en-US" sz="2800" dirty="0"/>
              <a:t>What did this experience reveal about how well you prepared for teaching?</a:t>
            </a:r>
          </a:p>
          <a:p>
            <a:r>
              <a:rPr lang="en-US" sz="2800" dirty="0"/>
              <a:t>What student moment stood out to you most?</a:t>
            </a:r>
          </a:p>
          <a:p>
            <a:r>
              <a:rPr lang="en-US" sz="2800" dirty="0"/>
              <a:t>What would you change before teaching this lesson again?</a:t>
            </a:r>
          </a:p>
          <a:p>
            <a:r>
              <a:rPr lang="en-US" sz="2800" dirty="0"/>
              <a:t>What is one strategy you used today that you would use again?</a:t>
            </a:r>
          </a:p>
        </p:txBody>
      </p:sp>
    </p:spTree>
    <p:extLst>
      <p:ext uri="{BB962C8B-B14F-4D97-AF65-F5344CB8AC3E}">
        <p14:creationId xmlns:p14="http://schemas.microsoft.com/office/powerpoint/2010/main" val="108032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95CE0-7CC1-BD2B-90B3-9B46C8C21C11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9050">
            <a:solidFill>
              <a:srgbClr val="2F5497"/>
            </a:solidFill>
          </a:ln>
        </p:spPr>
        <p:txBody>
          <a:bodyPr/>
          <a:lstStyle/>
          <a:p>
            <a:r>
              <a:rPr lang="en-US" dirty="0"/>
              <a:t>To Earn Credit: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4DC4E-4A75-18A3-2767-FA46158FDD47}"/>
              </a:ext>
            </a:extLst>
          </p:cNvPr>
          <p:cNvSpPr>
            <a:spLocks noGrp="1"/>
          </p:cNvSpPr>
          <p:nvPr>
            <p:ph idx="1"/>
          </p:nvPr>
        </p:nvSpPr>
        <p:spPr>
          <a:ln w="28575"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Practicing teaching during the microteaching scenario counts as the weekly assignment.</a:t>
            </a:r>
            <a:br>
              <a:rPr lang="en-US" sz="1600" dirty="0"/>
            </a:br>
            <a:endParaRPr lang="en-US" sz="1600" dirty="0"/>
          </a:p>
          <a:p>
            <a:pPr marL="0" indent="0">
              <a:buNone/>
            </a:pPr>
            <a:r>
              <a:rPr lang="en-US" sz="1600" dirty="0"/>
              <a:t>If you miss the microteaching practice, write a 2-page double-spaced response in paragraph form explaining how you would have taught the lesson using your lesson internalization worksheet materials.</a:t>
            </a:r>
            <a:endParaRPr lang="en-US" sz="11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In your response, explain:</a:t>
            </a:r>
            <a:endParaRPr lang="en-US" sz="1100" dirty="0"/>
          </a:p>
          <a:p>
            <a:r>
              <a:rPr lang="en-US" sz="1600" dirty="0"/>
              <a:t>how you would open the lesson</a:t>
            </a:r>
          </a:p>
          <a:p>
            <a:r>
              <a:rPr lang="en-US" sz="1600" dirty="0"/>
              <a:t>how you would communicate the learning objective</a:t>
            </a:r>
          </a:p>
          <a:p>
            <a:r>
              <a:rPr lang="en-US" sz="1600" dirty="0"/>
              <a:t>two student responses or questions you think might come up and how you would respond</a:t>
            </a:r>
          </a:p>
          <a:p>
            <a:r>
              <a:rPr lang="en-US" sz="1600" dirty="0"/>
              <a:t>one classroom management challenge you might face and how you would handle it</a:t>
            </a:r>
          </a:p>
          <a:p>
            <a:r>
              <a:rPr lang="en-US" sz="1600" dirty="0"/>
              <a:t>how the lesson internalization worksheet helped you prepare for teaching the lesson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b="1" dirty="0"/>
              <a:t>Note: </a:t>
            </a:r>
            <a:r>
              <a:rPr lang="en-US" sz="1600" dirty="0"/>
              <a:t>Do not copy and paste your worksheet responses. Use your worksheet as a planning tool but explain your ideas in full paragraphs and in your own words.</a:t>
            </a:r>
            <a:endParaRPr lang="en-US" sz="1100" dirty="0"/>
          </a:p>
          <a:p>
            <a:pPr marL="0" indent="0">
              <a:buNone/>
            </a:pPr>
            <a:br>
              <a:rPr lang="en-US" sz="2000" dirty="0"/>
            </a:b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7700796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62</TotalTime>
  <Words>369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Comic Sans MS</vt:lpstr>
      <vt:lpstr>Roboto</vt:lpstr>
      <vt:lpstr>Roboto Black</vt:lpstr>
      <vt:lpstr>Times New Roman</vt:lpstr>
      <vt:lpstr>Verdana</vt:lpstr>
      <vt:lpstr>Default Design</vt:lpstr>
      <vt:lpstr>AI as a Lesson Planning Thought Partner: Supporting Preservice Teachers’ Strategic AI Use Through Lesson Internalization and Mixed-Reality Rehearsal - Microteaching Rehearsal Slides</vt:lpstr>
      <vt:lpstr>Objectives</vt:lpstr>
      <vt:lpstr>Microteaching Instructions</vt:lpstr>
      <vt:lpstr>Microteaching Structure</vt:lpstr>
      <vt:lpstr>Class Debrief</vt:lpstr>
      <vt:lpstr>To Earn Credit: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9</cp:revision>
  <dcterms:created xsi:type="dcterms:W3CDTF">2024-09-10T15:41:43Z</dcterms:created>
  <dcterms:modified xsi:type="dcterms:W3CDTF">2026-06-10T12:01:41Z</dcterms:modified>
</cp:coreProperties>
</file>