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94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  <p14:sldId id="260"/>
            <p14:sldId id="261"/>
            <p14:sldId id="262"/>
            <p14:sldId id="263"/>
            <p14:sldId id="264"/>
            <p14:sldId id="265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003399"/>
    <a:srgbClr val="B8E08C"/>
    <a:srgbClr val="FF0000"/>
    <a:srgbClr val="CC9900"/>
    <a:srgbClr val="663300"/>
    <a:srgbClr val="006600"/>
    <a:srgbClr val="99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32" autoAdjust="0"/>
    <p:restoredTop sz="91401" autoAdjust="0"/>
  </p:normalViewPr>
  <p:slideViewPr>
    <p:cSldViewPr snapToGrid="0" showGuides="1">
      <p:cViewPr varScale="1">
        <p:scale>
          <a:sx n="89" d="100"/>
          <a:sy n="89" d="100"/>
        </p:scale>
        <p:origin x="84" y="216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5(1).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AI as a Lesson Planning Thought Partner</a:t>
            </a:r>
            <a:r>
              <a:rPr lang="en-US" sz="2800"/>
              <a:t>: Supporting Preservice Teachers’ </a:t>
            </a:r>
            <a:r>
              <a:rPr lang="en-US" sz="2800" dirty="0"/>
              <a:t>Strategic AI Use Through Lesson Internalization and Mixed-Reality Rehearsal – </a:t>
            </a:r>
            <a:r>
              <a:rPr lang="en-US" sz="2800" dirty="0" err="1"/>
              <a:t>Mursion</a:t>
            </a:r>
            <a:r>
              <a:rPr lang="en-US" sz="2800" dirty="0"/>
              <a:t> Simulation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Nelson Cubas and Susie L. Gronseth, University of Houston</a:t>
            </a:r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93346-0C89-A90E-6D8E-17743F858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7A313-5706-F452-545F-9D8AA025B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Rehearse instructional practice in a mixed-reality classroom environment</a:t>
            </a:r>
          </a:p>
          <a:p>
            <a:r>
              <a:rPr lang="en-US" dirty="0"/>
              <a:t>Apply lesson internalization to live instructional decision-making</a:t>
            </a:r>
          </a:p>
          <a:p>
            <a:r>
              <a:rPr lang="en-US" dirty="0"/>
              <a:t>Engage in reflective teaching through enactment, observation, and debrief</a:t>
            </a:r>
          </a:p>
          <a:p>
            <a:r>
              <a:rPr lang="en-US" dirty="0"/>
              <a:t>Develop adaptive instructional judgment in response to student interactions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44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E9BC-343E-DC3F-C41F-3862CC6BC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Mursion</a:t>
            </a:r>
            <a:r>
              <a:rPr lang="en-US" dirty="0"/>
              <a:t>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EA5DA-CB17-6EAD-80E8-FE2A01782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You are going to practice your Digital Citizenship lesson.</a:t>
            </a:r>
          </a:p>
          <a:p>
            <a:r>
              <a:rPr lang="en-US" sz="2800" dirty="0"/>
              <a:t>The simulated students are middle schoolers.</a:t>
            </a:r>
          </a:p>
          <a:p>
            <a:r>
              <a:rPr lang="en-US" sz="2800" dirty="0"/>
              <a:t>The simulated students can </a:t>
            </a:r>
            <a:r>
              <a:rPr lang="en-US" sz="2800" b="1" dirty="0"/>
              <a:t>hear </a:t>
            </a:r>
            <a:r>
              <a:rPr lang="en-US" sz="2800" dirty="0"/>
              <a:t>and </a:t>
            </a:r>
            <a:r>
              <a:rPr lang="en-US" sz="2800" b="1" dirty="0"/>
              <a:t>respond </a:t>
            </a:r>
            <a:r>
              <a:rPr lang="en-US" sz="2800" dirty="0"/>
              <a:t>to you. They can also </a:t>
            </a:r>
            <a:r>
              <a:rPr lang="en-US" sz="2800" b="1" dirty="0"/>
              <a:t>see </a:t>
            </a:r>
            <a:r>
              <a:rPr lang="en-US" sz="2800" dirty="0"/>
              <a:t>you on camera.</a:t>
            </a:r>
          </a:p>
          <a:p>
            <a:r>
              <a:rPr lang="en-US" sz="2800" dirty="0"/>
              <a:t>The students may not have much prior knowledge of digital citizenship.</a:t>
            </a:r>
          </a:p>
          <a:p>
            <a:r>
              <a:rPr lang="en-US" sz="2800" dirty="0"/>
              <a:t>If you ask the simulated students to do something they can’t do, they’ll tell you: “The principal said we can’t do that.”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5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0729-CE25-96A8-6880-2FDEE1D31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br>
              <a:rPr lang="en-US" dirty="0"/>
            </a:br>
            <a:r>
              <a:rPr lang="en-US" dirty="0" err="1"/>
              <a:t>Mursion</a:t>
            </a:r>
            <a:r>
              <a:rPr lang="en-US" dirty="0"/>
              <a:t> Class Structure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29B3E-0F61-B3C0-603F-F43DEEA8D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teacher will have about 5-7 minutes.</a:t>
            </a:r>
          </a:p>
          <a:p>
            <a:r>
              <a:rPr lang="en-US" dirty="0"/>
              <a:t>If student groups are used instead, each group will have 10-15 minutes </a:t>
            </a:r>
          </a:p>
          <a:p>
            <a:r>
              <a:rPr lang="en-US" dirty="0"/>
              <a:t>The simulation will last 90 minutes.</a:t>
            </a:r>
          </a:p>
          <a:p>
            <a:r>
              <a:rPr lang="en-US" dirty="0"/>
              <a:t>Our goal is for everyone to have a chance to teach, but we’ll see how time goes.</a:t>
            </a:r>
          </a:p>
          <a:p>
            <a:r>
              <a:rPr lang="en-US" dirty="0"/>
              <a:t>We’ll start with </a:t>
            </a:r>
            <a:r>
              <a:rPr lang="en-US" b="1" dirty="0"/>
              <a:t>Volunteers </a:t>
            </a:r>
            <a:r>
              <a:rPr lang="en-US" dirty="0"/>
              <a:t>and move on to </a:t>
            </a:r>
            <a:r>
              <a:rPr lang="en-US" b="1" dirty="0" err="1"/>
              <a:t>Volun-tolds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2525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D682-A61E-53F3-7D33-E9723AB5D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Padlet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F1A83-69D9-F109-6F3D-4C865924B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60" y="4156501"/>
            <a:ext cx="10972800" cy="1036348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Tip: </a:t>
            </a:r>
            <a:r>
              <a:rPr lang="en-US" sz="1600" dirty="0"/>
              <a:t>Open a Word document </a:t>
            </a:r>
            <a:r>
              <a:rPr lang="en-US" sz="1600" b="1" dirty="0"/>
              <a:t>NOW</a:t>
            </a:r>
            <a:r>
              <a:rPr lang="en-US" sz="1600" dirty="0"/>
              <a:t>. Drop your screenshot of each contribution onto that Word doc </a:t>
            </a:r>
            <a:r>
              <a:rPr lang="en-US" sz="1600" b="1" dirty="0"/>
              <a:t>as you post it</a:t>
            </a:r>
            <a:r>
              <a:rPr lang="en-US" sz="1600" dirty="0"/>
              <a:t>. Submit this doc at the end for credit.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8F5C1D8-01A4-0B44-158D-6B3954D773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38932"/>
              </p:ext>
            </p:extLst>
          </p:nvPr>
        </p:nvGraphicFramePr>
        <p:xfrm>
          <a:off x="725760" y="1883840"/>
          <a:ext cx="7239000" cy="2087880"/>
        </p:xfrm>
        <a:graphic>
          <a:graphicData uri="http://schemas.openxmlformats.org/drawingml/2006/table">
            <a:tbl>
              <a:tblPr/>
              <a:tblGrid>
                <a:gridCol w="1809750">
                  <a:extLst>
                    <a:ext uri="{9D8B030D-6E8A-4147-A177-3AD203B41FA5}">
                      <a16:colId xmlns:a16="http://schemas.microsoft.com/office/drawing/2014/main" val="1055450227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320420805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55100574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116068602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Teacher Observer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Student Observer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Question Raiser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 Advice Giver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5939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 did you observe about the teachers?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 did you observe about the students?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 other questions or concerns does watching this session raise for you?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 might you suggest that the teacher do differently?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780801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65D261F-4320-8998-5C69-4D2E2069E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2819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0B2C40-971E-BC0C-2C8F-E09A46172CF1}"/>
              </a:ext>
            </a:extLst>
          </p:cNvPr>
          <p:cNvSpPr txBox="1"/>
          <p:nvPr/>
        </p:nvSpPr>
        <p:spPr>
          <a:xfrm>
            <a:off x="621682" y="1180885"/>
            <a:ext cx="734307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2400" b="0" i="0" u="none" strike="noStrike" dirty="0">
                <a:solidFill>
                  <a:srgbClr val="595959"/>
                </a:solidFill>
                <a:effectLst/>
                <a:latin typeface="Crimson Text"/>
              </a:rPr>
              <a:t>Link to working Padlet document goes here. </a:t>
            </a:r>
            <a:endParaRPr lang="en-US" b="0" dirty="0">
              <a:effectLst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996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DF691-D98D-FD87-EE81-E4962E644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Debrief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BBE86-8481-F023-084A-F5F0D3AA1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Were you able to predict anything the students would say/ask?</a:t>
            </a:r>
            <a:br>
              <a:rPr lang="en-US" dirty="0"/>
            </a:br>
            <a:endParaRPr lang="en-US" dirty="0"/>
          </a:p>
          <a:p>
            <a:r>
              <a:rPr lang="en-US" dirty="0"/>
              <a:t>How did you respond when a question/comment stifled you?</a:t>
            </a:r>
            <a:br>
              <a:rPr lang="en-US" dirty="0"/>
            </a:br>
            <a:endParaRPr lang="en-US" dirty="0"/>
          </a:p>
          <a:p>
            <a:r>
              <a:rPr lang="en-US" dirty="0"/>
              <a:t>How did you think the overall dialogue went? Any memorable teaching or learning moments?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58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9D00-E0F5-C40D-F40E-DC4A0C8DA734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2700">
            <a:solidFill>
              <a:srgbClr val="2F5597"/>
            </a:solidFill>
          </a:ln>
        </p:spPr>
        <p:txBody>
          <a:bodyPr/>
          <a:lstStyle/>
          <a:p>
            <a:r>
              <a:rPr lang="en-US" dirty="0"/>
              <a:t>To Earn Credit: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0E4D-41EC-106A-7674-153575333261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rgbClr val="B8E08C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Submit a Word document with screenshots of all your Padlet contributions:</a:t>
            </a:r>
          </a:p>
          <a:p>
            <a:r>
              <a:rPr lang="en-US" dirty="0"/>
              <a:t>Teacher Observer</a:t>
            </a:r>
          </a:p>
          <a:p>
            <a:r>
              <a:rPr lang="en-US" dirty="0"/>
              <a:t>Student Observer</a:t>
            </a:r>
          </a:p>
          <a:p>
            <a:r>
              <a:rPr lang="en-US" dirty="0"/>
              <a:t>Question Raiser</a:t>
            </a:r>
          </a:p>
          <a:p>
            <a:r>
              <a:rPr lang="en-US" dirty="0"/>
              <a:t>Advice Giver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18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879C8-78F5-0329-4B52-D1587B613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Missed Simulation Alternative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A127E-C2A0-F2E2-0591-3A1F61C1D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21419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If you miss the teaching rehearsal simulation, write a 2-page double-spaced response in paragraph form explaining how you would have taught the lesson using your lesson internalization worksheet.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In your response, explain:</a:t>
            </a:r>
          </a:p>
          <a:p>
            <a:r>
              <a:rPr lang="en-US" sz="1800" dirty="0"/>
              <a:t>how you would open the lesson</a:t>
            </a:r>
          </a:p>
          <a:p>
            <a:r>
              <a:rPr lang="en-US" sz="1800" dirty="0"/>
              <a:t>how you would communicate the learning objective</a:t>
            </a:r>
          </a:p>
          <a:p>
            <a:r>
              <a:rPr lang="en-US" sz="1800" dirty="0"/>
              <a:t>two student responses or questions you think might come up and how you would respond</a:t>
            </a:r>
          </a:p>
          <a:p>
            <a:r>
              <a:rPr lang="en-US" sz="1800" dirty="0"/>
              <a:t>one classroom management challenge you might face and how you would handle it</a:t>
            </a:r>
          </a:p>
          <a:p>
            <a:r>
              <a:rPr lang="en-US" sz="1800" dirty="0"/>
              <a:t>how the lesson internalization worksheet helped you prepare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Note: </a:t>
            </a:r>
            <a:r>
              <a:rPr lang="en-US" sz="1800" dirty="0"/>
              <a:t>Do not copy and paste your worksheet responses. Use your worksheet as a planning tool, but explain your ideas in full paragraphs and in your own words.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018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38</TotalTime>
  <Words>503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Comic Sans MS</vt:lpstr>
      <vt:lpstr>Crimson Text</vt:lpstr>
      <vt:lpstr>Roboto</vt:lpstr>
      <vt:lpstr>Roboto Black</vt:lpstr>
      <vt:lpstr>Times New Roman</vt:lpstr>
      <vt:lpstr>Verdana</vt:lpstr>
      <vt:lpstr>Default Design</vt:lpstr>
      <vt:lpstr>AI as a Lesson Planning Thought Partner: Supporting Preservice Teachers’ Strategic AI Use Through Lesson Internalization and Mixed-Reality Rehearsal – Mursion Simulation Slides</vt:lpstr>
      <vt:lpstr>Objectives</vt:lpstr>
      <vt:lpstr>Mursion Instructions</vt:lpstr>
      <vt:lpstr>  Mursion Class Structure   </vt:lpstr>
      <vt:lpstr>Padlet</vt:lpstr>
      <vt:lpstr>Class Debrief </vt:lpstr>
      <vt:lpstr>To Earn Credit:</vt:lpstr>
      <vt:lpstr>Missed Simulation Alternative Assignment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8</cp:revision>
  <dcterms:created xsi:type="dcterms:W3CDTF">2024-09-10T15:41:43Z</dcterms:created>
  <dcterms:modified xsi:type="dcterms:W3CDTF">2026-06-10T12:02:32Z</dcterms:modified>
</cp:coreProperties>
</file>