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84" r:id="rId18"/>
    <p:sldId id="291" r:id="rId19"/>
    <p:sldId id="276" r:id="rId20"/>
    <p:sldId id="277" r:id="rId21"/>
    <p:sldId id="278" r:id="rId22"/>
    <p:sldId id="279" r:id="rId23"/>
    <p:sldId id="280" r:id="rId24"/>
    <p:sldId id="281" r:id="rId25"/>
    <p:sldId id="282" r:id="rId26"/>
    <p:sldId id="294" r:id="rId27"/>
    <p:sldId id="292" r:id="rId28"/>
    <p:sldId id="285" r:id="rId29"/>
    <p:sldId id="286" r:id="rId30"/>
    <p:sldId id="287" r:id="rId31"/>
    <p:sldId id="288" r:id="rId32"/>
    <p:sldId id="293" r:id="rId33"/>
    <p:sldId id="290" r:id="rId3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4B0B783C-CE66-43CC-A1F2-AE7C6EE4B6EF}">
          <p14:sldIdLst>
            <p14:sldId id="256"/>
            <p14:sldId id="260"/>
            <p14:sldId id="261"/>
            <p14:sldId id="262"/>
            <p14:sldId id="263"/>
            <p14:sldId id="264"/>
            <p14:sldId id="265"/>
            <p14:sldId id="266"/>
            <p14:sldId id="267"/>
            <p14:sldId id="268"/>
            <p14:sldId id="269"/>
            <p14:sldId id="270"/>
            <p14:sldId id="271"/>
            <p14:sldId id="272"/>
            <p14:sldId id="273"/>
            <p14:sldId id="274"/>
            <p14:sldId id="284"/>
            <p14:sldId id="291"/>
            <p14:sldId id="276"/>
            <p14:sldId id="277"/>
            <p14:sldId id="278"/>
            <p14:sldId id="279"/>
            <p14:sldId id="280"/>
            <p14:sldId id="281"/>
            <p14:sldId id="282"/>
            <p14:sldId id="294"/>
            <p14:sldId id="292"/>
            <p14:sldId id="285"/>
            <p14:sldId id="286"/>
            <p14:sldId id="287"/>
            <p14:sldId id="288"/>
            <p14:sldId id="293"/>
            <p14:sldId id="290"/>
          </p14:sldIdLst>
        </p14:section>
        <p14:section name="Presentation Contents" id="{4AABBEC6-4A8C-4A7F-A749-6BED348544CB}">
          <p14:sldIdLst/>
        </p14:section>
      </p14:sectionLst>
    </p:ex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95959"/>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7" autoAdjust="0"/>
    <p:restoredTop sz="91678" autoAdjust="0"/>
  </p:normalViewPr>
  <p:slideViewPr>
    <p:cSldViewPr snapToGrid="0" showGuides="1">
      <p:cViewPr varScale="1">
        <p:scale>
          <a:sx n="96" d="100"/>
          <a:sy n="96" d="100"/>
        </p:scale>
        <p:origin x="78" y="66"/>
      </p:cViewPr>
      <p:guideLst>
        <p:guide orient="horz" pos="4319"/>
        <p:guide pos="76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Note* Student profiles may differ depending on the specific Mursion scenarios that you are using. Consult with the Mursion specialist to get updated profile descriptions for your specific use. </a:t>
            </a:r>
          </a:p>
        </p:txBody>
      </p:sp>
      <p:sp>
        <p:nvSpPr>
          <p:cNvPr id="4" name="Slide Number Placeholder 3"/>
          <p:cNvSpPr>
            <a:spLocks noGrp="1"/>
          </p:cNvSpPr>
          <p:nvPr>
            <p:ph type="sldNum" sz="quarter" idx="5"/>
          </p:nvPr>
        </p:nvSpPr>
        <p:spPr/>
        <p:txBody>
          <a:bodyPr/>
          <a:lstStyle/>
          <a:p>
            <a:fld id="{4B22A6BE-9336-4166-AE8C-1C58964F57D9}" type="slidenum">
              <a:rPr lang="en-US" altLang="en-US" smtClean="0"/>
              <a:pPr/>
              <a:t>12</a:t>
            </a:fld>
            <a:endParaRPr lang="en-US" altLang="en-US"/>
          </a:p>
        </p:txBody>
      </p:sp>
    </p:spTree>
    <p:extLst>
      <p:ext uri="{BB962C8B-B14F-4D97-AF65-F5344CB8AC3E}">
        <p14:creationId xmlns:p14="http://schemas.microsoft.com/office/powerpoint/2010/main" val="208250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2A6BE-9336-4166-AE8C-1C58964F57D9}" type="slidenum">
              <a:rPr lang="en-US" altLang="en-US" smtClean="0"/>
              <a:pPr/>
              <a:t>17</a:t>
            </a:fld>
            <a:endParaRPr lang="en-US" altLang="en-US"/>
          </a:p>
        </p:txBody>
      </p:sp>
    </p:spTree>
    <p:extLst>
      <p:ext uri="{BB962C8B-B14F-4D97-AF65-F5344CB8AC3E}">
        <p14:creationId xmlns:p14="http://schemas.microsoft.com/office/powerpoint/2010/main" val="81306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2A6BE-9336-4166-AE8C-1C58964F57D9}" type="slidenum">
              <a:rPr lang="en-US" altLang="en-US" smtClean="0"/>
              <a:pPr/>
              <a:t>23</a:t>
            </a:fld>
            <a:endParaRPr lang="en-US" altLang="en-US"/>
          </a:p>
        </p:txBody>
      </p:sp>
    </p:spTree>
    <p:extLst>
      <p:ext uri="{BB962C8B-B14F-4D97-AF65-F5344CB8AC3E}">
        <p14:creationId xmlns:p14="http://schemas.microsoft.com/office/powerpoint/2010/main" val="159164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creativecommons.org/licenses/by-nc-sa/4.0/"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journals.uwyo.edu/index.php/jtilt/index"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5(1).</a:t>
            </a:r>
          </a:p>
        </p:txBody>
      </p:sp>
      <p:pic>
        <p:nvPicPr>
          <p:cNvPr id="7" name="Picture 6">
            <a:hlinkClick r:id="rId15"/>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17"/>
            <a:extLst>
              <a:ext uri="{FF2B5EF4-FFF2-40B4-BE49-F238E27FC236}">
                <a16:creationId xmlns:a16="http://schemas.microsoft.com/office/drawing/2014/main" id="{B1D746F0-1DEE-FF75-477C-ADEF8F836C99}"/>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vectors/media-literacy-technology-4168719/"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pixabay.com/service/license-summary/" TargetMode="External"/><Relationship Id="rId4" Type="http://schemas.openxmlformats.org/officeDocument/2006/relationships/hyperlink" Target="https://pixabay.com/users/tiday-1235007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vectors/clock-alarm-clock-time-hours-7309025/"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pixabay.com/service/license-summary/" TargetMode="External"/><Relationship Id="rId4" Type="http://schemas.openxmlformats.org/officeDocument/2006/relationships/hyperlink" Target="https://pixabay.com/users/artisticme-2754594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vectors/business-idea-strategy-marketing-4271251/"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pixabay.com/service/license-summary/" TargetMode="External"/><Relationship Id="rId4" Type="http://schemas.openxmlformats.org/officeDocument/2006/relationships/hyperlink" Target="https://pixabay.com/users/talhakhalil007-567151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hYoNbHARk9CdvnP0kBNyU5uc4_8TrqV9/copy" TargetMode="External"/><Relationship Id="rId2" Type="http://schemas.openxmlformats.org/officeDocument/2006/relationships/hyperlink" Target="https://docs.google.com/document/d/1AnkYKqdDzJXVYUhz4XHwpTBHWMYYuxEF/cop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ste-ascd.org/membership" TargetMode="External"/><Relationship Id="rId2" Type="http://schemas.openxmlformats.org/officeDocument/2006/relationships/hyperlink" Target="https://iste.org/digital-citizenship-lessons" TargetMode="External"/><Relationship Id="rId1" Type="http://schemas.openxmlformats.org/officeDocument/2006/relationships/slideLayout" Target="../slideLayouts/slideLayout2.xml"/><Relationship Id="rId4" Type="http://schemas.openxmlformats.org/officeDocument/2006/relationships/hyperlink" Target="https://info.iste.org/digital-citizenship-lessons-form?_ga=2.189856491.115100641.1769713090-1475706271.176185066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document/d/1W5R4iY3PXSLhYMywSEiyngd4lwg2y83b/copy" TargetMode="External"/><Relationship Id="rId2" Type="http://schemas.openxmlformats.org/officeDocument/2006/relationships/hyperlink" Target="https://docs.google.com/document/d/1AnkYKqdDzJXVYUhz4XHwpTBHWMYYuxEF/copy" TargetMode="External"/><Relationship Id="rId1" Type="http://schemas.openxmlformats.org/officeDocument/2006/relationships/slideLayout" Target="../slideLayouts/slideLayout2.xml"/><Relationship Id="rId5" Type="http://schemas.openxmlformats.org/officeDocument/2006/relationships/hyperlink" Target="https://docs.google.com/document/d/1PQIbRJR6bjIvE5P-FZQpDHQ1sZ4b-OxS/copy" TargetMode="External"/><Relationship Id="rId4" Type="http://schemas.openxmlformats.org/officeDocument/2006/relationships/hyperlink" Target="https://docs.google.com/document/d/1RXDcEU41DxVeou8dk8mxLzXX6XUV6jcE/cop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026A-A2AF-6151-9112-44E3AFB14F9D}"/>
              </a:ext>
            </a:extLst>
          </p:cNvPr>
          <p:cNvSpPr>
            <a:spLocks noGrp="1"/>
          </p:cNvSpPr>
          <p:nvPr>
            <p:ph type="ctrTitle"/>
          </p:nvPr>
        </p:nvSpPr>
        <p:spPr/>
        <p:txBody>
          <a:bodyPr/>
          <a:lstStyle/>
          <a:p>
            <a:r>
              <a:rPr lang="en-US" dirty="0"/>
              <a:t>AI as a Lesson Planning Thought Partner: Supporting Preservice Teachers’ Strategic AI Use Through Lesson Internalization and Mixed-Reality Rehearsal - Lesson Internalization Slides</a:t>
            </a:r>
          </a:p>
        </p:txBody>
      </p:sp>
      <p:sp>
        <p:nvSpPr>
          <p:cNvPr id="3" name="Subtitle 2">
            <a:extLst>
              <a:ext uri="{FF2B5EF4-FFF2-40B4-BE49-F238E27FC236}">
                <a16:creationId xmlns:a16="http://schemas.microsoft.com/office/drawing/2014/main" id="{90A7B3BC-E72C-C501-735D-04F3C219E24F}"/>
              </a:ext>
            </a:extLst>
          </p:cNvPr>
          <p:cNvSpPr>
            <a:spLocks noGrp="1"/>
          </p:cNvSpPr>
          <p:nvPr>
            <p:ph type="subTitle" idx="1"/>
          </p:nvPr>
        </p:nvSpPr>
        <p:spPr>
          <a:xfrm>
            <a:off x="1828800" y="4985657"/>
            <a:ext cx="8534400" cy="1752600"/>
          </a:xfrm>
        </p:spPr>
        <p:txBody>
          <a:bodyPr/>
          <a:lstStyle/>
          <a:p>
            <a:r>
              <a:rPr lang="en-US" sz="2400"/>
              <a:t>Nelson Cubas and </a:t>
            </a:r>
            <a:r>
              <a:rPr lang="en-US" sz="2400" dirty="0"/>
              <a:t>Susie L. Gronseth, University of Houston</a:t>
            </a:r>
          </a:p>
        </p:txBody>
      </p:sp>
    </p:spTree>
    <p:extLst>
      <p:ext uri="{BB962C8B-B14F-4D97-AF65-F5344CB8AC3E}">
        <p14:creationId xmlns:p14="http://schemas.microsoft.com/office/powerpoint/2010/main" val="54586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1486-9753-0073-5734-6A49DC337B9B}"/>
              </a:ext>
            </a:extLst>
          </p:cNvPr>
          <p:cNvSpPr>
            <a:spLocks noGrp="1"/>
          </p:cNvSpPr>
          <p:nvPr>
            <p:ph type="title"/>
          </p:nvPr>
        </p:nvSpPr>
        <p:spPr/>
        <p:txBody>
          <a:bodyPr/>
          <a:lstStyle/>
          <a:p>
            <a:br>
              <a:rPr lang="en-US"/>
            </a:br>
            <a:br>
              <a:rPr lang="en-US"/>
            </a:br>
            <a:r>
              <a:rPr lang="en-US"/>
              <a:t>Scenario</a:t>
            </a:r>
            <a:br>
              <a:rPr lang="en-US"/>
            </a:br>
            <a:br>
              <a:rPr lang="en-US"/>
            </a:br>
            <a:endParaRPr lang="en-US" dirty="0"/>
          </a:p>
        </p:txBody>
      </p:sp>
      <p:sp>
        <p:nvSpPr>
          <p:cNvPr id="3" name="Content Placeholder 2">
            <a:extLst>
              <a:ext uri="{FF2B5EF4-FFF2-40B4-BE49-F238E27FC236}">
                <a16:creationId xmlns:a16="http://schemas.microsoft.com/office/drawing/2014/main" id="{7CE6CF1C-AA4C-F6F1-C8AA-9B193996483C}"/>
              </a:ext>
            </a:extLst>
          </p:cNvPr>
          <p:cNvSpPr>
            <a:spLocks noGrp="1"/>
          </p:cNvSpPr>
          <p:nvPr>
            <p:ph idx="1"/>
          </p:nvPr>
        </p:nvSpPr>
        <p:spPr/>
        <p:txBody>
          <a:bodyPr/>
          <a:lstStyle/>
          <a:p>
            <a:r>
              <a:rPr lang="en-US" dirty="0"/>
              <a:t>You are a </a:t>
            </a:r>
            <a:r>
              <a:rPr lang="en-US" i="1" dirty="0"/>
              <a:t>*insert your preferred grade level and content area*</a:t>
            </a:r>
            <a:r>
              <a:rPr lang="en-US" dirty="0"/>
              <a:t> teacher with an 8th grade homeroom class. Your school is implementing a Digital Citizenship initiative and has given all teachers a selection of lessons to teach in homeroom.</a:t>
            </a:r>
          </a:p>
        </p:txBody>
      </p:sp>
      <p:pic>
        <p:nvPicPr>
          <p:cNvPr id="1026" name="Picture 2" descr="Illustration showing a bowl labeled &quot;Media Literacy&quot; filled with colorful wrapped candies, each labeled with terms like &quot;Source,&quot; &quot;Audience,&quot; and &quot;Balance,&quot; representing key components of media literacy. A pink box labeled &quot;Wayback&quot; and a blue candy labeled &quot;Reverse Image&quot; sit beside the bowl, suggesting tools or methods related to media analysis.&#10;&#10;AI-generated content may be incorrect.">
            <a:extLst>
              <a:ext uri="{FF2B5EF4-FFF2-40B4-BE49-F238E27FC236}">
                <a16:creationId xmlns:a16="http://schemas.microsoft.com/office/drawing/2014/main" id="{031B07C7-3EAE-345C-F378-2174D402D5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26" r="2988" b="23750"/>
          <a:stretch>
            <a:fillRect/>
          </a:stretch>
        </p:blipFill>
        <p:spPr bwMode="auto">
          <a:xfrm>
            <a:off x="5700426" y="3677421"/>
            <a:ext cx="6030386" cy="2448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2A410E-02AA-8572-EF5B-D025BFD56BB4}"/>
              </a:ext>
            </a:extLst>
          </p:cNvPr>
          <p:cNvSpPr txBox="1"/>
          <p:nvPr/>
        </p:nvSpPr>
        <p:spPr>
          <a:xfrm>
            <a:off x="6300034" y="5802997"/>
            <a:ext cx="5632137" cy="646331"/>
          </a:xfrm>
          <a:prstGeom prst="rect">
            <a:avLst/>
          </a:prstGeom>
          <a:noFill/>
        </p:spPr>
        <p:txBody>
          <a:bodyPr wrap="square">
            <a:spAutoFit/>
          </a:bodyPr>
          <a:lstStyle/>
          <a:p>
            <a:pPr rtl="0">
              <a:buNone/>
            </a:pPr>
            <a:r>
              <a:rPr lang="en-US" sz="1200" b="0" i="0" u="none" strike="noStrike" dirty="0">
                <a:solidFill>
                  <a:srgbClr val="595959"/>
                </a:solidFill>
                <a:effectLst/>
                <a:latin typeface="Crimson Text"/>
              </a:rPr>
              <a:t>“</a:t>
            </a:r>
            <a:r>
              <a:rPr lang="en-US" sz="1200" b="0" i="0" u="sng" strike="noStrike" dirty="0">
                <a:solidFill>
                  <a:srgbClr val="0097A7"/>
                </a:solidFill>
                <a:effectLst/>
                <a:latin typeface="Crimson Text"/>
                <a:hlinkClick r:id="rId3"/>
              </a:rPr>
              <a:t>Media literacy technology</a:t>
            </a:r>
            <a:r>
              <a:rPr lang="en-US" sz="1200" b="0" i="0" u="none" strike="noStrike" dirty="0">
                <a:solidFill>
                  <a:srgbClr val="595959"/>
                </a:solidFill>
                <a:effectLst/>
                <a:latin typeface="Crimson Text"/>
              </a:rPr>
              <a:t>” by </a:t>
            </a:r>
            <a:r>
              <a:rPr lang="en-US" sz="1200" b="0" i="0" u="sng" strike="noStrike" dirty="0">
                <a:solidFill>
                  <a:srgbClr val="0097A7"/>
                </a:solidFill>
                <a:effectLst/>
                <a:latin typeface="Crimson Text"/>
                <a:hlinkClick r:id="rId4"/>
              </a:rPr>
              <a:t>tiday </a:t>
            </a:r>
            <a:r>
              <a:rPr lang="en-US" sz="1200" b="0" i="0" u="none" strike="noStrike" dirty="0">
                <a:solidFill>
                  <a:srgbClr val="595959"/>
                </a:solidFill>
                <a:effectLst/>
                <a:latin typeface="Crimson Text"/>
              </a:rPr>
              <a:t>is licensed under </a:t>
            </a:r>
            <a:r>
              <a:rPr lang="en-US" sz="1200" b="0" i="0" u="sng" strike="noStrike" dirty="0">
                <a:solidFill>
                  <a:srgbClr val="0097A7"/>
                </a:solidFill>
                <a:effectLst/>
                <a:latin typeface="Crimson Text"/>
                <a:hlinkClick r:id="rId5"/>
              </a:rPr>
              <a:t>the Pixabay free use license</a:t>
            </a:r>
            <a:r>
              <a:rPr lang="en-US" sz="1200" b="0" i="0" u="none" strike="noStrike" dirty="0">
                <a:solidFill>
                  <a:srgbClr val="595959"/>
                </a:solidFill>
                <a:effectLst/>
                <a:latin typeface="Crimson Text"/>
              </a:rPr>
              <a:t>.</a:t>
            </a:r>
            <a:endParaRPr lang="en-US" sz="1200" b="0" dirty="0">
              <a:effectLst/>
            </a:endParaRPr>
          </a:p>
          <a:p>
            <a:pPr>
              <a:buNone/>
            </a:pPr>
            <a:br>
              <a:rPr lang="en-US" sz="1200" dirty="0"/>
            </a:br>
            <a:endParaRPr lang="en-US" sz="1200" dirty="0"/>
          </a:p>
        </p:txBody>
      </p:sp>
    </p:spTree>
    <p:extLst>
      <p:ext uri="{BB962C8B-B14F-4D97-AF65-F5344CB8AC3E}">
        <p14:creationId xmlns:p14="http://schemas.microsoft.com/office/powerpoint/2010/main" val="170303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4A08-703F-87B0-57EA-1407B95D6EF4}"/>
              </a:ext>
            </a:extLst>
          </p:cNvPr>
          <p:cNvSpPr>
            <a:spLocks noGrp="1"/>
          </p:cNvSpPr>
          <p:nvPr>
            <p:ph type="title"/>
          </p:nvPr>
        </p:nvSpPr>
        <p:spPr/>
        <p:txBody>
          <a:bodyPr/>
          <a:lstStyle/>
          <a:p>
            <a:r>
              <a:rPr lang="en-US" dirty="0"/>
              <a:t>Scenario </a:t>
            </a:r>
          </a:p>
        </p:txBody>
      </p:sp>
      <p:sp>
        <p:nvSpPr>
          <p:cNvPr id="3" name="Content Placeholder 2">
            <a:extLst>
              <a:ext uri="{FF2B5EF4-FFF2-40B4-BE49-F238E27FC236}">
                <a16:creationId xmlns:a16="http://schemas.microsoft.com/office/drawing/2014/main" id="{5E282556-D264-E77A-F1D6-B03CA15EDC50}"/>
              </a:ext>
            </a:extLst>
          </p:cNvPr>
          <p:cNvSpPr>
            <a:spLocks noGrp="1"/>
          </p:cNvSpPr>
          <p:nvPr>
            <p:ph idx="1"/>
          </p:nvPr>
        </p:nvSpPr>
        <p:spPr/>
        <p:txBody>
          <a:bodyPr/>
          <a:lstStyle/>
          <a:p>
            <a:pPr marL="0" indent="0">
              <a:buNone/>
            </a:pPr>
            <a:r>
              <a:rPr lang="en-US" dirty="0"/>
              <a:t>Homeroom is only scheduled for 10 minutes, and at least a few of those is usually taken by the morning announcements and taking attendance.</a:t>
            </a:r>
          </a:p>
          <a:p>
            <a:pPr marL="0" indent="0">
              <a:buNone/>
            </a:pPr>
            <a:endParaRPr lang="en-US" dirty="0"/>
          </a:p>
          <a:p>
            <a:pPr marL="0" indent="0">
              <a:buNone/>
            </a:pPr>
            <a:r>
              <a:rPr lang="en-US" b="1" dirty="0"/>
              <a:t>Your lesson will have to be done in about 5-minute increments.</a:t>
            </a:r>
            <a:endParaRPr lang="en-US" dirty="0"/>
          </a:p>
          <a:p>
            <a:pPr marL="0" indent="0">
              <a:buNone/>
            </a:pPr>
            <a:br>
              <a:rPr lang="en-US" dirty="0"/>
            </a:br>
            <a:endParaRPr lang="en-US" dirty="0"/>
          </a:p>
        </p:txBody>
      </p:sp>
      <p:pic>
        <p:nvPicPr>
          <p:cNvPr id="2050" name="Picture 2" descr="Image of alarm clock to simulate getting ready for early morning homeroom class period.">
            <a:extLst>
              <a:ext uri="{FF2B5EF4-FFF2-40B4-BE49-F238E27FC236}">
                <a16:creationId xmlns:a16="http://schemas.microsoft.com/office/drawing/2014/main" id="{F3D1A3D7-7CE4-733B-8DE5-FB2FF59F2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6237" y="3843204"/>
            <a:ext cx="1456163" cy="21109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5377EE-D827-33F2-6D14-A5337B999E79}"/>
              </a:ext>
            </a:extLst>
          </p:cNvPr>
          <p:cNvSpPr txBox="1"/>
          <p:nvPr/>
        </p:nvSpPr>
        <p:spPr>
          <a:xfrm>
            <a:off x="9144001" y="5983197"/>
            <a:ext cx="3207894" cy="1200329"/>
          </a:xfrm>
          <a:prstGeom prst="rect">
            <a:avLst/>
          </a:prstGeom>
          <a:noFill/>
        </p:spPr>
        <p:txBody>
          <a:bodyPr wrap="square">
            <a:spAutoFit/>
          </a:bodyPr>
          <a:lstStyle/>
          <a:p>
            <a:pPr rtl="0">
              <a:buNone/>
            </a:pPr>
            <a:r>
              <a:rPr lang="en-US" sz="1200" b="0" i="0" u="none" strike="noStrike" dirty="0">
                <a:solidFill>
                  <a:srgbClr val="595959"/>
                </a:solidFill>
                <a:effectLst/>
                <a:latin typeface="Crimson Text"/>
              </a:rPr>
              <a:t>“</a:t>
            </a:r>
            <a:r>
              <a:rPr lang="en-US" sz="1200" b="0" i="0" u="sng" strike="noStrike" dirty="0">
                <a:solidFill>
                  <a:srgbClr val="0097A7"/>
                </a:solidFill>
                <a:effectLst/>
                <a:latin typeface="Crimson Text"/>
                <a:hlinkClick r:id="rId3"/>
              </a:rPr>
              <a:t>Clock alarm clock time hours"</a:t>
            </a:r>
            <a:r>
              <a:rPr lang="en-US" sz="1200" b="0" i="0" u="none" strike="noStrike" dirty="0">
                <a:solidFill>
                  <a:srgbClr val="595959"/>
                </a:solidFill>
                <a:effectLst/>
                <a:latin typeface="Crimson Text"/>
              </a:rPr>
              <a:t>” by </a:t>
            </a:r>
            <a:r>
              <a:rPr lang="en-US" sz="1200" b="0" i="0" u="sng" strike="noStrike" dirty="0">
                <a:solidFill>
                  <a:srgbClr val="0097A7"/>
                </a:solidFill>
                <a:effectLst/>
                <a:latin typeface="Crimson Text"/>
                <a:hlinkClick r:id="rId4"/>
              </a:rPr>
              <a:t>artisticme</a:t>
            </a:r>
            <a:r>
              <a:rPr lang="en-US" sz="1200" b="0" i="0" u="none" strike="noStrike" dirty="0">
                <a:solidFill>
                  <a:srgbClr val="595959"/>
                </a:solidFill>
                <a:effectLst/>
                <a:latin typeface="Crimson Text"/>
              </a:rPr>
              <a:t>is licensed under </a:t>
            </a:r>
            <a:r>
              <a:rPr lang="en-US" sz="1200" b="0" i="0" u="sng" strike="noStrike" dirty="0">
                <a:solidFill>
                  <a:srgbClr val="0097A7"/>
                </a:solidFill>
                <a:effectLst/>
                <a:latin typeface="Crimson Text"/>
                <a:hlinkClick r:id="rId5"/>
              </a:rPr>
              <a:t>the Pixabay free use license</a:t>
            </a:r>
            <a:r>
              <a:rPr lang="en-US" sz="1200" b="0" i="0" u="none" strike="noStrike" dirty="0">
                <a:solidFill>
                  <a:srgbClr val="595959"/>
                </a:solidFill>
                <a:effectLst/>
                <a:latin typeface="Crimson Text"/>
              </a:rPr>
              <a:t>.</a:t>
            </a:r>
            <a:endParaRPr lang="en-US" sz="1200" b="0" dirty="0">
              <a:effectLst/>
            </a:endParaRPr>
          </a:p>
          <a:p>
            <a:pPr>
              <a:buNone/>
            </a:pPr>
            <a:br>
              <a:rPr lang="en-US" dirty="0"/>
            </a:br>
            <a:endParaRPr lang="en-US" dirty="0"/>
          </a:p>
        </p:txBody>
      </p:sp>
    </p:spTree>
    <p:extLst>
      <p:ext uri="{BB962C8B-B14F-4D97-AF65-F5344CB8AC3E}">
        <p14:creationId xmlns:p14="http://schemas.microsoft.com/office/powerpoint/2010/main" val="69035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C60790-E0CB-A410-8EC0-C26AEF771140}"/>
              </a:ext>
            </a:extLst>
          </p:cNvPr>
          <p:cNvSpPr>
            <a:spLocks noGrp="1"/>
          </p:cNvSpPr>
          <p:nvPr>
            <p:ph type="title"/>
          </p:nvPr>
        </p:nvSpPr>
        <p:spPr>
          <a:xfrm>
            <a:off x="1287916" y="58772"/>
            <a:ext cx="9316462" cy="652335"/>
          </a:xfrm>
        </p:spPr>
        <p:txBody>
          <a:bodyPr/>
          <a:lstStyle/>
          <a:p>
            <a:r>
              <a:rPr lang="en-US" sz="3200" dirty="0"/>
              <a:t>Mursion Student Avatar Profiles </a:t>
            </a:r>
          </a:p>
        </p:txBody>
      </p:sp>
      <p:sp>
        <p:nvSpPr>
          <p:cNvPr id="13" name="TextBox 12">
            <a:extLst>
              <a:ext uri="{FF2B5EF4-FFF2-40B4-BE49-F238E27FC236}">
                <a16:creationId xmlns:a16="http://schemas.microsoft.com/office/drawing/2014/main" id="{667C0CA9-336B-5E1B-73E8-87ECCE713A95}"/>
              </a:ext>
            </a:extLst>
          </p:cNvPr>
          <p:cNvSpPr txBox="1"/>
          <p:nvPr/>
        </p:nvSpPr>
        <p:spPr>
          <a:xfrm>
            <a:off x="375753" y="933588"/>
            <a:ext cx="2319131" cy="1107996"/>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Student Avatar A</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6826019-45FC-D42A-5282-1E9D4BBC0AAE}"/>
              </a:ext>
            </a:extLst>
          </p:cNvPr>
          <p:cNvSpPr txBox="1"/>
          <p:nvPr/>
        </p:nvSpPr>
        <p:spPr>
          <a:xfrm>
            <a:off x="2776723" y="931985"/>
            <a:ext cx="2439667"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Student Avatar B </a:t>
            </a:r>
          </a:p>
        </p:txBody>
      </p:sp>
      <p:sp>
        <p:nvSpPr>
          <p:cNvPr id="17" name="TextBox 16">
            <a:extLst>
              <a:ext uri="{FF2B5EF4-FFF2-40B4-BE49-F238E27FC236}">
                <a16:creationId xmlns:a16="http://schemas.microsoft.com/office/drawing/2014/main" id="{221FFA50-CF09-8199-013D-D275BEF1DD93}"/>
              </a:ext>
            </a:extLst>
          </p:cNvPr>
          <p:cNvSpPr txBox="1"/>
          <p:nvPr/>
        </p:nvSpPr>
        <p:spPr>
          <a:xfrm>
            <a:off x="5216390" y="931985"/>
            <a:ext cx="2165283"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Student Avatar C </a:t>
            </a:r>
          </a:p>
        </p:txBody>
      </p:sp>
      <p:sp>
        <p:nvSpPr>
          <p:cNvPr id="19" name="TextBox 18">
            <a:extLst>
              <a:ext uri="{FF2B5EF4-FFF2-40B4-BE49-F238E27FC236}">
                <a16:creationId xmlns:a16="http://schemas.microsoft.com/office/drawing/2014/main" id="{CE66DBAC-0157-F798-F428-CDAD2E989649}"/>
              </a:ext>
            </a:extLst>
          </p:cNvPr>
          <p:cNvSpPr txBox="1"/>
          <p:nvPr/>
        </p:nvSpPr>
        <p:spPr>
          <a:xfrm>
            <a:off x="7339007" y="925343"/>
            <a:ext cx="26539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Student Avatar D </a:t>
            </a:r>
          </a:p>
        </p:txBody>
      </p:sp>
      <p:sp>
        <p:nvSpPr>
          <p:cNvPr id="21" name="TextBox 20">
            <a:extLst>
              <a:ext uri="{FF2B5EF4-FFF2-40B4-BE49-F238E27FC236}">
                <a16:creationId xmlns:a16="http://schemas.microsoft.com/office/drawing/2014/main" id="{D1394EA5-F206-0413-DCF7-C343CFB19B23}"/>
              </a:ext>
            </a:extLst>
          </p:cNvPr>
          <p:cNvSpPr txBox="1"/>
          <p:nvPr/>
        </p:nvSpPr>
        <p:spPr>
          <a:xfrm>
            <a:off x="9802800" y="974126"/>
            <a:ext cx="2162193"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Student Avatar E </a:t>
            </a:r>
          </a:p>
        </p:txBody>
      </p:sp>
      <p:sp>
        <p:nvSpPr>
          <p:cNvPr id="23" name="TextBox 22">
            <a:extLst>
              <a:ext uri="{FF2B5EF4-FFF2-40B4-BE49-F238E27FC236}">
                <a16:creationId xmlns:a16="http://schemas.microsoft.com/office/drawing/2014/main" id="{4181944D-F2A9-84A5-98DC-6328E1F50D43}"/>
              </a:ext>
            </a:extLst>
          </p:cNvPr>
          <p:cNvSpPr txBox="1"/>
          <p:nvPr/>
        </p:nvSpPr>
        <p:spPr>
          <a:xfrm>
            <a:off x="430927" y="1328093"/>
            <a:ext cx="2441977" cy="5078313"/>
          </a:xfrm>
          <a:prstGeom prst="rect">
            <a:avLst/>
          </a:prstGeom>
          <a:noFill/>
        </p:spPr>
        <p:txBody>
          <a:bodyPr wrap="square">
            <a:spAutoFit/>
          </a:bodyPr>
          <a:lstStyle/>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Super objective: </a:t>
            </a:r>
            <a:r>
              <a:rPr lang="en-US" sz="1200" b="0" i="0" u="none" strike="noStrike" dirty="0">
                <a:solidFill>
                  <a:srgbClr val="000000"/>
                </a:solidFill>
                <a:effectLst/>
                <a:latin typeface="Arial" panose="020B0604020202020204" pitchFamily="34" charset="0"/>
                <a:cs typeface="Arial" panose="020B0604020202020204" pitchFamily="34" charset="0"/>
              </a:rPr>
              <a:t>To be accepted as an individual</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Behavior: </a:t>
            </a:r>
            <a:r>
              <a:rPr lang="en-US" sz="1200" b="0" i="0" u="none" strike="noStrike" dirty="0">
                <a:solidFill>
                  <a:srgbClr val="000000"/>
                </a:solidFill>
                <a:effectLst/>
                <a:latin typeface="Arial" panose="020B0604020202020204" pitchFamily="34" charset="0"/>
                <a:cs typeface="Arial" panose="020B0604020202020204" pitchFamily="34" charset="0"/>
              </a:rPr>
              <a:t>Introverted, honest and loyal, repressed feelings/ can be overloaded</a:t>
            </a:r>
          </a:p>
          <a:p>
            <a:pPr rtl="0">
              <a:buNone/>
            </a:pPr>
            <a:endParaRPr lang="en-US" sz="1200" b="0" dirty="0">
              <a:effectLst/>
              <a:latin typeface="Arial" panose="020B0604020202020204" pitchFamily="34" charset="0"/>
              <a:cs typeface="Arial" panose="020B0604020202020204" pitchFamily="34" charset="0"/>
            </a:endParaRPr>
          </a:p>
          <a:p>
            <a:pPr algn="ctr" rtl="0">
              <a:buNone/>
            </a:pPr>
            <a:r>
              <a:rPr lang="en-US" sz="1200" b="1" i="0" u="sng" dirty="0">
                <a:solidFill>
                  <a:srgbClr val="000000"/>
                </a:solidFill>
                <a:effectLst/>
                <a:latin typeface="Arial" panose="020B0604020202020204" pitchFamily="34" charset="0"/>
                <a:cs typeface="Arial" panose="020B0604020202020204" pitchFamily="34" charset="0"/>
              </a:rPr>
              <a:t>Academic Profile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1.</a:t>
            </a:r>
            <a:r>
              <a:rPr lang="en-US" sz="1200" b="0" i="0" u="none" strike="noStrike" dirty="0">
                <a:solidFill>
                  <a:srgbClr val="000000"/>
                </a:solidFill>
                <a:effectLst/>
                <a:latin typeface="Arial" panose="020B0604020202020204" pitchFamily="34" charset="0"/>
                <a:cs typeface="Arial" panose="020B0604020202020204" pitchFamily="34" charset="0"/>
              </a:rPr>
              <a:t> Excellent data memory &amp; recall</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2. </a:t>
            </a:r>
            <a:r>
              <a:rPr lang="en-US" sz="1200" b="0" i="0" u="none" strike="noStrike" dirty="0">
                <a:solidFill>
                  <a:srgbClr val="000000"/>
                </a:solidFill>
                <a:effectLst/>
                <a:latin typeface="Arial" panose="020B0604020202020204" pitchFamily="34" charset="0"/>
                <a:cs typeface="Arial" panose="020B0604020202020204" pitchFamily="34" charset="0"/>
              </a:rPr>
              <a:t>Perfectionist, potential for procrastination but will get the job done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3. </a:t>
            </a:r>
            <a:r>
              <a:rPr lang="en-US" sz="1200" b="0" i="0" u="none" strike="noStrike" dirty="0">
                <a:solidFill>
                  <a:srgbClr val="000000"/>
                </a:solidFill>
                <a:effectLst/>
                <a:latin typeface="Arial" panose="020B0604020202020204" pitchFamily="34" charset="0"/>
                <a:cs typeface="Arial" panose="020B0604020202020204" pitchFamily="34" charset="0"/>
              </a:rPr>
              <a:t>Likes a quiet work environment (solo or library)</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4. </a:t>
            </a:r>
            <a:r>
              <a:rPr lang="en-US" sz="1200" b="0" i="0" u="none" strike="noStrike" dirty="0">
                <a:solidFill>
                  <a:srgbClr val="000000"/>
                </a:solidFill>
                <a:effectLst/>
                <a:latin typeface="Arial" panose="020B0604020202020204" pitchFamily="34" charset="0"/>
                <a:cs typeface="Arial" panose="020B0604020202020204" pitchFamily="34" charset="0"/>
              </a:rPr>
              <a:t>Responds best to learning and engaging with clear directions and what is expected of her </a:t>
            </a:r>
          </a:p>
          <a:p>
            <a:pPr rtl="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algn="ctr"/>
            <a:r>
              <a:rPr lang="en-US" sz="1200" b="1" u="sng" dirty="0">
                <a:solidFill>
                  <a:srgbClr val="000000"/>
                </a:solidFill>
                <a:latin typeface="Arial" panose="020B0604020202020204" pitchFamily="34" charset="0"/>
                <a:cs typeface="Arial" panose="020B0604020202020204" pitchFamily="34" charset="0"/>
              </a:rPr>
              <a:t>Instructional Tip</a:t>
            </a:r>
            <a:endParaRPr lang="en-US" sz="1200" u="sng" dirty="0">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Be clear and structured. Don’t put her on the spot. Acknowledge her effort quietly if needed.</a:t>
            </a:r>
            <a:endParaRPr lang="en-US" sz="1200" dirty="0">
              <a:latin typeface="Arial" panose="020B0604020202020204" pitchFamily="34" charset="0"/>
              <a:cs typeface="Arial" panose="020B0604020202020204" pitchFamily="34" charset="0"/>
            </a:endParaRPr>
          </a:p>
          <a:p>
            <a:pPr rtl="0">
              <a:buNone/>
            </a:pPr>
            <a:endParaRPr lang="en-US" sz="1200" b="0" dirty="0">
              <a:effectLst/>
              <a:latin typeface="Arial" panose="020B0604020202020204" pitchFamily="34" charset="0"/>
              <a:cs typeface="Arial" panose="020B0604020202020204" pitchFamily="34" charset="0"/>
            </a:endParaRPr>
          </a:p>
          <a:p>
            <a:pPr>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A00A28C-4D10-FDF2-DBC2-163772D8378C}"/>
              </a:ext>
            </a:extLst>
          </p:cNvPr>
          <p:cNvCxnSpPr>
            <a:cxnSpLocks/>
          </p:cNvCxnSpPr>
          <p:nvPr/>
        </p:nvCxnSpPr>
        <p:spPr>
          <a:xfrm flipH="1">
            <a:off x="2776723" y="835970"/>
            <a:ext cx="28463" cy="51968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091884-A0EE-EE3F-CF34-1480BD8CB4A6}"/>
              </a:ext>
            </a:extLst>
          </p:cNvPr>
          <p:cNvCxnSpPr>
            <a:cxnSpLocks/>
          </p:cNvCxnSpPr>
          <p:nvPr/>
        </p:nvCxnSpPr>
        <p:spPr>
          <a:xfrm>
            <a:off x="5233364" y="835970"/>
            <a:ext cx="0" cy="51745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F95F93-CB7B-8332-B660-A0FDCE199161}"/>
              </a:ext>
            </a:extLst>
          </p:cNvPr>
          <p:cNvCxnSpPr>
            <a:cxnSpLocks/>
          </p:cNvCxnSpPr>
          <p:nvPr/>
        </p:nvCxnSpPr>
        <p:spPr>
          <a:xfrm>
            <a:off x="7296340" y="835970"/>
            <a:ext cx="0" cy="512993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2C0D7A-D50C-F5B6-C8D4-50DFB7B85E63}"/>
              </a:ext>
            </a:extLst>
          </p:cNvPr>
          <p:cNvCxnSpPr>
            <a:cxnSpLocks/>
          </p:cNvCxnSpPr>
          <p:nvPr/>
        </p:nvCxnSpPr>
        <p:spPr>
          <a:xfrm>
            <a:off x="9760134" y="876560"/>
            <a:ext cx="0" cy="519684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8FA6E9F-7D57-390D-A720-B53F022592A9}"/>
              </a:ext>
            </a:extLst>
          </p:cNvPr>
          <p:cNvSpPr txBox="1"/>
          <p:nvPr/>
        </p:nvSpPr>
        <p:spPr>
          <a:xfrm>
            <a:off x="2839103" y="1323444"/>
            <a:ext cx="2283833" cy="4154984"/>
          </a:xfrm>
          <a:prstGeom prst="rect">
            <a:avLst/>
          </a:prstGeom>
          <a:noFill/>
        </p:spPr>
        <p:txBody>
          <a:bodyPr wrap="square">
            <a:spAutoFit/>
          </a:bodyPr>
          <a:lstStyle/>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Super Objective</a:t>
            </a:r>
            <a:r>
              <a:rPr lang="en-US" sz="1200" b="0" i="0" u="none" strike="noStrike" dirty="0">
                <a:solidFill>
                  <a:srgbClr val="000000"/>
                </a:solidFill>
                <a:effectLst/>
                <a:latin typeface="Arial" panose="020B0604020202020204" pitchFamily="34" charset="0"/>
                <a:cs typeface="Arial" panose="020B0604020202020204" pitchFamily="34" charset="0"/>
              </a:rPr>
              <a:t>: To impress intellectually</a:t>
            </a:r>
            <a:endParaRPr lang="en-US" sz="1200" b="0" dirty="0">
              <a:effectLst/>
              <a:latin typeface="Arial" panose="020B0604020202020204" pitchFamily="34" charset="0"/>
              <a:cs typeface="Arial" panose="020B0604020202020204" pitchFamily="34" charset="0"/>
            </a:endParaRPr>
          </a:p>
          <a:p>
            <a:pPr>
              <a:buNone/>
            </a:pPr>
            <a:r>
              <a:rPr lang="en-US" sz="1200" b="1" i="0" u="none" strike="noStrike" dirty="0">
                <a:solidFill>
                  <a:srgbClr val="000000"/>
                </a:solidFill>
                <a:effectLst/>
                <a:latin typeface="Arial" panose="020B0604020202020204" pitchFamily="34" charset="0"/>
                <a:cs typeface="Arial" panose="020B0604020202020204" pitchFamily="34" charset="0"/>
              </a:rPr>
              <a:t>Behavior:</a:t>
            </a:r>
            <a:r>
              <a:rPr lang="en-US" sz="1200" b="0" i="0" u="none" strike="noStrike" dirty="0">
                <a:solidFill>
                  <a:srgbClr val="000000"/>
                </a:solidFill>
                <a:effectLst/>
                <a:latin typeface="Arial" panose="020B0604020202020204" pitchFamily="34" charset="0"/>
                <a:cs typeface="Arial" panose="020B0604020202020204" pitchFamily="34" charset="0"/>
              </a:rPr>
              <a:t> Introverted, intelligent, driven, thoughtful</a:t>
            </a:r>
          </a:p>
          <a:p>
            <a:pPr>
              <a:buNone/>
            </a:pPr>
            <a:endParaRPr lang="en-US" sz="1200" b="0" dirty="0">
              <a:effectLst/>
              <a:latin typeface="Arial" panose="020B0604020202020204" pitchFamily="34" charset="0"/>
              <a:cs typeface="Arial" panose="020B0604020202020204" pitchFamily="34" charset="0"/>
            </a:endParaRPr>
          </a:p>
          <a:p>
            <a:pPr algn="ctr" rtl="0">
              <a:buNone/>
            </a:pPr>
            <a:r>
              <a:rPr lang="en-US" sz="1200" b="1" i="0" u="sng" dirty="0">
                <a:solidFill>
                  <a:srgbClr val="000000"/>
                </a:solidFill>
                <a:effectLst/>
                <a:latin typeface="Arial" panose="020B0604020202020204" pitchFamily="34" charset="0"/>
                <a:cs typeface="Arial" panose="020B0604020202020204" pitchFamily="34" charset="0"/>
              </a:rPr>
              <a:t>Academic Profile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1.</a:t>
            </a:r>
            <a:r>
              <a:rPr lang="en-US" sz="1200" b="0" i="0" u="none" strike="noStrike" dirty="0">
                <a:solidFill>
                  <a:srgbClr val="000000"/>
                </a:solidFill>
                <a:effectLst/>
                <a:latin typeface="Arial" panose="020B0604020202020204" pitchFamily="34" charset="0"/>
                <a:cs typeface="Arial" panose="020B0604020202020204" pitchFamily="34" charset="0"/>
              </a:rPr>
              <a:t>Self-driven with high standards</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2. </a:t>
            </a:r>
            <a:r>
              <a:rPr lang="en-US" sz="1200" b="0" i="0" u="none" strike="noStrike" dirty="0">
                <a:solidFill>
                  <a:srgbClr val="000000"/>
                </a:solidFill>
                <a:effectLst/>
                <a:latin typeface="Arial" panose="020B0604020202020204" pitchFamily="34" charset="0"/>
                <a:cs typeface="Arial" panose="020B0604020202020204" pitchFamily="34" charset="0"/>
              </a:rPr>
              <a:t>Can stay unbiased with a sense of order and calm</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3.</a:t>
            </a:r>
            <a:r>
              <a:rPr lang="en-US" sz="1200" b="0" i="0" u="none" strike="noStrike" dirty="0">
                <a:solidFill>
                  <a:srgbClr val="000000"/>
                </a:solidFill>
                <a:effectLst/>
                <a:latin typeface="Arial" panose="020B0604020202020204" pitchFamily="34" charset="0"/>
                <a:cs typeface="Arial" panose="020B0604020202020204" pitchFamily="34" charset="0"/>
              </a:rPr>
              <a:t> Comfortable with a sense of order and calm</a:t>
            </a:r>
            <a:endParaRPr lang="en-US" sz="1200" b="0" dirty="0">
              <a:effectLst/>
              <a:latin typeface="Arial" panose="020B0604020202020204" pitchFamily="34" charset="0"/>
              <a:cs typeface="Arial" panose="020B0604020202020204" pitchFamily="34" charset="0"/>
            </a:endParaRPr>
          </a:p>
          <a:p>
            <a:pPr>
              <a:buNone/>
            </a:pPr>
            <a:r>
              <a:rPr lang="en-US" sz="1200" b="1" i="0" u="none" strike="noStrike" dirty="0">
                <a:solidFill>
                  <a:srgbClr val="000000"/>
                </a:solidFill>
                <a:effectLst/>
                <a:latin typeface="Arial" panose="020B0604020202020204" pitchFamily="34" charset="0"/>
                <a:cs typeface="Arial" panose="020B0604020202020204" pitchFamily="34" charset="0"/>
              </a:rPr>
              <a:t>4. </a:t>
            </a:r>
            <a:r>
              <a:rPr lang="en-US" sz="1200" b="0" i="0" u="none" strike="noStrike" dirty="0">
                <a:solidFill>
                  <a:srgbClr val="000000"/>
                </a:solidFill>
                <a:effectLst/>
                <a:latin typeface="Arial" panose="020B0604020202020204" pitchFamily="34" charset="0"/>
                <a:cs typeface="Arial" panose="020B0604020202020204" pitchFamily="34" charset="0"/>
              </a:rPr>
              <a:t>Enjoys working through a challenge</a:t>
            </a:r>
          </a:p>
          <a:p>
            <a:pPr>
              <a:buNone/>
            </a:pPr>
            <a:endParaRPr lang="en-US" sz="1200" dirty="0">
              <a:solidFill>
                <a:srgbClr val="000000"/>
              </a:solidFill>
              <a:latin typeface="Arial" panose="020B0604020202020204" pitchFamily="34" charset="0"/>
              <a:cs typeface="Arial" panose="020B0604020202020204" pitchFamily="34" charset="0"/>
            </a:endParaRPr>
          </a:p>
          <a:p>
            <a:pPr algn="ctr"/>
            <a:r>
              <a:rPr lang="en-US" sz="1200" b="1" u="sng" dirty="0">
                <a:latin typeface="Arial" panose="020B0604020202020204" pitchFamily="34" charset="0"/>
                <a:cs typeface="Arial" panose="020B0604020202020204" pitchFamily="34" charset="0"/>
              </a:rPr>
              <a:t>Instructional Tip</a:t>
            </a:r>
            <a:endParaRPr lang="en-US" sz="1200"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Let him explore ideas. Use open-ended or high-level thinking questions. Respect his slower pace.</a:t>
            </a:r>
          </a:p>
          <a:p>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708AD22-282E-52EF-8B55-6FCC958A6D7C}"/>
              </a:ext>
            </a:extLst>
          </p:cNvPr>
          <p:cNvSpPr/>
          <p:nvPr/>
        </p:nvSpPr>
        <p:spPr>
          <a:xfrm>
            <a:off x="0" y="0"/>
            <a:ext cx="415577" cy="64579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8F93F5-0D63-C58D-FDD1-168E5C5079B8}"/>
              </a:ext>
            </a:extLst>
          </p:cNvPr>
          <p:cNvSpPr txBox="1"/>
          <p:nvPr/>
        </p:nvSpPr>
        <p:spPr>
          <a:xfrm>
            <a:off x="5270468" y="1301317"/>
            <a:ext cx="1874506" cy="6924973"/>
          </a:xfrm>
          <a:prstGeom prst="rect">
            <a:avLst/>
          </a:prstGeom>
          <a:noFill/>
        </p:spPr>
        <p:txBody>
          <a:bodyPr wrap="square">
            <a:spAutoFit/>
          </a:bodyPr>
          <a:lstStyle/>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Super Objective</a:t>
            </a:r>
            <a:r>
              <a:rPr lang="en-US" sz="1200" b="0" i="0" u="none" strike="noStrike" dirty="0">
                <a:solidFill>
                  <a:srgbClr val="000000"/>
                </a:solidFill>
                <a:effectLst/>
                <a:latin typeface="Arial" panose="020B0604020202020204" pitchFamily="34" charset="0"/>
                <a:cs typeface="Arial" panose="020B0604020202020204" pitchFamily="34" charset="0"/>
              </a:rPr>
              <a:t>: To control (to be liked, to be  admired, to control, to be recognized)</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Behavior: </a:t>
            </a:r>
            <a:r>
              <a:rPr lang="en-US" sz="1200" b="0" i="0" u="none" strike="noStrike" dirty="0">
                <a:solidFill>
                  <a:srgbClr val="000000"/>
                </a:solidFill>
                <a:effectLst/>
                <a:latin typeface="Arial" panose="020B0604020202020204" pitchFamily="34" charset="0"/>
                <a:cs typeface="Arial" panose="020B0604020202020204" pitchFamily="34" charset="0"/>
              </a:rPr>
              <a:t>Extroverted, can be condescending/sarcastic</a:t>
            </a:r>
            <a:br>
              <a:rPr lang="en-US" sz="1200" b="0" dirty="0">
                <a:effectLst/>
                <a:latin typeface="Arial" panose="020B0604020202020204" pitchFamily="34" charset="0"/>
                <a:cs typeface="Arial" panose="020B0604020202020204" pitchFamily="34" charset="0"/>
              </a:rPr>
            </a:br>
            <a:endParaRPr lang="en-US" sz="1200" b="0" dirty="0">
              <a:effectLst/>
              <a:latin typeface="Arial" panose="020B0604020202020204" pitchFamily="34" charset="0"/>
              <a:cs typeface="Arial" panose="020B0604020202020204" pitchFamily="34" charset="0"/>
            </a:endParaRPr>
          </a:p>
          <a:p>
            <a:pPr algn="ctr" rtl="0">
              <a:buNone/>
            </a:pPr>
            <a:r>
              <a:rPr lang="en-US" sz="1200" b="1" i="0" u="sng" dirty="0">
                <a:solidFill>
                  <a:srgbClr val="000000"/>
                </a:solidFill>
                <a:effectLst/>
                <a:latin typeface="Arial" panose="020B0604020202020204" pitchFamily="34" charset="0"/>
                <a:cs typeface="Arial" panose="020B0604020202020204" pitchFamily="34" charset="0"/>
              </a:rPr>
              <a:t>Academic Profile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1. </a:t>
            </a:r>
            <a:r>
              <a:rPr lang="en-US" sz="1200" b="0" i="0" u="none" strike="noStrike" dirty="0">
                <a:solidFill>
                  <a:srgbClr val="000000"/>
                </a:solidFill>
                <a:effectLst/>
                <a:latin typeface="Arial" panose="020B0604020202020204" pitchFamily="34" charset="0"/>
                <a:cs typeface="Arial" panose="020B0604020202020204" pitchFamily="34" charset="0"/>
              </a:rPr>
              <a:t>Enjoys leadership roles</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2. </a:t>
            </a:r>
            <a:r>
              <a:rPr lang="en-US" sz="1200" b="0" i="0" u="none" strike="noStrike" dirty="0">
                <a:solidFill>
                  <a:srgbClr val="000000"/>
                </a:solidFill>
                <a:effectLst/>
                <a:latin typeface="Arial" panose="020B0604020202020204" pitchFamily="34" charset="0"/>
                <a:cs typeface="Arial" panose="020B0604020202020204" pitchFamily="34" charset="0"/>
              </a:rPr>
              <a:t>Quick thinking - decisive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3.</a:t>
            </a:r>
            <a:r>
              <a:rPr lang="en-US" sz="1200" b="0" i="0" u="none" strike="noStrike" dirty="0">
                <a:solidFill>
                  <a:srgbClr val="000000"/>
                </a:solidFill>
                <a:effectLst/>
                <a:latin typeface="Arial" panose="020B0604020202020204" pitchFamily="34" charset="0"/>
                <a:cs typeface="Arial" panose="020B0604020202020204" pitchFamily="34" charset="0"/>
              </a:rPr>
              <a:t> Dislikes slowing down because someone else “doesn’t get it” and busy work</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4. </a:t>
            </a:r>
            <a:r>
              <a:rPr lang="en-US" sz="1200" b="0" i="0" u="none" strike="noStrike" dirty="0">
                <a:solidFill>
                  <a:srgbClr val="000000"/>
                </a:solidFill>
                <a:effectLst/>
                <a:latin typeface="Arial" panose="020B0604020202020204" pitchFamily="34" charset="0"/>
                <a:cs typeface="Arial" panose="020B0604020202020204" pitchFamily="34" charset="0"/>
              </a:rPr>
              <a:t>Responds negatively to being controlled and/or being called out by a teacher.</a:t>
            </a:r>
          </a:p>
          <a:p>
            <a:r>
              <a:rPr lang="en-US" b="1" dirty="0">
                <a:latin typeface="Arial" panose="020B0604020202020204" pitchFamily="34" charset="0"/>
                <a:cs typeface="Arial" panose="020B0604020202020204" pitchFamily="34" charset="0"/>
              </a:rPr>
              <a:t>    </a:t>
            </a:r>
            <a:r>
              <a:rPr lang="en-US" sz="1200" b="1" u="sng" dirty="0">
                <a:latin typeface="Arial" panose="020B0604020202020204" pitchFamily="34" charset="0"/>
                <a:cs typeface="Arial" panose="020B0604020202020204" pitchFamily="34" charset="0"/>
              </a:rPr>
              <a:t>Instructional Tip</a:t>
            </a:r>
            <a:endParaRPr lang="en-US" sz="1200"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Channel her leadership, make her group lead or discussion starter. Avoid power struggles.</a:t>
            </a:r>
          </a:p>
          <a:p>
            <a:br>
              <a:rPr lang="en-US" sz="1200" dirty="0">
                <a:latin typeface="Arial" panose="020B0604020202020204" pitchFamily="34" charset="0"/>
                <a:cs typeface="Arial" panose="020B0604020202020204" pitchFamily="34" charset="0"/>
              </a:rPr>
            </a:br>
            <a:endParaRPr lang="en-US" sz="1200" b="0" dirty="0">
              <a:effectLst/>
              <a:latin typeface="Arial" panose="020B0604020202020204" pitchFamily="34" charset="0"/>
              <a:cs typeface="Arial" panose="020B0604020202020204" pitchFamily="34" charset="0"/>
            </a:endParaRPr>
          </a:p>
          <a:p>
            <a:pPr>
              <a:buNone/>
            </a:pPr>
            <a:br>
              <a:rPr lang="en-US" b="0" dirty="0">
                <a:effectLst/>
                <a:latin typeface="Arial" panose="020B0604020202020204" pitchFamily="34" charset="0"/>
                <a:cs typeface="Arial" panose="020B0604020202020204" pitchFamily="34" charset="0"/>
              </a:rPr>
            </a:br>
            <a:br>
              <a:rPr lang="en-US" b="0" dirty="0">
                <a:effectLst/>
                <a:latin typeface="Arial" panose="020B0604020202020204" pitchFamily="34" charset="0"/>
                <a:cs typeface="Arial" panose="020B0604020202020204" pitchFamily="34" charset="0"/>
              </a:rPr>
            </a:br>
            <a:br>
              <a:rPr lang="en-US" b="0" dirty="0">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C10904B-6ECE-A609-7CD8-D0C19B0F04A1}"/>
              </a:ext>
            </a:extLst>
          </p:cNvPr>
          <p:cNvSpPr txBox="1"/>
          <p:nvPr/>
        </p:nvSpPr>
        <p:spPr>
          <a:xfrm>
            <a:off x="7389328" y="1304904"/>
            <a:ext cx="2165280" cy="6186309"/>
          </a:xfrm>
          <a:prstGeom prst="rect">
            <a:avLst/>
          </a:prstGeom>
          <a:noFill/>
        </p:spPr>
        <p:txBody>
          <a:bodyPr wrap="square">
            <a:spAutoFit/>
          </a:bodyPr>
          <a:lstStyle/>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Super Objective:</a:t>
            </a:r>
            <a:r>
              <a:rPr lang="en-US" sz="1200" b="0" i="0" u="none" strike="noStrike" dirty="0">
                <a:solidFill>
                  <a:srgbClr val="000000"/>
                </a:solidFill>
                <a:effectLst/>
                <a:latin typeface="Arial" panose="020B0604020202020204" pitchFamily="34" charset="0"/>
                <a:cs typeface="Arial" panose="020B0604020202020204" pitchFamily="34" charset="0"/>
              </a:rPr>
              <a:t> To please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Behavior: </a:t>
            </a:r>
            <a:r>
              <a:rPr lang="en-US" sz="1200" b="0" i="0" u="none" strike="noStrike" dirty="0">
                <a:solidFill>
                  <a:srgbClr val="000000"/>
                </a:solidFill>
                <a:effectLst/>
                <a:latin typeface="Arial" panose="020B0604020202020204" pitchFamily="34" charset="0"/>
                <a:cs typeface="Arial" panose="020B0604020202020204" pitchFamily="34" charset="0"/>
              </a:rPr>
              <a:t>Social introvert, empathic, people pleaser, creative</a:t>
            </a:r>
            <a:endParaRPr lang="en-US" sz="1200" b="0" dirty="0">
              <a:effectLst/>
              <a:latin typeface="Arial" panose="020B0604020202020204" pitchFamily="34" charset="0"/>
              <a:cs typeface="Arial" panose="020B0604020202020204" pitchFamily="34" charset="0"/>
            </a:endParaRPr>
          </a:p>
          <a:p>
            <a:pPr>
              <a:buNone/>
            </a:pPr>
            <a:endParaRPr lang="en-US" sz="1200" b="0" dirty="0">
              <a:effectLst/>
              <a:latin typeface="Arial" panose="020B0604020202020204" pitchFamily="34" charset="0"/>
              <a:cs typeface="Arial" panose="020B0604020202020204" pitchFamily="34" charset="0"/>
            </a:endParaRPr>
          </a:p>
          <a:p>
            <a:pPr algn="ctr" rtl="0">
              <a:buNone/>
            </a:pPr>
            <a:r>
              <a:rPr lang="en-US" sz="1200" b="1" i="0" u="sng" dirty="0">
                <a:solidFill>
                  <a:srgbClr val="000000"/>
                </a:solidFill>
                <a:effectLst/>
                <a:latin typeface="Arial" panose="020B0604020202020204" pitchFamily="34" charset="0"/>
                <a:cs typeface="Arial" panose="020B0604020202020204" pitchFamily="34" charset="0"/>
              </a:rPr>
              <a:t>Academic Profile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1. </a:t>
            </a:r>
            <a:r>
              <a:rPr lang="en-US" sz="1200" b="0" i="0" u="none" strike="noStrike" dirty="0">
                <a:solidFill>
                  <a:srgbClr val="000000"/>
                </a:solidFill>
                <a:effectLst/>
                <a:latin typeface="Arial" panose="020B0604020202020204" pitchFamily="34" charset="0"/>
                <a:cs typeface="Arial" panose="020B0604020202020204" pitchFamily="34" charset="0"/>
              </a:rPr>
              <a:t>Very bright, naturally does well in school</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2.  </a:t>
            </a:r>
            <a:r>
              <a:rPr lang="en-US" sz="1200" b="0" i="0" u="none" strike="noStrike" dirty="0">
                <a:solidFill>
                  <a:srgbClr val="000000"/>
                </a:solidFill>
                <a:effectLst/>
                <a:latin typeface="Arial" panose="020B0604020202020204" pitchFamily="34" charset="0"/>
                <a:cs typeface="Arial" panose="020B0604020202020204" pitchFamily="34" charset="0"/>
              </a:rPr>
              <a:t>Can get very passionate about certain subjects, especially science and animal related subjects</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3. </a:t>
            </a:r>
            <a:r>
              <a:rPr lang="en-US" sz="1200" b="0" i="0" u="none" strike="noStrike" dirty="0">
                <a:solidFill>
                  <a:srgbClr val="000000"/>
                </a:solidFill>
                <a:effectLst/>
                <a:latin typeface="Arial" panose="020B0604020202020204" pitchFamily="34" charset="0"/>
                <a:cs typeface="Arial" panose="020B0604020202020204" pitchFamily="34" charset="0"/>
              </a:rPr>
              <a:t>Craves human understanding but uncomfortable in social situations (thus the comfort with </a:t>
            </a:r>
            <a:r>
              <a:rPr lang="en-US" sz="1200" dirty="0">
                <a:solidFill>
                  <a:srgbClr val="000000"/>
                </a:solidFill>
                <a:latin typeface="Arial" panose="020B0604020202020204" pitchFamily="34" charset="0"/>
                <a:cs typeface="Arial" panose="020B0604020202020204" pitchFamily="34" charset="0"/>
              </a:rPr>
              <a:t>Student Avatar C’s</a:t>
            </a:r>
            <a:r>
              <a:rPr lang="en-US" sz="1200" b="0" i="0" u="none" strike="noStrike" dirty="0">
                <a:solidFill>
                  <a:srgbClr val="000000"/>
                </a:solidFill>
                <a:effectLst/>
                <a:latin typeface="Arial" panose="020B0604020202020204" pitchFamily="34" charset="0"/>
                <a:cs typeface="Arial" panose="020B0604020202020204" pitchFamily="34" charset="0"/>
              </a:rPr>
              <a:t> friendship)</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4.</a:t>
            </a:r>
            <a:r>
              <a:rPr lang="en-US" sz="1200" dirty="0">
                <a:solidFill>
                  <a:srgbClr val="000000"/>
                </a:solidFill>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Avoids conflict (will help find a middle ground with everyone)</a:t>
            </a:r>
          </a:p>
          <a:p>
            <a:pPr rtl="0">
              <a:buNone/>
            </a:pPr>
            <a:endParaRPr lang="en-US" sz="1200" dirty="0">
              <a:solidFill>
                <a:srgbClr val="000000"/>
              </a:solidFill>
              <a:latin typeface="Arial" panose="020B0604020202020204" pitchFamily="34" charset="0"/>
              <a:cs typeface="Arial" panose="020B0604020202020204" pitchFamily="34" charset="0"/>
            </a:endParaRPr>
          </a:p>
          <a:p>
            <a:pPr algn="ctr"/>
            <a:r>
              <a:rPr lang="en-US" sz="1200" b="1" u="sng" dirty="0">
                <a:latin typeface="Arial" panose="020B0604020202020204" pitchFamily="34" charset="0"/>
                <a:cs typeface="Arial" panose="020B0604020202020204" pitchFamily="34" charset="0"/>
              </a:rPr>
              <a:t> Instructional Tip</a:t>
            </a:r>
            <a:endParaRPr lang="en-US" sz="1200"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Use inclusive language. Encourage her voice apart from Ava. Recognize her compassion.</a:t>
            </a:r>
          </a:p>
          <a:p>
            <a:br>
              <a:rPr lang="en-US" sz="1200" dirty="0">
                <a:latin typeface="Arial" panose="020B0604020202020204" pitchFamily="34" charset="0"/>
                <a:cs typeface="Arial" panose="020B0604020202020204" pitchFamily="34" charset="0"/>
              </a:rPr>
            </a:br>
            <a:endParaRPr lang="en-US" sz="1200" b="0" dirty="0">
              <a:effectLst/>
              <a:latin typeface="Arial" panose="020B0604020202020204" pitchFamily="34" charset="0"/>
              <a:cs typeface="Arial" panose="020B0604020202020204" pitchFamily="34" charset="0"/>
            </a:endParaRPr>
          </a:p>
          <a:p>
            <a:pPr>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B504D56-63F8-79D5-1D75-552CBB6CA48A}"/>
              </a:ext>
            </a:extLst>
          </p:cNvPr>
          <p:cNvSpPr txBox="1"/>
          <p:nvPr/>
        </p:nvSpPr>
        <p:spPr>
          <a:xfrm>
            <a:off x="9809851" y="1323444"/>
            <a:ext cx="2283833" cy="4524315"/>
          </a:xfrm>
          <a:prstGeom prst="rect">
            <a:avLst/>
          </a:prstGeom>
          <a:noFill/>
        </p:spPr>
        <p:txBody>
          <a:bodyPr wrap="square">
            <a:spAutoFit/>
          </a:bodyPr>
          <a:lstStyle/>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Super Objective:</a:t>
            </a:r>
            <a:r>
              <a:rPr lang="en-US" sz="1200" b="0" i="0" u="none" strike="noStrike" dirty="0">
                <a:solidFill>
                  <a:srgbClr val="000000"/>
                </a:solidFill>
                <a:effectLst/>
                <a:latin typeface="Arial" panose="020B0604020202020204" pitchFamily="34" charset="0"/>
                <a:cs typeface="Arial" panose="020B0604020202020204" pitchFamily="34" charset="0"/>
              </a:rPr>
              <a:t> To impress</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Behavior: </a:t>
            </a:r>
            <a:r>
              <a:rPr lang="en-US" sz="1200" b="0" i="0" u="none" strike="noStrike" dirty="0">
                <a:solidFill>
                  <a:srgbClr val="000000"/>
                </a:solidFill>
                <a:effectLst/>
                <a:latin typeface="Arial" panose="020B0604020202020204" pitchFamily="34" charset="0"/>
                <a:cs typeface="Arial" panose="020B0604020202020204" pitchFamily="34" charset="0"/>
              </a:rPr>
              <a:t>Extrovert, playful, supportive, energetic </a:t>
            </a:r>
            <a:endParaRPr lang="en-US" sz="1200" dirty="0">
              <a:solidFill>
                <a:srgbClr val="000000"/>
              </a:solidFill>
              <a:latin typeface="Arial" panose="020B0604020202020204" pitchFamily="34" charset="0"/>
              <a:cs typeface="Arial" panose="020B0604020202020204" pitchFamily="34" charset="0"/>
            </a:endParaRPr>
          </a:p>
          <a:p>
            <a:pPr rtl="0">
              <a:buNone/>
            </a:pPr>
            <a:endParaRPr lang="en-US" sz="1200" b="0" dirty="0">
              <a:effectLst/>
              <a:latin typeface="Arial" panose="020B0604020202020204" pitchFamily="34" charset="0"/>
              <a:cs typeface="Arial" panose="020B0604020202020204" pitchFamily="34" charset="0"/>
            </a:endParaRPr>
          </a:p>
          <a:p>
            <a:pPr algn="ctr" rtl="0">
              <a:buNone/>
            </a:pPr>
            <a:r>
              <a:rPr lang="en-US" sz="1200" b="1" i="0" u="sng" dirty="0">
                <a:solidFill>
                  <a:srgbClr val="000000"/>
                </a:solidFill>
                <a:effectLst/>
                <a:latin typeface="Arial" panose="020B0604020202020204" pitchFamily="34" charset="0"/>
                <a:cs typeface="Arial" panose="020B0604020202020204" pitchFamily="34" charset="0"/>
              </a:rPr>
              <a:t>Academic Profile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1. </a:t>
            </a:r>
            <a:r>
              <a:rPr lang="en-US" sz="1200" b="0" i="0" u="none" strike="noStrike" dirty="0">
                <a:solidFill>
                  <a:srgbClr val="000000"/>
                </a:solidFill>
                <a:effectLst/>
                <a:latin typeface="Arial" panose="020B0604020202020204" pitchFamily="34" charset="0"/>
                <a:cs typeface="Arial" panose="020B0604020202020204" pitchFamily="34" charset="0"/>
              </a:rPr>
              <a:t>Often volunteers in class, doesn’t mind stepping out of his comfort zone</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2. </a:t>
            </a:r>
            <a:r>
              <a:rPr lang="en-US" sz="1200" b="0" i="0" u="none" strike="noStrike" dirty="0">
                <a:solidFill>
                  <a:srgbClr val="000000"/>
                </a:solidFill>
                <a:effectLst/>
                <a:latin typeface="Arial" panose="020B0604020202020204" pitchFamily="34" charset="0"/>
                <a:cs typeface="Arial" panose="020B0604020202020204" pitchFamily="34" charset="0"/>
              </a:rPr>
              <a:t>Always tries to understand new perspectives</a:t>
            </a:r>
            <a:endParaRPr lang="en-US" sz="1200" b="0" dirty="0">
              <a:effectLst/>
              <a:latin typeface="Arial" panose="020B0604020202020204" pitchFamily="34" charset="0"/>
              <a:cs typeface="Arial" panose="020B0604020202020204" pitchFamily="34" charset="0"/>
            </a:endParaRPr>
          </a:p>
          <a:p>
            <a:pPr rtl="0">
              <a:buNone/>
            </a:pPr>
            <a:r>
              <a:rPr lang="en-US" sz="1200" b="1" i="0" u="none" strike="noStrike" dirty="0">
                <a:solidFill>
                  <a:srgbClr val="000000"/>
                </a:solidFill>
                <a:effectLst/>
                <a:latin typeface="Arial" panose="020B0604020202020204" pitchFamily="34" charset="0"/>
                <a:cs typeface="Arial" panose="020B0604020202020204" pitchFamily="34" charset="0"/>
              </a:rPr>
              <a:t>3. </a:t>
            </a:r>
            <a:r>
              <a:rPr lang="en-US" sz="1200" b="0" i="0" u="none" strike="noStrike" dirty="0">
                <a:solidFill>
                  <a:srgbClr val="000000"/>
                </a:solidFill>
                <a:effectLst/>
                <a:latin typeface="Arial" panose="020B0604020202020204" pitchFamily="34" charset="0"/>
                <a:cs typeface="Arial" panose="020B0604020202020204" pitchFamily="34" charset="0"/>
              </a:rPr>
              <a:t>Difficulty paying attention when work is detailed or mundane</a:t>
            </a:r>
            <a:endParaRPr lang="en-US" sz="1200" b="0" dirty="0">
              <a:effectLst/>
              <a:latin typeface="Arial" panose="020B0604020202020204" pitchFamily="34" charset="0"/>
              <a:cs typeface="Arial" panose="020B0604020202020204" pitchFamily="34" charset="0"/>
            </a:endParaRPr>
          </a:p>
          <a:p>
            <a:pPr>
              <a:buNone/>
            </a:pPr>
            <a:r>
              <a:rPr lang="en-US" sz="1200" b="1" i="0" u="none" strike="noStrike" dirty="0">
                <a:solidFill>
                  <a:srgbClr val="000000"/>
                </a:solidFill>
                <a:effectLst/>
                <a:latin typeface="Arial" panose="020B0604020202020204" pitchFamily="34" charset="0"/>
                <a:cs typeface="Arial" panose="020B0604020202020204" pitchFamily="34" charset="0"/>
              </a:rPr>
              <a:t>4.</a:t>
            </a:r>
            <a:r>
              <a:rPr lang="en-US" sz="1200" b="0" i="0" u="none" strike="noStrike" dirty="0">
                <a:solidFill>
                  <a:srgbClr val="000000"/>
                </a:solidFill>
                <a:effectLst/>
                <a:latin typeface="Arial" panose="020B0604020202020204" pitchFamily="34" charset="0"/>
                <a:cs typeface="Arial" panose="020B0604020202020204" pitchFamily="34" charset="0"/>
              </a:rPr>
              <a:t> Seeks attention and approval from peers - naturally funny</a:t>
            </a:r>
          </a:p>
          <a:p>
            <a:pPr>
              <a:buNone/>
            </a:pPr>
            <a:endParaRPr lang="en-US" sz="1200" dirty="0">
              <a:solidFill>
                <a:srgbClr val="000000"/>
              </a:solidFill>
              <a:latin typeface="Arial" panose="020B0604020202020204" pitchFamily="34" charset="0"/>
              <a:cs typeface="Arial" panose="020B0604020202020204" pitchFamily="34" charset="0"/>
            </a:endParaRPr>
          </a:p>
          <a:p>
            <a:pPr algn="ctr"/>
            <a:r>
              <a:rPr lang="en-US" sz="1200" b="1" u="sng" dirty="0">
                <a:latin typeface="Arial" panose="020B0604020202020204" pitchFamily="34" charset="0"/>
                <a:cs typeface="Arial" panose="020B0604020202020204" pitchFamily="34" charset="0"/>
              </a:rPr>
              <a:t>Instructional Tip</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Keep him engaged with quick transitions. Assign class energizer roles (e.g., warm-up reader, closing summary).</a:t>
            </a:r>
          </a:p>
          <a:p>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20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978A-6A5F-D7FE-0C17-A8FFE469E045}"/>
              </a:ext>
            </a:extLst>
          </p:cNvPr>
          <p:cNvSpPr>
            <a:spLocks noGrp="1"/>
          </p:cNvSpPr>
          <p:nvPr>
            <p:ph type="title"/>
          </p:nvPr>
        </p:nvSpPr>
        <p:spPr/>
        <p:txBody>
          <a:bodyPr/>
          <a:lstStyle/>
          <a:p>
            <a:br>
              <a:rPr lang="en-US" dirty="0"/>
            </a:br>
            <a:br>
              <a:rPr lang="en-US" dirty="0"/>
            </a:br>
            <a:r>
              <a:rPr lang="en-US" dirty="0"/>
              <a:t>Mursion Simulation Expectations</a:t>
            </a:r>
            <a:br>
              <a:rPr lang="en-US" dirty="0"/>
            </a:br>
            <a:br>
              <a:rPr lang="en-US" dirty="0"/>
            </a:br>
            <a:endParaRPr lang="en-US" dirty="0"/>
          </a:p>
        </p:txBody>
      </p:sp>
      <p:sp>
        <p:nvSpPr>
          <p:cNvPr id="5" name="Content Placeholder 4">
            <a:extLst>
              <a:ext uri="{FF2B5EF4-FFF2-40B4-BE49-F238E27FC236}">
                <a16:creationId xmlns:a16="http://schemas.microsoft.com/office/drawing/2014/main" id="{DD332D78-D742-FB99-FAE1-628C17C1EE99}"/>
              </a:ext>
            </a:extLst>
          </p:cNvPr>
          <p:cNvSpPr>
            <a:spLocks noGrp="1"/>
          </p:cNvSpPr>
          <p:nvPr>
            <p:ph idx="1"/>
          </p:nvPr>
        </p:nvSpPr>
        <p:spPr/>
        <p:txBody>
          <a:bodyPr/>
          <a:lstStyle/>
          <a:p>
            <a:pPr marL="0" indent="0">
              <a:buNone/>
            </a:pPr>
            <a:r>
              <a:rPr lang="en-US" dirty="0"/>
              <a:t>When you are not teaching, you are silently observing and contributing observations on the Padlet.</a:t>
            </a:r>
          </a:p>
        </p:txBody>
      </p:sp>
      <p:graphicFrame>
        <p:nvGraphicFramePr>
          <p:cNvPr id="6" name="Table 5">
            <a:extLst>
              <a:ext uri="{FF2B5EF4-FFF2-40B4-BE49-F238E27FC236}">
                <a16:creationId xmlns:a16="http://schemas.microsoft.com/office/drawing/2014/main" id="{74E0020B-8A84-2552-5883-DEE6916D5A4D}"/>
              </a:ext>
            </a:extLst>
          </p:cNvPr>
          <p:cNvGraphicFramePr>
            <a:graphicFrameLocks noGrp="1"/>
          </p:cNvGraphicFramePr>
          <p:nvPr>
            <p:extLst>
              <p:ext uri="{D42A27DB-BD31-4B8C-83A1-F6EECF244321}">
                <p14:modId xmlns:p14="http://schemas.microsoft.com/office/powerpoint/2010/main" val="960580358"/>
              </p:ext>
            </p:extLst>
          </p:nvPr>
        </p:nvGraphicFramePr>
        <p:xfrm>
          <a:off x="725759" y="2919602"/>
          <a:ext cx="7239000" cy="2087880"/>
        </p:xfrm>
        <a:graphic>
          <a:graphicData uri="http://schemas.openxmlformats.org/drawingml/2006/table">
            <a:tbl>
              <a:tblPr/>
              <a:tblGrid>
                <a:gridCol w="1809750">
                  <a:extLst>
                    <a:ext uri="{9D8B030D-6E8A-4147-A177-3AD203B41FA5}">
                      <a16:colId xmlns:a16="http://schemas.microsoft.com/office/drawing/2014/main" val="2129896652"/>
                    </a:ext>
                  </a:extLst>
                </a:gridCol>
                <a:gridCol w="1809750">
                  <a:extLst>
                    <a:ext uri="{9D8B030D-6E8A-4147-A177-3AD203B41FA5}">
                      <a16:colId xmlns:a16="http://schemas.microsoft.com/office/drawing/2014/main" val="3148422210"/>
                    </a:ext>
                  </a:extLst>
                </a:gridCol>
                <a:gridCol w="1809750">
                  <a:extLst>
                    <a:ext uri="{9D8B030D-6E8A-4147-A177-3AD203B41FA5}">
                      <a16:colId xmlns:a16="http://schemas.microsoft.com/office/drawing/2014/main" val="3244020494"/>
                    </a:ext>
                  </a:extLst>
                </a:gridCol>
                <a:gridCol w="1809750">
                  <a:extLst>
                    <a:ext uri="{9D8B030D-6E8A-4147-A177-3AD203B41FA5}">
                      <a16:colId xmlns:a16="http://schemas.microsoft.com/office/drawing/2014/main" val="397409010"/>
                    </a:ext>
                  </a:extLst>
                </a:gridCol>
              </a:tblGrid>
              <a:tr h="381000">
                <a:tc>
                  <a:txBody>
                    <a:bodyPr/>
                    <a:lstStyle/>
                    <a:p>
                      <a:pPr rtl="0" fontAlgn="t">
                        <a:buNone/>
                      </a:pPr>
                      <a:r>
                        <a:rPr lang="en-US" sz="1400" b="1" i="0" u="none" strike="noStrike">
                          <a:solidFill>
                            <a:srgbClr val="000000"/>
                          </a:solidFill>
                          <a:effectLst/>
                          <a:latin typeface="Arial" panose="020B0604020202020204" pitchFamily="34" charset="0"/>
                        </a:rPr>
                        <a:t>1. Teacher Observer</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2. Student Observer</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3. Question Raiser</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4. Advice Giver</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681953862"/>
                  </a:ext>
                </a:extLst>
              </a:tr>
              <a:tr h="381000">
                <a:tc>
                  <a:txBody>
                    <a:bodyPr/>
                    <a:lstStyle/>
                    <a:p>
                      <a:pPr rtl="0" fontAlgn="t">
                        <a:buNone/>
                      </a:pPr>
                      <a:r>
                        <a:rPr lang="en-US" sz="1400" b="0" i="0" u="none" strike="noStrike">
                          <a:solidFill>
                            <a:srgbClr val="000000"/>
                          </a:solidFill>
                          <a:effectLst/>
                          <a:latin typeface="Arial" panose="020B0604020202020204" pitchFamily="34" charset="0"/>
                        </a:rPr>
                        <a:t>What did you observe about the teachers?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What did you observe about the students?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What other questions or concerns does watching this session raise for you?</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dirty="0">
                          <a:solidFill>
                            <a:srgbClr val="000000"/>
                          </a:solidFill>
                          <a:effectLst/>
                          <a:latin typeface="Arial" panose="020B0604020202020204" pitchFamily="34" charset="0"/>
                        </a:rPr>
                        <a:t>What might you suggest that the teacher do differently?</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010020725"/>
                  </a:ext>
                </a:extLst>
              </a:tr>
            </a:tbl>
          </a:graphicData>
        </a:graphic>
      </p:graphicFrame>
      <p:sp>
        <p:nvSpPr>
          <p:cNvPr id="7" name="Rectangle 1">
            <a:extLst>
              <a:ext uri="{FF2B5EF4-FFF2-40B4-BE49-F238E27FC236}">
                <a16:creationId xmlns:a16="http://schemas.microsoft.com/office/drawing/2014/main" id="{2C76CBAD-790D-D26C-3159-0BC7134696EF}"/>
              </a:ext>
            </a:extLst>
          </p:cNvPr>
          <p:cNvSpPr>
            <a:spLocks noChangeArrowheads="1"/>
          </p:cNvSpPr>
          <p:nvPr/>
        </p:nvSpPr>
        <p:spPr bwMode="auto">
          <a:xfrm>
            <a:off x="2476500" y="2819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9453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5528-E2D3-8CBB-8247-E5766003A1BC}"/>
              </a:ext>
            </a:extLst>
          </p:cNvPr>
          <p:cNvSpPr>
            <a:spLocks noGrp="1"/>
          </p:cNvSpPr>
          <p:nvPr>
            <p:ph type="title"/>
          </p:nvPr>
        </p:nvSpPr>
        <p:spPr/>
        <p:txBody>
          <a:bodyPr/>
          <a:lstStyle/>
          <a:p>
            <a:br>
              <a:rPr lang="en-US" dirty="0"/>
            </a:br>
            <a:br>
              <a:rPr lang="en-US" dirty="0"/>
            </a:br>
            <a:r>
              <a:rPr lang="en-US" dirty="0"/>
              <a:t>Things to Consider</a:t>
            </a:r>
            <a:br>
              <a:rPr lang="en-US" dirty="0"/>
            </a:br>
            <a:br>
              <a:rPr lang="en-US" dirty="0"/>
            </a:br>
            <a:endParaRPr lang="en-US" dirty="0"/>
          </a:p>
        </p:txBody>
      </p:sp>
      <p:sp>
        <p:nvSpPr>
          <p:cNvPr id="3" name="Content Placeholder 2">
            <a:extLst>
              <a:ext uri="{FF2B5EF4-FFF2-40B4-BE49-F238E27FC236}">
                <a16:creationId xmlns:a16="http://schemas.microsoft.com/office/drawing/2014/main" id="{9C62DEEB-1850-0FB9-299D-D0A0277D06D3}"/>
              </a:ext>
            </a:extLst>
          </p:cNvPr>
          <p:cNvSpPr>
            <a:spLocks noGrp="1"/>
          </p:cNvSpPr>
          <p:nvPr>
            <p:ph idx="1"/>
          </p:nvPr>
        </p:nvSpPr>
        <p:spPr>
          <a:xfrm>
            <a:off x="609600" y="1600201"/>
            <a:ext cx="9727580" cy="2659566"/>
          </a:xfrm>
        </p:spPr>
        <p:txBody>
          <a:bodyPr/>
          <a:lstStyle/>
          <a:p>
            <a:pPr marL="0" indent="0">
              <a:buNone/>
            </a:pPr>
            <a:r>
              <a:rPr lang="en-US" dirty="0"/>
              <a:t>Time is very limited, so make sure all students stay on task for the full mini-lesson.</a:t>
            </a:r>
          </a:p>
          <a:p>
            <a:pPr marL="0" indent="0">
              <a:buNone/>
            </a:pPr>
            <a:br>
              <a:rPr lang="en-US" dirty="0"/>
            </a:br>
            <a:endParaRPr lang="en-US" dirty="0"/>
          </a:p>
        </p:txBody>
      </p:sp>
      <p:pic>
        <p:nvPicPr>
          <p:cNvPr id="5122" name="Picture 2" descr="Illustration of a hand wearing a blue suit sleeve emerging from an open cardboard box, holding a glowing yellow light bulb. The image symbolizes thinking outside the box or generating new ideas.&#10;&#10;AI-generated content may be incorrect.">
            <a:extLst>
              <a:ext uri="{FF2B5EF4-FFF2-40B4-BE49-F238E27FC236}">
                <a16:creationId xmlns:a16="http://schemas.microsoft.com/office/drawing/2014/main" id="{6F8C6546-4728-9006-33D0-13AE0B35F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971" y="2929983"/>
            <a:ext cx="2142429" cy="26595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A7C506-F966-0C5F-CC8E-45C15825B9A1}"/>
              </a:ext>
            </a:extLst>
          </p:cNvPr>
          <p:cNvSpPr txBox="1"/>
          <p:nvPr/>
        </p:nvSpPr>
        <p:spPr>
          <a:xfrm>
            <a:off x="9206262" y="5875476"/>
            <a:ext cx="2985738" cy="707886"/>
          </a:xfrm>
          <a:prstGeom prst="rect">
            <a:avLst/>
          </a:prstGeom>
          <a:noFill/>
        </p:spPr>
        <p:txBody>
          <a:bodyPr wrap="square">
            <a:spAutoFit/>
          </a:bodyPr>
          <a:lstStyle/>
          <a:p>
            <a:pPr rtl="0">
              <a:buNone/>
            </a:pPr>
            <a:r>
              <a:rPr lang="en-US" sz="1000" b="0" i="0" u="none" strike="noStrike" dirty="0">
                <a:solidFill>
                  <a:srgbClr val="595959"/>
                </a:solidFill>
                <a:effectLst/>
                <a:latin typeface="Crimson Text"/>
              </a:rPr>
              <a:t>“</a:t>
            </a:r>
            <a:r>
              <a:rPr lang="en-US" sz="1000" b="0" i="0" u="sng" strike="noStrike" dirty="0">
                <a:solidFill>
                  <a:srgbClr val="0097A7"/>
                </a:solidFill>
                <a:effectLst/>
                <a:latin typeface="Crimson Text"/>
                <a:hlinkClick r:id="rId3"/>
              </a:rPr>
              <a:t>Business idea strategy marketing</a:t>
            </a:r>
            <a:r>
              <a:rPr lang="en-US" sz="1000" b="0" i="0" u="none" strike="noStrike" dirty="0">
                <a:solidFill>
                  <a:srgbClr val="595959"/>
                </a:solidFill>
                <a:effectLst/>
                <a:latin typeface="Crimson Text"/>
              </a:rPr>
              <a:t>” by </a:t>
            </a:r>
            <a:r>
              <a:rPr lang="en-US" sz="1000" b="0" i="0" u="sng" strike="noStrike" dirty="0">
                <a:solidFill>
                  <a:srgbClr val="0097A7"/>
                </a:solidFill>
                <a:effectLst/>
                <a:latin typeface="Crimson Text"/>
                <a:hlinkClick r:id="rId4"/>
              </a:rPr>
              <a:t>talhakhalil007</a:t>
            </a:r>
            <a:r>
              <a:rPr lang="en-US" sz="1000" b="0" i="0" u="none" strike="noStrike" dirty="0">
                <a:solidFill>
                  <a:srgbClr val="595959"/>
                </a:solidFill>
                <a:effectLst/>
                <a:latin typeface="Crimson Text"/>
              </a:rPr>
              <a:t>is licensed under </a:t>
            </a:r>
            <a:r>
              <a:rPr lang="en-US" sz="1000" b="0" i="0" u="sng" strike="noStrike" dirty="0">
                <a:solidFill>
                  <a:srgbClr val="0097A7"/>
                </a:solidFill>
                <a:effectLst/>
                <a:latin typeface="Crimson Text"/>
                <a:hlinkClick r:id="rId5"/>
              </a:rPr>
              <a:t>the Pixabay free use license</a:t>
            </a:r>
            <a:r>
              <a:rPr lang="en-US" sz="1000" b="0" i="0" u="none" strike="noStrike" dirty="0">
                <a:solidFill>
                  <a:srgbClr val="595959"/>
                </a:solidFill>
                <a:effectLst/>
                <a:latin typeface="Crimson Text"/>
              </a:rPr>
              <a:t>.</a:t>
            </a:r>
            <a:endParaRPr lang="en-US" sz="1000" b="0" dirty="0">
              <a:effectLst/>
            </a:endParaRPr>
          </a:p>
          <a:p>
            <a:pPr>
              <a:buNone/>
            </a:pPr>
            <a:br>
              <a:rPr lang="en-US" sz="1000" dirty="0"/>
            </a:br>
            <a:endParaRPr lang="en-US" sz="1000" dirty="0"/>
          </a:p>
        </p:txBody>
      </p:sp>
    </p:spTree>
    <p:extLst>
      <p:ext uri="{BB962C8B-B14F-4D97-AF65-F5344CB8AC3E}">
        <p14:creationId xmlns:p14="http://schemas.microsoft.com/office/powerpoint/2010/main" val="211019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29D7-D919-A8D5-0E72-C73694B96A53}"/>
              </a:ext>
            </a:extLst>
          </p:cNvPr>
          <p:cNvSpPr>
            <a:spLocks noGrp="1"/>
          </p:cNvSpPr>
          <p:nvPr>
            <p:ph type="title"/>
          </p:nvPr>
        </p:nvSpPr>
        <p:spPr/>
        <p:txBody>
          <a:bodyPr/>
          <a:lstStyle/>
          <a:p>
            <a:br>
              <a:rPr lang="en-US" dirty="0"/>
            </a:br>
            <a:br>
              <a:rPr lang="en-US" dirty="0"/>
            </a:br>
            <a:r>
              <a:rPr lang="en-US" dirty="0"/>
              <a:t>Lesson Internalization Document</a:t>
            </a:r>
            <a:br>
              <a:rPr lang="en-US" dirty="0"/>
            </a:br>
            <a:br>
              <a:rPr lang="en-US" dirty="0"/>
            </a:br>
            <a:endParaRPr lang="en-US" dirty="0"/>
          </a:p>
        </p:txBody>
      </p:sp>
      <p:sp>
        <p:nvSpPr>
          <p:cNvPr id="3" name="Content Placeholder 2">
            <a:extLst>
              <a:ext uri="{FF2B5EF4-FFF2-40B4-BE49-F238E27FC236}">
                <a16:creationId xmlns:a16="http://schemas.microsoft.com/office/drawing/2014/main" id="{67BCBC74-6DFE-E3B2-2ED6-18B6BCE14B0D}"/>
              </a:ext>
            </a:extLst>
          </p:cNvPr>
          <p:cNvSpPr>
            <a:spLocks noGrp="1"/>
          </p:cNvSpPr>
          <p:nvPr>
            <p:ph idx="1"/>
          </p:nvPr>
        </p:nvSpPr>
        <p:spPr/>
        <p:txBody>
          <a:bodyPr/>
          <a:lstStyle/>
          <a:p>
            <a:pPr marL="0" indent="0">
              <a:buNone/>
            </a:pPr>
            <a:r>
              <a:rPr lang="en-US" dirty="0"/>
              <a:t>Click </a:t>
            </a:r>
            <a:r>
              <a:rPr lang="en-US" dirty="0">
                <a:hlinkClick r:id="rId2"/>
              </a:rPr>
              <a:t>here</a:t>
            </a:r>
            <a:r>
              <a:rPr lang="en-US" dirty="0"/>
              <a:t> to make a copy of the lesson internalization document.</a:t>
            </a:r>
          </a:p>
          <a:p>
            <a:pPr marL="0" indent="0">
              <a:buNone/>
            </a:pPr>
            <a:endParaRPr lang="en-US" dirty="0"/>
          </a:p>
          <a:p>
            <a:pPr marL="0" indent="0">
              <a:buNone/>
            </a:pPr>
            <a:endParaRPr lang="en-US" dirty="0"/>
          </a:p>
          <a:p>
            <a:pPr marL="0" indent="0">
              <a:buNone/>
            </a:pPr>
            <a:r>
              <a:rPr lang="en-US" dirty="0"/>
              <a:t>Click </a:t>
            </a:r>
            <a:r>
              <a:rPr lang="en-US" dirty="0">
                <a:hlinkClick r:id="rId3"/>
              </a:rPr>
              <a:t>here</a:t>
            </a:r>
            <a:r>
              <a:rPr lang="en-US" dirty="0"/>
              <a:t> to access a sample of a filled out lesson internalization activity document.</a:t>
            </a:r>
          </a:p>
        </p:txBody>
      </p:sp>
    </p:spTree>
    <p:extLst>
      <p:ext uri="{BB962C8B-B14F-4D97-AF65-F5344CB8AC3E}">
        <p14:creationId xmlns:p14="http://schemas.microsoft.com/office/powerpoint/2010/main" val="203440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4D9E-D506-F39B-B640-F41C41C0DAFA}"/>
              </a:ext>
            </a:extLst>
          </p:cNvPr>
          <p:cNvSpPr>
            <a:spLocks noGrp="1"/>
          </p:cNvSpPr>
          <p:nvPr>
            <p:ph type="title"/>
          </p:nvPr>
        </p:nvSpPr>
        <p:spPr/>
        <p:txBody>
          <a:bodyPr/>
          <a:lstStyle/>
          <a:p>
            <a:br>
              <a:rPr lang="en-US" dirty="0"/>
            </a:br>
            <a:br>
              <a:rPr lang="en-US" dirty="0"/>
            </a:br>
            <a:r>
              <a:rPr lang="en-US" dirty="0"/>
              <a:t>The Digital Citizenship Lessons</a:t>
            </a:r>
            <a:br>
              <a:rPr lang="en-US" dirty="0"/>
            </a:br>
            <a:br>
              <a:rPr lang="en-US" dirty="0"/>
            </a:br>
            <a:endParaRPr lang="en-US" dirty="0"/>
          </a:p>
        </p:txBody>
      </p:sp>
      <p:sp>
        <p:nvSpPr>
          <p:cNvPr id="3" name="Content Placeholder 2">
            <a:extLst>
              <a:ext uri="{FF2B5EF4-FFF2-40B4-BE49-F238E27FC236}">
                <a16:creationId xmlns:a16="http://schemas.microsoft.com/office/drawing/2014/main" id="{AD459441-9203-DDB0-3354-1CFC5DD04859}"/>
              </a:ext>
            </a:extLst>
          </p:cNvPr>
          <p:cNvSpPr>
            <a:spLocks noGrp="1"/>
          </p:cNvSpPr>
          <p:nvPr>
            <p:ph idx="1"/>
          </p:nvPr>
        </p:nvSpPr>
        <p:spPr/>
        <p:txBody>
          <a:bodyPr/>
          <a:lstStyle/>
          <a:p>
            <a:pPr marL="0" indent="0">
              <a:buNone/>
            </a:pPr>
            <a:r>
              <a:rPr lang="en-US" dirty="0"/>
              <a:t>The ISTE website has free </a:t>
            </a:r>
            <a:r>
              <a:rPr lang="en-US" dirty="0">
                <a:hlinkClick r:id="rId2"/>
              </a:rPr>
              <a:t>digital citizenship lessons </a:t>
            </a:r>
            <a:r>
              <a:rPr lang="en-US" dirty="0"/>
              <a:t>for elementary, middle, and high school students.</a:t>
            </a:r>
          </a:p>
          <a:p>
            <a:pPr marL="0" indent="0">
              <a:buNone/>
            </a:pPr>
            <a:r>
              <a:rPr lang="en-US" dirty="0"/>
              <a:t>Become a </a:t>
            </a:r>
            <a:r>
              <a:rPr lang="en-US" dirty="0">
                <a:hlinkClick r:id="rId3"/>
              </a:rPr>
              <a:t>member</a:t>
            </a:r>
            <a:r>
              <a:rPr lang="en-US" dirty="0"/>
              <a:t> with ISTE organization to get access to the lessons for your specific grade levels.</a:t>
            </a:r>
          </a:p>
          <a:p>
            <a:pPr marL="0" indent="0">
              <a:buNone/>
            </a:pPr>
            <a:r>
              <a:rPr lang="en-US" dirty="0"/>
              <a:t>This learning representation used the digital citizenship lessons for </a:t>
            </a:r>
            <a:r>
              <a:rPr lang="en-US" dirty="0">
                <a:hlinkClick r:id="rId4"/>
              </a:rPr>
              <a:t>middle school students </a:t>
            </a:r>
            <a:r>
              <a:rPr lang="en-US" dirty="0"/>
              <a:t>because the Mursion Avatar student profiles are also set for that context.</a:t>
            </a:r>
          </a:p>
        </p:txBody>
      </p:sp>
    </p:spTree>
    <p:extLst>
      <p:ext uri="{BB962C8B-B14F-4D97-AF65-F5344CB8AC3E}">
        <p14:creationId xmlns:p14="http://schemas.microsoft.com/office/powerpoint/2010/main" val="401900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3600-AD84-F606-012D-1CD199D5B8D4}"/>
              </a:ext>
            </a:extLst>
          </p:cNvPr>
          <p:cNvSpPr>
            <a:spLocks noGrp="1"/>
          </p:cNvSpPr>
          <p:nvPr>
            <p:ph type="title"/>
          </p:nvPr>
        </p:nvSpPr>
        <p:spPr>
          <a:xfrm>
            <a:off x="608542" y="-99885"/>
            <a:ext cx="10972800" cy="1143000"/>
          </a:xfrm>
        </p:spPr>
        <p:txBody>
          <a:bodyPr/>
          <a:lstStyle/>
          <a:p>
            <a:r>
              <a:rPr lang="en-US" dirty="0"/>
              <a:t>AI as a Thought Partner for Lesson Internalization</a:t>
            </a:r>
          </a:p>
        </p:txBody>
      </p:sp>
      <p:sp>
        <p:nvSpPr>
          <p:cNvPr id="3" name="Text Placeholder 2">
            <a:extLst>
              <a:ext uri="{FF2B5EF4-FFF2-40B4-BE49-F238E27FC236}">
                <a16:creationId xmlns:a16="http://schemas.microsoft.com/office/drawing/2014/main" id="{EBA44A6D-FAC7-725D-F409-4500781534C4}"/>
              </a:ext>
            </a:extLst>
          </p:cNvPr>
          <p:cNvSpPr>
            <a:spLocks noGrp="1"/>
          </p:cNvSpPr>
          <p:nvPr>
            <p:ph type="body" idx="1"/>
          </p:nvPr>
        </p:nvSpPr>
        <p:spPr>
          <a:xfrm>
            <a:off x="706966" y="798819"/>
            <a:ext cx="5386917" cy="399149"/>
          </a:xfrm>
          <a:solidFill>
            <a:schemeClr val="accent1">
              <a:lumMod val="75000"/>
            </a:schemeClr>
          </a:solidFill>
          <a:ln>
            <a:solidFill>
              <a:schemeClr val="accent1">
                <a:lumMod val="75000"/>
              </a:schemeClr>
            </a:solidFill>
          </a:ln>
        </p:spPr>
        <p:txBody>
          <a:bodyPr/>
          <a:lstStyle/>
          <a:p>
            <a:pPr algn="ctr"/>
            <a:r>
              <a:rPr lang="en-US" sz="2000" dirty="0">
                <a:solidFill>
                  <a:schemeClr val="bg1"/>
                </a:solidFill>
              </a:rPr>
              <a:t>Purpose and use of AI</a:t>
            </a:r>
          </a:p>
        </p:txBody>
      </p:sp>
      <p:sp>
        <p:nvSpPr>
          <p:cNvPr id="4" name="Content Placeholder 3">
            <a:extLst>
              <a:ext uri="{FF2B5EF4-FFF2-40B4-BE49-F238E27FC236}">
                <a16:creationId xmlns:a16="http://schemas.microsoft.com/office/drawing/2014/main" id="{2495E2B0-13BA-258B-1311-577720D8280A}"/>
              </a:ext>
            </a:extLst>
          </p:cNvPr>
          <p:cNvSpPr>
            <a:spLocks noGrp="1"/>
          </p:cNvSpPr>
          <p:nvPr>
            <p:ph sz="half" idx="2"/>
          </p:nvPr>
        </p:nvSpPr>
        <p:spPr>
          <a:xfrm>
            <a:off x="805392" y="1286964"/>
            <a:ext cx="5386917" cy="1594237"/>
          </a:xfrm>
        </p:spPr>
        <p:txBody>
          <a:bodyPr/>
          <a:lstStyle/>
          <a:p>
            <a:pPr marL="0" indent="0">
              <a:buNone/>
            </a:pPr>
            <a:r>
              <a:rPr lang="en-US" sz="1400" dirty="0"/>
              <a:t>AI supports professional instructional reasoning by helping teachers think through: </a:t>
            </a:r>
          </a:p>
          <a:p>
            <a:r>
              <a:rPr lang="en-US" sz="1400" dirty="0"/>
              <a:t>Anticipatory planning</a:t>
            </a:r>
          </a:p>
          <a:p>
            <a:r>
              <a:rPr lang="en-US" sz="1400" dirty="0"/>
              <a:t>Student perspective-taking</a:t>
            </a:r>
          </a:p>
          <a:p>
            <a:r>
              <a:rPr lang="en-US" sz="1400" dirty="0"/>
              <a:t>Instructional coherence </a:t>
            </a:r>
          </a:p>
        </p:txBody>
      </p:sp>
      <p:sp>
        <p:nvSpPr>
          <p:cNvPr id="5" name="Text Placeholder 4">
            <a:extLst>
              <a:ext uri="{FF2B5EF4-FFF2-40B4-BE49-F238E27FC236}">
                <a16:creationId xmlns:a16="http://schemas.microsoft.com/office/drawing/2014/main" id="{3885E8C6-7D98-D01C-C310-9848F657CAFA}"/>
              </a:ext>
            </a:extLst>
          </p:cNvPr>
          <p:cNvSpPr>
            <a:spLocks noGrp="1"/>
          </p:cNvSpPr>
          <p:nvPr>
            <p:ph type="body" sz="quarter" idx="3"/>
          </p:nvPr>
        </p:nvSpPr>
        <p:spPr>
          <a:xfrm>
            <a:off x="6192309" y="793426"/>
            <a:ext cx="5389033" cy="404542"/>
          </a:xfrm>
          <a:solidFill>
            <a:schemeClr val="accent2">
              <a:lumMod val="40000"/>
              <a:lumOff val="60000"/>
            </a:schemeClr>
          </a:solidFill>
        </p:spPr>
        <p:txBody>
          <a:bodyPr/>
          <a:lstStyle/>
          <a:p>
            <a:pPr algn="ctr"/>
            <a:r>
              <a:rPr lang="en-US" sz="2000" dirty="0">
                <a:solidFill>
                  <a:schemeClr val="bg1"/>
                </a:solidFill>
              </a:rPr>
              <a:t>When not to use AI</a:t>
            </a:r>
          </a:p>
        </p:txBody>
      </p:sp>
      <p:sp>
        <p:nvSpPr>
          <p:cNvPr id="6" name="Content Placeholder 5">
            <a:extLst>
              <a:ext uri="{FF2B5EF4-FFF2-40B4-BE49-F238E27FC236}">
                <a16:creationId xmlns:a16="http://schemas.microsoft.com/office/drawing/2014/main" id="{2605AE99-B47B-55F3-CDB2-74FF923E7BF0}"/>
              </a:ext>
            </a:extLst>
          </p:cNvPr>
          <p:cNvSpPr>
            <a:spLocks noGrp="1"/>
          </p:cNvSpPr>
          <p:nvPr>
            <p:ph sz="quarter" idx="4"/>
          </p:nvPr>
        </p:nvSpPr>
        <p:spPr>
          <a:xfrm>
            <a:off x="6192309" y="1247459"/>
            <a:ext cx="5389033" cy="1248723"/>
          </a:xfrm>
        </p:spPr>
        <p:txBody>
          <a:bodyPr/>
          <a:lstStyle/>
          <a:p>
            <a:r>
              <a:rPr lang="en-US" sz="1400" dirty="0"/>
              <a:t>Writing full lessons</a:t>
            </a:r>
          </a:p>
          <a:p>
            <a:r>
              <a:rPr lang="en-US" sz="1400" dirty="0"/>
              <a:t>Generating teacher scripts</a:t>
            </a:r>
          </a:p>
          <a:p>
            <a:r>
              <a:rPr lang="en-US" sz="1400" dirty="0"/>
              <a:t>Making pedagogical decisions</a:t>
            </a:r>
          </a:p>
          <a:p>
            <a:r>
              <a:rPr lang="en-US" sz="1400" dirty="0"/>
              <a:t>Producing final instructional language</a:t>
            </a:r>
          </a:p>
          <a:p>
            <a:r>
              <a:rPr lang="en-US" sz="1400" dirty="0"/>
              <a:t>Replacing professional reasoning</a:t>
            </a:r>
          </a:p>
          <a:p>
            <a:r>
              <a:rPr lang="en-US" sz="1400" dirty="0"/>
              <a:t>Automating planning processes</a:t>
            </a:r>
          </a:p>
        </p:txBody>
      </p:sp>
      <p:sp>
        <p:nvSpPr>
          <p:cNvPr id="7" name="Text Placeholder 2">
            <a:extLst>
              <a:ext uri="{FF2B5EF4-FFF2-40B4-BE49-F238E27FC236}">
                <a16:creationId xmlns:a16="http://schemas.microsoft.com/office/drawing/2014/main" id="{A09D8B03-9FCB-CE55-95B4-952ED03055D8}"/>
              </a:ext>
            </a:extLst>
          </p:cNvPr>
          <p:cNvSpPr txBox="1">
            <a:spLocks/>
          </p:cNvSpPr>
          <p:nvPr/>
        </p:nvSpPr>
        <p:spPr bwMode="auto">
          <a:xfrm>
            <a:off x="610659" y="2641312"/>
            <a:ext cx="5386917" cy="399149"/>
          </a:xfrm>
          <a:prstGeom prst="rect">
            <a:avLst/>
          </a:prstGeom>
          <a:solidFill>
            <a:schemeClr val="accent1">
              <a:lumMod val="75000"/>
            </a:schemeClr>
          </a:solidFill>
          <a:ln>
            <a:noFill/>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mn-lt"/>
                <a:ea typeface="MS PGothic" panose="020B0600070205080204" pitchFamily="34" charset="-128"/>
                <a:cs typeface="ＭＳ Ｐゴシック" pitchFamily="-112" charset="-128"/>
              </a:defRPr>
            </a:lvl1pPr>
            <a:lvl2pPr marL="457200" indent="0" algn="l" rtl="0" eaLnBrk="1" fontAlgn="base" hangingPunct="1">
              <a:spcBef>
                <a:spcPct val="20000"/>
              </a:spcBef>
              <a:spcAft>
                <a:spcPct val="0"/>
              </a:spcAft>
              <a:buNone/>
              <a:defRPr sz="2000" b="1">
                <a:solidFill>
                  <a:schemeClr val="tx1"/>
                </a:solidFill>
                <a:latin typeface="+mn-lt"/>
                <a:ea typeface="MS PGothic" panose="020B0600070205080204" pitchFamily="34" charset="-128"/>
              </a:defRPr>
            </a:lvl2pPr>
            <a:lvl3pPr marL="914400" indent="0" algn="l" rtl="0" eaLnBrk="1" fontAlgn="base" hangingPunct="1">
              <a:spcBef>
                <a:spcPct val="20000"/>
              </a:spcBef>
              <a:spcAft>
                <a:spcPct val="0"/>
              </a:spcAft>
              <a:buNone/>
              <a:defRPr sz="1800" b="1">
                <a:solidFill>
                  <a:schemeClr val="tx1"/>
                </a:solidFill>
                <a:latin typeface="+mn-lt"/>
                <a:ea typeface="MS PGothic" panose="020B0600070205080204" pitchFamily="34" charset="-128"/>
              </a:defRPr>
            </a:lvl3pPr>
            <a:lvl4pPr marL="1371600" indent="0" algn="l" rtl="0" eaLnBrk="1" fontAlgn="base" hangingPunct="1">
              <a:spcBef>
                <a:spcPct val="20000"/>
              </a:spcBef>
              <a:spcAft>
                <a:spcPct val="0"/>
              </a:spcAft>
              <a:buNone/>
              <a:defRPr sz="1600" b="1">
                <a:solidFill>
                  <a:schemeClr val="tx1"/>
                </a:solidFill>
                <a:latin typeface="+mn-lt"/>
                <a:ea typeface="MS PGothic" panose="020B0600070205080204" pitchFamily="34" charset="-128"/>
              </a:defRPr>
            </a:lvl4pPr>
            <a:lvl5pPr marL="1828800" indent="0" algn="l" rtl="0" eaLnBrk="1" fontAlgn="base" hangingPunct="1">
              <a:spcBef>
                <a:spcPct val="20000"/>
              </a:spcBef>
              <a:spcAft>
                <a:spcPct val="0"/>
              </a:spcAft>
              <a:buNone/>
              <a:defRPr sz="1600" b="1">
                <a:solidFill>
                  <a:schemeClr val="tx1"/>
                </a:solidFill>
                <a:latin typeface="+mn-lt"/>
                <a:ea typeface="MS PGothic" panose="020B0600070205080204" pitchFamily="34" charset="-128"/>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pPr algn="ctr"/>
            <a:r>
              <a:rPr lang="en-US" sz="2000" kern="0" dirty="0">
                <a:solidFill>
                  <a:schemeClr val="bg1"/>
                </a:solidFill>
              </a:rPr>
              <a:t>When to use AI</a:t>
            </a:r>
          </a:p>
        </p:txBody>
      </p:sp>
      <p:sp>
        <p:nvSpPr>
          <p:cNvPr id="8" name="Content Placeholder 3">
            <a:extLst>
              <a:ext uri="{FF2B5EF4-FFF2-40B4-BE49-F238E27FC236}">
                <a16:creationId xmlns:a16="http://schemas.microsoft.com/office/drawing/2014/main" id="{27AA3E47-9711-D203-E8FD-851555E153F0}"/>
              </a:ext>
            </a:extLst>
          </p:cNvPr>
          <p:cNvSpPr txBox="1">
            <a:spLocks/>
          </p:cNvSpPr>
          <p:nvPr/>
        </p:nvSpPr>
        <p:spPr bwMode="auto">
          <a:xfrm>
            <a:off x="805392" y="3040461"/>
            <a:ext cx="5386917" cy="15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8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kern="0" dirty="0"/>
              <a:t>AI can be used practically for instructional reasoning tasks</a:t>
            </a:r>
          </a:p>
          <a:p>
            <a:pPr marL="0" indent="0">
              <a:buFontTx/>
              <a:buNone/>
            </a:pPr>
            <a:r>
              <a:rPr lang="en-US" sz="1400" b="1" kern="0" dirty="0"/>
              <a:t>Brainstorming</a:t>
            </a:r>
          </a:p>
          <a:p>
            <a:r>
              <a:rPr lang="en-US" sz="1400" kern="0" dirty="0"/>
              <a:t>Lesson Openers</a:t>
            </a:r>
          </a:p>
          <a:p>
            <a:r>
              <a:rPr lang="en-US" sz="1400" kern="0" dirty="0"/>
              <a:t>Engagement strategies</a:t>
            </a:r>
          </a:p>
          <a:p>
            <a:r>
              <a:rPr lang="en-US" sz="1400" kern="0" dirty="0"/>
              <a:t>Discussion Prompts</a:t>
            </a:r>
          </a:p>
          <a:p>
            <a:pPr marL="0" indent="0">
              <a:buNone/>
            </a:pPr>
            <a:r>
              <a:rPr lang="en-US" sz="1400" b="1" kern="0" dirty="0"/>
              <a:t>Perspective-Taking</a:t>
            </a:r>
          </a:p>
          <a:p>
            <a:r>
              <a:rPr lang="en-US" sz="1400" kern="0" dirty="0"/>
              <a:t>Anticipate student questions</a:t>
            </a:r>
          </a:p>
          <a:p>
            <a:r>
              <a:rPr lang="en-US" sz="1400" kern="0" dirty="0"/>
              <a:t>Surface student misconceptions</a:t>
            </a:r>
          </a:p>
          <a:p>
            <a:r>
              <a:rPr lang="en-US" sz="1400" kern="0" dirty="0"/>
              <a:t>Multiple interpretations of concepts </a:t>
            </a:r>
          </a:p>
          <a:p>
            <a:pPr marL="0" indent="0">
              <a:buNone/>
            </a:pPr>
            <a:r>
              <a:rPr lang="en-US" sz="1400" b="1" kern="0" dirty="0"/>
              <a:t>Instructional Organization</a:t>
            </a:r>
          </a:p>
          <a:p>
            <a:r>
              <a:rPr lang="en-US" sz="1400" kern="0" dirty="0"/>
              <a:t>Sequencing instructional moves</a:t>
            </a:r>
          </a:p>
          <a:p>
            <a:r>
              <a:rPr lang="en-US" sz="1400" kern="0" dirty="0"/>
              <a:t>Planning transitions</a:t>
            </a:r>
          </a:p>
          <a:p>
            <a:r>
              <a:rPr lang="en-US" sz="1400" kern="0" dirty="0"/>
              <a:t>Aligning objectives and activities</a:t>
            </a:r>
          </a:p>
          <a:p>
            <a:endParaRPr lang="en-US" sz="1400" kern="0" dirty="0"/>
          </a:p>
        </p:txBody>
      </p:sp>
      <p:sp>
        <p:nvSpPr>
          <p:cNvPr id="9" name="Text Placeholder 2">
            <a:extLst>
              <a:ext uri="{FF2B5EF4-FFF2-40B4-BE49-F238E27FC236}">
                <a16:creationId xmlns:a16="http://schemas.microsoft.com/office/drawing/2014/main" id="{0ACB7E28-9E47-86FF-8389-7E3A26ABF2E4}"/>
              </a:ext>
            </a:extLst>
          </p:cNvPr>
          <p:cNvSpPr txBox="1">
            <a:spLocks/>
          </p:cNvSpPr>
          <p:nvPr/>
        </p:nvSpPr>
        <p:spPr bwMode="auto">
          <a:xfrm>
            <a:off x="6194424" y="2845949"/>
            <a:ext cx="5386917" cy="399149"/>
          </a:xfrm>
          <a:prstGeom prst="rect">
            <a:avLst/>
          </a:prstGeom>
          <a:solidFill>
            <a:schemeClr val="accent2">
              <a:lumMod val="40000"/>
              <a:lumOff val="60000"/>
            </a:schemeClr>
          </a:solidFill>
          <a:ln>
            <a:noFill/>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mn-lt"/>
                <a:ea typeface="MS PGothic" panose="020B0600070205080204" pitchFamily="34" charset="-128"/>
                <a:cs typeface="ＭＳ Ｐゴシック" pitchFamily="-112" charset="-128"/>
              </a:defRPr>
            </a:lvl1pPr>
            <a:lvl2pPr marL="457200" indent="0" algn="l" rtl="0" eaLnBrk="1" fontAlgn="base" hangingPunct="1">
              <a:spcBef>
                <a:spcPct val="20000"/>
              </a:spcBef>
              <a:spcAft>
                <a:spcPct val="0"/>
              </a:spcAft>
              <a:buNone/>
              <a:defRPr sz="2000" b="1">
                <a:solidFill>
                  <a:schemeClr val="tx1"/>
                </a:solidFill>
                <a:latin typeface="+mn-lt"/>
                <a:ea typeface="MS PGothic" panose="020B0600070205080204" pitchFamily="34" charset="-128"/>
              </a:defRPr>
            </a:lvl2pPr>
            <a:lvl3pPr marL="914400" indent="0" algn="l" rtl="0" eaLnBrk="1" fontAlgn="base" hangingPunct="1">
              <a:spcBef>
                <a:spcPct val="20000"/>
              </a:spcBef>
              <a:spcAft>
                <a:spcPct val="0"/>
              </a:spcAft>
              <a:buNone/>
              <a:defRPr sz="1800" b="1">
                <a:solidFill>
                  <a:schemeClr val="tx1"/>
                </a:solidFill>
                <a:latin typeface="+mn-lt"/>
                <a:ea typeface="MS PGothic" panose="020B0600070205080204" pitchFamily="34" charset="-128"/>
              </a:defRPr>
            </a:lvl3pPr>
            <a:lvl4pPr marL="1371600" indent="0" algn="l" rtl="0" eaLnBrk="1" fontAlgn="base" hangingPunct="1">
              <a:spcBef>
                <a:spcPct val="20000"/>
              </a:spcBef>
              <a:spcAft>
                <a:spcPct val="0"/>
              </a:spcAft>
              <a:buNone/>
              <a:defRPr sz="1600" b="1">
                <a:solidFill>
                  <a:schemeClr val="tx1"/>
                </a:solidFill>
                <a:latin typeface="+mn-lt"/>
                <a:ea typeface="MS PGothic" panose="020B0600070205080204" pitchFamily="34" charset="-128"/>
              </a:defRPr>
            </a:lvl4pPr>
            <a:lvl5pPr marL="1828800" indent="0" algn="l" rtl="0" eaLnBrk="1" fontAlgn="base" hangingPunct="1">
              <a:spcBef>
                <a:spcPct val="20000"/>
              </a:spcBef>
              <a:spcAft>
                <a:spcPct val="0"/>
              </a:spcAft>
              <a:buNone/>
              <a:defRPr sz="1600" b="1">
                <a:solidFill>
                  <a:schemeClr val="tx1"/>
                </a:solidFill>
                <a:latin typeface="+mn-lt"/>
                <a:ea typeface="MS PGothic" panose="020B0600070205080204" pitchFamily="34" charset="-128"/>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pPr algn="ctr"/>
            <a:r>
              <a:rPr lang="en-US" sz="2000" kern="0" dirty="0">
                <a:solidFill>
                  <a:schemeClr val="bg1"/>
                </a:solidFill>
              </a:rPr>
              <a:t>AI Reflection Protocol</a:t>
            </a:r>
          </a:p>
        </p:txBody>
      </p:sp>
      <p:sp>
        <p:nvSpPr>
          <p:cNvPr id="10" name="Content Placeholder 5">
            <a:extLst>
              <a:ext uri="{FF2B5EF4-FFF2-40B4-BE49-F238E27FC236}">
                <a16:creationId xmlns:a16="http://schemas.microsoft.com/office/drawing/2014/main" id="{0E23323E-72AC-3DAC-25F3-1EA0205724D3}"/>
              </a:ext>
            </a:extLst>
          </p:cNvPr>
          <p:cNvSpPr txBox="1">
            <a:spLocks/>
          </p:cNvSpPr>
          <p:nvPr/>
        </p:nvSpPr>
        <p:spPr bwMode="auto">
          <a:xfrm>
            <a:off x="6192309" y="3245098"/>
            <a:ext cx="5389033" cy="124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8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sz="1400" kern="0" dirty="0"/>
              <a:t>If you use AI in any worksheet section:</a:t>
            </a:r>
          </a:p>
          <a:p>
            <a:r>
              <a:rPr lang="en-US" sz="1400" kern="0" dirty="0"/>
              <a:t>Place an “X” in the AI use checkbox for that section</a:t>
            </a:r>
          </a:p>
          <a:p>
            <a:r>
              <a:rPr lang="en-US" sz="1400" kern="0" dirty="0"/>
              <a:t>Write 1 to 2 sentences explaining how you used and adapted the suggestion in your own words</a:t>
            </a:r>
          </a:p>
          <a:p>
            <a:endParaRPr lang="en-US" sz="1400" kern="0" dirty="0"/>
          </a:p>
          <a:p>
            <a:pPr marL="0" indent="0">
              <a:buNone/>
            </a:pPr>
            <a:r>
              <a:rPr lang="en-US" sz="1400" kern="0" dirty="0"/>
              <a:t>Every use of AI must follow this structure:</a:t>
            </a:r>
          </a:p>
          <a:p>
            <a:pPr marL="0" indent="0">
              <a:buNone/>
            </a:pPr>
            <a:r>
              <a:rPr lang="en-US" sz="1400" kern="0" dirty="0"/>
              <a:t>”I used AI to _________________. It suggested _________________, and I changed it by _______________.”</a:t>
            </a:r>
          </a:p>
          <a:p>
            <a:pPr marL="0" indent="0">
              <a:buNone/>
            </a:pPr>
            <a:r>
              <a:rPr lang="en-US" sz="1400" kern="0" dirty="0"/>
              <a:t>This ensures:</a:t>
            </a:r>
          </a:p>
          <a:p>
            <a:r>
              <a:rPr lang="en-US" sz="1400" kern="0" dirty="0"/>
              <a:t>Critical evaluation</a:t>
            </a:r>
          </a:p>
          <a:p>
            <a:r>
              <a:rPr lang="en-US" sz="1400" kern="0" dirty="0"/>
              <a:t>Ethical use</a:t>
            </a:r>
          </a:p>
          <a:p>
            <a:r>
              <a:rPr lang="en-US" sz="1400" kern="0" dirty="0"/>
              <a:t>Professional accountability </a:t>
            </a:r>
          </a:p>
        </p:txBody>
      </p:sp>
    </p:spTree>
    <p:extLst>
      <p:ext uri="{BB962C8B-B14F-4D97-AF65-F5344CB8AC3E}">
        <p14:creationId xmlns:p14="http://schemas.microsoft.com/office/powerpoint/2010/main" val="115861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11D267-7FD7-C575-53F8-A01EBDCEC5C9}"/>
              </a:ext>
            </a:extLst>
          </p:cNvPr>
          <p:cNvSpPr/>
          <p:nvPr/>
        </p:nvSpPr>
        <p:spPr>
          <a:xfrm>
            <a:off x="327378" y="1230489"/>
            <a:ext cx="6649155" cy="4255911"/>
          </a:xfrm>
          <a:prstGeom prst="rect">
            <a:avLst/>
          </a:prstGeom>
          <a:solidFill>
            <a:schemeClr val="accent6">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9CFA0-1E69-5372-B0C6-D36564DD1FA8}"/>
              </a:ext>
            </a:extLst>
          </p:cNvPr>
          <p:cNvSpPr>
            <a:spLocks noGrp="1"/>
          </p:cNvSpPr>
          <p:nvPr>
            <p:ph type="title"/>
          </p:nvPr>
        </p:nvSpPr>
        <p:spPr>
          <a:xfrm>
            <a:off x="163691" y="-56487"/>
            <a:ext cx="10972800" cy="1143000"/>
          </a:xfrm>
        </p:spPr>
        <p:txBody>
          <a:bodyPr/>
          <a:lstStyle/>
          <a:p>
            <a:r>
              <a:rPr lang="en-US" dirty="0"/>
              <a:t>Requesting AI Feedback for Lesson Internalization</a:t>
            </a:r>
          </a:p>
        </p:txBody>
      </p:sp>
      <p:sp>
        <p:nvSpPr>
          <p:cNvPr id="9" name="Rectangle 8">
            <a:extLst>
              <a:ext uri="{FF2B5EF4-FFF2-40B4-BE49-F238E27FC236}">
                <a16:creationId xmlns:a16="http://schemas.microsoft.com/office/drawing/2014/main" id="{21428637-D6B0-8C30-4216-7018A7133F6C}"/>
              </a:ext>
            </a:extLst>
          </p:cNvPr>
          <p:cNvSpPr/>
          <p:nvPr/>
        </p:nvSpPr>
        <p:spPr>
          <a:xfrm>
            <a:off x="417689" y="1339497"/>
            <a:ext cx="6412089" cy="3836458"/>
          </a:xfrm>
          <a:prstGeom prst="rect">
            <a:avLst/>
          </a:prstGeom>
          <a:solidFill>
            <a:schemeClr val="accent3">
              <a:lumMod val="8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98459C-7E70-5EA7-F4B8-572E476CC6AE}"/>
              </a:ext>
            </a:extLst>
          </p:cNvPr>
          <p:cNvSpPr/>
          <p:nvPr/>
        </p:nvSpPr>
        <p:spPr>
          <a:xfrm>
            <a:off x="1032933" y="4332113"/>
            <a:ext cx="5204178" cy="462845"/>
          </a:xfrm>
          <a:prstGeom prst="rect">
            <a:avLst/>
          </a:prstGeom>
          <a:solidFill>
            <a:schemeClr val="accent6">
              <a:lumMod val="65000"/>
              <a:lumOff val="35000"/>
            </a:schemeClr>
          </a:solidFill>
          <a:ln>
            <a:solidFill>
              <a:schemeClr val="accent6">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Ask Anything….</a:t>
            </a:r>
          </a:p>
        </p:txBody>
      </p:sp>
      <p:sp>
        <p:nvSpPr>
          <p:cNvPr id="12" name="Rectangle 11">
            <a:extLst>
              <a:ext uri="{FF2B5EF4-FFF2-40B4-BE49-F238E27FC236}">
                <a16:creationId xmlns:a16="http://schemas.microsoft.com/office/drawing/2014/main" id="{3A742B45-4431-37FF-9D13-1531ED4222C9}"/>
              </a:ext>
            </a:extLst>
          </p:cNvPr>
          <p:cNvSpPr/>
          <p:nvPr/>
        </p:nvSpPr>
        <p:spPr>
          <a:xfrm>
            <a:off x="417689" y="1331121"/>
            <a:ext cx="6434667" cy="1609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https://</a:t>
            </a:r>
            <a:r>
              <a:rPr lang="en-US" sz="1400" dirty="0" err="1">
                <a:solidFill>
                  <a:schemeClr val="tx1"/>
                </a:solidFill>
              </a:rPr>
              <a:t>Aichatbotwebsite.com</a:t>
            </a:r>
            <a:endParaRPr lang="en-US" sz="1400" dirty="0">
              <a:solidFill>
                <a:schemeClr val="tx1"/>
              </a:solidFill>
            </a:endParaRPr>
          </a:p>
        </p:txBody>
      </p:sp>
      <p:sp>
        <p:nvSpPr>
          <p:cNvPr id="27" name="Oval 26">
            <a:extLst>
              <a:ext uri="{FF2B5EF4-FFF2-40B4-BE49-F238E27FC236}">
                <a16:creationId xmlns:a16="http://schemas.microsoft.com/office/drawing/2014/main" id="{A521906E-3551-B993-38A0-963222EC9BD5}"/>
              </a:ext>
            </a:extLst>
          </p:cNvPr>
          <p:cNvSpPr/>
          <p:nvPr/>
        </p:nvSpPr>
        <p:spPr>
          <a:xfrm>
            <a:off x="6541910" y="1029052"/>
            <a:ext cx="5672667" cy="22729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lded Corner 12">
            <a:extLst>
              <a:ext uri="{FF2B5EF4-FFF2-40B4-BE49-F238E27FC236}">
                <a16:creationId xmlns:a16="http://schemas.microsoft.com/office/drawing/2014/main" id="{55241E79-D2F7-3BFF-8AE4-D5CD644C9740}"/>
              </a:ext>
            </a:extLst>
          </p:cNvPr>
          <p:cNvSpPr/>
          <p:nvPr/>
        </p:nvSpPr>
        <p:spPr>
          <a:xfrm>
            <a:off x="1003473" y="3830665"/>
            <a:ext cx="389467" cy="462845"/>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5" name="Straight Connector 14">
            <a:extLst>
              <a:ext uri="{FF2B5EF4-FFF2-40B4-BE49-F238E27FC236}">
                <a16:creationId xmlns:a16="http://schemas.microsoft.com/office/drawing/2014/main" id="{B555A652-3851-ECC0-F55D-39B7270CA172}"/>
              </a:ext>
            </a:extLst>
          </p:cNvPr>
          <p:cNvCxnSpPr>
            <a:cxnSpLocks/>
            <a:endCxn id="27" idx="2"/>
          </p:cNvCxnSpPr>
          <p:nvPr/>
        </p:nvCxnSpPr>
        <p:spPr>
          <a:xfrm flipV="1">
            <a:off x="1198206" y="2165523"/>
            <a:ext cx="5343704" cy="164037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70A4B2-5F0D-4C30-AED9-6413CC087D0D}"/>
              </a:ext>
            </a:extLst>
          </p:cNvPr>
          <p:cNvCxnSpPr>
            <a:cxnSpLocks/>
            <a:stCxn id="31" idx="3"/>
          </p:cNvCxnSpPr>
          <p:nvPr/>
        </p:nvCxnSpPr>
        <p:spPr>
          <a:xfrm flipV="1">
            <a:off x="1849346" y="2954325"/>
            <a:ext cx="5489561" cy="110805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8F01C13-980F-742E-4C2C-CC09EA703AC4}"/>
              </a:ext>
            </a:extLst>
          </p:cNvPr>
          <p:cNvSpPr txBox="1"/>
          <p:nvPr/>
        </p:nvSpPr>
        <p:spPr>
          <a:xfrm>
            <a:off x="7303910" y="1400370"/>
            <a:ext cx="4583289" cy="1569660"/>
          </a:xfrm>
          <a:prstGeom prst="rect">
            <a:avLst/>
          </a:prstGeom>
          <a:noFill/>
        </p:spPr>
        <p:txBody>
          <a:bodyPr wrap="square" rtlCol="0">
            <a:spAutoFit/>
          </a:bodyPr>
          <a:lstStyle/>
          <a:p>
            <a:r>
              <a:rPr lang="en-US" sz="1600" dirty="0">
                <a:latin typeface="+mn-lt"/>
              </a:rPr>
              <a:t>You may download your specific ISTE lesson as a DOC or PDF and upload it to your selected chatbot for feedback. You may also attach your lesson internalization worksheet or paste a specific section to help the AI better understand your teaching context.</a:t>
            </a:r>
          </a:p>
        </p:txBody>
      </p:sp>
      <p:sp>
        <p:nvSpPr>
          <p:cNvPr id="31" name="Folded Corner 30">
            <a:extLst>
              <a:ext uri="{FF2B5EF4-FFF2-40B4-BE49-F238E27FC236}">
                <a16:creationId xmlns:a16="http://schemas.microsoft.com/office/drawing/2014/main" id="{ECFF6730-B9D7-F148-A64E-E6FE43B4E71F}"/>
              </a:ext>
            </a:extLst>
          </p:cNvPr>
          <p:cNvSpPr/>
          <p:nvPr/>
        </p:nvSpPr>
        <p:spPr>
          <a:xfrm>
            <a:off x="1459879" y="3830960"/>
            <a:ext cx="389467" cy="462845"/>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a:extLst>
              <a:ext uri="{FF2B5EF4-FFF2-40B4-BE49-F238E27FC236}">
                <a16:creationId xmlns:a16="http://schemas.microsoft.com/office/drawing/2014/main" id="{E321DC27-7AF3-4B0F-13D7-91BE9B51B685}"/>
              </a:ext>
            </a:extLst>
          </p:cNvPr>
          <p:cNvSpPr txBox="1"/>
          <p:nvPr/>
        </p:nvSpPr>
        <p:spPr>
          <a:xfrm>
            <a:off x="7198078" y="3429000"/>
            <a:ext cx="4666544" cy="2462213"/>
          </a:xfrm>
          <a:prstGeom prst="rect">
            <a:avLst/>
          </a:prstGeom>
          <a:noFill/>
          <a:ln>
            <a:solidFill>
              <a:schemeClr val="tx2"/>
            </a:solidFill>
          </a:ln>
        </p:spPr>
        <p:txBody>
          <a:bodyPr wrap="square">
            <a:spAutoFit/>
          </a:bodyPr>
          <a:lstStyle/>
          <a:p>
            <a:pPr algn="ctr" rtl="0">
              <a:buNone/>
            </a:pPr>
            <a:r>
              <a:rPr lang="en-US" sz="1400" b="1" u="none" strike="noStrike" dirty="0">
                <a:solidFill>
                  <a:srgbClr val="000000"/>
                </a:solidFill>
                <a:effectLst/>
                <a:latin typeface="Arial" panose="020B0604020202020204" pitchFamily="34" charset="0"/>
              </a:rPr>
              <a:t>SAMPLE AI PROMPT:</a:t>
            </a:r>
            <a:endParaRPr lang="en-US" sz="1400" b="0" u="none" strike="noStrike" dirty="0">
              <a:solidFill>
                <a:srgbClr val="000000"/>
              </a:solidFill>
              <a:effectLst/>
              <a:latin typeface="Arial" panose="020B0604020202020204" pitchFamily="34" charset="0"/>
            </a:endParaRPr>
          </a:p>
          <a:p>
            <a:r>
              <a:rPr lang="en-US" sz="1400" i="1" dirty="0">
                <a:latin typeface="Arial" panose="020B0604020202020204" pitchFamily="34" charset="0"/>
                <a:cs typeface="Arial" panose="020B0604020202020204" pitchFamily="34" charset="0"/>
              </a:rPr>
              <a:t>“I am a preservice teacher in an educational technology course preparing to become a middle grades teacher. I am studying a digital citizenship lesson for eighth grade students so that I can practice teaching it. The lesson is attached. I have already revised one section of my lesson internalization worksheet after receiving peer feedback. I would like feedback on my ‘Articulating Objectives’ section only. Here is what I currently have written: [paste section]. Please identify one clear strength and one concrete suggestion for improvement.”</a:t>
            </a:r>
            <a:endParaRPr lang="en-US" sz="1400" b="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6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E1DD-02C5-6D79-C2B1-972BAAA0739F}"/>
              </a:ext>
            </a:extLst>
          </p:cNvPr>
          <p:cNvSpPr>
            <a:spLocks noGrp="1"/>
          </p:cNvSpPr>
          <p:nvPr>
            <p:ph type="title"/>
          </p:nvPr>
        </p:nvSpPr>
        <p:spPr>
          <a:xfrm>
            <a:off x="984555" y="-153915"/>
            <a:ext cx="10058400" cy="1143000"/>
          </a:xfrm>
        </p:spPr>
        <p:txBody>
          <a:bodyPr/>
          <a:lstStyle/>
          <a:p>
            <a:br>
              <a:rPr lang="en-US" dirty="0"/>
            </a:br>
            <a:br>
              <a:rPr lang="en-US" dirty="0"/>
            </a:br>
            <a:r>
              <a:rPr lang="en-US" b="1" dirty="0"/>
              <a:t>Articulating Objectives</a:t>
            </a:r>
            <a:br>
              <a:rPr lang="en-US" b="1" dirty="0"/>
            </a:br>
            <a:endParaRPr lang="en-US" dirty="0"/>
          </a:p>
        </p:txBody>
      </p:sp>
      <p:sp>
        <p:nvSpPr>
          <p:cNvPr id="3" name="Content Placeholder 2">
            <a:extLst>
              <a:ext uri="{FF2B5EF4-FFF2-40B4-BE49-F238E27FC236}">
                <a16:creationId xmlns:a16="http://schemas.microsoft.com/office/drawing/2014/main" id="{70CF3CF4-3EB6-BEEE-2F58-6755FE6B6B31}"/>
              </a:ext>
            </a:extLst>
          </p:cNvPr>
          <p:cNvSpPr>
            <a:spLocks noGrp="1"/>
          </p:cNvSpPr>
          <p:nvPr>
            <p:ph idx="1"/>
          </p:nvPr>
        </p:nvSpPr>
        <p:spPr>
          <a:xfrm>
            <a:off x="609600" y="1166018"/>
            <a:ext cx="10221310" cy="4682989"/>
          </a:xfrm>
        </p:spPr>
        <p:txBody>
          <a:bodyPr/>
          <a:lstStyle/>
          <a:p>
            <a:pPr marL="0" indent="0">
              <a:spcBef>
                <a:spcPts val="0"/>
              </a:spcBef>
              <a:buNone/>
            </a:pPr>
            <a:r>
              <a:rPr lang="en-US" sz="1800" i="1" dirty="0"/>
              <a:t>Let’s follow the process with an example.</a:t>
            </a:r>
          </a:p>
          <a:p>
            <a:pPr marL="0" indent="0">
              <a:buNone/>
            </a:pPr>
            <a:r>
              <a:rPr lang="en-US" dirty="0"/>
              <a:t>Write one way you plan to communicate the learning objective to students and one way you plan to have students express the learning objective.</a:t>
            </a:r>
          </a:p>
          <a:p>
            <a:pPr marL="0" indent="0">
              <a:buNone/>
            </a:pPr>
            <a:r>
              <a:rPr lang="en-US" sz="2000" dirty="0"/>
              <a:t>(  ) I used AI to support this section. If yes, briefly explain how and what you changed.</a:t>
            </a:r>
          </a:p>
          <a:p>
            <a:pPr marL="457200" lvl="1" indent="0">
              <a:buNone/>
            </a:pPr>
            <a:endParaRPr lang="en-US" dirty="0"/>
          </a:p>
          <a:p>
            <a:pPr marL="0" indent="0">
              <a:buNone/>
            </a:pPr>
            <a:br>
              <a:rPr lang="en-US" dirty="0"/>
            </a:br>
            <a:endParaRPr lang="en-US" dirty="0"/>
          </a:p>
          <a:p>
            <a:pPr marL="0" indent="0">
              <a:buNone/>
            </a:pPr>
            <a:br>
              <a:rPr lang="en-US" dirty="0"/>
            </a:br>
            <a:br>
              <a:rPr lang="en-US" dirty="0"/>
            </a:br>
            <a:br>
              <a:rPr lang="en-US" dirty="0"/>
            </a:br>
            <a:endParaRPr lang="en-US" dirty="0"/>
          </a:p>
        </p:txBody>
      </p:sp>
      <p:grpSp>
        <p:nvGrpSpPr>
          <p:cNvPr id="7" name="Group 6">
            <a:extLst>
              <a:ext uri="{FF2B5EF4-FFF2-40B4-BE49-F238E27FC236}">
                <a16:creationId xmlns:a16="http://schemas.microsoft.com/office/drawing/2014/main" id="{91F2D682-76D7-B050-52C9-138EBF8E4E3C}"/>
              </a:ext>
            </a:extLst>
          </p:cNvPr>
          <p:cNvGrpSpPr/>
          <p:nvPr/>
        </p:nvGrpSpPr>
        <p:grpSpPr>
          <a:xfrm>
            <a:off x="732023" y="3507512"/>
            <a:ext cx="9827173" cy="2063045"/>
            <a:chOff x="735724" y="3507513"/>
            <a:chExt cx="9827173" cy="2063045"/>
          </a:xfrm>
        </p:grpSpPr>
        <p:sp>
          <p:nvSpPr>
            <p:cNvPr id="4" name="Rectangle 3">
              <a:extLst>
                <a:ext uri="{FF2B5EF4-FFF2-40B4-BE49-F238E27FC236}">
                  <a16:creationId xmlns:a16="http://schemas.microsoft.com/office/drawing/2014/main" id="{F096FD1E-95E8-66D9-26D6-A73E3F5317CF}"/>
                </a:ext>
              </a:extLst>
            </p:cNvPr>
            <p:cNvSpPr/>
            <p:nvPr/>
          </p:nvSpPr>
          <p:spPr>
            <a:xfrm>
              <a:off x="735724" y="3507513"/>
              <a:ext cx="9827173" cy="1789702"/>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D8B174F4-049A-6CA5-2D9A-B4E64A0F9948}"/>
                </a:ext>
              </a:extLst>
            </p:cNvPr>
            <p:cNvSpPr txBox="1"/>
            <p:nvPr/>
          </p:nvSpPr>
          <p:spPr>
            <a:xfrm>
              <a:off x="797930" y="3631566"/>
              <a:ext cx="9764967" cy="1938992"/>
            </a:xfrm>
            <a:prstGeom prst="rect">
              <a:avLst/>
            </a:prstGeom>
            <a:noFill/>
          </p:spPr>
          <p:txBody>
            <a:bodyPr wrap="square" rtlCol="0">
              <a:spAutoFit/>
            </a:bodyPr>
            <a:lstStyle/>
            <a:p>
              <a:r>
                <a:rPr lang="en-US" dirty="0">
                  <a:latin typeface="+mn-lt"/>
                </a:rPr>
                <a:t>I plan to communicate the learning objective by providing a quick gist sentence, such as “today we will be focusing on digital privacy and security” and then asking a student to explain in their own words what they think it means that they will be doing today.</a:t>
              </a:r>
            </a:p>
            <a:p>
              <a:endParaRPr lang="en-US" dirty="0"/>
            </a:p>
          </p:txBody>
        </p:sp>
      </p:grpSp>
    </p:spTree>
    <p:extLst>
      <p:ext uri="{BB962C8B-B14F-4D97-AF65-F5344CB8AC3E}">
        <p14:creationId xmlns:p14="http://schemas.microsoft.com/office/powerpoint/2010/main" val="80293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2A7-DC28-BEE7-C543-42A0D726DD13}"/>
              </a:ext>
            </a:extLst>
          </p:cNvPr>
          <p:cNvSpPr>
            <a:spLocks noGrp="1"/>
          </p:cNvSpPr>
          <p:nvPr>
            <p:ph type="title"/>
          </p:nvPr>
        </p:nvSpPr>
        <p:spPr/>
        <p:txBody>
          <a:bodyPr/>
          <a:lstStyle/>
          <a:p>
            <a:r>
              <a:rPr lang="en-US" dirty="0"/>
              <a:t>Lesson Internalization Module </a:t>
            </a:r>
          </a:p>
        </p:txBody>
      </p:sp>
      <p:sp>
        <p:nvSpPr>
          <p:cNvPr id="3" name="Content Placeholder 2">
            <a:extLst>
              <a:ext uri="{FF2B5EF4-FFF2-40B4-BE49-F238E27FC236}">
                <a16:creationId xmlns:a16="http://schemas.microsoft.com/office/drawing/2014/main" id="{F590C998-3807-8E84-7223-40A972D8DD4A}"/>
              </a:ext>
            </a:extLst>
          </p:cNvPr>
          <p:cNvSpPr>
            <a:spLocks noGrp="1"/>
          </p:cNvSpPr>
          <p:nvPr>
            <p:ph idx="1"/>
          </p:nvPr>
        </p:nvSpPr>
        <p:spPr/>
        <p:txBody>
          <a:bodyPr/>
          <a:lstStyle/>
          <a:p>
            <a:pPr marL="0" indent="0">
              <a:buNone/>
            </a:pPr>
            <a:r>
              <a:rPr lang="en-US" dirty="0"/>
              <a:t>Objectives:</a:t>
            </a:r>
          </a:p>
          <a:p>
            <a:r>
              <a:rPr lang="en-US" dirty="0"/>
              <a:t>Identify and refine key lesson components through guided internalization.</a:t>
            </a:r>
          </a:p>
          <a:p>
            <a:r>
              <a:rPr lang="en-US" dirty="0"/>
              <a:t>Revise one section of a lesson internalization plan using peer and AI feedback.</a:t>
            </a:r>
          </a:p>
          <a:p>
            <a:r>
              <a:rPr lang="en-US" dirty="0"/>
              <a:t>Explain how collaborative and AI-supported planning influences confidence in teaching practice.</a:t>
            </a:r>
          </a:p>
          <a:p>
            <a:endParaRPr lang="en-US" dirty="0"/>
          </a:p>
        </p:txBody>
      </p:sp>
    </p:spTree>
    <p:extLst>
      <p:ext uri="{BB962C8B-B14F-4D97-AF65-F5344CB8AC3E}">
        <p14:creationId xmlns:p14="http://schemas.microsoft.com/office/powerpoint/2010/main" val="207794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ABE5-8FA8-FF59-9330-9CA924FF3334}"/>
              </a:ext>
            </a:extLst>
          </p:cNvPr>
          <p:cNvSpPr>
            <a:spLocks noGrp="1"/>
          </p:cNvSpPr>
          <p:nvPr>
            <p:ph type="title"/>
          </p:nvPr>
        </p:nvSpPr>
        <p:spPr/>
        <p:txBody>
          <a:bodyPr/>
          <a:lstStyle/>
          <a:p>
            <a:r>
              <a:rPr lang="en-US" dirty="0"/>
              <a:t>Practicing Lesson Openers </a:t>
            </a:r>
          </a:p>
        </p:txBody>
      </p:sp>
      <p:sp>
        <p:nvSpPr>
          <p:cNvPr id="3" name="Content Placeholder 2">
            <a:extLst>
              <a:ext uri="{FF2B5EF4-FFF2-40B4-BE49-F238E27FC236}">
                <a16:creationId xmlns:a16="http://schemas.microsoft.com/office/drawing/2014/main" id="{F05B2C9D-6ACE-4D0E-3AA7-19EEC41C1E54}"/>
              </a:ext>
            </a:extLst>
          </p:cNvPr>
          <p:cNvSpPr>
            <a:spLocks noGrp="1"/>
          </p:cNvSpPr>
          <p:nvPr>
            <p:ph idx="1"/>
          </p:nvPr>
        </p:nvSpPr>
        <p:spPr/>
        <p:txBody>
          <a:bodyPr/>
          <a:lstStyle/>
          <a:p>
            <a:pPr marL="0" indent="0">
              <a:buNone/>
            </a:pPr>
            <a:r>
              <a:rPr lang="en-US" dirty="0"/>
              <a:t>Write two possible opening questions or statements you could use to begin the lesson.</a:t>
            </a:r>
          </a:p>
          <a:p>
            <a:pPr marL="0" indent="0">
              <a:buNone/>
            </a:pPr>
            <a:r>
              <a:rPr lang="en-US" sz="2000" dirty="0"/>
              <a:t>(  ) I used AI to support this section. If yes, briefly explain how and what you changed.</a:t>
            </a:r>
          </a:p>
          <a:p>
            <a:pPr marL="0" indent="0">
              <a:buNone/>
            </a:pPr>
            <a:endParaRPr lang="en-US" dirty="0"/>
          </a:p>
          <a:p>
            <a:pPr marL="0" indent="0">
              <a:buNone/>
            </a:pPr>
            <a:endParaRPr lang="en-US" dirty="0"/>
          </a:p>
        </p:txBody>
      </p:sp>
      <p:grpSp>
        <p:nvGrpSpPr>
          <p:cNvPr id="7" name="Group 6">
            <a:extLst>
              <a:ext uri="{FF2B5EF4-FFF2-40B4-BE49-F238E27FC236}">
                <a16:creationId xmlns:a16="http://schemas.microsoft.com/office/drawing/2014/main" id="{76E7E510-0C78-518E-BA6C-51B0A0593A62}"/>
              </a:ext>
            </a:extLst>
          </p:cNvPr>
          <p:cNvGrpSpPr/>
          <p:nvPr/>
        </p:nvGrpSpPr>
        <p:grpSpPr>
          <a:xfrm>
            <a:off x="748654" y="3155586"/>
            <a:ext cx="9995337" cy="2383823"/>
            <a:chOff x="835573" y="3265945"/>
            <a:chExt cx="9616965" cy="2780132"/>
          </a:xfrm>
        </p:grpSpPr>
        <p:sp>
          <p:nvSpPr>
            <p:cNvPr id="4" name="Rectangle 3">
              <a:extLst>
                <a:ext uri="{FF2B5EF4-FFF2-40B4-BE49-F238E27FC236}">
                  <a16:creationId xmlns:a16="http://schemas.microsoft.com/office/drawing/2014/main" id="{17DC9313-6F58-ACA7-D839-B6D3016C767E}"/>
                </a:ext>
              </a:extLst>
            </p:cNvPr>
            <p:cNvSpPr/>
            <p:nvPr/>
          </p:nvSpPr>
          <p:spPr>
            <a:xfrm>
              <a:off x="835573" y="3265945"/>
              <a:ext cx="9616965" cy="2270235"/>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53E4FD3F-D806-EA42-DBF5-602895A7FA70}"/>
                </a:ext>
              </a:extLst>
            </p:cNvPr>
            <p:cNvSpPr txBox="1"/>
            <p:nvPr/>
          </p:nvSpPr>
          <p:spPr>
            <a:xfrm>
              <a:off x="835573" y="3368421"/>
              <a:ext cx="9616965" cy="2677656"/>
            </a:xfrm>
            <a:prstGeom prst="rect">
              <a:avLst/>
            </a:prstGeom>
            <a:noFill/>
          </p:spPr>
          <p:txBody>
            <a:bodyPr wrap="square" rtlCol="0">
              <a:spAutoFit/>
            </a:bodyPr>
            <a:lstStyle/>
            <a:p>
              <a:pPr marL="0" indent="0">
                <a:buNone/>
              </a:pPr>
              <a:r>
                <a:rPr lang="en-US" dirty="0">
                  <a:latin typeface="+mn-lt"/>
                </a:rPr>
                <a:t>Have you ever had to make an online profile or create a username for an online platform?</a:t>
              </a:r>
              <a:br>
                <a:rPr lang="en-US" dirty="0">
                  <a:latin typeface="+mn-lt"/>
                </a:rPr>
              </a:br>
              <a:endParaRPr lang="en-US" dirty="0">
                <a:latin typeface="+mn-lt"/>
              </a:endParaRPr>
            </a:p>
            <a:p>
              <a:pPr marL="0" indent="0">
                <a:buNone/>
              </a:pPr>
              <a:r>
                <a:rPr lang="en-US" dirty="0">
                  <a:latin typeface="+mn-lt"/>
                </a:rPr>
                <a:t>What was the platform and how did you go about choosing your name? </a:t>
              </a:r>
              <a:br>
                <a:rPr lang="en-US" dirty="0"/>
              </a:br>
              <a:endParaRPr lang="en-US" dirty="0"/>
            </a:p>
            <a:p>
              <a:endParaRPr lang="en-US" dirty="0"/>
            </a:p>
          </p:txBody>
        </p:sp>
      </p:grpSp>
    </p:spTree>
    <p:extLst>
      <p:ext uri="{BB962C8B-B14F-4D97-AF65-F5344CB8AC3E}">
        <p14:creationId xmlns:p14="http://schemas.microsoft.com/office/powerpoint/2010/main" val="319131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E32B-B324-89F0-466B-3936CB128C56}"/>
              </a:ext>
            </a:extLst>
          </p:cNvPr>
          <p:cNvSpPr>
            <a:spLocks noGrp="1"/>
          </p:cNvSpPr>
          <p:nvPr>
            <p:ph type="title"/>
          </p:nvPr>
        </p:nvSpPr>
        <p:spPr/>
        <p:txBody>
          <a:bodyPr/>
          <a:lstStyle/>
          <a:p>
            <a:br>
              <a:rPr lang="en-US" dirty="0"/>
            </a:br>
            <a:br>
              <a:rPr lang="en-US" dirty="0"/>
            </a:br>
            <a:r>
              <a:rPr lang="en-US" dirty="0"/>
              <a:t>Identifying Lesson Plan’s Main Concepts</a:t>
            </a:r>
            <a:br>
              <a:rPr lang="en-US" dirty="0"/>
            </a:br>
            <a:br>
              <a:rPr lang="en-US" dirty="0"/>
            </a:br>
            <a:endParaRPr lang="en-US" dirty="0"/>
          </a:p>
        </p:txBody>
      </p:sp>
      <p:sp>
        <p:nvSpPr>
          <p:cNvPr id="3" name="Content Placeholder 2">
            <a:extLst>
              <a:ext uri="{FF2B5EF4-FFF2-40B4-BE49-F238E27FC236}">
                <a16:creationId xmlns:a16="http://schemas.microsoft.com/office/drawing/2014/main" id="{E13BC956-A1BB-97CC-67ED-2A096BE9433E}"/>
              </a:ext>
            </a:extLst>
          </p:cNvPr>
          <p:cNvSpPr>
            <a:spLocks noGrp="1"/>
          </p:cNvSpPr>
          <p:nvPr>
            <p:ph idx="1"/>
          </p:nvPr>
        </p:nvSpPr>
        <p:spPr/>
        <p:txBody>
          <a:bodyPr/>
          <a:lstStyle/>
          <a:p>
            <a:pPr marL="0" indent="0">
              <a:buNone/>
            </a:pPr>
            <a:r>
              <a:rPr lang="en-US" dirty="0"/>
              <a:t>List three main concepts, keywords, or topics in the lesson plan.</a:t>
            </a:r>
          </a:p>
          <a:p>
            <a:pPr marL="0" indent="0">
              <a:buNone/>
            </a:pPr>
            <a:r>
              <a:rPr lang="en-US" sz="2000" dirty="0"/>
              <a:t>(  ) I used AI to support this section. If yes, briefly explain how and what you changed.</a:t>
            </a:r>
          </a:p>
          <a:p>
            <a:pPr marL="0" indent="0">
              <a:buNone/>
            </a:pPr>
            <a:br>
              <a:rPr lang="en-US" dirty="0"/>
            </a:br>
            <a:endParaRPr lang="en-US" dirty="0"/>
          </a:p>
        </p:txBody>
      </p:sp>
      <p:sp>
        <p:nvSpPr>
          <p:cNvPr id="4" name="Rectangle 3">
            <a:extLst>
              <a:ext uri="{FF2B5EF4-FFF2-40B4-BE49-F238E27FC236}">
                <a16:creationId xmlns:a16="http://schemas.microsoft.com/office/drawing/2014/main" id="{FDC49D19-7811-FA96-B6C8-386FEA9EFE0E}"/>
              </a:ext>
            </a:extLst>
          </p:cNvPr>
          <p:cNvSpPr/>
          <p:nvPr/>
        </p:nvSpPr>
        <p:spPr>
          <a:xfrm>
            <a:off x="715617" y="3169859"/>
            <a:ext cx="9965635" cy="986525"/>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6B2CDA00-E0EB-D489-EB58-AA53BCA79C6F}"/>
              </a:ext>
            </a:extLst>
          </p:cNvPr>
          <p:cNvSpPr txBox="1"/>
          <p:nvPr/>
        </p:nvSpPr>
        <p:spPr>
          <a:xfrm>
            <a:off x="715617" y="2878291"/>
            <a:ext cx="10206935" cy="1569660"/>
          </a:xfrm>
          <a:prstGeom prst="rect">
            <a:avLst/>
          </a:prstGeom>
          <a:noFill/>
        </p:spPr>
        <p:txBody>
          <a:bodyPr wrap="square" rtlCol="0">
            <a:spAutoFit/>
          </a:bodyPr>
          <a:lstStyle/>
          <a:p>
            <a:br>
              <a:rPr lang="en-US" dirty="0">
                <a:latin typeface="+mn-lt"/>
              </a:rPr>
            </a:br>
            <a:r>
              <a:rPr lang="en-US" dirty="0">
                <a:latin typeface="+mn-lt"/>
              </a:rPr>
              <a:t>Personally Identifiable Information (PII), Privacy, Security, Digital Privacy, Data Encryption, Online Presence </a:t>
            </a:r>
          </a:p>
          <a:p>
            <a:endParaRPr lang="en-US" dirty="0"/>
          </a:p>
        </p:txBody>
      </p:sp>
    </p:spTree>
    <p:extLst>
      <p:ext uri="{BB962C8B-B14F-4D97-AF65-F5344CB8AC3E}">
        <p14:creationId xmlns:p14="http://schemas.microsoft.com/office/powerpoint/2010/main" val="35268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1F44-458C-D124-F52A-44BB3C1A4D8E}"/>
              </a:ext>
            </a:extLst>
          </p:cNvPr>
          <p:cNvSpPr>
            <a:spLocks noGrp="1"/>
          </p:cNvSpPr>
          <p:nvPr>
            <p:ph type="title"/>
          </p:nvPr>
        </p:nvSpPr>
        <p:spPr/>
        <p:txBody>
          <a:bodyPr/>
          <a:lstStyle/>
          <a:p>
            <a:br>
              <a:rPr lang="en-US" dirty="0"/>
            </a:br>
            <a:br>
              <a:rPr lang="en-US" dirty="0"/>
            </a:br>
            <a:r>
              <a:rPr lang="en-US" dirty="0"/>
              <a:t>Activating Students’ Prior Knowledge</a:t>
            </a:r>
            <a:br>
              <a:rPr lang="en-US" dirty="0"/>
            </a:br>
            <a:br>
              <a:rPr lang="en-US" dirty="0"/>
            </a:br>
            <a:endParaRPr lang="en-US" dirty="0"/>
          </a:p>
        </p:txBody>
      </p:sp>
      <p:sp>
        <p:nvSpPr>
          <p:cNvPr id="3" name="Content Placeholder 2">
            <a:extLst>
              <a:ext uri="{FF2B5EF4-FFF2-40B4-BE49-F238E27FC236}">
                <a16:creationId xmlns:a16="http://schemas.microsoft.com/office/drawing/2014/main" id="{3617C45E-FE0A-567D-269D-F5812BBE127A}"/>
              </a:ext>
            </a:extLst>
          </p:cNvPr>
          <p:cNvSpPr>
            <a:spLocks noGrp="1"/>
          </p:cNvSpPr>
          <p:nvPr>
            <p:ph idx="1"/>
          </p:nvPr>
        </p:nvSpPr>
        <p:spPr>
          <a:xfrm>
            <a:off x="609600" y="1600199"/>
            <a:ext cx="10972800" cy="2133601"/>
          </a:xfrm>
        </p:spPr>
        <p:txBody>
          <a:bodyPr/>
          <a:lstStyle/>
          <a:p>
            <a:pPr marL="0" indent="0">
              <a:buNone/>
            </a:pPr>
            <a:r>
              <a:rPr lang="en-US" dirty="0"/>
              <a:t>List three ideas or concepts that learners would need to know before this lesson.</a:t>
            </a:r>
          </a:p>
          <a:p>
            <a:pPr marL="0" indent="0">
              <a:buNone/>
            </a:pPr>
            <a:r>
              <a:rPr lang="en-US" sz="2000" dirty="0"/>
              <a:t>(  ) I used AI to support this section. If yes, briefly explain how and what you changed.</a:t>
            </a:r>
          </a:p>
          <a:p>
            <a:pPr marL="0" indent="0">
              <a:buNone/>
            </a:pPr>
            <a:br>
              <a:rPr lang="en-US" dirty="0"/>
            </a:b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50887AE0-4542-1E84-266C-15ED0FC9F0E5}"/>
              </a:ext>
            </a:extLst>
          </p:cNvPr>
          <p:cNvSpPr/>
          <p:nvPr/>
        </p:nvSpPr>
        <p:spPr>
          <a:xfrm>
            <a:off x="721530" y="3072764"/>
            <a:ext cx="10272721" cy="2019086"/>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016908D7-5B2F-9BC9-DC64-54B803A9C08D}"/>
              </a:ext>
            </a:extLst>
          </p:cNvPr>
          <p:cNvSpPr txBox="1"/>
          <p:nvPr/>
        </p:nvSpPr>
        <p:spPr>
          <a:xfrm>
            <a:off x="801681" y="3072764"/>
            <a:ext cx="10272720" cy="2677656"/>
          </a:xfrm>
          <a:prstGeom prst="rect">
            <a:avLst/>
          </a:prstGeom>
          <a:noFill/>
        </p:spPr>
        <p:txBody>
          <a:bodyPr wrap="square" rtlCol="0">
            <a:spAutoFit/>
          </a:bodyPr>
          <a:lstStyle/>
          <a:p>
            <a:r>
              <a:rPr lang="en-US" dirty="0">
                <a:latin typeface="+mn-lt"/>
              </a:rPr>
              <a:t>Data privacy such as how to conduct oneself when navigating online platforms especially like Roblox/Fortnite, What usernames are and how to create them for these different kinds of platforms (Social media/Learning/Gaming), Information that has the potential to be oversharing such as the use of their voice and their names</a:t>
            </a:r>
            <a:br>
              <a:rPr lang="en-US" dirty="0">
                <a:latin typeface="+mn-lt"/>
              </a:rPr>
            </a:br>
            <a:endParaRPr lang="en-US" dirty="0">
              <a:latin typeface="+mn-lt"/>
            </a:endParaRPr>
          </a:p>
          <a:p>
            <a:endParaRPr lang="en-US" dirty="0">
              <a:latin typeface="+mn-lt"/>
            </a:endParaRPr>
          </a:p>
        </p:txBody>
      </p:sp>
    </p:spTree>
    <p:extLst>
      <p:ext uri="{BB962C8B-B14F-4D97-AF65-F5344CB8AC3E}">
        <p14:creationId xmlns:p14="http://schemas.microsoft.com/office/powerpoint/2010/main" val="2060759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8749-5CFF-E521-E969-C65B597BE01C}"/>
              </a:ext>
            </a:extLst>
          </p:cNvPr>
          <p:cNvSpPr>
            <a:spLocks noGrp="1"/>
          </p:cNvSpPr>
          <p:nvPr>
            <p:ph type="title"/>
          </p:nvPr>
        </p:nvSpPr>
        <p:spPr>
          <a:xfrm>
            <a:off x="971395" y="0"/>
            <a:ext cx="10058400" cy="1143000"/>
          </a:xfrm>
        </p:spPr>
        <p:txBody>
          <a:bodyPr/>
          <a:lstStyle/>
          <a:p>
            <a:br>
              <a:rPr lang="en-US" dirty="0"/>
            </a:br>
            <a:br>
              <a:rPr lang="en-US" dirty="0"/>
            </a:br>
            <a:r>
              <a:rPr lang="en-US" dirty="0"/>
              <a:t>Predicting Students’ Hypothetical Questions</a:t>
            </a:r>
            <a:br>
              <a:rPr lang="en-US" dirty="0"/>
            </a:br>
            <a:br>
              <a:rPr lang="en-US" dirty="0"/>
            </a:br>
            <a:endParaRPr lang="en-US" dirty="0"/>
          </a:p>
        </p:txBody>
      </p:sp>
      <p:sp>
        <p:nvSpPr>
          <p:cNvPr id="3" name="Content Placeholder 2">
            <a:extLst>
              <a:ext uri="{FF2B5EF4-FFF2-40B4-BE49-F238E27FC236}">
                <a16:creationId xmlns:a16="http://schemas.microsoft.com/office/drawing/2014/main" id="{FFBC7058-24D2-838C-31AA-2D5B2CBEA422}"/>
              </a:ext>
            </a:extLst>
          </p:cNvPr>
          <p:cNvSpPr>
            <a:spLocks noGrp="1"/>
          </p:cNvSpPr>
          <p:nvPr>
            <p:ph idx="1"/>
          </p:nvPr>
        </p:nvSpPr>
        <p:spPr>
          <a:xfrm>
            <a:off x="609600" y="873299"/>
            <a:ext cx="10972800" cy="4525963"/>
          </a:xfrm>
        </p:spPr>
        <p:txBody>
          <a:bodyPr/>
          <a:lstStyle/>
          <a:p>
            <a:r>
              <a:rPr lang="en-US" sz="2800" dirty="0"/>
              <a:t>Write two questions you think students might ask in this lesson and how the teacher could respond.</a:t>
            </a:r>
            <a:br>
              <a:rPr lang="en-US" sz="2800" dirty="0"/>
            </a:br>
            <a:r>
              <a:rPr lang="en-US" sz="1800" dirty="0"/>
              <a:t>(X) I used AI to support this section. If yes, briefly explain how and what you changed.</a:t>
            </a:r>
          </a:p>
          <a:p>
            <a:endParaRPr lang="en-US" dirty="0"/>
          </a:p>
        </p:txBody>
      </p:sp>
      <p:sp>
        <p:nvSpPr>
          <p:cNvPr id="4" name="TextBox 3">
            <a:extLst>
              <a:ext uri="{FF2B5EF4-FFF2-40B4-BE49-F238E27FC236}">
                <a16:creationId xmlns:a16="http://schemas.microsoft.com/office/drawing/2014/main" id="{416C787E-3678-A386-A4B0-F70124DF40CA}"/>
              </a:ext>
            </a:extLst>
          </p:cNvPr>
          <p:cNvSpPr txBox="1"/>
          <p:nvPr/>
        </p:nvSpPr>
        <p:spPr>
          <a:xfrm>
            <a:off x="1117152" y="2148821"/>
            <a:ext cx="9945554" cy="4555093"/>
          </a:xfrm>
          <a:prstGeom prst="rect">
            <a:avLst/>
          </a:prstGeom>
          <a:noFill/>
        </p:spPr>
        <p:txBody>
          <a:bodyPr wrap="square" rtlCol="0">
            <a:spAutoFit/>
          </a:bodyPr>
          <a:lstStyle/>
          <a:p>
            <a:r>
              <a:rPr lang="en-US" sz="1400" b="1" dirty="0">
                <a:solidFill>
                  <a:srgbClr val="000000"/>
                </a:solidFill>
                <a:latin typeface="Arial" panose="020B0604020202020204" pitchFamily="34" charset="0"/>
              </a:rPr>
              <a:t>AI Use Explanation Template:</a:t>
            </a:r>
            <a:endParaRPr lang="en-US" sz="1400" dirty="0"/>
          </a:p>
          <a:p>
            <a:r>
              <a:rPr lang="en-US" sz="1400" dirty="0">
                <a:solidFill>
                  <a:srgbClr val="000000"/>
                </a:solidFill>
                <a:latin typeface="Arial" panose="020B0604020202020204" pitchFamily="34" charset="0"/>
              </a:rPr>
              <a:t>“I used AI to _____. It suggested ________, and I changed it by ___________.”</a:t>
            </a:r>
            <a:endParaRPr lang="en-US" sz="1400" dirty="0"/>
          </a:p>
          <a:p>
            <a:pPr>
              <a:buNone/>
            </a:pPr>
            <a:endParaRPr lang="en-US" sz="1400" dirty="0"/>
          </a:p>
          <a:p>
            <a:r>
              <a:rPr lang="en-US" sz="1400" dirty="0">
                <a:solidFill>
                  <a:srgbClr val="000000"/>
                </a:solidFill>
                <a:latin typeface="Arial" panose="020B0604020202020204" pitchFamily="34" charset="0"/>
              </a:rPr>
              <a:t>Q1: Why does choosing a username or email matter if my teacher created my email and password for me? </a:t>
            </a:r>
            <a:endParaRPr lang="en-US" sz="1400" dirty="0"/>
          </a:p>
          <a:p>
            <a:pPr>
              <a:buNone/>
            </a:pPr>
            <a:endParaRPr lang="en-US" sz="1400" dirty="0"/>
          </a:p>
          <a:p>
            <a:r>
              <a:rPr lang="en-US" sz="1400" dirty="0">
                <a:solidFill>
                  <a:srgbClr val="000000"/>
                </a:solidFill>
                <a:latin typeface="Arial" panose="020B0604020202020204" pitchFamily="34" charset="0"/>
              </a:rPr>
              <a:t>Teacher response: It is important to be mindful of the ways that your email and password are created to protect you and your personal information from being too obvious to others. This is also important for when you have to create your own accounts/logins as you progress through school and life.</a:t>
            </a:r>
            <a:br>
              <a:rPr lang="en-US" sz="1400" dirty="0"/>
            </a:br>
            <a:endParaRPr lang="en-US" sz="1400" dirty="0"/>
          </a:p>
          <a:p>
            <a:r>
              <a:rPr lang="en-US" sz="1400" dirty="0">
                <a:solidFill>
                  <a:srgbClr val="000000"/>
                </a:solidFill>
                <a:latin typeface="Arial" panose="020B0604020202020204" pitchFamily="34" charset="0"/>
              </a:rPr>
              <a:t>Q2: What if my parents say that I can’t be on social media or other online platforms? How do I tell them that they can trust me to be safe and aware of my online presence?</a:t>
            </a:r>
            <a:br>
              <a:rPr lang="en-US" sz="1400" dirty="0"/>
            </a:br>
            <a:endParaRPr lang="en-US" sz="1400" dirty="0"/>
          </a:p>
          <a:p>
            <a:r>
              <a:rPr lang="en-US" sz="1400" dirty="0">
                <a:solidFill>
                  <a:srgbClr val="000000"/>
                </a:solidFill>
                <a:latin typeface="Arial" panose="020B0604020202020204" pitchFamily="34" charset="0"/>
              </a:rPr>
              <a:t>Teacher response: I would advise a student to tell a parent something along the lines of, “I understand your concerns for my safety online, I also want to be safe and alert. Can we maybe talk about it some more and you can tell me why you feel that way?</a:t>
            </a:r>
            <a:br>
              <a:rPr lang="en-US" sz="1400" dirty="0"/>
            </a:br>
            <a:endParaRPr lang="en-US" sz="1400" dirty="0"/>
          </a:p>
          <a:p>
            <a:r>
              <a:rPr lang="en-US" sz="1400" b="1" dirty="0">
                <a:solidFill>
                  <a:srgbClr val="000000"/>
                </a:solidFill>
                <a:latin typeface="Arial" panose="020B0604020202020204" pitchFamily="34" charset="0"/>
              </a:rPr>
              <a:t>AI use explanation:</a:t>
            </a:r>
            <a:endParaRPr lang="en-US" sz="1400" dirty="0"/>
          </a:p>
          <a:p>
            <a:r>
              <a:rPr lang="en-US" sz="1400" b="1" dirty="0">
                <a:solidFill>
                  <a:srgbClr val="000000"/>
                </a:solidFill>
                <a:latin typeface="Arial" panose="020B0604020202020204" pitchFamily="34" charset="0"/>
              </a:rPr>
              <a:t>I used Microsoft Copilot to help me develop a response for Q2. It suggested emphasizing safety and responsibility, and I changed it by simplifying the tone and adding my own example about communication with parents. </a:t>
            </a:r>
            <a:endParaRPr lang="en-US" sz="1400" dirty="0"/>
          </a:p>
          <a:p>
            <a:endParaRPr lang="en-US" dirty="0"/>
          </a:p>
        </p:txBody>
      </p:sp>
      <p:sp>
        <p:nvSpPr>
          <p:cNvPr id="8" name="Rectangle 7">
            <a:extLst>
              <a:ext uri="{FF2B5EF4-FFF2-40B4-BE49-F238E27FC236}">
                <a16:creationId xmlns:a16="http://schemas.microsoft.com/office/drawing/2014/main" id="{F6709D4C-AB16-30DC-90CD-6F689D75744F}"/>
              </a:ext>
            </a:extLst>
          </p:cNvPr>
          <p:cNvSpPr/>
          <p:nvPr/>
        </p:nvSpPr>
        <p:spPr>
          <a:xfrm>
            <a:off x="1063572" y="2148821"/>
            <a:ext cx="10052714" cy="4123740"/>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41162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8540-1CEC-E1CD-AF8C-11C6239F1C8E}"/>
              </a:ext>
            </a:extLst>
          </p:cNvPr>
          <p:cNvSpPr>
            <a:spLocks noGrp="1"/>
          </p:cNvSpPr>
          <p:nvPr>
            <p:ph type="title"/>
          </p:nvPr>
        </p:nvSpPr>
        <p:spPr/>
        <p:txBody>
          <a:bodyPr/>
          <a:lstStyle/>
          <a:p>
            <a:br>
              <a:rPr lang="en-US" dirty="0"/>
            </a:br>
            <a:br>
              <a:rPr lang="en-US" dirty="0"/>
            </a:br>
            <a:r>
              <a:rPr lang="en-US" dirty="0"/>
              <a:t>Preparing for Diverse Learners</a:t>
            </a:r>
            <a:br>
              <a:rPr lang="en-US" dirty="0"/>
            </a:br>
            <a:br>
              <a:rPr lang="en-US" dirty="0"/>
            </a:br>
            <a:endParaRPr lang="en-US" dirty="0"/>
          </a:p>
        </p:txBody>
      </p:sp>
      <p:sp>
        <p:nvSpPr>
          <p:cNvPr id="3" name="Content Placeholder 2">
            <a:extLst>
              <a:ext uri="{FF2B5EF4-FFF2-40B4-BE49-F238E27FC236}">
                <a16:creationId xmlns:a16="http://schemas.microsoft.com/office/drawing/2014/main" id="{4A8E7B1D-C4AE-61A1-A8CF-9F4B6784EC60}"/>
              </a:ext>
            </a:extLst>
          </p:cNvPr>
          <p:cNvSpPr>
            <a:spLocks noGrp="1"/>
          </p:cNvSpPr>
          <p:nvPr>
            <p:ph idx="1"/>
          </p:nvPr>
        </p:nvSpPr>
        <p:spPr/>
        <p:txBody>
          <a:bodyPr/>
          <a:lstStyle/>
          <a:p>
            <a:pPr marL="0" indent="0">
              <a:buNone/>
            </a:pPr>
            <a:r>
              <a:rPr lang="en-US" dirty="0"/>
              <a:t>Write one way you can support neurodivergent learners throughout this lesson.</a:t>
            </a:r>
          </a:p>
          <a:p>
            <a:pPr marL="0" indent="0">
              <a:buNone/>
            </a:pPr>
            <a:r>
              <a:rPr lang="en-US" sz="2000" dirty="0"/>
              <a:t>(  ) I used AI to support this section. If yes, briefly explain how and what you changed.</a:t>
            </a:r>
          </a:p>
          <a:p>
            <a:pPr marL="0" indent="0">
              <a:buNone/>
            </a:pPr>
            <a:br>
              <a:rPr lang="en-US" dirty="0"/>
            </a:br>
            <a:br>
              <a:rPr lang="en-US" dirty="0"/>
            </a:br>
            <a:endParaRPr lang="en-US" dirty="0"/>
          </a:p>
        </p:txBody>
      </p:sp>
      <p:sp>
        <p:nvSpPr>
          <p:cNvPr id="4" name="Rectangle 3">
            <a:extLst>
              <a:ext uri="{FF2B5EF4-FFF2-40B4-BE49-F238E27FC236}">
                <a16:creationId xmlns:a16="http://schemas.microsoft.com/office/drawing/2014/main" id="{3525A0F8-73B5-0ECA-94F3-63A23197DB48}"/>
              </a:ext>
            </a:extLst>
          </p:cNvPr>
          <p:cNvSpPr/>
          <p:nvPr/>
        </p:nvSpPr>
        <p:spPr>
          <a:xfrm>
            <a:off x="740228" y="3148766"/>
            <a:ext cx="9477829" cy="1200329"/>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0952A81F-3B25-6227-1492-6E4EF1BCA55A}"/>
              </a:ext>
            </a:extLst>
          </p:cNvPr>
          <p:cNvSpPr txBox="1"/>
          <p:nvPr/>
        </p:nvSpPr>
        <p:spPr>
          <a:xfrm>
            <a:off x="740227" y="3148766"/>
            <a:ext cx="9477829" cy="1200329"/>
          </a:xfrm>
          <a:prstGeom prst="rect">
            <a:avLst/>
          </a:prstGeom>
          <a:noFill/>
        </p:spPr>
        <p:txBody>
          <a:bodyPr wrap="square" rtlCol="0">
            <a:spAutoFit/>
          </a:bodyPr>
          <a:lstStyle/>
          <a:p>
            <a:r>
              <a:rPr lang="en-US" dirty="0">
                <a:latin typeface="+mn-lt"/>
              </a:rPr>
              <a:t> I can offer instructional support through different media such as audio/video recordings, text, and even mixed-reality engagements to bolster learning.</a:t>
            </a:r>
          </a:p>
        </p:txBody>
      </p:sp>
    </p:spTree>
    <p:extLst>
      <p:ext uri="{BB962C8B-B14F-4D97-AF65-F5344CB8AC3E}">
        <p14:creationId xmlns:p14="http://schemas.microsoft.com/office/powerpoint/2010/main" val="264178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3587-4332-54CF-357C-BED98A1B0696}"/>
              </a:ext>
            </a:extLst>
          </p:cNvPr>
          <p:cNvSpPr>
            <a:spLocks noGrp="1"/>
          </p:cNvSpPr>
          <p:nvPr>
            <p:ph type="title"/>
          </p:nvPr>
        </p:nvSpPr>
        <p:spPr/>
        <p:txBody>
          <a:bodyPr/>
          <a:lstStyle/>
          <a:p>
            <a:br>
              <a:rPr lang="en-US" dirty="0"/>
            </a:br>
            <a:br>
              <a:rPr lang="en-US" dirty="0"/>
            </a:br>
            <a:r>
              <a:rPr lang="en-US" dirty="0"/>
              <a:t>Managing Classroom Behavior</a:t>
            </a:r>
            <a:br>
              <a:rPr lang="en-US" dirty="0"/>
            </a:br>
            <a:br>
              <a:rPr lang="en-US" dirty="0"/>
            </a:br>
            <a:endParaRPr lang="en-US" dirty="0"/>
          </a:p>
        </p:txBody>
      </p:sp>
      <p:sp>
        <p:nvSpPr>
          <p:cNvPr id="3" name="Content Placeholder 2">
            <a:extLst>
              <a:ext uri="{FF2B5EF4-FFF2-40B4-BE49-F238E27FC236}">
                <a16:creationId xmlns:a16="http://schemas.microsoft.com/office/drawing/2014/main" id="{373A9A2F-4518-BAF2-29C1-E70408048748}"/>
              </a:ext>
            </a:extLst>
          </p:cNvPr>
          <p:cNvSpPr>
            <a:spLocks noGrp="1"/>
          </p:cNvSpPr>
          <p:nvPr>
            <p:ph idx="1"/>
          </p:nvPr>
        </p:nvSpPr>
        <p:spPr>
          <a:xfrm>
            <a:off x="609600" y="1600200"/>
            <a:ext cx="10972800" cy="1420091"/>
          </a:xfrm>
        </p:spPr>
        <p:txBody>
          <a:bodyPr/>
          <a:lstStyle/>
          <a:p>
            <a:pPr marL="0" indent="0">
              <a:buNone/>
            </a:pPr>
            <a:r>
              <a:rPr lang="en-US" dirty="0"/>
              <a:t>Write two possible teacher responses you could use to engage students who are off task.</a:t>
            </a:r>
          </a:p>
          <a:p>
            <a:pPr marL="0" indent="0">
              <a:buNone/>
            </a:pPr>
            <a:r>
              <a:rPr lang="en-US" sz="2000" dirty="0"/>
              <a:t>(  ) I used AI to support this section. If yes, briefly explain how and what you changed.</a:t>
            </a:r>
          </a:p>
          <a:p>
            <a:pPr marL="0" indent="0">
              <a:buNone/>
            </a:pPr>
            <a:br>
              <a:rPr lang="en-US" dirty="0"/>
            </a:br>
            <a:br>
              <a:rPr lang="en-US" dirty="0"/>
            </a:br>
            <a:endParaRPr lang="en-US" dirty="0"/>
          </a:p>
        </p:txBody>
      </p:sp>
      <p:sp>
        <p:nvSpPr>
          <p:cNvPr id="5" name="Rectangle 4">
            <a:extLst>
              <a:ext uri="{FF2B5EF4-FFF2-40B4-BE49-F238E27FC236}">
                <a16:creationId xmlns:a16="http://schemas.microsoft.com/office/drawing/2014/main" id="{0DEA1654-B775-3AB3-F6C5-40E112BD2E3D}"/>
              </a:ext>
            </a:extLst>
          </p:cNvPr>
          <p:cNvSpPr/>
          <p:nvPr/>
        </p:nvSpPr>
        <p:spPr>
          <a:xfrm>
            <a:off x="732264" y="3158041"/>
            <a:ext cx="10198973" cy="2308323"/>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8F95FD21-89AF-330B-6663-4DED63EAD562}"/>
              </a:ext>
            </a:extLst>
          </p:cNvPr>
          <p:cNvSpPr txBox="1"/>
          <p:nvPr/>
        </p:nvSpPr>
        <p:spPr>
          <a:xfrm>
            <a:off x="833865" y="3202853"/>
            <a:ext cx="10097372" cy="2308324"/>
          </a:xfrm>
          <a:prstGeom prst="rect">
            <a:avLst/>
          </a:prstGeom>
          <a:noFill/>
        </p:spPr>
        <p:txBody>
          <a:bodyPr wrap="square" rtlCol="0">
            <a:spAutoFit/>
          </a:bodyPr>
          <a:lstStyle/>
          <a:p>
            <a:r>
              <a:rPr lang="en-US" dirty="0">
                <a:latin typeface="+mn-lt"/>
              </a:rPr>
              <a:t>“Well, that’s a valuable insight, but can we bring the discussion back to _____?” </a:t>
            </a:r>
          </a:p>
          <a:p>
            <a:endParaRPr lang="en-US" dirty="0">
              <a:latin typeface="+mn-lt"/>
            </a:endParaRPr>
          </a:p>
          <a:p>
            <a:r>
              <a:rPr lang="en-US" dirty="0">
                <a:latin typeface="+mn-lt"/>
              </a:rPr>
              <a:t>“You can check your phone after class, for now the rest of the classroom would value your input on_______.”</a:t>
            </a:r>
          </a:p>
          <a:p>
            <a:endParaRPr lang="en-US" dirty="0"/>
          </a:p>
        </p:txBody>
      </p:sp>
    </p:spTree>
    <p:extLst>
      <p:ext uri="{BB962C8B-B14F-4D97-AF65-F5344CB8AC3E}">
        <p14:creationId xmlns:p14="http://schemas.microsoft.com/office/powerpoint/2010/main" val="3297958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6F83-3FBB-E1DE-6BDB-0DD820707299}"/>
              </a:ext>
            </a:extLst>
          </p:cNvPr>
          <p:cNvSpPr>
            <a:spLocks noGrp="1"/>
          </p:cNvSpPr>
          <p:nvPr>
            <p:ph type="title"/>
          </p:nvPr>
        </p:nvSpPr>
        <p:spPr>
          <a:xfrm>
            <a:off x="986589" y="358275"/>
            <a:ext cx="10058400" cy="1143000"/>
          </a:xfrm>
        </p:spPr>
        <p:txBody>
          <a:bodyPr/>
          <a:lstStyle/>
          <a:p>
            <a:r>
              <a:rPr lang="en-US" dirty="0"/>
              <a:t>AI Use Reflection</a:t>
            </a:r>
          </a:p>
        </p:txBody>
      </p:sp>
      <p:sp>
        <p:nvSpPr>
          <p:cNvPr id="3" name="Content Placeholder 2">
            <a:extLst>
              <a:ext uri="{FF2B5EF4-FFF2-40B4-BE49-F238E27FC236}">
                <a16:creationId xmlns:a16="http://schemas.microsoft.com/office/drawing/2014/main" id="{2C43001D-BE55-A8CA-18F9-F4D3691171A1}"/>
              </a:ext>
            </a:extLst>
          </p:cNvPr>
          <p:cNvSpPr>
            <a:spLocks noGrp="1"/>
          </p:cNvSpPr>
          <p:nvPr>
            <p:ph idx="1"/>
          </p:nvPr>
        </p:nvSpPr>
        <p:spPr>
          <a:xfrm>
            <a:off x="1919036" y="855288"/>
            <a:ext cx="8590547" cy="914400"/>
          </a:xfrm>
        </p:spPr>
        <p:txBody>
          <a:bodyPr/>
          <a:lstStyle/>
          <a:p>
            <a:pPr marL="0" indent="0">
              <a:buNone/>
            </a:pPr>
            <a:br>
              <a:rPr lang="en-US" dirty="0"/>
            </a:br>
            <a:r>
              <a:rPr lang="en-US" sz="1400" dirty="0"/>
              <a:t>If you used AI tools such as ChatGPT, Microsoft Copilot, or Claude to help internalize this lesson, please describe: </a:t>
            </a:r>
          </a:p>
          <a:p>
            <a:r>
              <a:rPr lang="en-US" sz="1100" dirty="0"/>
              <a:t>What was the most helpful way AI supported your thinking or planning?</a:t>
            </a:r>
          </a:p>
          <a:p>
            <a:r>
              <a:rPr lang="en-US" sz="1100" dirty="0"/>
              <a:t>Describe one example of what you asked AI to do, what it gave you, and how you changed or personalized that idea.</a:t>
            </a:r>
          </a:p>
          <a:p>
            <a:r>
              <a:rPr lang="en-US" sz="1100" dirty="0"/>
              <a:t>How did using AI influence the way you understood or prepared to teach a pre-designed lesson?</a:t>
            </a:r>
          </a:p>
          <a:p>
            <a:r>
              <a:rPr lang="en-US" sz="1100" dirty="0"/>
              <a:t>How confident do you feel using AI in future planning, and why?</a:t>
            </a:r>
          </a:p>
          <a:p>
            <a:endParaRPr lang="en-US" dirty="0"/>
          </a:p>
        </p:txBody>
      </p:sp>
      <p:graphicFrame>
        <p:nvGraphicFramePr>
          <p:cNvPr id="4" name="Table 3">
            <a:extLst>
              <a:ext uri="{FF2B5EF4-FFF2-40B4-BE49-F238E27FC236}">
                <a16:creationId xmlns:a16="http://schemas.microsoft.com/office/drawing/2014/main" id="{9E19247A-C65F-D8E8-B180-ECFB59E6FEF1}"/>
              </a:ext>
            </a:extLst>
          </p:cNvPr>
          <p:cNvGraphicFramePr>
            <a:graphicFrameLocks noGrp="1"/>
          </p:cNvGraphicFramePr>
          <p:nvPr>
            <p:extLst>
              <p:ext uri="{D42A27DB-BD31-4B8C-83A1-F6EECF244321}">
                <p14:modId xmlns:p14="http://schemas.microsoft.com/office/powerpoint/2010/main" val="3797448660"/>
              </p:ext>
            </p:extLst>
          </p:nvPr>
        </p:nvGraphicFramePr>
        <p:xfrm>
          <a:off x="1800725" y="2767264"/>
          <a:ext cx="8827170" cy="2960604"/>
        </p:xfrm>
        <a:graphic>
          <a:graphicData uri="http://schemas.openxmlformats.org/drawingml/2006/table">
            <a:tbl>
              <a:tblPr/>
              <a:tblGrid>
                <a:gridCol w="8827170">
                  <a:extLst>
                    <a:ext uri="{9D8B030D-6E8A-4147-A177-3AD203B41FA5}">
                      <a16:colId xmlns:a16="http://schemas.microsoft.com/office/drawing/2014/main" val="1411199683"/>
                    </a:ext>
                  </a:extLst>
                </a:gridCol>
              </a:tblGrid>
              <a:tr h="2960604">
                <a:tc>
                  <a:txBody>
                    <a:bodyPr/>
                    <a:lstStyle/>
                    <a:p>
                      <a:pPr rtl="0" fontAlgn="t">
                        <a:buNone/>
                      </a:pPr>
                      <a:r>
                        <a:rPr lang="en-US" sz="1200" b="0" i="0" u="none" strike="noStrike" dirty="0">
                          <a:solidFill>
                            <a:srgbClr val="000000"/>
                          </a:solidFill>
                          <a:effectLst/>
                          <a:latin typeface="Arial" panose="020B0604020202020204" pitchFamily="34" charset="0"/>
                        </a:rPr>
                        <a:t>I only used AI to answer one question because I really was not sure about an adequate response for it on my own. The question was about how to help a middle school student convince their parents that they should be allowed to be online and ChatGPT helped me find a good way of opening up that conversation. It essentially created a response that allowed the student to work an agreement with the parent whereby they get to prove to them that they are exemplifying best online practices that they are learning at school. Although this was a good approach, in reality, I think as teachers we should stray away from telling students how to say a specific line to bargain for more online freedom, that is up for their parents to decide, not me. I would instead just ask them why they may feel that way and to get to a common understanding and hopefully come up with solutions on their own.</a:t>
                      </a:r>
                      <a:endParaRPr lang="en-US" dirty="0">
                        <a:effectLst/>
                      </a:endParaRPr>
                    </a:p>
                    <a:p>
                      <a:pPr fontAlgn="t">
                        <a:buNone/>
                      </a:pPr>
                      <a:br>
                        <a:rPr lang="en-US" dirty="0">
                          <a:effectLst/>
                        </a:rPr>
                      </a:br>
                      <a:endParaRPr lang="en-US" dirty="0">
                        <a:effectLst/>
                      </a:endParaRPr>
                    </a:p>
                    <a:p>
                      <a:pPr rtl="0" fontAlgn="t">
                        <a:buNone/>
                      </a:pPr>
                      <a:r>
                        <a:rPr lang="en-US" sz="1200" b="0" i="0" u="none" strike="noStrike" dirty="0">
                          <a:solidFill>
                            <a:srgbClr val="000000"/>
                          </a:solidFill>
                          <a:effectLst/>
                          <a:latin typeface="Arial" panose="020B0604020202020204" pitchFamily="34" charset="0"/>
                        </a:rPr>
                        <a:t>Using AI helped me prepare to teach this pre-designed lesson by having a way to answer more complicated questions that may be out of the scope of my knowledge for now. I thought it was very helpful with finding a teacher's response to that question and feel very confident using AI in future planning because I can get more details about what to do in very specific scenarios, such as when giving advice to students about student-parent interactions. </a:t>
                      </a:r>
                      <a:endParaRPr lang="en-US" dirty="0">
                        <a:effectLst/>
                      </a:endParaRPr>
                    </a:p>
                  </a:txBody>
                  <a:tcPr marL="63500" marR="63500" marT="63500" marB="63500">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116608504"/>
                  </a:ext>
                </a:extLst>
              </a:tr>
            </a:tbl>
          </a:graphicData>
        </a:graphic>
      </p:graphicFrame>
      <p:sp>
        <p:nvSpPr>
          <p:cNvPr id="5" name="Rectangle 1">
            <a:extLst>
              <a:ext uri="{FF2B5EF4-FFF2-40B4-BE49-F238E27FC236}">
                <a16:creationId xmlns:a16="http://schemas.microsoft.com/office/drawing/2014/main" id="{20A40FA0-4D14-5886-AD20-9E348B82C521}"/>
              </a:ext>
            </a:extLst>
          </p:cNvPr>
          <p:cNvSpPr>
            <a:spLocks noChangeArrowheads="1"/>
          </p:cNvSpPr>
          <p:nvPr/>
        </p:nvSpPr>
        <p:spPr bwMode="auto">
          <a:xfrm>
            <a:off x="2928938" y="2062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23407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D6B2-D3A5-7D31-BD6D-414E06F621F6}"/>
              </a:ext>
            </a:extLst>
          </p:cNvPr>
          <p:cNvSpPr>
            <a:spLocks noGrp="1"/>
          </p:cNvSpPr>
          <p:nvPr>
            <p:ph type="title"/>
          </p:nvPr>
        </p:nvSpPr>
        <p:spPr/>
        <p:txBody>
          <a:bodyPr/>
          <a:lstStyle/>
          <a:p>
            <a:r>
              <a:rPr lang="en-US" dirty="0"/>
              <a:t>Lesson Internalization Revision Process</a:t>
            </a:r>
          </a:p>
        </p:txBody>
      </p:sp>
      <p:sp>
        <p:nvSpPr>
          <p:cNvPr id="3" name="Content Placeholder 2">
            <a:extLst>
              <a:ext uri="{FF2B5EF4-FFF2-40B4-BE49-F238E27FC236}">
                <a16:creationId xmlns:a16="http://schemas.microsoft.com/office/drawing/2014/main" id="{795573CB-BC65-7FBD-F517-A30766B82692}"/>
              </a:ext>
            </a:extLst>
          </p:cNvPr>
          <p:cNvSpPr>
            <a:spLocks noGrp="1"/>
          </p:cNvSpPr>
          <p:nvPr>
            <p:ph idx="1"/>
          </p:nvPr>
        </p:nvSpPr>
        <p:spPr/>
        <p:txBody>
          <a:bodyPr/>
          <a:lstStyle/>
          <a:p>
            <a:pPr marL="514350" indent="-514350">
              <a:buFont typeface="+mj-lt"/>
              <a:buAutoNum type="arabicPeriod"/>
            </a:pPr>
            <a:r>
              <a:rPr lang="en-US" sz="2800" dirty="0"/>
              <a:t>Complete the lesson internalization worksheet</a:t>
            </a:r>
          </a:p>
          <a:p>
            <a:pPr marL="514350" indent="-514350">
              <a:buFont typeface="+mj-lt"/>
              <a:buAutoNum type="arabicPeriod"/>
            </a:pPr>
            <a:r>
              <a:rPr lang="en-US" sz="2800" dirty="0"/>
              <a:t>Exchange your worksheet with an assigned critical friend</a:t>
            </a:r>
          </a:p>
          <a:p>
            <a:pPr marL="514350" indent="-514350">
              <a:buFont typeface="+mj-lt"/>
              <a:buAutoNum type="arabicPeriod"/>
            </a:pPr>
            <a:r>
              <a:rPr lang="en-US" sz="2800" dirty="0"/>
              <a:t>Revise one section in response to peer feedback</a:t>
            </a:r>
          </a:p>
          <a:p>
            <a:pPr marL="514350" indent="-514350">
              <a:buFont typeface="+mj-lt"/>
              <a:buAutoNum type="arabicPeriod"/>
            </a:pPr>
            <a:r>
              <a:rPr lang="en-US" sz="2800" dirty="0"/>
              <a:t>Submit that same section to AI for one strength and one suggestion for improvement</a:t>
            </a:r>
          </a:p>
          <a:p>
            <a:pPr marL="514350" indent="-514350">
              <a:buFont typeface="+mj-lt"/>
              <a:buAutoNum type="arabicPeriod"/>
            </a:pPr>
            <a:r>
              <a:rPr lang="en-US" sz="2800" dirty="0"/>
              <a:t>Decide whether to adapt, partially adapt, or decline the AI suggestion</a:t>
            </a:r>
          </a:p>
          <a:p>
            <a:pPr marL="514350" indent="-514350">
              <a:buFont typeface="+mj-lt"/>
              <a:buAutoNum type="arabicPeriod"/>
            </a:pPr>
            <a:r>
              <a:rPr lang="en-US" sz="2800" dirty="0"/>
              <a:t>Update your final lesson internalization plan before rehearsal</a:t>
            </a:r>
          </a:p>
        </p:txBody>
      </p:sp>
    </p:spTree>
    <p:extLst>
      <p:ext uri="{BB962C8B-B14F-4D97-AF65-F5344CB8AC3E}">
        <p14:creationId xmlns:p14="http://schemas.microsoft.com/office/powerpoint/2010/main" val="30626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1F1C-EA75-EEB5-0BD0-BBBF1CE7E776}"/>
              </a:ext>
            </a:extLst>
          </p:cNvPr>
          <p:cNvSpPr>
            <a:spLocks noGrp="1"/>
          </p:cNvSpPr>
          <p:nvPr>
            <p:ph type="title"/>
          </p:nvPr>
        </p:nvSpPr>
        <p:spPr/>
        <p:txBody>
          <a:bodyPr/>
          <a:lstStyle/>
          <a:p>
            <a:r>
              <a:rPr lang="en-US" dirty="0"/>
              <a:t>Critical Friends Peer Feedback</a:t>
            </a:r>
          </a:p>
        </p:txBody>
      </p:sp>
      <p:sp>
        <p:nvSpPr>
          <p:cNvPr id="6" name="TextBox 5">
            <a:extLst>
              <a:ext uri="{FF2B5EF4-FFF2-40B4-BE49-F238E27FC236}">
                <a16:creationId xmlns:a16="http://schemas.microsoft.com/office/drawing/2014/main" id="{0BBDE57D-9044-BF5C-4A65-1AC38B236874}"/>
              </a:ext>
            </a:extLst>
          </p:cNvPr>
          <p:cNvSpPr txBox="1"/>
          <p:nvPr/>
        </p:nvSpPr>
        <p:spPr>
          <a:xfrm>
            <a:off x="4957956" y="1417638"/>
            <a:ext cx="6116444" cy="3416320"/>
          </a:xfrm>
          <a:prstGeom prst="rect">
            <a:avLst/>
          </a:prstGeom>
          <a:noFill/>
        </p:spPr>
        <p:txBody>
          <a:bodyPr wrap="square">
            <a:spAutoFit/>
          </a:bodyPr>
          <a:lstStyle/>
          <a:p>
            <a:pPr rtl="0">
              <a:buNone/>
            </a:pPr>
            <a:r>
              <a:rPr lang="en-US" sz="2400" b="0" i="0" u="none" strike="noStrike" dirty="0">
                <a:solidFill>
                  <a:srgbClr val="000000"/>
                </a:solidFill>
                <a:effectLst/>
                <a:latin typeface="Crimson Text"/>
              </a:rPr>
              <a:t>After completing your worksheet, swap it with your assigned critical friend.</a:t>
            </a:r>
            <a:endParaRPr lang="en-US" b="0" dirty="0">
              <a:effectLst/>
            </a:endParaRPr>
          </a:p>
          <a:p>
            <a:pPr>
              <a:buNone/>
            </a:pPr>
            <a:br>
              <a:rPr lang="en-US" b="0" dirty="0">
                <a:effectLst/>
              </a:rPr>
            </a:br>
            <a:endParaRPr lang="en-US" b="0" dirty="0">
              <a:effectLst/>
            </a:endParaRPr>
          </a:p>
          <a:p>
            <a:pPr rtl="0">
              <a:buNone/>
            </a:pPr>
            <a:r>
              <a:rPr lang="en-US" sz="2400" b="0" i="0" u="none" strike="noStrike" dirty="0">
                <a:effectLst/>
                <a:latin typeface="Crimson Text"/>
              </a:rPr>
              <a:t>Read their responses carefully and use the provided prompts to give specific, constructive feedback to improve their sections.</a:t>
            </a:r>
            <a:endParaRPr lang="en-US" b="0" dirty="0">
              <a:effectLst/>
            </a:endParaRPr>
          </a:p>
          <a:p>
            <a:pPr>
              <a:buNone/>
            </a:pPr>
            <a:br>
              <a:rPr lang="en-US" dirty="0"/>
            </a:br>
            <a:endParaRPr lang="en-US" dirty="0"/>
          </a:p>
        </p:txBody>
      </p:sp>
      <p:pic>
        <p:nvPicPr>
          <p:cNvPr id="7" name="Content Placeholder 6">
            <a:extLst>
              <a:ext uri="{FF2B5EF4-FFF2-40B4-BE49-F238E27FC236}">
                <a16:creationId xmlns:a16="http://schemas.microsoft.com/office/drawing/2014/main" id="{9990F743-625C-CA42-EDC0-2C1818D5385C}"/>
              </a:ext>
            </a:extLst>
          </p:cNvPr>
          <p:cNvPicPr>
            <a:picLocks noGrp="1" noChangeAspect="1"/>
          </p:cNvPicPr>
          <p:nvPr>
            <p:ph idx="1"/>
          </p:nvPr>
        </p:nvPicPr>
        <p:blipFill rotWithShape="1">
          <a:blip r:embed="rId2"/>
          <a:srcRect l="1423" r="1881"/>
          <a:stretch>
            <a:fillRect/>
          </a:stretch>
        </p:blipFill>
        <p:spPr>
          <a:xfrm>
            <a:off x="904874" y="1417638"/>
            <a:ext cx="3746639" cy="4525963"/>
          </a:xfrm>
          <a:prstGeom prst="rect">
            <a:avLst/>
          </a:prstGeom>
          <a:ln w="19050">
            <a:solidFill>
              <a:schemeClr val="tx1"/>
            </a:solidFill>
          </a:ln>
        </p:spPr>
      </p:pic>
    </p:spTree>
    <p:extLst>
      <p:ext uri="{BB962C8B-B14F-4D97-AF65-F5344CB8AC3E}">
        <p14:creationId xmlns:p14="http://schemas.microsoft.com/office/powerpoint/2010/main" val="2279507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5805-B662-1F5D-EFBA-B8AAB6886D56}"/>
              </a:ext>
            </a:extLst>
          </p:cNvPr>
          <p:cNvSpPr>
            <a:spLocks noGrp="1"/>
          </p:cNvSpPr>
          <p:nvPr>
            <p:ph type="title"/>
          </p:nvPr>
        </p:nvSpPr>
        <p:spPr/>
        <p:txBody>
          <a:bodyPr/>
          <a:lstStyle/>
          <a:p>
            <a:r>
              <a:rPr lang="en-US" dirty="0"/>
              <a:t>Integrating Peer Feedback Activity</a:t>
            </a:r>
          </a:p>
        </p:txBody>
      </p:sp>
      <p:sp>
        <p:nvSpPr>
          <p:cNvPr id="6" name="TextBox 5">
            <a:extLst>
              <a:ext uri="{FF2B5EF4-FFF2-40B4-BE49-F238E27FC236}">
                <a16:creationId xmlns:a16="http://schemas.microsoft.com/office/drawing/2014/main" id="{29355A46-8D23-E87D-A389-196B96AB2F7C}"/>
              </a:ext>
            </a:extLst>
          </p:cNvPr>
          <p:cNvSpPr txBox="1"/>
          <p:nvPr/>
        </p:nvSpPr>
        <p:spPr>
          <a:xfrm>
            <a:off x="5399979" y="1533293"/>
            <a:ext cx="6116444" cy="1938992"/>
          </a:xfrm>
          <a:prstGeom prst="rect">
            <a:avLst/>
          </a:prstGeom>
          <a:noFill/>
        </p:spPr>
        <p:txBody>
          <a:bodyPr wrap="square">
            <a:spAutoFit/>
          </a:bodyPr>
          <a:lstStyle/>
          <a:p>
            <a:pPr rtl="0">
              <a:buNone/>
            </a:pPr>
            <a:r>
              <a:rPr lang="en-US" sz="2400" b="0" i="0" u="none" strike="noStrike" dirty="0">
                <a:effectLst/>
                <a:latin typeface="Crimson Text"/>
              </a:rPr>
              <a:t>Use your critical friend’s feedback to revise one section of your plan (e.g., objectives, opener, main concepts).</a:t>
            </a:r>
            <a:endParaRPr lang="en-US" b="0" dirty="0">
              <a:effectLst/>
            </a:endParaRPr>
          </a:p>
          <a:p>
            <a:pPr>
              <a:buNone/>
            </a:pPr>
            <a:br>
              <a:rPr lang="en-US" dirty="0"/>
            </a:br>
            <a:endParaRPr lang="en-US" dirty="0"/>
          </a:p>
        </p:txBody>
      </p:sp>
      <p:sp>
        <p:nvSpPr>
          <p:cNvPr id="8" name="TextBox 7">
            <a:extLst>
              <a:ext uri="{FF2B5EF4-FFF2-40B4-BE49-F238E27FC236}">
                <a16:creationId xmlns:a16="http://schemas.microsoft.com/office/drawing/2014/main" id="{0A966B6F-1DE3-EE1F-0732-656D393DC064}"/>
              </a:ext>
            </a:extLst>
          </p:cNvPr>
          <p:cNvSpPr txBox="1"/>
          <p:nvPr/>
        </p:nvSpPr>
        <p:spPr>
          <a:xfrm>
            <a:off x="5399979" y="2888155"/>
            <a:ext cx="6116444" cy="3416320"/>
          </a:xfrm>
          <a:prstGeom prst="rect">
            <a:avLst/>
          </a:prstGeom>
          <a:noFill/>
        </p:spPr>
        <p:txBody>
          <a:bodyPr wrap="square">
            <a:spAutoFit/>
          </a:bodyPr>
          <a:lstStyle/>
          <a:p>
            <a:pPr marL="457200" indent="-457200" rtl="0" fontAlgn="base">
              <a:buFont typeface="+mj-lt"/>
              <a:buAutoNum type="arabicPeriod"/>
            </a:pPr>
            <a:r>
              <a:rPr lang="en-US" sz="2400" b="0" i="0" u="none" strike="noStrike" dirty="0">
                <a:effectLst/>
                <a:latin typeface="Crimson Text"/>
              </a:rPr>
              <a:t>Write your name, critical friend’s name, and selected lesson</a:t>
            </a:r>
          </a:p>
          <a:p>
            <a:pPr marL="457200" indent="-457200" rtl="0" fontAlgn="base">
              <a:buFont typeface="+mj-lt"/>
              <a:buAutoNum type="arabicPeriod"/>
            </a:pPr>
            <a:r>
              <a:rPr lang="en-US" sz="2400" b="0" i="0" u="none" strike="noStrike" dirty="0">
                <a:effectLst/>
                <a:latin typeface="Crimson Text"/>
              </a:rPr>
              <a:t>Copy your original section from the internalization worksheet.</a:t>
            </a:r>
          </a:p>
          <a:p>
            <a:pPr marL="457200" indent="-457200" rtl="0" fontAlgn="base">
              <a:buFont typeface="+mj-lt"/>
              <a:buAutoNum type="arabicPeriod"/>
            </a:pPr>
            <a:r>
              <a:rPr lang="en-US" dirty="0">
                <a:latin typeface="Crimson Text"/>
              </a:rPr>
              <a:t>Record the feedback your critical friend gave</a:t>
            </a:r>
          </a:p>
          <a:p>
            <a:pPr marL="457200" indent="-457200" rtl="0" fontAlgn="base">
              <a:buFont typeface="+mj-lt"/>
              <a:buAutoNum type="arabicPeriod"/>
            </a:pPr>
            <a:r>
              <a:rPr lang="en-US" sz="2400" b="0" i="0" u="none" strike="noStrike" dirty="0">
                <a:effectLst/>
                <a:latin typeface="Crimson Text"/>
              </a:rPr>
              <a:t>Briefly explain what you changed</a:t>
            </a:r>
            <a:r>
              <a:rPr lang="en-US" dirty="0">
                <a:latin typeface="Crimson Text"/>
              </a:rPr>
              <a:t> </a:t>
            </a:r>
            <a:r>
              <a:rPr lang="en-US" sz="2400" b="0" i="0" u="none" strike="noStrike" dirty="0">
                <a:effectLst/>
                <a:latin typeface="Crimson Text"/>
              </a:rPr>
              <a:t>a</a:t>
            </a:r>
            <a:r>
              <a:rPr lang="en-US" dirty="0">
                <a:latin typeface="Crimson Text"/>
              </a:rPr>
              <a:t>nd why</a:t>
            </a:r>
          </a:p>
          <a:p>
            <a:pPr marL="457200" indent="-457200" rtl="0" fontAlgn="base">
              <a:buFont typeface="+mj-lt"/>
              <a:buAutoNum type="arabicPeriod"/>
            </a:pPr>
            <a:r>
              <a:rPr lang="en-US" sz="2400" b="0" i="0" u="none" strike="noStrike" dirty="0">
                <a:effectLst/>
                <a:latin typeface="Crimson Text"/>
              </a:rPr>
              <a:t>Rewrite the section in your own </a:t>
            </a:r>
            <a:r>
              <a:rPr lang="en-US" dirty="0">
                <a:latin typeface="Crimson Text"/>
              </a:rPr>
              <a:t>words in the final box</a:t>
            </a:r>
            <a:endParaRPr lang="en-US" sz="2400" b="0" i="0" u="none" strike="noStrike" dirty="0">
              <a:effectLst/>
              <a:latin typeface="Crimson Text"/>
            </a:endParaRPr>
          </a:p>
        </p:txBody>
      </p:sp>
      <p:pic>
        <p:nvPicPr>
          <p:cNvPr id="5" name="Picture 4">
            <a:extLst>
              <a:ext uri="{FF2B5EF4-FFF2-40B4-BE49-F238E27FC236}">
                <a16:creationId xmlns:a16="http://schemas.microsoft.com/office/drawing/2014/main" id="{40BD16BF-6BAE-C251-B8E6-DA2AEF9E3A7C}"/>
              </a:ext>
            </a:extLst>
          </p:cNvPr>
          <p:cNvPicPr>
            <a:picLocks noChangeAspect="1"/>
          </p:cNvPicPr>
          <p:nvPr/>
        </p:nvPicPr>
        <p:blipFill>
          <a:blip r:embed="rId2"/>
          <a:srcRect l="5651" t="2373" r="4795" b="-1"/>
          <a:stretch>
            <a:fillRect/>
          </a:stretch>
        </p:blipFill>
        <p:spPr>
          <a:xfrm>
            <a:off x="1247775" y="1417638"/>
            <a:ext cx="3672986" cy="4758763"/>
          </a:xfrm>
          <a:prstGeom prst="rect">
            <a:avLst/>
          </a:prstGeom>
          <a:noFill/>
          <a:ln w="15875">
            <a:solidFill>
              <a:schemeClr val="tx1"/>
            </a:solidFill>
          </a:ln>
        </p:spPr>
      </p:pic>
    </p:spTree>
    <p:extLst>
      <p:ext uri="{BB962C8B-B14F-4D97-AF65-F5344CB8AC3E}">
        <p14:creationId xmlns:p14="http://schemas.microsoft.com/office/powerpoint/2010/main" val="378707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79E7-9BE8-3BF4-41E7-85BB01E67E2F}"/>
              </a:ext>
            </a:extLst>
          </p:cNvPr>
          <p:cNvSpPr>
            <a:spLocks noGrp="1"/>
          </p:cNvSpPr>
          <p:nvPr>
            <p:ph type="title"/>
          </p:nvPr>
        </p:nvSpPr>
        <p:spPr/>
        <p:txBody>
          <a:bodyPr/>
          <a:lstStyle/>
          <a:p>
            <a:br>
              <a:rPr lang="en-US" dirty="0"/>
            </a:br>
            <a:br>
              <a:rPr lang="en-US" dirty="0"/>
            </a:br>
            <a:r>
              <a:rPr lang="en-US" dirty="0"/>
              <a:t>Lesson Internalization</a:t>
            </a:r>
            <a:br>
              <a:rPr lang="en-US" dirty="0"/>
            </a:br>
            <a:br>
              <a:rPr lang="en-US" dirty="0"/>
            </a:br>
            <a:endParaRPr lang="en-US" dirty="0"/>
          </a:p>
        </p:txBody>
      </p:sp>
      <p:sp>
        <p:nvSpPr>
          <p:cNvPr id="3" name="Content Placeholder 2">
            <a:extLst>
              <a:ext uri="{FF2B5EF4-FFF2-40B4-BE49-F238E27FC236}">
                <a16:creationId xmlns:a16="http://schemas.microsoft.com/office/drawing/2014/main" id="{60C40A21-BEBB-DADF-788E-59973E9A8DE1}"/>
              </a:ext>
            </a:extLst>
          </p:cNvPr>
          <p:cNvSpPr>
            <a:spLocks noGrp="1"/>
          </p:cNvSpPr>
          <p:nvPr>
            <p:ph idx="1"/>
          </p:nvPr>
        </p:nvSpPr>
        <p:spPr/>
        <p:txBody>
          <a:bodyPr/>
          <a:lstStyle/>
          <a:p>
            <a:r>
              <a:rPr lang="en-US" dirty="0"/>
              <a:t>Lesson internalization is what you would do if you are given a pre-made lesson plan to teach. </a:t>
            </a:r>
          </a:p>
          <a:p>
            <a:r>
              <a:rPr lang="en-US" dirty="0"/>
              <a:t>Because lessons are </a:t>
            </a:r>
            <a:r>
              <a:rPr lang="en-US" b="1" dirty="0"/>
              <a:t>pre-existing</a:t>
            </a:r>
            <a:r>
              <a:rPr lang="en-US" dirty="0"/>
              <a:t>, they may not consider or account for the specific details of your classroom.</a:t>
            </a:r>
          </a:p>
        </p:txBody>
      </p:sp>
    </p:spTree>
    <p:extLst>
      <p:ext uri="{BB962C8B-B14F-4D97-AF65-F5344CB8AC3E}">
        <p14:creationId xmlns:p14="http://schemas.microsoft.com/office/powerpoint/2010/main" val="1033042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50FA-9D20-258A-D382-35ACE186D2AB}"/>
              </a:ext>
            </a:extLst>
          </p:cNvPr>
          <p:cNvSpPr>
            <a:spLocks noGrp="1"/>
          </p:cNvSpPr>
          <p:nvPr>
            <p:ph type="title"/>
          </p:nvPr>
        </p:nvSpPr>
        <p:spPr/>
        <p:txBody>
          <a:bodyPr/>
          <a:lstStyle/>
          <a:p>
            <a:pPr algn="l"/>
            <a:br>
              <a:rPr lang="en-US" dirty="0"/>
            </a:br>
            <a:br>
              <a:rPr lang="en-US" sz="3200" dirty="0"/>
            </a:br>
            <a:r>
              <a:rPr lang="en-US" sz="3200" dirty="0"/>
              <a:t>Additional Examples of Critical Friend Peer Feedback</a:t>
            </a:r>
            <a:br>
              <a:rPr lang="en-US" sz="3200" dirty="0"/>
            </a:br>
            <a:br>
              <a:rPr lang="en-US" dirty="0"/>
            </a:br>
            <a:endParaRPr lang="en-US" dirty="0"/>
          </a:p>
        </p:txBody>
      </p:sp>
      <p:sp>
        <p:nvSpPr>
          <p:cNvPr id="3" name="Content Placeholder 2">
            <a:extLst>
              <a:ext uri="{FF2B5EF4-FFF2-40B4-BE49-F238E27FC236}">
                <a16:creationId xmlns:a16="http://schemas.microsoft.com/office/drawing/2014/main" id="{5DB3117A-06F4-2236-0F3D-8420FD96A061}"/>
              </a:ext>
            </a:extLst>
          </p:cNvPr>
          <p:cNvSpPr>
            <a:spLocks noGrp="1"/>
          </p:cNvSpPr>
          <p:nvPr>
            <p:ph idx="1"/>
          </p:nvPr>
        </p:nvSpPr>
        <p:spPr>
          <a:xfrm>
            <a:off x="609600" y="1386970"/>
            <a:ext cx="10972800" cy="2659566"/>
          </a:xfrm>
        </p:spPr>
        <p:txBody>
          <a:bodyPr/>
          <a:lstStyle/>
          <a:p>
            <a:pPr marL="0" indent="0">
              <a:buNone/>
            </a:pPr>
            <a:r>
              <a:rPr lang="en-US" sz="1600" b="1" dirty="0"/>
              <a:t>Example 1:</a:t>
            </a:r>
            <a:endParaRPr lang="en-US" sz="1600" dirty="0"/>
          </a:p>
          <a:p>
            <a:r>
              <a:rPr lang="en-US" sz="1600" dirty="0"/>
              <a:t>“In the explanation section, you mention students will ‘observe reactions,’ but it’s not clear what materials they’ll use. You could add a short example or specify the setup.”</a:t>
            </a:r>
          </a:p>
          <a:p>
            <a:pPr marL="0" indent="0">
              <a:buNone/>
            </a:pPr>
            <a:r>
              <a:rPr lang="en-US" sz="1600" b="1" dirty="0"/>
              <a:t>Example 2:</a:t>
            </a:r>
            <a:endParaRPr lang="en-US" sz="1600" dirty="0"/>
          </a:p>
          <a:p>
            <a:r>
              <a:rPr lang="en-US" sz="1600" dirty="0"/>
              <a:t>“Your student discussion question is good, but it might be too open. Maybe narrow it so students focus on the main idea, like asking what caused the change they observed.”</a:t>
            </a:r>
          </a:p>
          <a:p>
            <a:pPr marL="0" indent="0">
              <a:buNone/>
            </a:pPr>
            <a:r>
              <a:rPr lang="en-US" sz="1600" b="1" dirty="0"/>
              <a:t>Example 3:</a:t>
            </a:r>
            <a:endParaRPr lang="en-US" sz="1600" dirty="0"/>
          </a:p>
          <a:p>
            <a:r>
              <a:rPr lang="en-US" sz="1600" dirty="0"/>
              <a:t>“I think your transition to the application phase could be smoother. You could include a short recap or a guiding question to connect both parts.”</a:t>
            </a:r>
            <a:br>
              <a:rPr lang="en-US" dirty="0"/>
            </a:br>
            <a:endParaRPr lang="en-US" dirty="0"/>
          </a:p>
        </p:txBody>
      </p:sp>
      <p:sp>
        <p:nvSpPr>
          <p:cNvPr id="5" name="TextBox 4">
            <a:extLst>
              <a:ext uri="{FF2B5EF4-FFF2-40B4-BE49-F238E27FC236}">
                <a16:creationId xmlns:a16="http://schemas.microsoft.com/office/drawing/2014/main" id="{5E04331A-1FCE-12E3-84E7-0AE2BEE223AE}"/>
              </a:ext>
            </a:extLst>
          </p:cNvPr>
          <p:cNvSpPr txBox="1"/>
          <p:nvPr/>
        </p:nvSpPr>
        <p:spPr>
          <a:xfrm>
            <a:off x="609600" y="4141247"/>
            <a:ext cx="10464800" cy="2636619"/>
          </a:xfrm>
          <a:prstGeom prst="rect">
            <a:avLst/>
          </a:prstGeom>
          <a:noFill/>
        </p:spPr>
        <p:txBody>
          <a:bodyPr wrap="square">
            <a:spAutoFit/>
          </a:bodyPr>
          <a:lstStyle/>
          <a:p>
            <a:pPr rtl="0">
              <a:spcBef>
                <a:spcPts val="1400"/>
              </a:spcBef>
              <a:spcAft>
                <a:spcPts val="400"/>
              </a:spcAft>
              <a:buNone/>
            </a:pPr>
            <a:r>
              <a:rPr lang="en-US" sz="2000" b="1" i="0" u="none" strike="noStrike" dirty="0">
                <a:solidFill>
                  <a:srgbClr val="000000"/>
                </a:solidFill>
                <a:effectLst/>
                <a:latin typeface="Crimson Text"/>
              </a:rPr>
              <a:t>Peer Feedback to avoid: </a:t>
            </a:r>
            <a:endParaRPr lang="en-US" sz="1100" b="0" dirty="0">
              <a:effectLst/>
            </a:endParaRPr>
          </a:p>
          <a:p>
            <a:pPr marL="285750" indent="-285750" rtl="0" fontAlgn="base">
              <a:spcBef>
                <a:spcPts val="1200"/>
              </a:spcBef>
              <a:buFont typeface="Arial" panose="020B0604020202020204" pitchFamily="34" charset="0"/>
              <a:buChar char="•"/>
            </a:pPr>
            <a:r>
              <a:rPr lang="en-US" sz="1600" b="0" i="0" u="none" strike="noStrike" dirty="0">
                <a:solidFill>
                  <a:srgbClr val="000000"/>
                </a:solidFill>
                <a:effectLst/>
                <a:latin typeface="Crimson Text"/>
              </a:rPr>
              <a:t>“Looks good!”</a:t>
            </a:r>
          </a:p>
          <a:p>
            <a:pPr marL="285750" indent="-285750" rtl="0" fontAlgn="base">
              <a:buFont typeface="Arial" panose="020B0604020202020204" pitchFamily="34" charset="0"/>
              <a:buChar char="•"/>
            </a:pPr>
            <a:r>
              <a:rPr lang="en-US" sz="1600" b="0" i="0" u="none" strike="noStrike" dirty="0">
                <a:solidFill>
                  <a:srgbClr val="000000"/>
                </a:solidFill>
                <a:effectLst/>
                <a:latin typeface="Crimson Text"/>
              </a:rPr>
              <a:t>“I like it.”</a:t>
            </a:r>
          </a:p>
          <a:p>
            <a:pPr marL="285750" indent="-285750" rtl="0" fontAlgn="base">
              <a:spcAft>
                <a:spcPts val="1200"/>
              </a:spcAft>
              <a:buFont typeface="Arial" panose="020B0604020202020204" pitchFamily="34" charset="0"/>
              <a:buChar char="•"/>
            </a:pPr>
            <a:r>
              <a:rPr lang="en-US" sz="1600" b="0" i="0" u="none" strike="noStrike" dirty="0">
                <a:solidFill>
                  <a:srgbClr val="000000"/>
                </a:solidFill>
                <a:effectLst/>
                <a:latin typeface="Crimson Text"/>
              </a:rPr>
              <a:t>“Seems fine to me.”</a:t>
            </a:r>
          </a:p>
          <a:p>
            <a:pPr rtl="0" fontAlgn="base">
              <a:spcAft>
                <a:spcPts val="1200"/>
              </a:spcAft>
            </a:pPr>
            <a:r>
              <a:rPr lang="en-US" sz="1600" dirty="0">
                <a:solidFill>
                  <a:srgbClr val="000000"/>
                </a:solidFill>
                <a:latin typeface="Crimson Text"/>
              </a:rPr>
              <a:t>T</a:t>
            </a:r>
            <a:r>
              <a:rPr lang="en-US" sz="1600" b="0" i="0" u="none" strike="noStrike" dirty="0">
                <a:solidFill>
                  <a:srgbClr val="000000"/>
                </a:solidFill>
                <a:effectLst/>
                <a:latin typeface="Crimson Text"/>
              </a:rPr>
              <a:t>hese don’t help the partner improve their lesson internalization plan or think critically about </a:t>
            </a:r>
            <a:r>
              <a:rPr lang="en-US" sz="1600" dirty="0">
                <a:solidFill>
                  <a:srgbClr val="000000"/>
                </a:solidFill>
                <a:latin typeface="Crimson Text"/>
              </a:rPr>
              <a:t>their instruction</a:t>
            </a:r>
            <a:r>
              <a:rPr lang="en-US" sz="1600" b="0" i="0" u="none" strike="noStrike" dirty="0">
                <a:solidFill>
                  <a:srgbClr val="000000"/>
                </a:solidFill>
                <a:effectLst/>
                <a:latin typeface="Crimson Text"/>
              </a:rPr>
              <a:t>.</a:t>
            </a:r>
            <a:endParaRPr lang="en-US" sz="1600" b="0" dirty="0">
              <a:effectLst/>
            </a:endParaRPr>
          </a:p>
          <a:p>
            <a:pPr>
              <a:buNone/>
            </a:pPr>
            <a:br>
              <a:rPr lang="en-US" dirty="0"/>
            </a:br>
            <a:endParaRPr lang="en-US" dirty="0"/>
          </a:p>
        </p:txBody>
      </p:sp>
    </p:spTree>
    <p:extLst>
      <p:ext uri="{BB962C8B-B14F-4D97-AF65-F5344CB8AC3E}">
        <p14:creationId xmlns:p14="http://schemas.microsoft.com/office/powerpoint/2010/main" val="66807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F973-2EEA-B570-CFA3-F4C8B99641E1}"/>
              </a:ext>
            </a:extLst>
          </p:cNvPr>
          <p:cNvSpPr>
            <a:spLocks noGrp="1"/>
          </p:cNvSpPr>
          <p:nvPr>
            <p:ph type="title"/>
          </p:nvPr>
        </p:nvSpPr>
        <p:spPr/>
        <p:txBody>
          <a:bodyPr/>
          <a:lstStyle/>
          <a:p>
            <a:r>
              <a:rPr lang="en-US" dirty="0"/>
              <a:t>Receiving AI Feedback</a:t>
            </a:r>
          </a:p>
        </p:txBody>
      </p:sp>
      <p:sp>
        <p:nvSpPr>
          <p:cNvPr id="6" name="TextBox 5">
            <a:extLst>
              <a:ext uri="{FF2B5EF4-FFF2-40B4-BE49-F238E27FC236}">
                <a16:creationId xmlns:a16="http://schemas.microsoft.com/office/drawing/2014/main" id="{FD1B8408-637D-4C0E-76AD-05EBF714710F}"/>
              </a:ext>
            </a:extLst>
          </p:cNvPr>
          <p:cNvSpPr txBox="1"/>
          <p:nvPr/>
        </p:nvSpPr>
        <p:spPr>
          <a:xfrm>
            <a:off x="5801422" y="1417638"/>
            <a:ext cx="6116444" cy="4462760"/>
          </a:xfrm>
          <a:prstGeom prst="rect">
            <a:avLst/>
          </a:prstGeom>
          <a:noFill/>
        </p:spPr>
        <p:txBody>
          <a:bodyPr wrap="square">
            <a:spAutoFit/>
          </a:bodyPr>
          <a:lstStyle/>
          <a:p>
            <a:pPr rtl="0">
              <a:spcBef>
                <a:spcPts val="1200"/>
              </a:spcBef>
              <a:spcAft>
                <a:spcPts val="1200"/>
              </a:spcAft>
              <a:buNone/>
            </a:pPr>
            <a:r>
              <a:rPr lang="en-US" sz="2400" b="0" i="0" u="none" strike="noStrike" dirty="0">
                <a:solidFill>
                  <a:srgbClr val="000000"/>
                </a:solidFill>
                <a:effectLst/>
                <a:latin typeface="Crimson Text"/>
              </a:rPr>
              <a:t>After revising one section based on your critical friend’s feedback, submit that same section to a chatbot.</a:t>
            </a:r>
            <a:endParaRPr lang="en-US" b="0" dirty="0">
              <a:effectLst/>
            </a:endParaRPr>
          </a:p>
          <a:p>
            <a:pPr marL="457200" indent="-457200" rtl="0" fontAlgn="base">
              <a:spcBef>
                <a:spcPts val="1200"/>
              </a:spcBef>
              <a:buFont typeface="+mj-lt"/>
              <a:buAutoNum type="arabicPeriod"/>
            </a:pPr>
            <a:r>
              <a:rPr lang="en-US" sz="2400" b="0" i="0" u="none" strike="noStrike" dirty="0">
                <a:solidFill>
                  <a:srgbClr val="000000"/>
                </a:solidFill>
                <a:effectLst/>
                <a:latin typeface="Crimson Text"/>
              </a:rPr>
              <a:t>Ask for one clear strength and one concrete suggestion for improvement.</a:t>
            </a:r>
          </a:p>
          <a:p>
            <a:pPr marL="457200" indent="-457200" rtl="0" fontAlgn="base">
              <a:buFont typeface="+mj-lt"/>
              <a:buAutoNum type="arabicPeriod"/>
            </a:pPr>
            <a:r>
              <a:rPr lang="en-US" sz="2400" b="0" i="0" u="none" strike="noStrike" dirty="0">
                <a:solidFill>
                  <a:srgbClr val="000000"/>
                </a:solidFill>
                <a:effectLst/>
                <a:latin typeface="Crimson Text"/>
              </a:rPr>
              <a:t>Record your revised section, AI prompt, and full AI response.</a:t>
            </a:r>
          </a:p>
          <a:p>
            <a:pPr marL="457200" indent="-457200" rtl="0" fontAlgn="base">
              <a:buFont typeface="+mj-lt"/>
              <a:buAutoNum type="arabicPeriod"/>
            </a:pPr>
            <a:r>
              <a:rPr lang="en-US" sz="2400" b="0" i="0" u="none" strike="noStrike" dirty="0">
                <a:solidFill>
                  <a:srgbClr val="000000"/>
                </a:solidFill>
                <a:effectLst/>
                <a:latin typeface="Crimson Text"/>
              </a:rPr>
              <a:t>Indicate whether you will adapt, partially adapt, or decline the suggestion, and explain why.</a:t>
            </a:r>
          </a:p>
          <a:p>
            <a:pPr marL="457200" indent="-457200" rtl="0" fontAlgn="base">
              <a:spcAft>
                <a:spcPts val="1200"/>
              </a:spcAft>
              <a:buFont typeface="+mj-lt"/>
              <a:buAutoNum type="arabicPeriod"/>
            </a:pPr>
            <a:r>
              <a:rPr lang="en-US" sz="2400" b="0" i="0" u="none" strike="noStrike" dirty="0">
                <a:solidFill>
                  <a:srgbClr val="000000"/>
                </a:solidFill>
                <a:effectLst/>
                <a:latin typeface="Crimson Text"/>
              </a:rPr>
              <a:t>Paste your final revised section.</a:t>
            </a:r>
          </a:p>
        </p:txBody>
      </p:sp>
      <p:pic>
        <p:nvPicPr>
          <p:cNvPr id="5" name="Content Placeholder 4">
            <a:extLst>
              <a:ext uri="{FF2B5EF4-FFF2-40B4-BE49-F238E27FC236}">
                <a16:creationId xmlns:a16="http://schemas.microsoft.com/office/drawing/2014/main" id="{287F5607-7213-1992-5237-176CCD98155F}"/>
              </a:ext>
            </a:extLst>
          </p:cNvPr>
          <p:cNvPicPr>
            <a:picLocks noGrp="1" noChangeAspect="1"/>
          </p:cNvPicPr>
          <p:nvPr>
            <p:ph idx="1"/>
          </p:nvPr>
        </p:nvPicPr>
        <p:blipFill rotWithShape="1">
          <a:blip r:embed="rId2"/>
          <a:srcRect l="4034"/>
          <a:stretch>
            <a:fillRect/>
          </a:stretch>
        </p:blipFill>
        <p:spPr>
          <a:xfrm>
            <a:off x="1117600" y="1417638"/>
            <a:ext cx="3678917" cy="4525963"/>
          </a:xfrm>
          <a:prstGeom prst="rect">
            <a:avLst/>
          </a:prstGeom>
          <a:ln w="15875">
            <a:solidFill>
              <a:schemeClr val="tx1"/>
            </a:solidFill>
          </a:ln>
        </p:spPr>
      </p:pic>
    </p:spTree>
    <p:extLst>
      <p:ext uri="{BB962C8B-B14F-4D97-AF65-F5344CB8AC3E}">
        <p14:creationId xmlns:p14="http://schemas.microsoft.com/office/powerpoint/2010/main" val="28541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EECC-E0BD-3C23-E21D-06774386D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811A0-DE85-BFAF-1085-B1014B7CC91E}"/>
              </a:ext>
            </a:extLst>
          </p:cNvPr>
          <p:cNvSpPr>
            <a:spLocks noGrp="1"/>
          </p:cNvSpPr>
          <p:nvPr>
            <p:ph type="title"/>
          </p:nvPr>
        </p:nvSpPr>
        <p:spPr/>
        <p:txBody>
          <a:bodyPr/>
          <a:lstStyle/>
          <a:p>
            <a:r>
              <a:rPr lang="en-US" dirty="0"/>
              <a:t>To Earn Credit: </a:t>
            </a:r>
          </a:p>
        </p:txBody>
      </p:sp>
      <p:sp>
        <p:nvSpPr>
          <p:cNvPr id="3" name="Content Placeholder 2">
            <a:extLst>
              <a:ext uri="{FF2B5EF4-FFF2-40B4-BE49-F238E27FC236}">
                <a16:creationId xmlns:a16="http://schemas.microsoft.com/office/drawing/2014/main" id="{7C2C0BD7-24A9-99D4-9239-7DCE1B99150A}"/>
              </a:ext>
            </a:extLst>
          </p:cNvPr>
          <p:cNvSpPr>
            <a:spLocks noGrp="1"/>
          </p:cNvSpPr>
          <p:nvPr>
            <p:ph idx="1"/>
          </p:nvPr>
        </p:nvSpPr>
        <p:spPr>
          <a:xfrm>
            <a:off x="576146" y="1276814"/>
            <a:ext cx="4876800" cy="4525963"/>
          </a:xfrm>
          <a:ln w="19050">
            <a:solidFill>
              <a:schemeClr val="accent1">
                <a:lumMod val="75000"/>
              </a:schemeClr>
            </a:solidFill>
          </a:ln>
        </p:spPr>
        <p:txBody>
          <a:bodyPr/>
          <a:lstStyle/>
          <a:p>
            <a:pPr>
              <a:spcBef>
                <a:spcPts val="900"/>
              </a:spcBef>
              <a:spcAft>
                <a:spcPts val="900"/>
              </a:spcAft>
              <a:buNone/>
            </a:pPr>
            <a:r>
              <a:rPr lang="en-US" sz="1200" b="1" i="0" u="none" strike="noStrike" dirty="0">
                <a:solidFill>
                  <a:srgbClr val="273540"/>
                </a:solidFill>
                <a:effectLst/>
                <a:latin typeface="Helvetica Neue" panose="02000503000000020004" pitchFamily="2" charset="0"/>
              </a:rPr>
              <a:t>Step 1:</a:t>
            </a:r>
            <a:r>
              <a:rPr lang="en-US" sz="1200" b="0" i="0" u="none" strike="noStrike" dirty="0">
                <a:solidFill>
                  <a:srgbClr val="273540"/>
                </a:solidFill>
                <a:effectLst/>
                <a:latin typeface="Helvetica Neue" panose="02000503000000020004" pitchFamily="2" charset="0"/>
              </a:rPr>
              <a:t> Select an ISTE lesson </a:t>
            </a:r>
            <a:r>
              <a:rPr lang="en-US" sz="1200" dirty="0">
                <a:solidFill>
                  <a:srgbClr val="273540"/>
                </a:solidFill>
                <a:latin typeface="Helvetica Neue" panose="02000503000000020004" pitchFamily="2" charset="0"/>
              </a:rPr>
              <a:t>and c</a:t>
            </a:r>
            <a:r>
              <a:rPr lang="en-US" sz="1200" b="0" i="0" u="none" strike="noStrike" dirty="0">
                <a:solidFill>
                  <a:srgbClr val="273540"/>
                </a:solidFill>
                <a:effectLst/>
                <a:latin typeface="Helvetica Neue" panose="02000503000000020004" pitchFamily="2" charset="0"/>
              </a:rPr>
              <a:t>omplete the </a:t>
            </a:r>
            <a:r>
              <a:rPr lang="en-US" sz="1200" dirty="0">
                <a:solidFill>
                  <a:srgbClr val="273540"/>
                </a:solidFill>
                <a:latin typeface="Helvetica Neue" panose="02000503000000020004" pitchFamily="2" charset="0"/>
              </a:rPr>
              <a:t>L</a:t>
            </a:r>
            <a:r>
              <a:rPr lang="en-US" sz="1200" b="0" i="0" u="none" strike="noStrike" dirty="0">
                <a:solidFill>
                  <a:srgbClr val="273540"/>
                </a:solidFill>
                <a:effectLst/>
                <a:latin typeface="Helvetica Neue" panose="02000503000000020004" pitchFamily="2" charset="0"/>
              </a:rPr>
              <a:t>esson Internalization Activity worksheet based on the lesson. </a:t>
            </a:r>
            <a:r>
              <a:rPr lang="en-US" sz="1200" b="0" dirty="0">
                <a:effectLst/>
              </a:rPr>
              <a:t>Click </a:t>
            </a:r>
            <a:r>
              <a:rPr lang="en-US" sz="1200" b="0" dirty="0">
                <a:effectLst/>
                <a:hlinkClick r:id="rId2"/>
              </a:rPr>
              <a:t>here</a:t>
            </a:r>
            <a:r>
              <a:rPr lang="en-US" sz="1200" b="0" dirty="0">
                <a:effectLst/>
              </a:rPr>
              <a:t> to access the worksheet.</a:t>
            </a:r>
          </a:p>
          <a:p>
            <a:pPr>
              <a:spcBef>
                <a:spcPts val="900"/>
              </a:spcBef>
              <a:spcAft>
                <a:spcPts val="900"/>
              </a:spcAft>
              <a:buNone/>
            </a:pPr>
            <a:r>
              <a:rPr lang="en-US" sz="1200" b="1" i="0" u="none" strike="noStrike" dirty="0">
                <a:solidFill>
                  <a:srgbClr val="273540"/>
                </a:solidFill>
                <a:effectLst/>
                <a:latin typeface="Helvetica Neue" panose="02000503000000020004" pitchFamily="2" charset="0"/>
              </a:rPr>
              <a:t>Step 2:</a:t>
            </a:r>
            <a:r>
              <a:rPr lang="en-US" sz="1200" b="0" i="0" u="none" strike="noStrike" dirty="0">
                <a:solidFill>
                  <a:srgbClr val="273540"/>
                </a:solidFill>
                <a:effectLst/>
                <a:latin typeface="Helvetica Neue" panose="02000503000000020004" pitchFamily="2" charset="0"/>
              </a:rPr>
              <a:t> Complete the </a:t>
            </a:r>
            <a:r>
              <a:rPr lang="en-US" sz="1200" dirty="0">
                <a:solidFill>
                  <a:srgbClr val="273540"/>
                </a:solidFill>
                <a:latin typeface="Helvetica Neue" panose="02000503000000020004" pitchFamily="2" charset="0"/>
              </a:rPr>
              <a:t>Critical Friends for Lesson Internalization Worksheet with your assigned peer. </a:t>
            </a:r>
            <a:r>
              <a:rPr lang="en-US" sz="1200" b="0" i="0" u="none" strike="noStrike" dirty="0">
                <a:solidFill>
                  <a:srgbClr val="273540"/>
                </a:solidFill>
                <a:effectLst/>
                <a:latin typeface="Helvetica Neue" panose="02000503000000020004" pitchFamily="2" charset="0"/>
              </a:rPr>
              <a:t>Click </a:t>
            </a:r>
            <a:r>
              <a:rPr lang="en-US" sz="1200" b="0" i="0" u="none" strike="noStrike" dirty="0">
                <a:solidFill>
                  <a:srgbClr val="273540"/>
                </a:solidFill>
                <a:effectLst/>
                <a:latin typeface="Helvetica Neue" panose="02000503000000020004" pitchFamily="2" charset="0"/>
                <a:hlinkClick r:id="rId3"/>
              </a:rPr>
              <a:t>here</a:t>
            </a:r>
            <a:r>
              <a:rPr lang="en-US" sz="1200" b="0" i="0" u="none" strike="noStrike" dirty="0">
                <a:solidFill>
                  <a:srgbClr val="273540"/>
                </a:solidFill>
                <a:effectLst/>
                <a:latin typeface="Helvetica Neue" panose="02000503000000020004" pitchFamily="2" charset="0"/>
              </a:rPr>
              <a:t> to access the worksheet.</a:t>
            </a:r>
          </a:p>
          <a:p>
            <a:pPr rtl="0">
              <a:spcBef>
                <a:spcPts val="900"/>
              </a:spcBef>
              <a:spcAft>
                <a:spcPts val="900"/>
              </a:spcAft>
              <a:buNone/>
            </a:pPr>
            <a:r>
              <a:rPr lang="en-US" sz="1200" b="0" i="0" u="none" strike="noStrike" dirty="0">
                <a:solidFill>
                  <a:srgbClr val="273540"/>
                </a:solidFill>
                <a:effectLst/>
                <a:latin typeface="Helvetica Neue" panose="02000503000000020004" pitchFamily="2" charset="0"/>
              </a:rPr>
              <a:t> </a:t>
            </a:r>
            <a:r>
              <a:rPr lang="en-US" sz="1200" b="1" i="0" u="none" strike="noStrike" dirty="0">
                <a:solidFill>
                  <a:srgbClr val="273540"/>
                </a:solidFill>
                <a:effectLst/>
                <a:latin typeface="Helvetica Neue" panose="02000503000000020004" pitchFamily="2" charset="0"/>
              </a:rPr>
              <a:t>Note * </a:t>
            </a:r>
            <a:r>
              <a:rPr lang="en-US" sz="1200" b="0" i="0" u="none" strike="noStrike" dirty="0">
                <a:solidFill>
                  <a:srgbClr val="273540"/>
                </a:solidFill>
                <a:effectLst/>
                <a:latin typeface="Helvetica Neue" panose="02000503000000020004" pitchFamily="2" charset="0"/>
              </a:rPr>
              <a:t>you will turn in the critical friend worksheet that your peer completed based on your lesson worksheet!</a:t>
            </a:r>
            <a:endParaRPr lang="en-US" sz="1200" b="0" dirty="0">
              <a:effectLst/>
            </a:endParaRPr>
          </a:p>
          <a:p>
            <a:pPr rtl="0">
              <a:spcBef>
                <a:spcPts val="900"/>
              </a:spcBef>
              <a:spcAft>
                <a:spcPts val="900"/>
              </a:spcAft>
              <a:buNone/>
            </a:pPr>
            <a:r>
              <a:rPr lang="en-US" sz="1200" b="1" i="0" u="none" strike="noStrike" dirty="0">
                <a:solidFill>
                  <a:srgbClr val="273540"/>
                </a:solidFill>
                <a:effectLst/>
                <a:latin typeface="Helvetica Neue" panose="02000503000000020004" pitchFamily="2" charset="0"/>
              </a:rPr>
              <a:t>Step 3: </a:t>
            </a:r>
            <a:r>
              <a:rPr lang="en-US" sz="1200" i="0" u="none" strike="noStrike" dirty="0">
                <a:solidFill>
                  <a:srgbClr val="273540"/>
                </a:solidFill>
                <a:effectLst/>
                <a:latin typeface="Helvetica Neue" panose="02000503000000020004" pitchFamily="2" charset="0"/>
              </a:rPr>
              <a:t>Complete the Integrating Peer Feedback into L</a:t>
            </a:r>
            <a:r>
              <a:rPr lang="en-US" sz="1200" dirty="0">
                <a:solidFill>
                  <a:srgbClr val="273540"/>
                </a:solidFill>
                <a:latin typeface="Helvetica Neue" panose="02000503000000020004" pitchFamily="2" charset="0"/>
              </a:rPr>
              <a:t>esson Internalization Activity.</a:t>
            </a:r>
            <a:r>
              <a:rPr lang="en-US" sz="1200" b="1" i="0" u="none" strike="noStrike" dirty="0">
                <a:solidFill>
                  <a:srgbClr val="273540"/>
                </a:solidFill>
                <a:effectLst/>
                <a:latin typeface="Helvetica Neue" panose="02000503000000020004" pitchFamily="2" charset="0"/>
              </a:rPr>
              <a:t> </a:t>
            </a:r>
            <a:r>
              <a:rPr lang="en-US" sz="1200" b="0" i="0" u="none" strike="noStrike" dirty="0">
                <a:solidFill>
                  <a:srgbClr val="273540"/>
                </a:solidFill>
                <a:effectLst/>
                <a:latin typeface="Helvetica Neue" panose="02000503000000020004" pitchFamily="2" charset="0"/>
              </a:rPr>
              <a:t>Click </a:t>
            </a:r>
            <a:r>
              <a:rPr lang="en-US" sz="1200" b="0" i="0" u="none" strike="noStrike" dirty="0">
                <a:solidFill>
                  <a:srgbClr val="273540"/>
                </a:solidFill>
                <a:effectLst/>
                <a:latin typeface="Helvetica Neue" panose="02000503000000020004" pitchFamily="2" charset="0"/>
                <a:hlinkClick r:id="rId4"/>
              </a:rPr>
              <a:t>here</a:t>
            </a:r>
            <a:r>
              <a:rPr lang="en-US" sz="1200" b="0" i="0" u="none" strike="noStrike" dirty="0">
                <a:solidFill>
                  <a:srgbClr val="273540"/>
                </a:solidFill>
                <a:effectLst/>
                <a:latin typeface="Helvetica Neue" panose="02000503000000020004" pitchFamily="2" charset="0"/>
              </a:rPr>
              <a:t> to access the worksheet.</a:t>
            </a:r>
          </a:p>
          <a:p>
            <a:pPr rtl="0">
              <a:spcBef>
                <a:spcPts val="900"/>
              </a:spcBef>
              <a:spcAft>
                <a:spcPts val="900"/>
              </a:spcAft>
              <a:buNone/>
            </a:pPr>
            <a:r>
              <a:rPr lang="en-US" sz="1200" b="1" i="0" u="none" strike="noStrike" dirty="0">
                <a:solidFill>
                  <a:srgbClr val="273540"/>
                </a:solidFill>
                <a:effectLst/>
                <a:latin typeface="Helvetica Neue" panose="02000503000000020004" pitchFamily="2" charset="0"/>
              </a:rPr>
              <a:t>Step 4: </a:t>
            </a:r>
            <a:r>
              <a:rPr lang="en-US" sz="1200" i="0" u="none" strike="noStrike" dirty="0">
                <a:solidFill>
                  <a:srgbClr val="273540"/>
                </a:solidFill>
                <a:effectLst/>
                <a:latin typeface="Helvetica Neue" panose="02000503000000020004" pitchFamily="2" charset="0"/>
              </a:rPr>
              <a:t>Complete the AI as a Lesson-Planning Thought Partner Activity. </a:t>
            </a:r>
            <a:r>
              <a:rPr lang="en-US" sz="1200" b="0" i="0" u="none" strike="noStrike" dirty="0">
                <a:solidFill>
                  <a:srgbClr val="273540"/>
                </a:solidFill>
                <a:effectLst/>
                <a:latin typeface="Helvetica Neue" panose="02000503000000020004" pitchFamily="2" charset="0"/>
              </a:rPr>
              <a:t>Click </a:t>
            </a:r>
            <a:r>
              <a:rPr lang="en-US" sz="1200" b="0" i="0" u="none" strike="noStrike" dirty="0">
                <a:solidFill>
                  <a:srgbClr val="273540"/>
                </a:solidFill>
                <a:effectLst/>
                <a:latin typeface="Helvetica Neue" panose="02000503000000020004" pitchFamily="2" charset="0"/>
                <a:hlinkClick r:id="rId5"/>
              </a:rPr>
              <a:t>here</a:t>
            </a:r>
            <a:r>
              <a:rPr lang="en-US" sz="1200" b="0" i="0" u="none" strike="noStrike" dirty="0">
                <a:solidFill>
                  <a:srgbClr val="273540"/>
                </a:solidFill>
                <a:effectLst/>
                <a:latin typeface="Helvetica Neue" panose="02000503000000020004" pitchFamily="2" charset="0"/>
              </a:rPr>
              <a:t> to access the worksheet.</a:t>
            </a:r>
            <a:endParaRPr lang="en-US" sz="1200" b="0" dirty="0">
              <a:effectLst/>
            </a:endParaRPr>
          </a:p>
          <a:p>
            <a:pPr rtl="0">
              <a:spcBef>
                <a:spcPts val="900"/>
              </a:spcBef>
              <a:spcAft>
                <a:spcPts val="900"/>
              </a:spcAft>
              <a:buNone/>
            </a:pPr>
            <a:r>
              <a:rPr lang="en-US" sz="1200" b="1" i="0" u="none" strike="noStrike" dirty="0">
                <a:solidFill>
                  <a:srgbClr val="273540"/>
                </a:solidFill>
                <a:effectLst/>
                <a:latin typeface="Helvetica Neue" panose="02000503000000020004" pitchFamily="2" charset="0"/>
              </a:rPr>
              <a:t>Step 5:</a:t>
            </a:r>
            <a:r>
              <a:rPr lang="en-US" sz="1200" b="0" i="0" u="none" strike="noStrike" dirty="0">
                <a:solidFill>
                  <a:srgbClr val="273540"/>
                </a:solidFill>
                <a:effectLst/>
                <a:latin typeface="Helvetica Neue" panose="02000503000000020004" pitchFamily="2" charset="0"/>
              </a:rPr>
              <a:t> Revise your lesson internalization worksheet based on the peer and AI feedback process. </a:t>
            </a:r>
            <a:r>
              <a:rPr lang="en-US" sz="1200" dirty="0">
                <a:solidFill>
                  <a:srgbClr val="273540"/>
                </a:solidFill>
                <a:latin typeface="Helvetica Neue" panose="02000503000000020004" pitchFamily="2" charset="0"/>
              </a:rPr>
              <a:t>T</a:t>
            </a:r>
            <a:r>
              <a:rPr lang="en-US" sz="1200" b="0" i="0" u="none" strike="noStrike" dirty="0">
                <a:solidFill>
                  <a:srgbClr val="273540"/>
                </a:solidFill>
                <a:effectLst/>
                <a:latin typeface="Helvetica Neue" panose="02000503000000020004" pitchFamily="2" charset="0"/>
              </a:rPr>
              <a:t>urn in the final version.</a:t>
            </a:r>
            <a:endParaRPr lang="en-US" sz="1200" b="0" dirty="0">
              <a:effectLst/>
            </a:endParaRPr>
          </a:p>
          <a:p>
            <a:pPr>
              <a:buNone/>
            </a:pPr>
            <a:br>
              <a:rPr lang="en-US" sz="1200" dirty="0"/>
            </a:br>
            <a:endParaRPr lang="en-US" sz="1200" dirty="0"/>
          </a:p>
        </p:txBody>
      </p:sp>
      <p:sp>
        <p:nvSpPr>
          <p:cNvPr id="5" name="TextBox 4">
            <a:extLst>
              <a:ext uri="{FF2B5EF4-FFF2-40B4-BE49-F238E27FC236}">
                <a16:creationId xmlns:a16="http://schemas.microsoft.com/office/drawing/2014/main" id="{D2C0849E-795D-3E94-3C2E-755814907E9C}"/>
              </a:ext>
            </a:extLst>
          </p:cNvPr>
          <p:cNvSpPr txBox="1"/>
          <p:nvPr/>
        </p:nvSpPr>
        <p:spPr>
          <a:xfrm>
            <a:off x="5742304" y="1276814"/>
            <a:ext cx="6116444" cy="4013919"/>
          </a:xfrm>
          <a:prstGeom prst="rect">
            <a:avLst/>
          </a:prstGeom>
          <a:noFill/>
          <a:ln w="19050">
            <a:solidFill>
              <a:srgbClr val="0070C0"/>
            </a:solidFill>
          </a:ln>
        </p:spPr>
        <p:txBody>
          <a:bodyPr wrap="square">
            <a:spAutoFit/>
          </a:bodyPr>
          <a:lstStyle/>
          <a:p>
            <a:pPr rtl="0">
              <a:spcBef>
                <a:spcPts val="500"/>
              </a:spcBef>
              <a:spcAft>
                <a:spcPts val="500"/>
              </a:spcAft>
              <a:buNone/>
            </a:pPr>
            <a:r>
              <a:rPr lang="en-US" sz="1800" b="1" i="0" u="none" strike="noStrike" dirty="0">
                <a:solidFill>
                  <a:srgbClr val="273540"/>
                </a:solidFill>
                <a:effectLst/>
                <a:latin typeface="Helvetica Neue" panose="02000503000000020004" pitchFamily="2" charset="0"/>
              </a:rPr>
              <a:t>How to submit:</a:t>
            </a:r>
            <a:endParaRPr lang="en-US" sz="1800" b="0" dirty="0">
              <a:effectLst/>
            </a:endParaRPr>
          </a:p>
          <a:p>
            <a:pPr rtl="0">
              <a:spcAft>
                <a:spcPts val="500"/>
              </a:spcAft>
              <a:buNone/>
            </a:pPr>
            <a:r>
              <a:rPr lang="en-US" sz="1800" b="0" i="0" u="none" strike="noStrike" dirty="0">
                <a:solidFill>
                  <a:srgbClr val="273540"/>
                </a:solidFill>
                <a:effectLst/>
                <a:latin typeface="Helvetica Neue" panose="02000503000000020004" pitchFamily="2" charset="0"/>
              </a:rPr>
              <a:t>Upload all documents together in one Canvas submission.</a:t>
            </a:r>
          </a:p>
          <a:p>
            <a:pPr rtl="0">
              <a:spcAft>
                <a:spcPts val="500"/>
              </a:spcAft>
              <a:buNone/>
            </a:pPr>
            <a:endParaRPr lang="en-US" sz="1800" b="0" dirty="0">
              <a:effectLst/>
            </a:endParaRPr>
          </a:p>
          <a:p>
            <a:pPr rtl="0">
              <a:spcAft>
                <a:spcPts val="500"/>
              </a:spcAft>
              <a:buNone/>
            </a:pPr>
            <a:r>
              <a:rPr lang="en-US" sz="1800" b="0" i="0" u="none" strike="noStrike" dirty="0">
                <a:solidFill>
                  <a:srgbClr val="273540"/>
                </a:solidFill>
                <a:effectLst/>
                <a:latin typeface="Helvetica Neue" panose="02000503000000020004" pitchFamily="2" charset="0"/>
              </a:rPr>
              <a:t>You can combine them into a single PDF or upload each file separately.</a:t>
            </a:r>
          </a:p>
          <a:p>
            <a:pPr rtl="0">
              <a:spcAft>
                <a:spcPts val="500"/>
              </a:spcAft>
              <a:buNone/>
            </a:pPr>
            <a:endParaRPr lang="en-US" sz="1800" b="0" dirty="0">
              <a:effectLst/>
            </a:endParaRPr>
          </a:p>
          <a:p>
            <a:pPr>
              <a:buNone/>
            </a:pPr>
            <a:r>
              <a:rPr lang="en-US" sz="1800" b="0" i="0" u="none" strike="noStrike" dirty="0">
                <a:solidFill>
                  <a:srgbClr val="273540"/>
                </a:solidFill>
                <a:effectLst/>
                <a:latin typeface="Helvetica Neue" panose="02000503000000020004" pitchFamily="2" charset="0"/>
              </a:rPr>
              <a:t>Label clearly:</a:t>
            </a:r>
            <a:br>
              <a:rPr lang="en-US" sz="1800" b="0" i="0" u="none" strike="noStrike" dirty="0">
                <a:solidFill>
                  <a:srgbClr val="273540"/>
                </a:solidFill>
                <a:effectLst/>
                <a:latin typeface="Helvetica Neue" panose="02000503000000020004" pitchFamily="2" charset="0"/>
              </a:rPr>
            </a:br>
            <a:r>
              <a:rPr lang="en-US" sz="1800" b="0" i="0" u="none" strike="noStrike" dirty="0">
                <a:solidFill>
                  <a:srgbClr val="273540"/>
                </a:solidFill>
                <a:effectLst/>
                <a:latin typeface="Helvetica Neue" panose="02000503000000020004" pitchFamily="2" charset="0"/>
              </a:rPr>
              <a:t>01_LessonInternalization_Lastname</a:t>
            </a:r>
            <a:br>
              <a:rPr lang="en-US" sz="1800" b="0" i="0" u="none" strike="noStrike" dirty="0">
                <a:solidFill>
                  <a:srgbClr val="273540"/>
                </a:solidFill>
                <a:effectLst/>
                <a:latin typeface="Helvetica Neue" panose="02000503000000020004" pitchFamily="2" charset="0"/>
              </a:rPr>
            </a:br>
            <a:r>
              <a:rPr lang="en-US" sz="1800" b="0" i="0" u="none" strike="noStrike" dirty="0">
                <a:solidFill>
                  <a:srgbClr val="273540"/>
                </a:solidFill>
                <a:effectLst/>
                <a:latin typeface="Helvetica Neue" panose="02000503000000020004" pitchFamily="2" charset="0"/>
              </a:rPr>
              <a:t>02_CriticalFriendFeedback_Lastname</a:t>
            </a:r>
            <a:br>
              <a:rPr lang="en-US" sz="1800" b="0" i="0" u="none" strike="noStrike" dirty="0">
                <a:solidFill>
                  <a:srgbClr val="273540"/>
                </a:solidFill>
                <a:effectLst/>
                <a:latin typeface="Helvetica Neue" panose="02000503000000020004" pitchFamily="2" charset="0"/>
              </a:rPr>
            </a:br>
            <a:r>
              <a:rPr lang="en-US" sz="1800" b="0" i="0" u="none" strike="noStrike" dirty="0">
                <a:solidFill>
                  <a:srgbClr val="273540"/>
                </a:solidFill>
                <a:effectLst/>
                <a:latin typeface="Helvetica Neue" panose="02000503000000020004" pitchFamily="2" charset="0"/>
              </a:rPr>
              <a:t>03_IntegratingPeerFeedback_Lastname</a:t>
            </a:r>
            <a:br>
              <a:rPr lang="en-US" sz="1800" b="0" i="0" u="none" strike="noStrike" dirty="0">
                <a:solidFill>
                  <a:srgbClr val="273540"/>
                </a:solidFill>
                <a:effectLst/>
                <a:latin typeface="Helvetica Neue" panose="02000503000000020004" pitchFamily="2" charset="0"/>
              </a:rPr>
            </a:br>
            <a:r>
              <a:rPr lang="en-US" sz="1800" b="0" i="0" u="none" strike="noStrike" dirty="0">
                <a:solidFill>
                  <a:srgbClr val="273540"/>
                </a:solidFill>
                <a:effectLst/>
                <a:latin typeface="Helvetica Neue" panose="02000503000000020004" pitchFamily="2" charset="0"/>
              </a:rPr>
              <a:t>04_AIThoughtPartner_Lastname</a:t>
            </a:r>
            <a:br>
              <a:rPr lang="en-US" sz="1800" b="0" i="0" u="none" strike="noStrike" dirty="0">
                <a:solidFill>
                  <a:srgbClr val="273540"/>
                </a:solidFill>
                <a:effectLst/>
                <a:latin typeface="Helvetica Neue" panose="02000503000000020004" pitchFamily="2" charset="0"/>
              </a:rPr>
            </a:br>
            <a:endParaRPr lang="en-US" sz="1800" dirty="0"/>
          </a:p>
        </p:txBody>
      </p:sp>
    </p:spTree>
    <p:extLst>
      <p:ext uri="{BB962C8B-B14F-4D97-AF65-F5344CB8AC3E}">
        <p14:creationId xmlns:p14="http://schemas.microsoft.com/office/powerpoint/2010/main" val="89934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E240-65BA-4D64-B2C4-044F32CE7AF7}"/>
              </a:ext>
            </a:extLst>
          </p:cNvPr>
          <p:cNvSpPr>
            <a:spLocks noGrp="1"/>
          </p:cNvSpPr>
          <p:nvPr>
            <p:ph type="title"/>
          </p:nvPr>
        </p:nvSpPr>
        <p:spPr/>
        <p:txBody>
          <a:bodyPr/>
          <a:lstStyle/>
          <a:p>
            <a:r>
              <a:rPr lang="en-US" dirty="0"/>
              <a:t>Preparing for the Teaching Simulation</a:t>
            </a:r>
          </a:p>
        </p:txBody>
      </p:sp>
      <p:sp>
        <p:nvSpPr>
          <p:cNvPr id="3" name="Content Placeholder 2">
            <a:extLst>
              <a:ext uri="{FF2B5EF4-FFF2-40B4-BE49-F238E27FC236}">
                <a16:creationId xmlns:a16="http://schemas.microsoft.com/office/drawing/2014/main" id="{828E7D01-B852-5FCF-CBDA-FCAE2FA5FD35}"/>
              </a:ext>
            </a:extLst>
          </p:cNvPr>
          <p:cNvSpPr>
            <a:spLocks noGrp="1"/>
          </p:cNvSpPr>
          <p:nvPr>
            <p:ph idx="1"/>
          </p:nvPr>
        </p:nvSpPr>
        <p:spPr>
          <a:xfrm>
            <a:off x="609600" y="1417638"/>
            <a:ext cx="10972800" cy="4525963"/>
          </a:xfrm>
        </p:spPr>
        <p:txBody>
          <a:bodyPr/>
          <a:lstStyle/>
          <a:p>
            <a:r>
              <a:rPr lang="en-US" sz="2800" dirty="0"/>
              <a:t>Be early! We will use the full 3 hours and get started at exactly:</a:t>
            </a:r>
          </a:p>
          <a:p>
            <a:pPr lvl="1"/>
            <a:r>
              <a:rPr lang="en-US" sz="2400" b="1" dirty="0"/>
              <a:t>9 am- 12 pm</a:t>
            </a:r>
            <a:r>
              <a:rPr lang="en-US" sz="2400" dirty="0"/>
              <a:t> on Wednesday</a:t>
            </a:r>
          </a:p>
          <a:p>
            <a:pPr lvl="1"/>
            <a:r>
              <a:rPr lang="en-US" sz="2400" b="1" dirty="0"/>
              <a:t>5:30 pm- 8:30 pm on</a:t>
            </a:r>
            <a:r>
              <a:rPr lang="en-US" sz="2400" dirty="0"/>
              <a:t> Thursday</a:t>
            </a:r>
          </a:p>
          <a:p>
            <a:r>
              <a:rPr lang="en-US" sz="2800" dirty="0"/>
              <a:t>Each teacher will have about 5-7 minutes.</a:t>
            </a:r>
          </a:p>
          <a:p>
            <a:r>
              <a:rPr lang="en-US" sz="2800" dirty="0"/>
              <a:t>If teaching in groups, you will have 10-15 minutes.</a:t>
            </a:r>
          </a:p>
          <a:p>
            <a:r>
              <a:rPr lang="en-US" sz="2800" dirty="0"/>
              <a:t>Our goal is for everyone to have a chance to teach, but we’ll see how time goes.</a:t>
            </a:r>
          </a:p>
          <a:p>
            <a:r>
              <a:rPr lang="en-US" sz="2800" dirty="0"/>
              <a:t>We’ll start with </a:t>
            </a:r>
            <a:r>
              <a:rPr lang="en-US" sz="2800" b="1" dirty="0"/>
              <a:t>Volunteers </a:t>
            </a:r>
            <a:r>
              <a:rPr lang="en-US" sz="2800" dirty="0"/>
              <a:t>and move on to </a:t>
            </a:r>
            <a:r>
              <a:rPr lang="en-US" sz="2800" b="1" dirty="0" err="1"/>
              <a:t>Volun-tolds</a:t>
            </a:r>
            <a:r>
              <a:rPr lang="en-US" sz="2800" dirty="0"/>
              <a:t>.</a:t>
            </a:r>
            <a:endParaRPr lang="en-US" dirty="0"/>
          </a:p>
        </p:txBody>
      </p:sp>
    </p:spTree>
    <p:extLst>
      <p:ext uri="{BB962C8B-B14F-4D97-AF65-F5344CB8AC3E}">
        <p14:creationId xmlns:p14="http://schemas.microsoft.com/office/powerpoint/2010/main" val="414994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208B-9321-FD35-CE7A-66416C0C224F}"/>
              </a:ext>
            </a:extLst>
          </p:cNvPr>
          <p:cNvSpPr>
            <a:spLocks noGrp="1"/>
          </p:cNvSpPr>
          <p:nvPr>
            <p:ph type="title"/>
          </p:nvPr>
        </p:nvSpPr>
        <p:spPr/>
        <p:txBody>
          <a:bodyPr/>
          <a:lstStyle/>
          <a:p>
            <a:br>
              <a:rPr lang="en-US" dirty="0"/>
            </a:br>
            <a:br>
              <a:rPr lang="en-US" dirty="0"/>
            </a:br>
            <a:r>
              <a:rPr lang="en-US" dirty="0"/>
              <a:t>Lesson Internalization</a:t>
            </a:r>
            <a:br>
              <a:rPr lang="en-US" dirty="0"/>
            </a:br>
            <a:br>
              <a:rPr lang="en-US" dirty="0"/>
            </a:br>
            <a:endParaRPr lang="en-US" dirty="0"/>
          </a:p>
        </p:txBody>
      </p:sp>
      <p:sp>
        <p:nvSpPr>
          <p:cNvPr id="3" name="Content Placeholder 2">
            <a:extLst>
              <a:ext uri="{FF2B5EF4-FFF2-40B4-BE49-F238E27FC236}">
                <a16:creationId xmlns:a16="http://schemas.microsoft.com/office/drawing/2014/main" id="{72EE21B7-7A24-7858-E8FE-43A2A7CEE744}"/>
              </a:ext>
            </a:extLst>
          </p:cNvPr>
          <p:cNvSpPr>
            <a:spLocks noGrp="1"/>
          </p:cNvSpPr>
          <p:nvPr>
            <p:ph idx="1"/>
          </p:nvPr>
        </p:nvSpPr>
        <p:spPr/>
        <p:txBody>
          <a:bodyPr/>
          <a:lstStyle/>
          <a:p>
            <a:r>
              <a:rPr lang="en-US" dirty="0"/>
              <a:t>Teachers who successfully internalize pre-made lessons </a:t>
            </a:r>
            <a:r>
              <a:rPr lang="en-US" b="1" dirty="0"/>
              <a:t>adapt and personalize materials</a:t>
            </a:r>
            <a:r>
              <a:rPr lang="en-US" dirty="0"/>
              <a:t> to their specific classroom context and student needs, rather than following scripts verbatim.</a:t>
            </a:r>
          </a:p>
          <a:p>
            <a:pPr marL="0" indent="0">
              <a:buNone/>
            </a:pPr>
            <a:br>
              <a:rPr lang="en-US" dirty="0"/>
            </a:br>
            <a:endParaRPr lang="en-US" dirty="0"/>
          </a:p>
        </p:txBody>
      </p:sp>
    </p:spTree>
    <p:extLst>
      <p:ext uri="{BB962C8B-B14F-4D97-AF65-F5344CB8AC3E}">
        <p14:creationId xmlns:p14="http://schemas.microsoft.com/office/powerpoint/2010/main" val="25068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3718-929D-7039-A580-6105D58F563C}"/>
              </a:ext>
            </a:extLst>
          </p:cNvPr>
          <p:cNvSpPr>
            <a:spLocks noGrp="1"/>
          </p:cNvSpPr>
          <p:nvPr>
            <p:ph type="title"/>
          </p:nvPr>
        </p:nvSpPr>
        <p:spPr/>
        <p:txBody>
          <a:bodyPr/>
          <a:lstStyle/>
          <a:p>
            <a:br>
              <a:rPr lang="en-US" dirty="0"/>
            </a:br>
            <a:br>
              <a:rPr lang="en-US" dirty="0"/>
            </a:br>
            <a:r>
              <a:rPr lang="en-US" dirty="0"/>
              <a:t>Lesson Internalization</a:t>
            </a:r>
            <a:br>
              <a:rPr lang="en-US" dirty="0"/>
            </a:br>
            <a:br>
              <a:rPr lang="en-US" dirty="0"/>
            </a:br>
            <a:endParaRPr lang="en-US" dirty="0"/>
          </a:p>
        </p:txBody>
      </p:sp>
      <p:sp>
        <p:nvSpPr>
          <p:cNvPr id="3" name="Content Placeholder 2">
            <a:extLst>
              <a:ext uri="{FF2B5EF4-FFF2-40B4-BE49-F238E27FC236}">
                <a16:creationId xmlns:a16="http://schemas.microsoft.com/office/drawing/2014/main" id="{D17C499F-6ED5-5C4E-2450-41299B157B62}"/>
              </a:ext>
            </a:extLst>
          </p:cNvPr>
          <p:cNvSpPr>
            <a:spLocks noGrp="1"/>
          </p:cNvSpPr>
          <p:nvPr>
            <p:ph idx="1"/>
          </p:nvPr>
        </p:nvSpPr>
        <p:spPr>
          <a:xfrm>
            <a:off x="609600" y="1417638"/>
            <a:ext cx="10972800" cy="4525963"/>
          </a:xfrm>
        </p:spPr>
        <p:txBody>
          <a:bodyPr/>
          <a:lstStyle/>
          <a:p>
            <a:pPr marL="0" indent="0">
              <a:buNone/>
            </a:pPr>
            <a:r>
              <a:rPr lang="en-US" dirty="0"/>
              <a:t>The internalization process involves:</a:t>
            </a:r>
          </a:p>
          <a:p>
            <a:r>
              <a:rPr lang="en-US" dirty="0"/>
              <a:t>considering the lesson flow</a:t>
            </a:r>
          </a:p>
          <a:p>
            <a:r>
              <a:rPr lang="en-US" dirty="0"/>
              <a:t>anticipating transition points</a:t>
            </a:r>
          </a:p>
          <a:p>
            <a:r>
              <a:rPr lang="en-US" dirty="0"/>
              <a:t>preparing thoughtful questions</a:t>
            </a:r>
          </a:p>
          <a:p>
            <a:r>
              <a:rPr lang="en-US" dirty="0"/>
              <a:t>identifying opportunities to connect content to students' prior knowledge and experiences</a:t>
            </a:r>
          </a:p>
          <a:p>
            <a:endParaRPr lang="en-US" dirty="0"/>
          </a:p>
        </p:txBody>
      </p:sp>
    </p:spTree>
    <p:extLst>
      <p:ext uri="{BB962C8B-B14F-4D97-AF65-F5344CB8AC3E}">
        <p14:creationId xmlns:p14="http://schemas.microsoft.com/office/powerpoint/2010/main" val="233081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F734-E87A-86BA-2502-451FF6A7FFB9}"/>
              </a:ext>
            </a:extLst>
          </p:cNvPr>
          <p:cNvSpPr>
            <a:spLocks noGrp="1"/>
          </p:cNvSpPr>
          <p:nvPr>
            <p:ph type="title"/>
          </p:nvPr>
        </p:nvSpPr>
        <p:spPr/>
        <p:txBody>
          <a:bodyPr/>
          <a:lstStyle/>
          <a:p>
            <a:br>
              <a:rPr lang="en-US" dirty="0"/>
            </a:br>
            <a:br>
              <a:rPr lang="en-US" dirty="0"/>
            </a:br>
            <a:r>
              <a:rPr lang="en-US" dirty="0"/>
              <a:t>Lesson Internalization</a:t>
            </a:r>
            <a:br>
              <a:rPr lang="en-US" dirty="0"/>
            </a:br>
            <a:br>
              <a:rPr lang="en-US" dirty="0"/>
            </a:br>
            <a:endParaRPr lang="en-US" dirty="0"/>
          </a:p>
        </p:txBody>
      </p:sp>
      <p:sp>
        <p:nvSpPr>
          <p:cNvPr id="3" name="Content Placeholder 2">
            <a:extLst>
              <a:ext uri="{FF2B5EF4-FFF2-40B4-BE49-F238E27FC236}">
                <a16:creationId xmlns:a16="http://schemas.microsoft.com/office/drawing/2014/main" id="{98B72891-37B1-682C-F3AD-39770FEF24E5}"/>
              </a:ext>
            </a:extLst>
          </p:cNvPr>
          <p:cNvSpPr>
            <a:spLocks noGrp="1"/>
          </p:cNvSpPr>
          <p:nvPr>
            <p:ph idx="1"/>
          </p:nvPr>
        </p:nvSpPr>
        <p:spPr/>
        <p:txBody>
          <a:bodyPr/>
          <a:lstStyle/>
          <a:p>
            <a:pPr marL="0" indent="0">
              <a:buNone/>
            </a:pPr>
            <a:r>
              <a:rPr lang="en-US" dirty="0"/>
              <a:t>Your job is to thoroughly review the lesson plan, not just for the content, but also:</a:t>
            </a:r>
          </a:p>
          <a:p>
            <a:r>
              <a:rPr lang="en-US" dirty="0"/>
              <a:t>the pedagogical reasoning</a:t>
            </a:r>
          </a:p>
          <a:p>
            <a:r>
              <a:rPr lang="en-US" dirty="0"/>
              <a:t>learning objectives</a:t>
            </a:r>
          </a:p>
          <a:p>
            <a:r>
              <a:rPr lang="en-US" dirty="0"/>
              <a:t>anticipated student misconceptions before delivery</a:t>
            </a:r>
          </a:p>
          <a:p>
            <a:endParaRPr lang="en-US" dirty="0"/>
          </a:p>
        </p:txBody>
      </p:sp>
    </p:spTree>
    <p:extLst>
      <p:ext uri="{BB962C8B-B14F-4D97-AF65-F5344CB8AC3E}">
        <p14:creationId xmlns:p14="http://schemas.microsoft.com/office/powerpoint/2010/main" val="418499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A03634-C7A8-2437-F09B-F290A845CFCC}"/>
              </a:ext>
            </a:extLst>
          </p:cNvPr>
          <p:cNvSpPr/>
          <p:nvPr/>
        </p:nvSpPr>
        <p:spPr>
          <a:xfrm>
            <a:off x="0" y="1948543"/>
            <a:ext cx="12192000" cy="1839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EE96489-6D33-A2BE-5D51-A086915CCD24}"/>
              </a:ext>
            </a:extLst>
          </p:cNvPr>
          <p:cNvSpPr>
            <a:spLocks noGrp="1"/>
          </p:cNvSpPr>
          <p:nvPr>
            <p:ph type="ctrTitle"/>
          </p:nvPr>
        </p:nvSpPr>
        <p:spPr>
          <a:xfrm>
            <a:off x="914400" y="2130426"/>
            <a:ext cx="10363200" cy="1470025"/>
          </a:xfrm>
        </p:spPr>
        <p:txBody>
          <a:bodyPr/>
          <a:lstStyle/>
          <a:p>
            <a:r>
              <a:rPr lang="en-US" dirty="0"/>
              <a:t>Lesson Internalization Scenario</a:t>
            </a:r>
          </a:p>
        </p:txBody>
      </p:sp>
      <p:sp>
        <p:nvSpPr>
          <p:cNvPr id="7" name="Rectangle 6">
            <a:extLst>
              <a:ext uri="{FF2B5EF4-FFF2-40B4-BE49-F238E27FC236}">
                <a16:creationId xmlns:a16="http://schemas.microsoft.com/office/drawing/2014/main" id="{91935DAF-5560-9576-FA46-02C23CEE3295}"/>
              </a:ext>
            </a:extLst>
          </p:cNvPr>
          <p:cNvSpPr/>
          <p:nvPr/>
        </p:nvSpPr>
        <p:spPr>
          <a:xfrm>
            <a:off x="321128" y="2266723"/>
            <a:ext cx="11549743" cy="119742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02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0797-231E-D37E-D668-991A6FF8D6F1}"/>
              </a:ext>
            </a:extLst>
          </p:cNvPr>
          <p:cNvSpPr>
            <a:spLocks noGrp="1"/>
          </p:cNvSpPr>
          <p:nvPr>
            <p:ph type="title"/>
          </p:nvPr>
        </p:nvSpPr>
        <p:spPr/>
        <p:txBody>
          <a:bodyPr/>
          <a:lstStyle/>
          <a:p>
            <a:pPr algn="l"/>
            <a:br>
              <a:rPr lang="en-US" dirty="0"/>
            </a:br>
            <a:br>
              <a:rPr lang="en-US" dirty="0"/>
            </a:br>
            <a:r>
              <a:rPr lang="en-US" dirty="0"/>
              <a:t>Mursion Simulation</a:t>
            </a:r>
            <a:br>
              <a:rPr lang="en-US" dirty="0"/>
            </a:br>
            <a:br>
              <a:rPr lang="en-US" dirty="0"/>
            </a:br>
            <a:endParaRPr lang="en-US" dirty="0"/>
          </a:p>
        </p:txBody>
      </p:sp>
      <p:sp>
        <p:nvSpPr>
          <p:cNvPr id="3" name="Content Placeholder 2">
            <a:extLst>
              <a:ext uri="{FF2B5EF4-FFF2-40B4-BE49-F238E27FC236}">
                <a16:creationId xmlns:a16="http://schemas.microsoft.com/office/drawing/2014/main" id="{7B85F375-1A00-6C46-52F1-898EAC9F0524}"/>
              </a:ext>
            </a:extLst>
          </p:cNvPr>
          <p:cNvSpPr>
            <a:spLocks noGrp="1"/>
          </p:cNvSpPr>
          <p:nvPr>
            <p:ph idx="1"/>
          </p:nvPr>
        </p:nvSpPr>
        <p:spPr/>
        <p:txBody>
          <a:bodyPr/>
          <a:lstStyle/>
          <a:p>
            <a:r>
              <a:rPr lang="en-US" dirty="0"/>
              <a:t>Three weeks after completing this module, you are going to practice teaching your Digital Citizenship lesson in a simulation with 5 students.</a:t>
            </a:r>
          </a:p>
        </p:txBody>
      </p:sp>
    </p:spTree>
    <p:extLst>
      <p:ext uri="{BB962C8B-B14F-4D97-AF65-F5344CB8AC3E}">
        <p14:creationId xmlns:p14="http://schemas.microsoft.com/office/powerpoint/2010/main" val="129310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A1F9-70A6-FA01-16F0-FC088D8D426C}"/>
              </a:ext>
            </a:extLst>
          </p:cNvPr>
          <p:cNvSpPr>
            <a:spLocks noGrp="1"/>
          </p:cNvSpPr>
          <p:nvPr>
            <p:ph type="title"/>
          </p:nvPr>
        </p:nvSpPr>
        <p:spPr/>
        <p:txBody>
          <a:bodyPr/>
          <a:lstStyle/>
          <a:p>
            <a:r>
              <a:rPr lang="en-US" dirty="0"/>
              <a:t>Mursion Details </a:t>
            </a:r>
          </a:p>
        </p:txBody>
      </p:sp>
      <p:sp>
        <p:nvSpPr>
          <p:cNvPr id="3" name="Content Placeholder 2">
            <a:extLst>
              <a:ext uri="{FF2B5EF4-FFF2-40B4-BE49-F238E27FC236}">
                <a16:creationId xmlns:a16="http://schemas.microsoft.com/office/drawing/2014/main" id="{82E5A419-F32E-ECCB-B539-C776669EE6DE}"/>
              </a:ext>
            </a:extLst>
          </p:cNvPr>
          <p:cNvSpPr>
            <a:spLocks noGrp="1"/>
          </p:cNvSpPr>
          <p:nvPr>
            <p:ph idx="1"/>
          </p:nvPr>
        </p:nvSpPr>
        <p:spPr/>
        <p:txBody>
          <a:bodyPr/>
          <a:lstStyle/>
          <a:p>
            <a:r>
              <a:rPr lang="en-US" dirty="0"/>
              <a:t>The simulated students are middle schoolers.</a:t>
            </a:r>
          </a:p>
          <a:p>
            <a:r>
              <a:rPr lang="en-US" dirty="0"/>
              <a:t>The simulated students can </a:t>
            </a:r>
            <a:r>
              <a:rPr lang="en-US" b="1" dirty="0"/>
              <a:t>hear </a:t>
            </a:r>
            <a:r>
              <a:rPr lang="en-US" dirty="0"/>
              <a:t>and </a:t>
            </a:r>
            <a:r>
              <a:rPr lang="en-US" b="1" dirty="0"/>
              <a:t>respond </a:t>
            </a:r>
            <a:r>
              <a:rPr lang="en-US" dirty="0"/>
              <a:t>to you. They can also </a:t>
            </a:r>
            <a:r>
              <a:rPr lang="en-US" b="1" dirty="0"/>
              <a:t>see </a:t>
            </a:r>
            <a:r>
              <a:rPr lang="en-US" dirty="0"/>
              <a:t>you on camera.</a:t>
            </a:r>
          </a:p>
          <a:p>
            <a:r>
              <a:rPr lang="en-US" dirty="0"/>
              <a:t>The students may not have much prior knowledge of digital citizenship.</a:t>
            </a:r>
          </a:p>
          <a:p>
            <a:r>
              <a:rPr lang="en-US" dirty="0"/>
              <a:t>If you ask the simulated students to do something they can’t do, they’ll tell you: “The principal said we can’t do that.”</a:t>
            </a:r>
          </a:p>
          <a:p>
            <a:endParaRPr lang="en-US" dirty="0"/>
          </a:p>
        </p:txBody>
      </p:sp>
    </p:spTree>
    <p:extLst>
      <p:ext uri="{BB962C8B-B14F-4D97-AF65-F5344CB8AC3E}">
        <p14:creationId xmlns:p14="http://schemas.microsoft.com/office/powerpoint/2010/main" val="1237122030"/>
      </p:ext>
    </p:extLst>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JTILTPresentation-Template-OTH</Template>
  <TotalTime>1871</TotalTime>
  <Words>3324</Words>
  <Application>Microsoft Office PowerPoint</Application>
  <PresentationFormat>Widescreen</PresentationFormat>
  <Paragraphs>300</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Comic Sans MS</vt:lpstr>
      <vt:lpstr>Crimson Text</vt:lpstr>
      <vt:lpstr>Helvetica Neue</vt:lpstr>
      <vt:lpstr>Roboto</vt:lpstr>
      <vt:lpstr>Roboto Black</vt:lpstr>
      <vt:lpstr>Times New Roman</vt:lpstr>
      <vt:lpstr>Verdana</vt:lpstr>
      <vt:lpstr>Default Design</vt:lpstr>
      <vt:lpstr>AI as a Lesson Planning Thought Partner: Supporting Preservice Teachers’ Strategic AI Use Through Lesson Internalization and Mixed-Reality Rehearsal - Lesson Internalization Slides</vt:lpstr>
      <vt:lpstr>Lesson Internalization Module </vt:lpstr>
      <vt:lpstr>  Lesson Internalization  </vt:lpstr>
      <vt:lpstr>  Lesson Internalization  </vt:lpstr>
      <vt:lpstr>  Lesson Internalization  </vt:lpstr>
      <vt:lpstr>  Lesson Internalization  </vt:lpstr>
      <vt:lpstr>Lesson Internalization Scenario</vt:lpstr>
      <vt:lpstr>  Mursion Simulation  </vt:lpstr>
      <vt:lpstr>Mursion Details </vt:lpstr>
      <vt:lpstr>  Scenario  </vt:lpstr>
      <vt:lpstr>Scenario </vt:lpstr>
      <vt:lpstr>Mursion Student Avatar Profiles </vt:lpstr>
      <vt:lpstr>  Mursion Simulation Expectations  </vt:lpstr>
      <vt:lpstr>  Things to Consider  </vt:lpstr>
      <vt:lpstr>  Lesson Internalization Document  </vt:lpstr>
      <vt:lpstr>  The Digital Citizenship Lessons  </vt:lpstr>
      <vt:lpstr>AI as a Thought Partner for Lesson Internalization</vt:lpstr>
      <vt:lpstr>Requesting AI Feedback for Lesson Internalization</vt:lpstr>
      <vt:lpstr>  Articulating Objectives </vt:lpstr>
      <vt:lpstr>Practicing Lesson Openers </vt:lpstr>
      <vt:lpstr>  Identifying Lesson Plan’s Main Concepts  </vt:lpstr>
      <vt:lpstr>  Activating Students’ Prior Knowledge  </vt:lpstr>
      <vt:lpstr>  Predicting Students’ Hypothetical Questions  </vt:lpstr>
      <vt:lpstr>  Preparing for Diverse Learners  </vt:lpstr>
      <vt:lpstr>  Managing Classroom Behavior  </vt:lpstr>
      <vt:lpstr>AI Use Reflection</vt:lpstr>
      <vt:lpstr>Lesson Internalization Revision Process</vt:lpstr>
      <vt:lpstr>Critical Friends Peer Feedback</vt:lpstr>
      <vt:lpstr>Integrating Peer Feedback Activity</vt:lpstr>
      <vt:lpstr>  Additional Examples of Critical Friend Peer Feedback  </vt:lpstr>
      <vt:lpstr>Receiving AI Feedback</vt:lpstr>
      <vt:lpstr>To Earn Credit: </vt:lpstr>
      <vt:lpstr>Preparing for the Teaching Simulation</vt:lpstr>
    </vt:vector>
  </TitlesOfParts>
  <Company>The University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Integrating Instructional Software into Teaching and Learning</dc:subject>
  <dc:creator>Craig Erschel Shepherd (cshphrd2)</dc:creator>
  <cp:lastModifiedBy>Craig Erschel Shepherd (cshphrd2)</cp:lastModifiedBy>
  <cp:revision>23</cp:revision>
  <dcterms:created xsi:type="dcterms:W3CDTF">2024-09-10T15:41:43Z</dcterms:created>
  <dcterms:modified xsi:type="dcterms:W3CDTF">2026-06-10T12:01:07Z</dcterms:modified>
</cp:coreProperties>
</file>