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4B0B783C-CE66-43CC-A1F2-AE7C6EE4B6EF}">
          <p14:sldIdLst>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Lst>
        </p14:section>
        <p14:section name="Presentation Contents" id="{4AABBEC6-4A8C-4A7F-A749-6BED348544CB}">
          <p14:sldIdLst/>
        </p14:section>
      </p14:sectionLst>
    </p:ext>
    <p:ext uri="{EFAFB233-063F-42B5-8137-9DF3F51BA10A}">
      <p15:sldGuideLst xmlns:p15="http://schemas.microsoft.com/office/powerpoint/2012/main">
        <p15:guide id="1" orient="horz" pos="4319">
          <p15:clr>
            <a:srgbClr val="A4A3A4"/>
          </p15:clr>
        </p15:guide>
        <p15:guide id="2" pos="767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95959"/>
    <a:srgbClr val="B8E08C"/>
    <a:srgbClr val="FF0000"/>
    <a:srgbClr val="CC9900"/>
    <a:srgbClr val="663300"/>
    <a:srgbClr val="006600"/>
    <a:srgbClr val="990000"/>
    <a:srgbClr val="0033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23" autoAdjust="0"/>
    <p:restoredTop sz="91329" autoAdjust="0"/>
  </p:normalViewPr>
  <p:slideViewPr>
    <p:cSldViewPr snapToGrid="0" showGuides="1">
      <p:cViewPr varScale="1">
        <p:scale>
          <a:sx n="91" d="100"/>
          <a:sy n="91" d="100"/>
        </p:scale>
        <p:origin x="60" y="171"/>
      </p:cViewPr>
      <p:guideLst>
        <p:guide orient="horz" pos="4319"/>
        <p:guide pos="767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C54D9C12-C77C-44B5-A4B6-550B204C29CB}"/>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89091" name="Rectangle 3">
            <a:extLst>
              <a:ext uri="{FF2B5EF4-FFF2-40B4-BE49-F238E27FC236}">
                <a16:creationId xmlns:a16="http://schemas.microsoft.com/office/drawing/2014/main" id="{9794E248-9E8C-443A-A5ED-3F797AF9CCF3}"/>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a:p>
        </p:txBody>
      </p:sp>
      <p:sp>
        <p:nvSpPr>
          <p:cNvPr id="89092" name="Rectangle 4">
            <a:extLst>
              <a:ext uri="{FF2B5EF4-FFF2-40B4-BE49-F238E27FC236}">
                <a16:creationId xmlns:a16="http://schemas.microsoft.com/office/drawing/2014/main" id="{3F807E8F-6973-4907-A2A9-0016C1976F78}"/>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89093" name="Rectangle 5">
            <a:extLst>
              <a:ext uri="{FF2B5EF4-FFF2-40B4-BE49-F238E27FC236}">
                <a16:creationId xmlns:a16="http://schemas.microsoft.com/office/drawing/2014/main" id="{BE14ACE5-F3A1-44D5-A056-A5EADFD2C8D4}"/>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2B9D48F8-701B-40D8-B658-5D61D9E7BD24}"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54A6B60-46F5-44FD-91EA-C6001B68C5E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123" name="Rectangle 3">
            <a:extLst>
              <a:ext uri="{FF2B5EF4-FFF2-40B4-BE49-F238E27FC236}">
                <a16:creationId xmlns:a16="http://schemas.microsoft.com/office/drawing/2014/main" id="{03195FFD-7637-4C12-9641-4DC81A95556D}"/>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a:p>
        </p:txBody>
      </p:sp>
      <p:sp>
        <p:nvSpPr>
          <p:cNvPr id="15364" name="Rectangle 4">
            <a:extLst>
              <a:ext uri="{FF2B5EF4-FFF2-40B4-BE49-F238E27FC236}">
                <a16:creationId xmlns:a16="http://schemas.microsoft.com/office/drawing/2014/main" id="{7B94D00D-C45E-44AC-BBC9-BB7161F66FA4}"/>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E8C99408-3AA3-49C2-A275-BEB167CA671A}"/>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E1259C95-AE49-459E-B2EE-D26ED3BBEBD1}"/>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127" name="Rectangle 7">
            <a:extLst>
              <a:ext uri="{FF2B5EF4-FFF2-40B4-BE49-F238E27FC236}">
                <a16:creationId xmlns:a16="http://schemas.microsoft.com/office/drawing/2014/main" id="{71ED5B40-1D5B-4B3A-8EE7-056D8C983385}"/>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4B22A6BE-9336-4166-AE8C-1C58964F57D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3"/>
        <p:cNvGrpSpPr/>
        <p:nvPr/>
      </p:nvGrpSpPr>
      <p:grpSpPr>
        <a:xfrm>
          <a:off x="0" y="0"/>
          <a:ext cx="0" cy="0"/>
          <a:chOff x="0" y="0"/>
          <a:chExt cx="0" cy="0"/>
        </a:xfrm>
      </p:grpSpPr>
      <p:sp>
        <p:nvSpPr>
          <p:cNvPr id="444" name="Google Shape;44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45" name="Google Shape;44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br>
              <a:rPr lang="en-US"/>
            </a:br>
            <a:r>
              <a:rPr lang="en-US"/>
              <a:t>---</a:t>
            </a:r>
            <a:br>
              <a:rPr lang="en-US"/>
            </a:br>
            <a:br>
              <a:rPr lang="en-US"/>
            </a:br>
            <a:br>
              <a:rPr lang="en-US"/>
            </a:br>
            <a:endParaRPr/>
          </a:p>
        </p:txBody>
      </p:sp>
      <p:sp>
        <p:nvSpPr>
          <p:cNvPr id="446" name="Google Shape;446;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8"/>
        <p:cNvGrpSpPr/>
        <p:nvPr/>
      </p:nvGrpSpPr>
      <p:grpSpPr>
        <a:xfrm>
          <a:off x="0" y="0"/>
          <a:ext cx="0" cy="0"/>
          <a:chOff x="0" y="0"/>
          <a:chExt cx="0" cy="0"/>
        </a:xfrm>
      </p:grpSpPr>
      <p:sp>
        <p:nvSpPr>
          <p:cNvPr id="529" name="Google Shape;529;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30" name="Google Shape;530;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Keystone, Indicator, and Umbrella Species, Reducing Ecological Footprints</a:t>
            </a:r>
            <a:endParaRPr/>
          </a:p>
        </p:txBody>
      </p:sp>
      <p:sp>
        <p:nvSpPr>
          <p:cNvPr id="531" name="Google Shape;531;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4"/>
        <p:cNvGrpSpPr/>
        <p:nvPr/>
      </p:nvGrpSpPr>
      <p:grpSpPr>
        <a:xfrm>
          <a:off x="0" y="0"/>
          <a:ext cx="0" cy="0"/>
          <a:chOff x="0" y="0"/>
          <a:chExt cx="0" cy="0"/>
        </a:xfrm>
      </p:grpSpPr>
      <p:sp>
        <p:nvSpPr>
          <p:cNvPr id="535" name="Google Shape;535;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36" name="Google Shape;536;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Keystone species exert a disproportionate influence on ecosystem structure and function, such as wolves regulating prey populations in forests. Indicator species signal environmental health, like amphibians reflecting water quality. Umbrella species require large habitats, and their protection benefits numerous other species. Understanding these roles helps prioritize conservation efforts and maintain ecological balance. Students should provide examples from their chosen biome to illustrate these concepts.</a:t>
            </a:r>
            <a:endParaRPr/>
          </a:p>
        </p:txBody>
      </p:sp>
      <p:sp>
        <p:nvSpPr>
          <p:cNvPr id="537" name="Google Shape;537;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5"/>
        <p:cNvGrpSpPr/>
        <p:nvPr/>
      </p:nvGrpSpPr>
      <p:grpSpPr>
        <a:xfrm>
          <a:off x="0" y="0"/>
          <a:ext cx="0" cy="0"/>
          <a:chOff x="0" y="0"/>
          <a:chExt cx="0" cy="0"/>
        </a:xfrm>
      </p:grpSpPr>
      <p:sp>
        <p:nvSpPr>
          <p:cNvPr id="546" name="Google Shape;546;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47" name="Google Shape;547;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Individuals and communities can reduce their ecological footprint through actions such as minimizing resource consumption, adopting sustainable diets, reducing waste, and supporting conservation initiatives. In the context of the selected biome, strategies may include promoting ecotourism, reducing deforestation drivers, and participating in habitat restoration. These efforts collectively contribute to biodiversity conservation and ecosystem health, reinforcing the importance of personal responsibility in global environmental stewardship.</a:t>
            </a:r>
            <a:endParaRPr/>
          </a:p>
        </p:txBody>
      </p:sp>
      <p:sp>
        <p:nvSpPr>
          <p:cNvPr id="548" name="Google Shape;548;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1" name="Google Shape;571;g3bc80eddc2a_1_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2" name="Google Shape;572;g3bc80eddc2a_1_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3" name="Google Shape;573;g3bc80eddc2a_1_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p:cNvGrpSpPr/>
        <p:nvPr/>
      </p:nvGrpSpPr>
      <p:grpSpPr>
        <a:xfrm>
          <a:off x="0" y="0"/>
          <a:ext cx="0" cy="0"/>
          <a:chOff x="0" y="0"/>
          <a:chExt cx="0" cy="0"/>
        </a:xfrm>
      </p:grpSpPr>
      <p:sp>
        <p:nvSpPr>
          <p:cNvPr id="579" name="Google Shape;579;g3bc80eddc2a_1_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0" name="Google Shape;580;g3bc80eddc2a_1_2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81" name="Google Shape;581;g3bc80eddc2a_1_2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6"/>
        <p:cNvGrpSpPr/>
        <p:nvPr/>
      </p:nvGrpSpPr>
      <p:grpSpPr>
        <a:xfrm>
          <a:off x="0" y="0"/>
          <a:ext cx="0" cy="0"/>
          <a:chOff x="0" y="0"/>
          <a:chExt cx="0" cy="0"/>
        </a:xfrm>
      </p:grpSpPr>
      <p:sp>
        <p:nvSpPr>
          <p:cNvPr id="587" name="Google Shape;587;g3bc80eddc2a_1_10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8" name="Google Shape;588;g3bc80eddc2a_1_10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89" name="Google Shape;589;g3bc80eddc2a_1_10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4"/>
        <p:cNvGrpSpPr/>
        <p:nvPr/>
      </p:nvGrpSpPr>
      <p:grpSpPr>
        <a:xfrm>
          <a:off x="0" y="0"/>
          <a:ext cx="0" cy="0"/>
          <a:chOff x="0" y="0"/>
          <a:chExt cx="0" cy="0"/>
        </a:xfrm>
      </p:grpSpPr>
      <p:sp>
        <p:nvSpPr>
          <p:cNvPr id="595" name="Google Shape;595;g3bc80eddc2a_1_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6" name="Google Shape;596;g3bc80eddc2a_1_1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97" name="Google Shape;597;g3bc80eddc2a_1_1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2"/>
        <p:cNvGrpSpPr/>
        <p:nvPr/>
      </p:nvGrpSpPr>
      <p:grpSpPr>
        <a:xfrm>
          <a:off x="0" y="0"/>
          <a:ext cx="0" cy="0"/>
          <a:chOff x="0" y="0"/>
          <a:chExt cx="0" cy="0"/>
        </a:xfrm>
      </p:grpSpPr>
      <p:sp>
        <p:nvSpPr>
          <p:cNvPr id="603" name="Google Shape;603;g3bc80eddc2a_1_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4" name="Google Shape;604;g3bc80eddc2a_1_4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05" name="Google Shape;605;g3bc80eddc2a_1_4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1" name="Google Shape;611;g3bc80eddc2a_1_9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2" name="Google Shape;612;g3bc80eddc2a_1_9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13" name="Google Shape;613;g3bc80eddc2a_1_9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8"/>
        <p:cNvGrpSpPr/>
        <p:nvPr/>
      </p:nvGrpSpPr>
      <p:grpSpPr>
        <a:xfrm>
          <a:off x="0" y="0"/>
          <a:ext cx="0" cy="0"/>
          <a:chOff x="0" y="0"/>
          <a:chExt cx="0" cy="0"/>
        </a:xfrm>
      </p:grpSpPr>
      <p:sp>
        <p:nvSpPr>
          <p:cNvPr id="619" name="Google Shape;619;g3bc80eddc2a_1_10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0" name="Google Shape;620;g3bc80eddc2a_1_10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Project Overview, Learning Objectives</a:t>
            </a:r>
            <a:endParaRPr/>
          </a:p>
        </p:txBody>
      </p:sp>
      <p:sp>
        <p:nvSpPr>
          <p:cNvPr id="621" name="Google Shape;621;g3bc80eddc2a_1_10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Google Shape;45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52" name="Google Shape;45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The objectives of this project are multifaceted and aim to deepen students’ understanding of environmental science principles. First, students will analyze how human activities such as deforestation, urbanization, and industrialization affect biodiversity and ecosystem health. Second, they will identify tools and technologies used to adapt and alter environments and natural resources to meet human physical and cultural needs, including renewable energy systems, conservation technologies, and restoration practices. Third, students will propose strategies to protect and sustain biodiversity at local, national, and global levels, considering ecological, social, and economic dimensions. These objectives align with the broader goal of fostering environmental stewardship and equipping students with the skills to evaluate and address complex ecological challenges through informed decision-making and innovative solutions.</a:t>
            </a:r>
            <a:endParaRPr/>
          </a:p>
        </p:txBody>
      </p:sp>
      <p:sp>
        <p:nvSpPr>
          <p:cNvPr id="453" name="Google Shape;45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4"/>
        <p:cNvGrpSpPr/>
        <p:nvPr/>
      </p:nvGrpSpPr>
      <p:grpSpPr>
        <a:xfrm>
          <a:off x="0" y="0"/>
          <a:ext cx="0" cy="0"/>
          <a:chOff x="0" y="0"/>
          <a:chExt cx="0" cy="0"/>
        </a:xfrm>
      </p:grpSpPr>
      <p:sp>
        <p:nvSpPr>
          <p:cNvPr id="625" name="Google Shape;625;g3bc80eddc2a_1_1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6" name="Google Shape;626;g3bc80eddc2a_1_11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The culminating project for Introduction to Environmental Science and Ecosystems is designed to integrate knowledge gained throughout the course into a comprehensive, creative, and research-based activity. Students will explore how human activities influence biodiversity and ecosystems, and identify strategies to protect and sustain them. The project emphasizes critical thinking, collaboration, and the use of technology tools to present findings in multiple formats. Deliverables include a Google Slides presentation, a science fiction movie script, a media poster, and a technology reflection table. Students are expected to use evidence from class materials and real-world examples, respect differing opinions, and maintain focus on the topic while supporting ideas with logical reasoning. This project encourages students to apply environmental science concepts to real-world ecosystems and communicate their ideas effectively through multimedia and AI-assisted tools.</a:t>
            </a:r>
            <a:endParaRPr/>
          </a:p>
        </p:txBody>
      </p:sp>
      <p:sp>
        <p:nvSpPr>
          <p:cNvPr id="627" name="Google Shape;627;g3bc80eddc2a_1_11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5"/>
        <p:cNvGrpSpPr/>
        <p:nvPr/>
      </p:nvGrpSpPr>
      <p:grpSpPr>
        <a:xfrm>
          <a:off x="0" y="0"/>
          <a:ext cx="0" cy="0"/>
          <a:chOff x="0" y="0"/>
          <a:chExt cx="0" cy="0"/>
        </a:xfrm>
      </p:grpSpPr>
      <p:sp>
        <p:nvSpPr>
          <p:cNvPr id="636" name="Google Shape;636;g3bc80eddc2a_1_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37" name="Google Shape;637;g3bc80eddc2a_1_5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Presentation and Creative Components, Technology Tools and Reflection</a:t>
            </a:r>
            <a:endParaRPr/>
          </a:p>
        </p:txBody>
      </p:sp>
      <p:sp>
        <p:nvSpPr>
          <p:cNvPr id="638" name="Google Shape;638;g3bc80eddc2a_1_5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1"/>
        <p:cNvGrpSpPr/>
        <p:nvPr/>
      </p:nvGrpSpPr>
      <p:grpSpPr>
        <a:xfrm>
          <a:off x="0" y="0"/>
          <a:ext cx="0" cy="0"/>
          <a:chOff x="0" y="0"/>
          <a:chExt cx="0" cy="0"/>
        </a:xfrm>
      </p:grpSpPr>
      <p:sp>
        <p:nvSpPr>
          <p:cNvPr id="642" name="Google Shape;642;g3bc80eddc2a_1_5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43" name="Google Shape;643;g3bc80eddc2a_1_5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Students will create a Google Slides presentation addressing all guiding questions, ensuring it is a cohesive narrative rather than a simple Q&amp;A format. Additionally, they will develop a science fiction movie script using MagicSchool AI, incorporating ecosystem challenges, human impacts, and sustainability strategies into the storyline. A visually engaging poster will be designed using Canva or Pixlr to promote the movie concept. These creative components encourage students to synthesize scientific knowledge with storytelling and design skills.</a:t>
            </a:r>
            <a:endParaRPr/>
          </a:p>
        </p:txBody>
      </p:sp>
      <p:sp>
        <p:nvSpPr>
          <p:cNvPr id="644" name="Google Shape;644;g3bc80eddc2a_1_5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6"/>
        <p:cNvGrpSpPr/>
        <p:nvPr/>
      </p:nvGrpSpPr>
      <p:grpSpPr>
        <a:xfrm>
          <a:off x="0" y="0"/>
          <a:ext cx="0" cy="0"/>
          <a:chOff x="0" y="0"/>
          <a:chExt cx="0" cy="0"/>
        </a:xfrm>
      </p:grpSpPr>
      <p:sp>
        <p:nvSpPr>
          <p:cNvPr id="667" name="Google Shape;667;g3bc80eddc2a_1_8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8" name="Google Shape;668;g3bc80eddc2a_1_8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The project requires students to utilize various technology tools, including MagicSchool AI for script generation, Google Slides for presentations, and Canva or Pixlr for poster design. Students must document how each tool was used, the prompts or queries applied, and the resulting products in a summary table. This reflection fosters digital literacy and critical evaluation of AI-assisted learning, ensuring students understand both the capabilities and limitations of these technologies in academic and creative contexts.</a:t>
            </a:r>
            <a:endParaRPr/>
          </a:p>
        </p:txBody>
      </p:sp>
      <p:sp>
        <p:nvSpPr>
          <p:cNvPr id="669" name="Google Shape;669;g3bc80eddc2a_1_8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23</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Google Shape;462;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63" name="Google Shape;463;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Biome and Ecosystem Description, Human Activities and Threats, Impact of Fragmentation, Pollution, Climate Change, and Invasive Species</a:t>
            </a:r>
            <a:endParaRPr/>
          </a:p>
        </p:txBody>
      </p:sp>
      <p:sp>
        <p:nvSpPr>
          <p:cNvPr id="464" name="Google Shape;464;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Google Shape;46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69" name="Google Shape;46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Students will begin by selecting a biome and describing its characteristics, including climate, vegetation, and typical fauna. They should identify various ecosystems within the biome and specify geographic regions where these ecosystems are found globally. This foundational step provides context for understanding biodiversity patterns and ecological interactions. For example, a student choosing the tropical rainforest biome would detail its high rainfall, dense canopy, and species richness, and note regions such as the Amazon Basin, Congo Basin, and Southeast Asia. This description sets the stage for analyzing human impacts and conservation strategies tailored to the selected biome and its ecosystems.</a:t>
            </a:r>
            <a:endParaRPr/>
          </a:p>
        </p:txBody>
      </p:sp>
      <p:sp>
        <p:nvSpPr>
          <p:cNvPr id="470" name="Google Shape;47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80" name="Google Shape;48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Major human activities that threaten species and ecosystem diversity include deforestation, agricultural expansion, urban development, mining, and industrial pollution. These activities lead to habitat loss, fragmentation, and degradation, reducing the resilience of ecosystems and increasing species vulnerability. Students should examine how these pressures manifest in their chosen biome, such as logging in rainforests or overfishing in marine ecosystems. Understanding these threats is critical for developing effective conservation strategies and highlights the interconnectedness of human actions and ecological health.</a:t>
            </a:r>
            <a:endParaRPr/>
          </a:p>
        </p:txBody>
      </p:sp>
      <p:sp>
        <p:nvSpPr>
          <p:cNvPr id="481" name="Google Shape;48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9"/>
        <p:cNvGrpSpPr/>
        <p:nvPr/>
      </p:nvGrpSpPr>
      <p:grpSpPr>
        <a:xfrm>
          <a:off x="0" y="0"/>
          <a:ext cx="0" cy="0"/>
          <a:chOff x="0" y="0"/>
          <a:chExt cx="0" cy="0"/>
        </a:xfrm>
      </p:grpSpPr>
      <p:sp>
        <p:nvSpPr>
          <p:cNvPr id="490" name="Google Shape;490;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1" name="Google Shape;491;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Habitat fragmentation divides ecosystems into smaller, isolated patches, disrupting species migration and genetic exchange. Pollution, including chemical runoff and plastic waste, contaminates soil and water, harming organisms and altering nutrient cycles. Climate change exacerbates these issues by shifting temperature and precipitation patterns, leading to species range shifts and increased extinction risk. Invasive species further compound biodiversity loss by outcompeting native species and altering ecosystem dynamics. Students should provide examples relevant to their biome, such as coral bleaching in marine ecosystems or invasive plants in grasslands, to illustrate these complex interactions.</a:t>
            </a:r>
            <a:endParaRPr/>
          </a:p>
        </p:txBody>
      </p:sp>
      <p:sp>
        <p:nvSpPr>
          <p:cNvPr id="492" name="Google Shape;492;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0"/>
        <p:cNvGrpSpPr/>
        <p:nvPr/>
      </p:nvGrpSpPr>
      <p:grpSpPr>
        <a:xfrm>
          <a:off x="0" y="0"/>
          <a:ext cx="0" cy="0"/>
          <a:chOff x="0" y="0"/>
          <a:chExt cx="0" cy="0"/>
        </a:xfrm>
      </p:grpSpPr>
      <p:sp>
        <p:nvSpPr>
          <p:cNvPr id="501" name="Google Shape;501;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2" name="Google Shape;502;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Strategies to Sustain Biodiversity, Restoration Projects and Community Involvement</a:t>
            </a:r>
            <a:endParaRPr/>
          </a:p>
        </p:txBody>
      </p:sp>
      <p:sp>
        <p:nvSpPr>
          <p:cNvPr id="503" name="Google Shape;503;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6"/>
        <p:cNvGrpSpPr/>
        <p:nvPr/>
      </p:nvGrpSpPr>
      <p:grpSpPr>
        <a:xfrm>
          <a:off x="0" y="0"/>
          <a:ext cx="0" cy="0"/>
          <a:chOff x="0" y="0"/>
          <a:chExt cx="0" cy="0"/>
        </a:xfrm>
      </p:grpSpPr>
      <p:sp>
        <p:nvSpPr>
          <p:cNvPr id="507" name="Google Shape;507;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8" name="Google Shape;508;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Effective strategies for sustaining biodiversity operate at multiple scales. Locally, initiatives may include habitat restoration, community-led conservation, and sustainable agriculture. National strategies often involve establishing protected areas, enforcing environmental regulations, and promoting renewable energy. Globally, efforts include international treaties, biodiversity monitoring, and climate change mitigation. Students should explore how these strategies apply to their selected biome, emphasizing the role of collaboration among governments, NGOs, and local communities in achieving conservation goals.</a:t>
            </a:r>
            <a:endParaRPr/>
          </a:p>
        </p:txBody>
      </p:sp>
      <p:sp>
        <p:nvSpPr>
          <p:cNvPr id="509" name="Google Shape;509;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8" name="Google Shape;518;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19" name="Google Shape;519;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Restoration projects aim to rehabilitate degraded ecosystems through actions such as reforestation, wetland reconstruction, and species reintroduction. Community involvement is essential for long-term success, as local stakeholders provide knowledge, labor, and stewardship. Protected areas serve as refuges for biodiversity, while educational programs foster environmental awareness and participation. Students should identify existing projects within their biome and analyze how these initiatives contribute to ecosystem resilience and sustainability.</a:t>
            </a:r>
            <a:endParaRPr/>
          </a:p>
        </p:txBody>
      </p:sp>
      <p:sp>
        <p:nvSpPr>
          <p:cNvPr id="520" name="Google Shape;520;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sz="4400">
                <a:solidFill>
                  <a:srgbClr val="2F5597"/>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extLst>
      <p:ext uri="{BB962C8B-B14F-4D97-AF65-F5344CB8AC3E}">
        <p14:creationId xmlns:p14="http://schemas.microsoft.com/office/powerpoint/2010/main" val="37905214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763473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8578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73885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48759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ntent with Picture 6">
  <p:cSld name="Content with Picture 6">
    <p:spTree>
      <p:nvGrpSpPr>
        <p:cNvPr id="1" name="Shape 31"/>
        <p:cNvGrpSpPr/>
        <p:nvPr/>
      </p:nvGrpSpPr>
      <p:grpSpPr>
        <a:xfrm>
          <a:off x="0" y="0"/>
          <a:ext cx="0" cy="0"/>
          <a:chOff x="0" y="0"/>
          <a:chExt cx="0" cy="0"/>
        </a:xfrm>
      </p:grpSpPr>
      <p:sp>
        <p:nvSpPr>
          <p:cNvPr id="33" name="Google Shape;33;p22"/>
          <p:cNvSpPr txBox="1">
            <a:spLocks noGrp="1"/>
          </p:cNvSpPr>
          <p:nvPr>
            <p:ph type="title"/>
          </p:nvPr>
        </p:nvSpPr>
        <p:spPr>
          <a:xfrm>
            <a:off x="7010400" y="499533"/>
            <a:ext cx="4754880" cy="1328932"/>
          </a:xfrm>
          <a:prstGeom prst="rect">
            <a:avLst/>
          </a:prstGeom>
          <a:noFill/>
          <a:ln>
            <a:noFill/>
          </a:ln>
        </p:spPr>
        <p:txBody>
          <a:bodyPr spcFirstLastPara="1" wrap="square" lIns="91425" tIns="45700" rIns="91425" bIns="45700" anchor="b" anchorCtr="0">
            <a:normAutofit/>
          </a:bodyPr>
          <a:lstStyle>
            <a:lvl1pPr lvl="0" algn="l">
              <a:lnSpc>
                <a:spcPct val="80000"/>
              </a:lnSpc>
              <a:spcBef>
                <a:spcPts val="0"/>
              </a:spcBef>
              <a:spcAft>
                <a:spcPts val="0"/>
              </a:spcAft>
              <a:buClr>
                <a:schemeClr val="dk1"/>
              </a:buClr>
              <a:buSzPts val="3600"/>
              <a:buFont typeface="Arial"/>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34" name="Google Shape;34;p22"/>
          <p:cNvPicPr preferRelativeResize="0">
            <a:picLocks noGrp="1"/>
          </p:cNvPicPr>
          <p:nvPr>
            <p:ph type="pic" idx="2"/>
          </p:nvPr>
        </p:nvPicPr>
        <p:blipFill/>
        <p:spPr>
          <a:xfrm>
            <a:off x="457200" y="457200"/>
            <a:ext cx="5626608" cy="5943600"/>
          </a:xfrm>
          <a:prstGeom prst="rect">
            <a:avLst/>
          </a:prstGeom>
          <a:blipFill rotWithShape="1">
            <a:blip r:embed="rId2">
              <a:alphaModFix amt="60000"/>
            </a:blip>
            <a:stretch>
              <a:fillRect/>
            </a:stretch>
          </a:blipFill>
          <a:ln>
            <a:noFill/>
          </a:ln>
        </p:spPr>
      </p:pic>
      <p:sp>
        <p:nvSpPr>
          <p:cNvPr id="35" name="Google Shape;35;p22"/>
          <p:cNvSpPr txBox="1">
            <a:spLocks noGrp="1"/>
          </p:cNvSpPr>
          <p:nvPr>
            <p:ph type="body" idx="1"/>
          </p:nvPr>
        </p:nvSpPr>
        <p:spPr>
          <a:xfrm>
            <a:off x="7010400" y="1975104"/>
            <a:ext cx="4754880" cy="393192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600"/>
              </a:spcBef>
              <a:spcAft>
                <a:spcPts val="0"/>
              </a:spcAft>
              <a:buClr>
                <a:schemeClr val="dk1"/>
              </a:buClr>
              <a:buSzPts val="1800"/>
              <a:buChar char="•"/>
              <a:defRPr/>
            </a:lvl1pPr>
            <a:lvl2pPr marL="914400" lvl="1" indent="-342900" algn="l">
              <a:lnSpc>
                <a:spcPct val="100000"/>
              </a:lnSpc>
              <a:spcBef>
                <a:spcPts val="600"/>
              </a:spcBef>
              <a:spcAft>
                <a:spcPts val="0"/>
              </a:spcAft>
              <a:buClr>
                <a:schemeClr val="dk1"/>
              </a:buClr>
              <a:buSzPts val="1800"/>
              <a:buChar char="•"/>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2"/>
          <p:cNvSpPr txBox="1">
            <a:spLocks noGrp="1"/>
          </p:cNvSpPr>
          <p:nvPr>
            <p:ph type="sldNum" idx="12"/>
          </p:nvPr>
        </p:nvSpPr>
        <p:spPr>
          <a:xfrm>
            <a:off x="7010400" y="6126480"/>
            <a:ext cx="365760" cy="365125"/>
          </a:xfrm>
          <a:prstGeom prst="rect">
            <a:avLst/>
          </a:prstGeom>
          <a:noFill/>
          <a:ln>
            <a:noFill/>
          </a:ln>
        </p:spPr>
        <p:txBody>
          <a:bodyPr spcFirstLastPara="1" wrap="square" lIns="91425" tIns="45700" rIns="0"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37" name="Google Shape;37;p22"/>
          <p:cNvSpPr txBox="1">
            <a:spLocks noGrp="1"/>
          </p:cNvSpPr>
          <p:nvPr>
            <p:ph type="ftr" idx="11"/>
          </p:nvPr>
        </p:nvSpPr>
        <p:spPr>
          <a:xfrm>
            <a:off x="7407996" y="6126480"/>
            <a:ext cx="2834640" cy="365125"/>
          </a:xfrm>
          <a:prstGeom prst="rect">
            <a:avLst/>
          </a:prstGeom>
          <a:noFill/>
          <a:ln>
            <a:noFill/>
          </a:ln>
        </p:spPr>
        <p:txBody>
          <a:bodyPr spcFirstLastPara="1" wrap="square" lIns="0"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2"/>
          <p:cNvSpPr txBox="1">
            <a:spLocks noGrp="1"/>
          </p:cNvSpPr>
          <p:nvPr>
            <p:ph type="dt" idx="10"/>
          </p:nvPr>
        </p:nvSpPr>
        <p:spPr>
          <a:xfrm>
            <a:off x="10290220" y="6126480"/>
            <a:ext cx="14678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747102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userDrawn="1">
  <p:cSld name="1_Section Header">
    <p:spTree>
      <p:nvGrpSpPr>
        <p:cNvPr id="1" name="Shape 20"/>
        <p:cNvGrpSpPr/>
        <p:nvPr/>
      </p:nvGrpSpPr>
      <p:grpSpPr>
        <a:xfrm>
          <a:off x="0" y="0"/>
          <a:ext cx="0" cy="0"/>
          <a:chOff x="0" y="0"/>
          <a:chExt cx="0" cy="0"/>
        </a:xfrm>
      </p:grpSpPr>
    </p:spTree>
    <p:extLst>
      <p:ext uri="{BB962C8B-B14F-4D97-AF65-F5344CB8AC3E}">
        <p14:creationId xmlns:p14="http://schemas.microsoft.com/office/powerpoint/2010/main" val="154452368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tent with Picture 17">
  <p:cSld name="Content with Picture 17">
    <p:spTree>
      <p:nvGrpSpPr>
        <p:cNvPr id="1" name="Shape 24"/>
        <p:cNvGrpSpPr/>
        <p:nvPr/>
      </p:nvGrpSpPr>
      <p:grpSpPr>
        <a:xfrm>
          <a:off x="0" y="0"/>
          <a:ext cx="0" cy="0"/>
          <a:chOff x="0" y="0"/>
          <a:chExt cx="0" cy="0"/>
        </a:xfrm>
      </p:grpSpPr>
      <p:sp>
        <p:nvSpPr>
          <p:cNvPr id="25" name="Google Shape;25;p21"/>
          <p:cNvSpPr txBox="1">
            <a:spLocks noGrp="1"/>
          </p:cNvSpPr>
          <p:nvPr>
            <p:ph type="title"/>
          </p:nvPr>
        </p:nvSpPr>
        <p:spPr>
          <a:xfrm>
            <a:off x="457200" y="457200"/>
            <a:ext cx="4564763" cy="1269482"/>
          </a:xfrm>
          <a:prstGeom prst="rect">
            <a:avLst/>
          </a:prstGeom>
          <a:noFill/>
          <a:ln>
            <a:noFill/>
          </a:ln>
        </p:spPr>
        <p:txBody>
          <a:bodyPr spcFirstLastPara="1" wrap="square" lIns="91425" tIns="45700" rIns="91425" bIns="45700" anchor="t" anchorCtr="0">
            <a:noAutofit/>
          </a:bodyPr>
          <a:lstStyle>
            <a:lvl1pPr lvl="0" algn="l">
              <a:lnSpc>
                <a:spcPct val="8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26" name="Google Shape;26;p21"/>
          <p:cNvPicPr preferRelativeResize="0">
            <a:picLocks noGrp="1"/>
          </p:cNvPicPr>
          <p:nvPr>
            <p:ph type="pic" idx="2"/>
          </p:nvPr>
        </p:nvPicPr>
        <p:blipFill/>
        <p:spPr>
          <a:xfrm>
            <a:off x="457200" y="1968816"/>
            <a:ext cx="4564763" cy="3963682"/>
          </a:xfrm>
          <a:prstGeom prst="rect">
            <a:avLst/>
          </a:prstGeom>
          <a:blipFill rotWithShape="1">
            <a:blip r:embed="rId2">
              <a:alphaModFix amt="60000"/>
            </a:blip>
            <a:stretch>
              <a:fillRect/>
            </a:stretch>
          </a:blipFill>
          <a:ln>
            <a:noFill/>
          </a:ln>
        </p:spPr>
      </p:pic>
      <p:sp>
        <p:nvSpPr>
          <p:cNvPr id="27" name="Google Shape;27;p21"/>
          <p:cNvSpPr txBox="1">
            <a:spLocks noGrp="1"/>
          </p:cNvSpPr>
          <p:nvPr>
            <p:ph type="body" idx="1"/>
          </p:nvPr>
        </p:nvSpPr>
        <p:spPr>
          <a:xfrm>
            <a:off x="5500688" y="457200"/>
            <a:ext cx="6217920" cy="5475298"/>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600"/>
              </a:spcBef>
              <a:spcAft>
                <a:spcPts val="0"/>
              </a:spcAft>
              <a:buClr>
                <a:schemeClr val="dk1"/>
              </a:buClr>
              <a:buSzPts val="1800"/>
              <a:buChar char="•"/>
              <a:defRPr/>
            </a:lvl1pPr>
            <a:lvl2pPr marL="914400" lvl="1" indent="-342900" algn="l">
              <a:lnSpc>
                <a:spcPct val="100000"/>
              </a:lnSpc>
              <a:spcBef>
                <a:spcPts val="600"/>
              </a:spcBef>
              <a:spcAft>
                <a:spcPts val="0"/>
              </a:spcAft>
              <a:buClr>
                <a:schemeClr val="dk1"/>
              </a:buClr>
              <a:buSzPts val="1800"/>
              <a:buChar char="•"/>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21"/>
          <p:cNvSpPr txBox="1">
            <a:spLocks noGrp="1"/>
          </p:cNvSpPr>
          <p:nvPr>
            <p:ph type="sldNum" idx="12"/>
          </p:nvPr>
        </p:nvSpPr>
        <p:spPr>
          <a:xfrm>
            <a:off x="411480" y="6126480"/>
            <a:ext cx="365760" cy="365125"/>
          </a:xfrm>
          <a:prstGeom prst="rect">
            <a:avLst/>
          </a:prstGeom>
          <a:noFill/>
          <a:ln>
            <a:noFill/>
          </a:ln>
        </p:spPr>
        <p:txBody>
          <a:bodyPr spcFirstLastPara="1" wrap="square" lIns="91425" tIns="45700" rIns="0"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29" name="Google Shape;29;p21"/>
          <p:cNvSpPr txBox="1">
            <a:spLocks noGrp="1"/>
          </p:cNvSpPr>
          <p:nvPr>
            <p:ph type="ftr" idx="11"/>
          </p:nvPr>
        </p:nvSpPr>
        <p:spPr>
          <a:xfrm>
            <a:off x="809077" y="6126480"/>
            <a:ext cx="3698529" cy="365125"/>
          </a:xfrm>
          <a:prstGeom prst="rect">
            <a:avLst/>
          </a:prstGeom>
          <a:noFill/>
          <a:ln>
            <a:noFill/>
          </a:ln>
        </p:spPr>
        <p:txBody>
          <a:bodyPr spcFirstLastPara="1" wrap="square" lIns="0"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1"/>
          <p:cNvSpPr txBox="1">
            <a:spLocks noGrp="1"/>
          </p:cNvSpPr>
          <p:nvPr>
            <p:ph type="dt" idx="10"/>
          </p:nvPr>
        </p:nvSpPr>
        <p:spPr>
          <a:xfrm>
            <a:off x="9684913" y="6126480"/>
            <a:ext cx="2073147"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616898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Picture 16">
  <p:cSld name="Content with Picture 16">
    <p:spTree>
      <p:nvGrpSpPr>
        <p:cNvPr id="1" name="Shape 39"/>
        <p:cNvGrpSpPr/>
        <p:nvPr/>
      </p:nvGrpSpPr>
      <p:grpSpPr>
        <a:xfrm>
          <a:off x="0" y="0"/>
          <a:ext cx="0" cy="0"/>
          <a:chOff x="0" y="0"/>
          <a:chExt cx="0" cy="0"/>
        </a:xfrm>
      </p:grpSpPr>
      <p:sp>
        <p:nvSpPr>
          <p:cNvPr id="40" name="Google Shape;40;p23"/>
          <p:cNvSpPr txBox="1">
            <a:spLocks noGrp="1"/>
          </p:cNvSpPr>
          <p:nvPr>
            <p:ph type="title"/>
          </p:nvPr>
        </p:nvSpPr>
        <p:spPr>
          <a:xfrm>
            <a:off x="457200" y="457200"/>
            <a:ext cx="7315200" cy="914400"/>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chemeClr val="dk1"/>
              </a:buClr>
              <a:buSzPts val="3600"/>
              <a:buFont typeface="Arial"/>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23"/>
          <p:cNvSpPr txBox="1">
            <a:spLocks noGrp="1"/>
          </p:cNvSpPr>
          <p:nvPr>
            <p:ph type="body" idx="1"/>
          </p:nvPr>
        </p:nvSpPr>
        <p:spPr>
          <a:xfrm>
            <a:off x="457200" y="1554480"/>
            <a:ext cx="7315200" cy="448056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600"/>
              </a:spcBef>
              <a:spcAft>
                <a:spcPts val="0"/>
              </a:spcAft>
              <a:buClr>
                <a:schemeClr val="dk1"/>
              </a:buClr>
              <a:buSzPts val="1800"/>
              <a:buChar char="•"/>
              <a:defRPr/>
            </a:lvl1pPr>
            <a:lvl2pPr marL="914400" lvl="1" indent="-342900" algn="l">
              <a:lnSpc>
                <a:spcPct val="100000"/>
              </a:lnSpc>
              <a:spcBef>
                <a:spcPts val="600"/>
              </a:spcBef>
              <a:spcAft>
                <a:spcPts val="0"/>
              </a:spcAft>
              <a:buClr>
                <a:schemeClr val="dk1"/>
              </a:buClr>
              <a:buSzPts val="1800"/>
              <a:buChar char="•"/>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3"/>
          <p:cNvSpPr txBox="1">
            <a:spLocks noGrp="1"/>
          </p:cNvSpPr>
          <p:nvPr>
            <p:ph type="sldNum" idx="12"/>
          </p:nvPr>
        </p:nvSpPr>
        <p:spPr>
          <a:xfrm>
            <a:off x="411480" y="6126480"/>
            <a:ext cx="365760" cy="365125"/>
          </a:xfrm>
          <a:prstGeom prst="rect">
            <a:avLst/>
          </a:prstGeom>
          <a:noFill/>
          <a:ln>
            <a:noFill/>
          </a:ln>
        </p:spPr>
        <p:txBody>
          <a:bodyPr spcFirstLastPara="1" wrap="square" lIns="91425" tIns="45700" rIns="0"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43" name="Google Shape;43;p23"/>
          <p:cNvSpPr txBox="1">
            <a:spLocks noGrp="1"/>
          </p:cNvSpPr>
          <p:nvPr>
            <p:ph type="ftr" idx="11"/>
          </p:nvPr>
        </p:nvSpPr>
        <p:spPr>
          <a:xfrm>
            <a:off x="809077" y="6126480"/>
            <a:ext cx="3698529" cy="365125"/>
          </a:xfrm>
          <a:prstGeom prst="rect">
            <a:avLst/>
          </a:prstGeom>
          <a:noFill/>
          <a:ln>
            <a:noFill/>
          </a:ln>
        </p:spPr>
        <p:txBody>
          <a:bodyPr spcFirstLastPara="1" wrap="square" lIns="0"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3"/>
          <p:cNvSpPr txBox="1">
            <a:spLocks noGrp="1"/>
          </p:cNvSpPr>
          <p:nvPr>
            <p:ph type="dt" idx="10"/>
          </p:nvPr>
        </p:nvSpPr>
        <p:spPr>
          <a:xfrm>
            <a:off x="5782614" y="6126480"/>
            <a:ext cx="1989786"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pic>
        <p:nvPicPr>
          <p:cNvPr id="45" name="Google Shape;45;p23"/>
          <p:cNvPicPr preferRelativeResize="0">
            <a:picLocks noGrp="1"/>
          </p:cNvPicPr>
          <p:nvPr>
            <p:ph type="pic" idx="2"/>
          </p:nvPr>
        </p:nvPicPr>
        <p:blipFill/>
        <p:spPr>
          <a:xfrm>
            <a:off x="8174182" y="0"/>
            <a:ext cx="4017817" cy="6858000"/>
          </a:xfrm>
          <a:prstGeom prst="rect">
            <a:avLst/>
          </a:prstGeom>
          <a:blipFill rotWithShape="1">
            <a:blip r:embed="rId2">
              <a:alphaModFix amt="60000"/>
            </a:blip>
            <a:stretch>
              <a:fillRect l="-2050"/>
            </a:stretch>
          </a:blipFill>
          <a:ln>
            <a:noFill/>
          </a:ln>
        </p:spPr>
      </p:pic>
    </p:spTree>
    <p:extLst>
      <p:ext uri="{BB962C8B-B14F-4D97-AF65-F5344CB8AC3E}">
        <p14:creationId xmlns:p14="http://schemas.microsoft.com/office/powerpoint/2010/main" val="31144061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ntent with Picture 4">
  <p:cSld name="Content with Picture 4">
    <p:spTree>
      <p:nvGrpSpPr>
        <p:cNvPr id="1" name="Shape 46"/>
        <p:cNvGrpSpPr/>
        <p:nvPr/>
      </p:nvGrpSpPr>
      <p:grpSpPr>
        <a:xfrm>
          <a:off x="0" y="0"/>
          <a:ext cx="0" cy="0"/>
          <a:chOff x="0" y="0"/>
          <a:chExt cx="0" cy="0"/>
        </a:xfrm>
      </p:grpSpPr>
      <p:sp>
        <p:nvSpPr>
          <p:cNvPr id="48" name="Google Shape;48;p24"/>
          <p:cNvSpPr txBox="1">
            <a:spLocks noGrp="1"/>
          </p:cNvSpPr>
          <p:nvPr>
            <p:ph type="title"/>
          </p:nvPr>
        </p:nvSpPr>
        <p:spPr>
          <a:xfrm>
            <a:off x="7863168" y="457200"/>
            <a:ext cx="3895344" cy="1664208"/>
          </a:xfrm>
          <a:prstGeom prst="rect">
            <a:avLst/>
          </a:prstGeom>
          <a:noFill/>
          <a:ln>
            <a:noFill/>
          </a:ln>
        </p:spPr>
        <p:txBody>
          <a:bodyPr spcFirstLastPara="1" wrap="square" lIns="91425" tIns="45700" rIns="91425" bIns="45700" anchor="b" anchorCtr="0">
            <a:noAutofit/>
          </a:bodyPr>
          <a:lstStyle>
            <a:lvl1pPr lvl="0" algn="l">
              <a:lnSpc>
                <a:spcPct val="80000"/>
              </a:lnSpc>
              <a:spcBef>
                <a:spcPts val="0"/>
              </a:spcBef>
              <a:spcAft>
                <a:spcPts val="0"/>
              </a:spcAft>
              <a:buClr>
                <a:schemeClr val="dk1"/>
              </a:buClr>
              <a:buSzPts val="3600"/>
              <a:buFont typeface="Arial"/>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49" name="Google Shape;49;p24"/>
          <p:cNvPicPr preferRelativeResize="0">
            <a:picLocks noGrp="1"/>
          </p:cNvPicPr>
          <p:nvPr>
            <p:ph type="pic" idx="2"/>
          </p:nvPr>
        </p:nvPicPr>
        <p:blipFill/>
        <p:spPr>
          <a:xfrm>
            <a:off x="457200" y="457200"/>
            <a:ext cx="6572925" cy="5943600"/>
          </a:xfrm>
          <a:prstGeom prst="rect">
            <a:avLst/>
          </a:prstGeom>
          <a:blipFill rotWithShape="1">
            <a:blip r:embed="rId2">
              <a:alphaModFix amt="60000"/>
            </a:blip>
            <a:stretch>
              <a:fillRect/>
            </a:stretch>
          </a:blipFill>
          <a:ln>
            <a:noFill/>
          </a:ln>
        </p:spPr>
      </p:pic>
      <p:sp>
        <p:nvSpPr>
          <p:cNvPr id="50" name="Google Shape;50;p24"/>
          <p:cNvSpPr txBox="1">
            <a:spLocks noGrp="1"/>
          </p:cNvSpPr>
          <p:nvPr>
            <p:ph type="body" idx="1"/>
          </p:nvPr>
        </p:nvSpPr>
        <p:spPr>
          <a:xfrm>
            <a:off x="7863168" y="2315569"/>
            <a:ext cx="3894892" cy="356616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600"/>
              </a:spcBef>
              <a:spcAft>
                <a:spcPts val="0"/>
              </a:spcAft>
              <a:buClr>
                <a:schemeClr val="dk1"/>
              </a:buClr>
              <a:buSzPts val="1800"/>
              <a:buChar char="•"/>
              <a:defRPr/>
            </a:lvl1pPr>
            <a:lvl2pPr marL="914400" lvl="1" indent="-342900" algn="l">
              <a:lnSpc>
                <a:spcPct val="100000"/>
              </a:lnSpc>
              <a:spcBef>
                <a:spcPts val="600"/>
              </a:spcBef>
              <a:spcAft>
                <a:spcPts val="0"/>
              </a:spcAft>
              <a:buClr>
                <a:schemeClr val="dk1"/>
              </a:buClr>
              <a:buSzPts val="1800"/>
              <a:buChar char="•"/>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 name="Google Shape;51;p24"/>
          <p:cNvSpPr txBox="1">
            <a:spLocks noGrp="1"/>
          </p:cNvSpPr>
          <p:nvPr>
            <p:ph type="sldNum" idx="12"/>
          </p:nvPr>
        </p:nvSpPr>
        <p:spPr>
          <a:xfrm>
            <a:off x="7874608" y="6126480"/>
            <a:ext cx="365760" cy="365125"/>
          </a:xfrm>
          <a:prstGeom prst="rect">
            <a:avLst/>
          </a:prstGeom>
          <a:noFill/>
          <a:ln>
            <a:noFill/>
          </a:ln>
        </p:spPr>
        <p:txBody>
          <a:bodyPr spcFirstLastPara="1" wrap="square" lIns="91425" tIns="45700" rIns="0"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52" name="Google Shape;52;p24"/>
          <p:cNvSpPr txBox="1">
            <a:spLocks noGrp="1"/>
          </p:cNvSpPr>
          <p:nvPr>
            <p:ph type="ftr" idx="11"/>
          </p:nvPr>
        </p:nvSpPr>
        <p:spPr>
          <a:xfrm>
            <a:off x="8272204" y="6126480"/>
            <a:ext cx="2194560" cy="365125"/>
          </a:xfrm>
          <a:prstGeom prst="rect">
            <a:avLst/>
          </a:prstGeom>
          <a:noFill/>
          <a:ln>
            <a:noFill/>
          </a:ln>
        </p:spPr>
        <p:txBody>
          <a:bodyPr spcFirstLastPara="1" wrap="square" lIns="0"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4"/>
          <p:cNvSpPr txBox="1">
            <a:spLocks noGrp="1"/>
          </p:cNvSpPr>
          <p:nvPr>
            <p:ph type="dt" idx="10"/>
          </p:nvPr>
        </p:nvSpPr>
        <p:spPr>
          <a:xfrm>
            <a:off x="10444766" y="6126480"/>
            <a:ext cx="1313294"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3240976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38072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160399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27646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68619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Tree>
    <p:extLst>
      <p:ext uri="{BB962C8B-B14F-4D97-AF65-F5344CB8AC3E}">
        <p14:creationId xmlns:p14="http://schemas.microsoft.com/office/powerpoint/2010/main" val="29958472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439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664030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solidFill>
                  <a:srgbClr val="2F5597"/>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06888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hyperlink" Target="https://journals.uwyo.edu/index.php/jtilt/index"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creativecommons.org/licenses/by-nc-sa/4.0/"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4">
            <a:extLst>
              <a:ext uri="{FF2B5EF4-FFF2-40B4-BE49-F238E27FC236}">
                <a16:creationId xmlns:a16="http://schemas.microsoft.com/office/drawing/2014/main" id="{C8C1C049-F093-489D-90F9-FF3503ADDF19}"/>
              </a:ext>
            </a:extLst>
          </p:cNvPr>
          <p:cNvSpPr>
            <a:spLocks noGrp="1" noChangeArrowheads="1"/>
          </p:cNvSpPr>
          <p:nvPr>
            <p:ph type="title"/>
          </p:nvPr>
        </p:nvSpPr>
        <p:spPr bwMode="auto">
          <a:xfrm>
            <a:off x="1016000" y="274638"/>
            <a:ext cx="10058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7" name="Rectangle 15">
            <a:extLst>
              <a:ext uri="{FF2B5EF4-FFF2-40B4-BE49-F238E27FC236}">
                <a16:creationId xmlns:a16="http://schemas.microsoft.com/office/drawing/2014/main" id="{0270379C-98BA-456F-9A8F-BAB630A6FC15}"/>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cxnSp>
        <p:nvCxnSpPr>
          <p:cNvPr id="5" name="Straight Connector 4">
            <a:extLst>
              <a:ext uri="{FF2B5EF4-FFF2-40B4-BE49-F238E27FC236}">
                <a16:creationId xmlns:a16="http://schemas.microsoft.com/office/drawing/2014/main" id="{A1DB6455-0209-2065-F6CC-30EB98328600}"/>
              </a:ext>
              <a:ext uri="{C183D7F6-B498-43B3-948B-1728B52AA6E4}">
                <adec:decorative xmlns:adec="http://schemas.microsoft.com/office/drawing/2017/decorative" val="1"/>
              </a:ext>
            </a:extLst>
          </p:cNvPr>
          <p:cNvCxnSpPr>
            <a:cxnSpLocks/>
          </p:cNvCxnSpPr>
          <p:nvPr userDrawn="1"/>
        </p:nvCxnSpPr>
        <p:spPr>
          <a:xfrm>
            <a:off x="5195" y="6437165"/>
            <a:ext cx="12186805" cy="0"/>
          </a:xfrm>
          <a:prstGeom prst="line">
            <a:avLst/>
          </a:prstGeom>
          <a:ln w="57150">
            <a:solidFill>
              <a:srgbClr val="B8E08C"/>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EC493F0C-13A0-FB5C-3D8D-286241BDE092}"/>
              </a:ext>
              <a:ext uri="{C183D7F6-B498-43B3-948B-1728B52AA6E4}">
                <adec:decorative xmlns:adec="http://schemas.microsoft.com/office/drawing/2017/decorative" val="1"/>
              </a:ext>
            </a:extLst>
          </p:cNvPr>
          <p:cNvSpPr/>
          <p:nvPr userDrawn="1"/>
        </p:nvSpPr>
        <p:spPr>
          <a:xfrm>
            <a:off x="5194" y="6477002"/>
            <a:ext cx="12186805" cy="380998"/>
          </a:xfrm>
          <a:prstGeom prst="rect">
            <a:avLst/>
          </a:prstGeom>
          <a:solidFill>
            <a:srgbClr val="2F5597"/>
          </a:solidFill>
          <a:ln>
            <a:solidFill>
              <a:srgbClr val="2F55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u="none" dirty="0">
                <a:solidFill>
                  <a:schemeClr val="bg1"/>
                </a:solidFill>
                <a:latin typeface="Roboto" panose="02000000000000000000" pitchFamily="2" charset="0"/>
                <a:ea typeface="Roboto" panose="02000000000000000000" pitchFamily="2" charset="0"/>
                <a:hlinkClick r:id="rId20">
                  <a:extLst>
                    <a:ext uri="{A12FA001-AC4F-418D-AE19-62706E023703}">
                      <ahyp:hlinkClr xmlns:ahyp="http://schemas.microsoft.com/office/drawing/2018/hyperlinkcolor" val="tx"/>
                    </a:ext>
                  </a:extLst>
                </a:hlinkClick>
              </a:rPr>
              <a:t>Journal of Technology-Integrated Lessons and Teaching</a:t>
            </a:r>
            <a:r>
              <a:rPr lang="en-US" sz="1000" dirty="0">
                <a:solidFill>
                  <a:schemeClr val="bg1"/>
                </a:solidFill>
                <a:latin typeface="Roboto" panose="02000000000000000000" pitchFamily="2" charset="0"/>
                <a:ea typeface="Roboto" panose="02000000000000000000" pitchFamily="2" charset="0"/>
              </a:rPr>
              <a:t>, 5(1).</a:t>
            </a:r>
          </a:p>
        </p:txBody>
      </p:sp>
      <p:pic>
        <p:nvPicPr>
          <p:cNvPr id="7" name="Picture 6">
            <a:hlinkClick r:id="rId20"/>
            <a:extLst>
              <a:ext uri="{FF2B5EF4-FFF2-40B4-BE49-F238E27FC236}">
                <a16:creationId xmlns:a16="http://schemas.microsoft.com/office/drawing/2014/main" id="{BCE05341-DD77-EB2C-106C-FE0D7F70D446}"/>
              </a:ext>
              <a:ext uri="{C183D7F6-B498-43B3-948B-1728B52AA6E4}">
                <adec:decorative xmlns:adec="http://schemas.microsoft.com/office/drawing/2017/decorative" val="1"/>
              </a:ext>
            </a:extLst>
          </p:cNvPr>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11250025" y="109242"/>
            <a:ext cx="868680" cy="493395"/>
          </a:xfrm>
          <a:prstGeom prst="rect">
            <a:avLst/>
          </a:prstGeom>
        </p:spPr>
      </p:pic>
      <p:pic>
        <p:nvPicPr>
          <p:cNvPr id="8" name="Picture 7" descr="Creative Commons, Attribution, Non-Commercial, Share Alike icon.">
            <a:hlinkClick r:id="rId22"/>
            <a:extLst>
              <a:ext uri="{FF2B5EF4-FFF2-40B4-BE49-F238E27FC236}">
                <a16:creationId xmlns:a16="http://schemas.microsoft.com/office/drawing/2014/main" id="{B1D746F0-1DEE-FF75-477C-ADEF8F836C99}"/>
              </a:ext>
            </a:extLst>
          </p:cNvPr>
          <p:cNvPicPr>
            <a:picLocks noChangeAspect="1"/>
          </p:cNvPicPr>
          <p:nvPr userDrawn="1"/>
        </p:nvPicPr>
        <p:blipFill>
          <a:blip r:embed="rId23">
            <a:extLst>
              <a:ext uri="{28A0092B-C50C-407E-A947-70E740481C1C}">
                <a14:useLocalDpi xmlns:a14="http://schemas.microsoft.com/office/drawing/2010/main" val="0"/>
              </a:ext>
            </a:extLst>
          </a:blip>
          <a:srcRect/>
          <a:stretch>
            <a:fillRect/>
          </a:stretch>
        </p:blipFill>
        <p:spPr bwMode="auto">
          <a:xfrm>
            <a:off x="11310503" y="6526535"/>
            <a:ext cx="808202" cy="276046"/>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4143" r:id="rId1"/>
    <p:sldLayoutId id="2147484144" r:id="rId2"/>
    <p:sldLayoutId id="2147484145" r:id="rId3"/>
    <p:sldLayoutId id="2147484146" r:id="rId4"/>
    <p:sldLayoutId id="2147484147" r:id="rId5"/>
    <p:sldLayoutId id="2147484148" r:id="rId6"/>
    <p:sldLayoutId id="2147484149" r:id="rId7"/>
    <p:sldLayoutId id="2147484150" r:id="rId8"/>
    <p:sldLayoutId id="2147484151" r:id="rId9"/>
    <p:sldLayoutId id="2147484152" r:id="rId10"/>
    <p:sldLayoutId id="2147484153" r:id="rId11"/>
    <p:sldLayoutId id="2147484154" r:id="rId12"/>
    <p:sldLayoutId id="2147484155" r:id="rId13"/>
    <p:sldLayoutId id="2147484156" r:id="rId14"/>
    <p:sldLayoutId id="2147484157" r:id="rId15"/>
    <p:sldLayoutId id="2147484158" r:id="rId16"/>
    <p:sldLayoutId id="2147484159" r:id="rId17"/>
    <p:sldLayoutId id="2147484160" r:id="rId18"/>
  </p:sldLayoutIdLst>
  <p:hf hdr="0" ftr="0" dt="0"/>
  <p:txStyles>
    <p:titleStyle>
      <a:lvl1pPr algn="ctr" rtl="0" eaLnBrk="1" fontAlgn="base" hangingPunct="1">
        <a:spcBef>
          <a:spcPct val="0"/>
        </a:spcBef>
        <a:spcAft>
          <a:spcPct val="0"/>
        </a:spcAft>
        <a:defRPr sz="3600">
          <a:solidFill>
            <a:srgbClr val="2F5597"/>
          </a:solidFill>
          <a:latin typeface="+mj-lt"/>
          <a:ea typeface="MS PGothic" panose="020B0600070205080204" pitchFamily="34" charset="-128"/>
          <a:cs typeface="ＭＳ Ｐゴシック" pitchFamily="-112" charset="-128"/>
        </a:defRPr>
      </a:lvl1pPr>
      <a:lvl2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2pPr>
      <a:lvl3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3pPr>
      <a:lvl4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4pPr>
      <a:lvl5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5pPr>
      <a:lvl6pPr marL="457200" algn="ctr" rtl="0" eaLnBrk="1" fontAlgn="base" hangingPunct="1">
        <a:spcBef>
          <a:spcPct val="0"/>
        </a:spcBef>
        <a:spcAft>
          <a:spcPct val="0"/>
        </a:spcAft>
        <a:defRPr sz="3600">
          <a:solidFill>
            <a:schemeClr val="tx2"/>
          </a:solidFill>
          <a:latin typeface="Verdana" pitchFamily="34" charset="0"/>
        </a:defRPr>
      </a:lvl6pPr>
      <a:lvl7pPr marL="914400" algn="ctr" rtl="0" eaLnBrk="1" fontAlgn="base" hangingPunct="1">
        <a:spcBef>
          <a:spcPct val="0"/>
        </a:spcBef>
        <a:spcAft>
          <a:spcPct val="0"/>
        </a:spcAft>
        <a:defRPr sz="3600">
          <a:solidFill>
            <a:schemeClr val="tx2"/>
          </a:solidFill>
          <a:latin typeface="Verdana" pitchFamily="34" charset="0"/>
        </a:defRPr>
      </a:lvl7pPr>
      <a:lvl8pPr marL="1371600" algn="ctr" rtl="0" eaLnBrk="1" fontAlgn="base" hangingPunct="1">
        <a:spcBef>
          <a:spcPct val="0"/>
        </a:spcBef>
        <a:spcAft>
          <a:spcPct val="0"/>
        </a:spcAft>
        <a:defRPr sz="3600">
          <a:solidFill>
            <a:schemeClr val="tx2"/>
          </a:solidFill>
          <a:latin typeface="Verdana" pitchFamily="34" charset="0"/>
        </a:defRPr>
      </a:lvl8pPr>
      <a:lvl9pPr marL="1828800" algn="ctr" rtl="0" eaLnBrk="1" fontAlgn="base" hangingPunct="1">
        <a:spcBef>
          <a:spcPct val="0"/>
        </a:spcBef>
        <a:spcAft>
          <a:spcPct val="0"/>
        </a:spcAft>
        <a:defRPr sz="3600">
          <a:solidFill>
            <a:schemeClr val="tx2"/>
          </a:solidFill>
          <a:latin typeface="Verdana"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anose="020B0600070205080204" pitchFamily="34" charset="-128"/>
          <a:cs typeface="ＭＳ Ｐゴシック" pitchFamily="-112" charset="-128"/>
        </a:defRPr>
      </a:lvl1pPr>
      <a:lvl2pPr marL="742950" indent="-285750" algn="l" rtl="0" eaLnBrk="1" fontAlgn="base" hangingPunct="1">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47"/>
        <p:cNvGrpSpPr/>
        <p:nvPr/>
      </p:nvGrpSpPr>
      <p:grpSpPr>
        <a:xfrm>
          <a:off x="0" y="0"/>
          <a:ext cx="0" cy="0"/>
          <a:chOff x="0" y="0"/>
          <a:chExt cx="0" cy="0"/>
        </a:xfrm>
      </p:grpSpPr>
      <p:sp>
        <p:nvSpPr>
          <p:cNvPr id="448" name="Google Shape;448;p1"/>
          <p:cNvSpPr txBox="1">
            <a:spLocks noGrp="1"/>
          </p:cNvSpPr>
          <p:nvPr>
            <p:ph type="ctrTitle"/>
          </p:nvPr>
        </p:nvSpPr>
        <p:spPr>
          <a:xfrm>
            <a:off x="458724" y="2493488"/>
            <a:ext cx="11274552" cy="935512"/>
          </a:xfrm>
          <a:prstGeom prst="rect">
            <a:avLst/>
          </a:prstGeom>
          <a:noFill/>
          <a:ln>
            <a:noFill/>
          </a:ln>
        </p:spPr>
        <p:txBody>
          <a:bodyPr spcFirstLastPara="1" wrap="square" lIns="91425" tIns="45700" rIns="91425" bIns="45700" anchor="ctr" anchorCtr="0">
            <a:normAutofit/>
          </a:bodyPr>
          <a:lstStyle/>
          <a:p>
            <a:pPr marL="0" lvl="0" indent="0" algn="ctr" rtl="0">
              <a:lnSpc>
                <a:spcPct val="80000"/>
              </a:lnSpc>
              <a:spcBef>
                <a:spcPts val="0"/>
              </a:spcBef>
              <a:spcAft>
                <a:spcPts val="0"/>
              </a:spcAft>
              <a:buClr>
                <a:schemeClr val="dk1"/>
              </a:buClr>
              <a:buSzPts val="3400"/>
              <a:buFont typeface="Arial"/>
              <a:buNone/>
            </a:pPr>
            <a:r>
              <a:rPr lang="en-US" sz="3400" dirty="0"/>
              <a:t>CULMINATING PROJECT: HUMAN ACTIVITIES, BIODIVERSITY &amp; ECOSYSTEMS</a:t>
            </a:r>
            <a:endParaRPr dirty="0"/>
          </a:p>
        </p:txBody>
      </p:sp>
      <p:sp>
        <p:nvSpPr>
          <p:cNvPr id="449" name="Google Shape;449;p1"/>
          <p:cNvSpPr txBox="1">
            <a:spLocks noGrp="1"/>
          </p:cNvSpPr>
          <p:nvPr>
            <p:ph type="subTitle" idx="1"/>
          </p:nvPr>
        </p:nvSpPr>
        <p:spPr>
          <a:xfrm>
            <a:off x="1921329" y="365760"/>
            <a:ext cx="8349343" cy="540708"/>
          </a:xfrm>
          <a:prstGeom prst="rect">
            <a:avLst/>
          </a:prstGeom>
          <a:noFill/>
          <a:ln>
            <a:noFill/>
          </a:ln>
        </p:spPr>
        <p:txBody>
          <a:bodyPr spcFirstLastPara="1" wrap="square" lIns="91425" tIns="45700" rIns="91425" bIns="45700" anchor="ctr" anchorCtr="0">
            <a:normAutofit fontScale="62500" lnSpcReduction="20000"/>
          </a:bodyPr>
          <a:lstStyle/>
          <a:p>
            <a:pPr marL="0" lvl="0" indent="0" algn="ctr" rtl="0">
              <a:lnSpc>
                <a:spcPct val="90000"/>
              </a:lnSpc>
              <a:spcBef>
                <a:spcPts val="0"/>
              </a:spcBef>
              <a:spcAft>
                <a:spcPts val="0"/>
              </a:spcAft>
              <a:buClr>
                <a:schemeClr val="dk1"/>
              </a:buClr>
              <a:buSzPts val="1600"/>
              <a:buNone/>
            </a:pPr>
            <a:r>
              <a:rPr lang="en-US" dirty="0"/>
              <a:t>EXPLORING IMPACTS AND CONNECTIONS WITHIN NATURAL ENVIRONMENTS</a:t>
            </a:r>
            <a:endParaRPr dirty="0"/>
          </a:p>
        </p:txBody>
      </p:sp>
      <p:sp>
        <p:nvSpPr>
          <p:cNvPr id="2" name="Google Shape;449;p1">
            <a:extLst>
              <a:ext uri="{FF2B5EF4-FFF2-40B4-BE49-F238E27FC236}">
                <a16:creationId xmlns:a16="http://schemas.microsoft.com/office/drawing/2014/main" id="{6A5211B9-072E-2404-4D72-0D4400A1E654}"/>
              </a:ext>
            </a:extLst>
          </p:cNvPr>
          <p:cNvSpPr txBox="1">
            <a:spLocks/>
          </p:cNvSpPr>
          <p:nvPr/>
        </p:nvSpPr>
        <p:spPr bwMode="auto">
          <a:xfrm>
            <a:off x="1979139" y="3839429"/>
            <a:ext cx="8349343" cy="10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vert="horz" wrap="square" lIns="91425" tIns="45700" rIns="91425" bIns="45700" numCol="1" anchor="ctr" anchorCtr="0" compatLnSpc="1">
            <a:prstTxWarp prst="textNoShape">
              <a:avLst/>
            </a:prstTxWarp>
            <a:normAutofit fontScale="70000" lnSpcReduction="20000"/>
          </a:bodyPr>
          <a:lstStyle>
            <a:lvl1pPr marL="0" indent="0" algn="ctr" rtl="0" eaLnBrk="1" fontAlgn="base" hangingPunct="1">
              <a:spcBef>
                <a:spcPct val="20000"/>
              </a:spcBef>
              <a:spcAft>
                <a:spcPct val="0"/>
              </a:spcAft>
              <a:buNone/>
              <a:defRPr sz="3200">
                <a:solidFill>
                  <a:schemeClr val="tx1"/>
                </a:solidFill>
                <a:latin typeface="+mn-lt"/>
                <a:ea typeface="MS PGothic" panose="020B0600070205080204" pitchFamily="34" charset="-128"/>
                <a:cs typeface="ＭＳ Ｐゴシック" pitchFamily="-112" charset="-128"/>
              </a:defRPr>
            </a:lvl1pPr>
            <a:lvl2pPr marL="457200" indent="0" algn="ctr" rtl="0" eaLnBrk="1" fontAlgn="base" hangingPunct="1">
              <a:spcBef>
                <a:spcPct val="20000"/>
              </a:spcBef>
              <a:spcAft>
                <a:spcPct val="0"/>
              </a:spcAft>
              <a:buNone/>
              <a:defRPr sz="2800">
                <a:solidFill>
                  <a:schemeClr val="tx1"/>
                </a:solidFill>
                <a:latin typeface="+mn-lt"/>
                <a:ea typeface="MS PGothic" panose="020B0600070205080204" pitchFamily="34" charset="-128"/>
              </a:defRPr>
            </a:lvl2pPr>
            <a:lvl3pPr marL="914400" indent="0" algn="ctr" rtl="0" eaLnBrk="1" fontAlgn="base" hangingPunct="1">
              <a:spcBef>
                <a:spcPct val="20000"/>
              </a:spcBef>
              <a:spcAft>
                <a:spcPct val="0"/>
              </a:spcAft>
              <a:buNone/>
              <a:defRPr sz="2400">
                <a:solidFill>
                  <a:schemeClr val="tx1"/>
                </a:solidFill>
                <a:latin typeface="+mn-lt"/>
                <a:ea typeface="MS PGothic" panose="020B0600070205080204" pitchFamily="34" charset="-128"/>
              </a:defRPr>
            </a:lvl3pPr>
            <a:lvl4pPr marL="1371600" indent="0" algn="ctr" rtl="0" eaLnBrk="1" fontAlgn="base" hangingPunct="1">
              <a:spcBef>
                <a:spcPct val="20000"/>
              </a:spcBef>
              <a:spcAft>
                <a:spcPct val="0"/>
              </a:spcAft>
              <a:buNone/>
              <a:defRPr sz="2000">
                <a:solidFill>
                  <a:schemeClr val="tx1"/>
                </a:solidFill>
                <a:latin typeface="+mn-lt"/>
                <a:ea typeface="MS PGothic" panose="020B0600070205080204" pitchFamily="34" charset="-128"/>
              </a:defRPr>
            </a:lvl4pPr>
            <a:lvl5pPr marL="1828800" indent="0" algn="ctr" rtl="0" eaLnBrk="1" fontAlgn="base" hangingPunct="1">
              <a:spcBef>
                <a:spcPct val="20000"/>
              </a:spcBef>
              <a:spcAft>
                <a:spcPct val="0"/>
              </a:spcAft>
              <a:buNone/>
              <a:defRPr sz="2000">
                <a:solidFill>
                  <a:schemeClr val="tx1"/>
                </a:solidFill>
                <a:latin typeface="+mn-lt"/>
                <a:ea typeface="MS PGothic" panose="020B0600070205080204" pitchFamily="34" charset="-128"/>
              </a:defRPr>
            </a:lvl5pPr>
            <a:lvl6pPr marL="2286000" indent="0" algn="ctr" rtl="0" eaLnBrk="1" fontAlgn="base" hangingPunct="1">
              <a:spcBef>
                <a:spcPct val="20000"/>
              </a:spcBef>
              <a:spcAft>
                <a:spcPct val="0"/>
              </a:spcAft>
              <a:buNone/>
              <a:defRPr sz="2000">
                <a:solidFill>
                  <a:schemeClr val="tx1"/>
                </a:solidFill>
                <a:latin typeface="+mn-lt"/>
              </a:defRPr>
            </a:lvl6pPr>
            <a:lvl7pPr marL="2743200" indent="0" algn="ctr" rtl="0" eaLnBrk="1" fontAlgn="base" hangingPunct="1">
              <a:spcBef>
                <a:spcPct val="20000"/>
              </a:spcBef>
              <a:spcAft>
                <a:spcPct val="0"/>
              </a:spcAft>
              <a:buNone/>
              <a:defRPr sz="2000">
                <a:solidFill>
                  <a:schemeClr val="tx1"/>
                </a:solidFill>
                <a:latin typeface="+mn-lt"/>
              </a:defRPr>
            </a:lvl7pPr>
            <a:lvl8pPr marL="3200400" indent="0" algn="ctr" rtl="0" eaLnBrk="1" fontAlgn="base" hangingPunct="1">
              <a:spcBef>
                <a:spcPct val="20000"/>
              </a:spcBef>
              <a:spcAft>
                <a:spcPct val="0"/>
              </a:spcAft>
              <a:buNone/>
              <a:defRPr sz="2000">
                <a:solidFill>
                  <a:schemeClr val="tx1"/>
                </a:solidFill>
                <a:latin typeface="+mn-lt"/>
              </a:defRPr>
            </a:lvl8pPr>
            <a:lvl9pPr marL="3657600" indent="0" algn="ctr" rtl="0" eaLnBrk="1" fontAlgn="base" hangingPunct="1">
              <a:spcBef>
                <a:spcPct val="20000"/>
              </a:spcBef>
              <a:spcAft>
                <a:spcPct val="0"/>
              </a:spcAft>
              <a:buNone/>
              <a:defRPr sz="2000">
                <a:solidFill>
                  <a:schemeClr val="tx1"/>
                </a:solidFill>
                <a:latin typeface="+mn-lt"/>
              </a:defRPr>
            </a:lvl9pPr>
          </a:lstStyle>
          <a:p>
            <a:pPr>
              <a:lnSpc>
                <a:spcPct val="90000"/>
              </a:lnSpc>
              <a:spcBef>
                <a:spcPts val="0"/>
              </a:spcBef>
              <a:spcAft>
                <a:spcPts val="0"/>
              </a:spcAft>
              <a:buClr>
                <a:schemeClr val="dk1"/>
              </a:buClr>
              <a:buSzPts val="1600"/>
            </a:pPr>
            <a:r>
              <a:rPr lang="en-US" kern="0" dirty="0"/>
              <a:t>Aishat O. Balogun</a:t>
            </a:r>
            <a:r>
              <a:rPr lang="en-US" baseline="30000" dirty="0"/>
              <a:t>1</a:t>
            </a:r>
            <a:r>
              <a:rPr lang="en-US" kern="0" dirty="0"/>
              <a:t> and </a:t>
            </a:r>
            <a:r>
              <a:rPr lang="en-US" baseline="30000" dirty="0"/>
              <a:t>2</a:t>
            </a:r>
            <a:r>
              <a:rPr lang="en-US" kern="0" dirty="0"/>
              <a:t>Ajarat O. Balogun</a:t>
            </a:r>
          </a:p>
          <a:p>
            <a:pPr>
              <a:lnSpc>
                <a:spcPct val="90000"/>
              </a:lnSpc>
              <a:spcBef>
                <a:spcPts val="0"/>
              </a:spcBef>
              <a:spcAft>
                <a:spcPts val="0"/>
              </a:spcAft>
              <a:buClr>
                <a:schemeClr val="dk1"/>
              </a:buClr>
              <a:buSzPts val="1600"/>
            </a:pPr>
            <a:br>
              <a:rPr lang="en-US" kern="0" dirty="0"/>
            </a:br>
            <a:r>
              <a:rPr lang="en-US" baseline="30000" dirty="0"/>
              <a:t>1</a:t>
            </a:r>
            <a:r>
              <a:rPr lang="en-US" dirty="0"/>
              <a:t>Indiana University Bloomington, </a:t>
            </a:r>
            <a:r>
              <a:rPr lang="en-US" baseline="30000" dirty="0"/>
              <a:t>2</a:t>
            </a:r>
            <a:r>
              <a:rPr lang="en-US" dirty="0"/>
              <a:t>Bloomington High School North</a:t>
            </a:r>
            <a:endParaRPr lang="en-US" kern="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448"/>
                                        </p:tgtEl>
                                        <p:attrNameLst>
                                          <p:attrName>style.visibility</p:attrName>
                                        </p:attrNameLst>
                                      </p:cBhvr>
                                      <p:to>
                                        <p:strVal val="visible"/>
                                      </p:to>
                                    </p:set>
                                    <p:animEffect transition="in" filter="fade">
                                      <p:cBhvr>
                                        <p:cTn id="7" dur="400"/>
                                        <p:tgtEl>
                                          <p:spTgt spid="448"/>
                                        </p:tgtEl>
                                      </p:cBhvr>
                                    </p:animEffect>
                                  </p:childTnLst>
                                </p:cTn>
                              </p:par>
                              <p:par>
                                <p:cTn id="8" presetID="10" presetClass="entr" presetSubtype="0" fill="hold" nodeType="withEffect">
                                  <p:stCondLst>
                                    <p:cond delay="2000"/>
                                  </p:stCondLst>
                                  <p:childTnLst>
                                    <p:set>
                                      <p:cBhvr>
                                        <p:cTn id="9" dur="1" fill="hold">
                                          <p:stCondLst>
                                            <p:cond delay="0"/>
                                          </p:stCondLst>
                                        </p:cTn>
                                        <p:tgtEl>
                                          <p:spTgt spid="449">
                                            <p:txEl>
                                              <p:pRg st="0" end="0"/>
                                            </p:txEl>
                                          </p:spTgt>
                                        </p:tgtEl>
                                        <p:attrNameLst>
                                          <p:attrName>style.visibility</p:attrName>
                                        </p:attrNameLst>
                                      </p:cBhvr>
                                      <p:to>
                                        <p:strVal val="visible"/>
                                      </p:to>
                                    </p:set>
                                    <p:animEffect transition="in" filter="fade">
                                      <p:cBhvr>
                                        <p:cTn id="10" dur="400"/>
                                        <p:tgtEl>
                                          <p:spTgt spid="449">
                                            <p:txEl>
                                              <p:pRg st="0" end="0"/>
                                            </p:txEl>
                                          </p:spTgt>
                                        </p:tgtEl>
                                      </p:cBhvr>
                                    </p:animEffect>
                                  </p:childTnLst>
                                </p:cTn>
                              </p:par>
                              <p:par>
                                <p:cTn id="11" presetID="10" presetClass="entr" presetSubtype="0" fill="hold" nodeType="withEffect">
                                  <p:stCondLst>
                                    <p:cond delay="250"/>
                                  </p:stCondLst>
                                  <p:childTnLst>
                                    <p:set>
                                      <p:cBhvr>
                                        <p:cTn id="12" dur="1" fill="hold">
                                          <p:stCondLst>
                                            <p:cond delay="0"/>
                                          </p:stCondLst>
                                        </p:cTn>
                                        <p:tgtEl>
                                          <p:spTgt spid="449"/>
                                        </p:tgtEl>
                                        <p:attrNameLst>
                                          <p:attrName>style.visibility</p:attrName>
                                        </p:attrNameLst>
                                      </p:cBhvr>
                                      <p:to>
                                        <p:strVal val="visible"/>
                                      </p:to>
                                    </p:set>
                                    <p:animEffect transition="in" filter="fade">
                                      <p:cBhvr>
                                        <p:cTn id="13" dur="500"/>
                                        <p:tgtEl>
                                          <p:spTgt spid="449"/>
                                        </p:tgtEl>
                                      </p:cBhvr>
                                    </p:animEffect>
                                  </p:childTnLst>
                                </p:cTn>
                              </p:par>
                              <p:par>
                                <p:cTn id="14" presetID="10" presetClass="entr" presetSubtype="0" fill="hold" nodeType="withEffect">
                                  <p:stCondLst>
                                    <p:cond delay="2000"/>
                                  </p:stCondLst>
                                  <p:childTnLst>
                                    <p:set>
                                      <p:cBhvr>
                                        <p:cTn id="15" dur="1" fill="hold">
                                          <p:stCondLst>
                                            <p:cond delay="0"/>
                                          </p:stCondLst>
                                        </p:cTn>
                                        <p:tgtEl>
                                          <p:spTgt spid="2">
                                            <p:txEl>
                                              <p:pRg st="0" end="0"/>
                                            </p:txEl>
                                          </p:spTgt>
                                        </p:tgtEl>
                                        <p:attrNameLst>
                                          <p:attrName>style.visibility</p:attrName>
                                        </p:attrNameLst>
                                      </p:cBhvr>
                                      <p:to>
                                        <p:strVal val="visible"/>
                                      </p:to>
                                    </p:set>
                                    <p:animEffect transition="in" filter="fade">
                                      <p:cBhvr>
                                        <p:cTn id="16" dur="400"/>
                                        <p:tgtEl>
                                          <p:spTgt spid="2">
                                            <p:txEl>
                                              <p:pRg st="0" end="0"/>
                                            </p:txEl>
                                          </p:spTgt>
                                        </p:tgtEl>
                                      </p:cBhvr>
                                    </p:animEffect>
                                  </p:childTnLst>
                                </p:cTn>
                              </p:par>
                              <p:par>
                                <p:cTn id="17" presetID="10" presetClass="entr" presetSubtype="0" fill="hold" nodeType="withEffect">
                                  <p:stCondLst>
                                    <p:cond delay="200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fade">
                                      <p:cBhvr>
                                        <p:cTn id="19" dur="400"/>
                                        <p:tgtEl>
                                          <p:spTgt spid="2">
                                            <p:txEl>
                                              <p:pRg st="1" end="1"/>
                                            </p:txEl>
                                          </p:spTgt>
                                        </p:tgtEl>
                                      </p:cBhvr>
                                    </p:animEffect>
                                  </p:childTnLst>
                                </p:cTn>
                              </p:par>
                              <p:par>
                                <p:cTn id="20" presetID="10" presetClass="entr" presetSubtype="0" fill="hold" nodeType="withEffect">
                                  <p:stCondLst>
                                    <p:cond delay="25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3" name="Google Shape;533;p12"/>
          <p:cNvSpPr txBox="1">
            <a:spLocks noGrp="1"/>
          </p:cNvSpPr>
          <p:nvPr>
            <p:ph type="ctrTitle" idx="4294967295"/>
          </p:nvPr>
        </p:nvSpPr>
        <p:spPr>
          <a:xfrm>
            <a:off x="457200" y="457198"/>
            <a:ext cx="5140452" cy="5969878"/>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dk1"/>
              </a:buClr>
              <a:buSzPts val="6100"/>
              <a:buFont typeface="Arial"/>
              <a:buNone/>
            </a:pPr>
            <a:r>
              <a:rPr lang="en-US" sz="6100" dirty="0"/>
              <a:t>ROLES OF KEY SPECIES AND INDIVIDUAL ACTIONS</a:t>
            </a:r>
            <a:endParaRP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533"/>
                                        </p:tgtEl>
                                        <p:attrNameLst>
                                          <p:attrName>style.visibility</p:attrName>
                                        </p:attrNameLst>
                                      </p:cBhvr>
                                      <p:to>
                                        <p:strVal val="visible"/>
                                      </p:to>
                                    </p:set>
                                    <p:animEffect transition="in" filter="fade">
                                      <p:cBhvr>
                                        <p:cTn id="7" dur="700"/>
                                        <p:tgtEl>
                                          <p:spTgt spid="5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8"/>
        <p:cNvGrpSpPr/>
        <p:nvPr/>
      </p:nvGrpSpPr>
      <p:grpSpPr>
        <a:xfrm>
          <a:off x="0" y="0"/>
          <a:ext cx="0" cy="0"/>
          <a:chOff x="0" y="0"/>
          <a:chExt cx="0" cy="0"/>
        </a:xfrm>
      </p:grpSpPr>
      <p:sp>
        <p:nvSpPr>
          <p:cNvPr id="539" name="Google Shape;539;p13"/>
          <p:cNvSpPr txBox="1">
            <a:spLocks noGrp="1"/>
          </p:cNvSpPr>
          <p:nvPr>
            <p:ph type="title"/>
          </p:nvPr>
        </p:nvSpPr>
        <p:spPr>
          <a:xfrm>
            <a:off x="7863168" y="457200"/>
            <a:ext cx="3895344" cy="1664208"/>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dk1"/>
              </a:buClr>
              <a:buSzPts val="3100"/>
              <a:buFont typeface="Arial"/>
              <a:buNone/>
            </a:pPr>
            <a:r>
              <a:rPr lang="en-US" sz="3100"/>
              <a:t>KEYSTONE, INDICATOR, AND UMBRELLA SPECIES</a:t>
            </a:r>
            <a:endParaRPr/>
          </a:p>
        </p:txBody>
      </p:sp>
      <p:sp>
        <p:nvSpPr>
          <p:cNvPr id="541" name="Google Shape;541;p13"/>
          <p:cNvSpPr txBox="1">
            <a:spLocks noGrp="1"/>
          </p:cNvSpPr>
          <p:nvPr>
            <p:ph type="body" idx="1"/>
          </p:nvPr>
        </p:nvSpPr>
        <p:spPr>
          <a:xfrm>
            <a:off x="7863168" y="2315569"/>
            <a:ext cx="3894892" cy="3566160"/>
          </a:xfrm>
          <a:prstGeom prst="rect">
            <a:avLst/>
          </a:prstGeom>
          <a:noFill/>
          <a:ln>
            <a:noFill/>
          </a:ln>
        </p:spPr>
        <p:txBody>
          <a:bodyPr spcFirstLastPara="1" wrap="square" lIns="91425" tIns="45700" rIns="91425" bIns="45700" anchor="t" anchorCtr="0">
            <a:normAutofit fontScale="77500" lnSpcReduction="20000"/>
          </a:bodyPr>
          <a:lstStyle/>
          <a:p>
            <a:pPr marL="0" lvl="0" indent="0" algn="l" rtl="0">
              <a:lnSpc>
                <a:spcPct val="100000"/>
              </a:lnSpc>
              <a:spcBef>
                <a:spcPts val="0"/>
              </a:spcBef>
              <a:spcAft>
                <a:spcPts val="0"/>
              </a:spcAft>
              <a:buClr>
                <a:schemeClr val="dk1"/>
              </a:buClr>
              <a:buSzPts val="1400"/>
              <a:buFont typeface="Arial"/>
              <a:buNone/>
            </a:pPr>
            <a:r>
              <a:rPr lang="en-US" b="1"/>
              <a:t>Keystone Species Impact</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Keystone species have a disproportionate effect on ecosystem balance, like wolves controlling prey populations.</a:t>
            </a:r>
            <a:endParaRPr/>
          </a:p>
          <a:p>
            <a:pPr marL="0" lvl="0" indent="0" algn="l" rtl="0">
              <a:lnSpc>
                <a:spcPct val="100000"/>
              </a:lnSpc>
              <a:spcBef>
                <a:spcPts val="2500"/>
              </a:spcBef>
              <a:spcAft>
                <a:spcPts val="0"/>
              </a:spcAft>
              <a:buClr>
                <a:schemeClr val="dk1"/>
              </a:buClr>
              <a:buSzPts val="1400"/>
              <a:buFont typeface="Arial"/>
              <a:buNone/>
            </a:pPr>
            <a:r>
              <a:rPr lang="en-US" b="1"/>
              <a:t>Indicator Species Role</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Indicator species reflect environmental health, such as amphibians signaling water quality in habitats.</a:t>
            </a:r>
            <a:endParaRPr/>
          </a:p>
          <a:p>
            <a:pPr marL="0" lvl="0" indent="0" algn="l" rtl="0">
              <a:lnSpc>
                <a:spcPct val="100000"/>
              </a:lnSpc>
              <a:spcBef>
                <a:spcPts val="2500"/>
              </a:spcBef>
              <a:spcAft>
                <a:spcPts val="0"/>
              </a:spcAft>
              <a:buClr>
                <a:schemeClr val="dk1"/>
              </a:buClr>
              <a:buSzPts val="1400"/>
              <a:buFont typeface="Arial"/>
              <a:buNone/>
            </a:pPr>
            <a:r>
              <a:rPr lang="en-US" b="1"/>
              <a:t>Umbrella Species Conservation</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Umbrella species require large habitats, and protecting them benefits many other species in the ecosystem.</a:t>
            </a: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250"/>
                                  </p:stCondLst>
                                  <p:childTnLst>
                                    <p:set>
                                      <p:cBhvr>
                                        <p:cTn id="6" dur="1" fill="hold">
                                          <p:stCondLst>
                                            <p:cond delay="0"/>
                                          </p:stCondLst>
                                        </p:cTn>
                                        <p:tgtEl>
                                          <p:spTgt spid="541"/>
                                        </p:tgtEl>
                                        <p:attrNameLst>
                                          <p:attrName>style.visibility</p:attrName>
                                        </p:attrNameLst>
                                      </p:cBhvr>
                                      <p:to>
                                        <p:strVal val="visible"/>
                                      </p:to>
                                    </p:set>
                                    <p:animEffect transition="in" filter="fade">
                                      <p:cBhvr>
                                        <p:cTn id="7" dur="500"/>
                                        <p:tgtEl>
                                          <p:spTgt spid="5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49"/>
        <p:cNvGrpSpPr/>
        <p:nvPr/>
      </p:nvGrpSpPr>
      <p:grpSpPr>
        <a:xfrm>
          <a:off x="0" y="0"/>
          <a:ext cx="0" cy="0"/>
          <a:chOff x="0" y="0"/>
          <a:chExt cx="0" cy="0"/>
        </a:xfrm>
      </p:grpSpPr>
      <p:sp>
        <p:nvSpPr>
          <p:cNvPr id="550" name="Google Shape;550;p14"/>
          <p:cNvSpPr txBox="1">
            <a:spLocks noGrp="1"/>
          </p:cNvSpPr>
          <p:nvPr>
            <p:ph type="title"/>
          </p:nvPr>
        </p:nvSpPr>
        <p:spPr>
          <a:xfrm>
            <a:off x="457200" y="457200"/>
            <a:ext cx="11274552" cy="1005840"/>
          </a:xfrm>
          <a:prstGeom prst="rect">
            <a:avLst/>
          </a:prstGeom>
          <a:noFill/>
          <a:ln>
            <a:noFill/>
          </a:ln>
        </p:spPr>
        <p:txBody>
          <a:bodyPr spcFirstLastPara="1" wrap="square" lIns="91425" tIns="45700" rIns="91425" bIns="45700" anchor="t" anchorCtr="0">
            <a:normAutofit/>
          </a:bodyPr>
          <a:lstStyle/>
          <a:p>
            <a:pPr marL="0" lvl="0" indent="0" algn="l" rtl="0">
              <a:lnSpc>
                <a:spcPct val="80000"/>
              </a:lnSpc>
              <a:spcBef>
                <a:spcPts val="0"/>
              </a:spcBef>
              <a:spcAft>
                <a:spcPts val="0"/>
              </a:spcAft>
              <a:buClr>
                <a:schemeClr val="dk1"/>
              </a:buClr>
              <a:buSzPts val="2800"/>
              <a:buFont typeface="Arial"/>
              <a:buNone/>
            </a:pPr>
            <a:r>
              <a:rPr lang="en-US"/>
              <a:t>REDUCING ECOLOGICAL FOOTPRINTS</a:t>
            </a:r>
            <a:endParaRPr/>
          </a:p>
        </p:txBody>
      </p:sp>
      <p:grpSp>
        <p:nvGrpSpPr>
          <p:cNvPr id="554" name="Google Shape;554;p14"/>
          <p:cNvGrpSpPr/>
          <p:nvPr/>
        </p:nvGrpSpPr>
        <p:grpSpPr>
          <a:xfrm>
            <a:off x="1997012" y="1554480"/>
            <a:ext cx="9734739" cy="4297007"/>
            <a:chOff x="1539812" y="0"/>
            <a:chExt cx="9734739" cy="4297007"/>
          </a:xfrm>
        </p:grpSpPr>
        <p:sp>
          <p:nvSpPr>
            <p:cNvPr id="556" name="Google Shape;556;p14"/>
            <p:cNvSpPr/>
            <p:nvPr/>
          </p:nvSpPr>
          <p:spPr>
            <a:xfrm>
              <a:off x="1539812" y="0"/>
              <a:ext cx="9734739" cy="3708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14"/>
            <p:cNvSpPr txBox="1"/>
            <p:nvPr/>
          </p:nvSpPr>
          <p:spPr>
            <a:xfrm>
              <a:off x="1539812" y="0"/>
              <a:ext cx="9734739" cy="370850"/>
            </a:xfrm>
            <a:prstGeom prst="rect">
              <a:avLst/>
            </a:prstGeom>
            <a:noFill/>
            <a:ln>
              <a:noFill/>
            </a:ln>
          </p:spPr>
          <p:txBody>
            <a:bodyPr spcFirstLastPara="1" wrap="square" lIns="0" tIns="22850" rIns="22850" bIns="22850" anchor="t" anchorCtr="0">
              <a:noAutofit/>
            </a:bodyPr>
            <a:lstStyle/>
            <a:p>
              <a:pPr marL="0" marR="0" lvl="0" indent="0" algn="l" rtl="0">
                <a:lnSpc>
                  <a:spcPct val="100000"/>
                </a:lnSpc>
                <a:spcBef>
                  <a:spcPts val="0"/>
                </a:spcBef>
                <a:spcAft>
                  <a:spcPts val="0"/>
                </a:spcAft>
                <a:buClr>
                  <a:schemeClr val="dk1"/>
                </a:buClr>
                <a:buSzPts val="1800"/>
                <a:buFont typeface="Open Sans Light"/>
                <a:buNone/>
              </a:pPr>
              <a:r>
                <a:rPr lang="en-US" sz="1800" b="1" i="0" u="none" strike="noStrike" cap="none">
                  <a:solidFill>
                    <a:schemeClr val="dk1"/>
                  </a:solidFill>
                  <a:latin typeface="Open Sans Light"/>
                  <a:ea typeface="Open Sans Light"/>
                  <a:cs typeface="Open Sans Light"/>
                  <a:sym typeface="Open Sans Light"/>
                </a:rPr>
                <a:t>Minimizing Resource Consumption</a:t>
              </a:r>
              <a:endParaRPr/>
            </a:p>
          </p:txBody>
        </p:sp>
        <p:sp>
          <p:nvSpPr>
            <p:cNvPr id="558" name="Google Shape;558;p14"/>
            <p:cNvSpPr/>
            <p:nvPr/>
          </p:nvSpPr>
          <p:spPr>
            <a:xfrm>
              <a:off x="1539812" y="370850"/>
              <a:ext cx="9734739" cy="988961"/>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14"/>
            <p:cNvSpPr txBox="1"/>
            <p:nvPr/>
          </p:nvSpPr>
          <p:spPr>
            <a:xfrm>
              <a:off x="1539812" y="370850"/>
              <a:ext cx="9734739" cy="988961"/>
            </a:xfrm>
            <a:prstGeom prst="rect">
              <a:avLst/>
            </a:prstGeom>
            <a:noFill/>
            <a:ln>
              <a:noFill/>
            </a:ln>
          </p:spPr>
          <p:txBody>
            <a:bodyPr spcFirstLastPara="1" wrap="square" lIns="0" tIns="17775" rIns="17775" bIns="17775" anchor="t" anchorCtr="0">
              <a:noAutofit/>
            </a:bodyPr>
            <a:lstStyle/>
            <a:p>
              <a:pPr marL="0" marR="0" lvl="0" indent="0" algn="l" rtl="0">
                <a:lnSpc>
                  <a:spcPct val="100000"/>
                </a:lnSpc>
                <a:spcBef>
                  <a:spcPts val="0"/>
                </a:spcBef>
                <a:spcAft>
                  <a:spcPts val="0"/>
                </a:spcAft>
                <a:buClr>
                  <a:schemeClr val="dk1"/>
                </a:buClr>
                <a:buSzPts val="1400"/>
                <a:buFont typeface="Open Sans Light"/>
                <a:buNone/>
              </a:pPr>
              <a:r>
                <a:rPr lang="en-US" sz="1400" b="0" i="0" u="none" strike="noStrike" cap="none">
                  <a:solidFill>
                    <a:schemeClr val="dk1"/>
                  </a:solidFill>
                  <a:latin typeface="Open Sans Light"/>
                  <a:ea typeface="Open Sans Light"/>
                  <a:cs typeface="Open Sans Light"/>
                  <a:sym typeface="Open Sans Light"/>
                </a:rPr>
                <a:t>Reducing use of natural resources helps decrease ecological footprints and promotes sustainable living.</a:t>
              </a:r>
              <a:endParaRPr/>
            </a:p>
          </p:txBody>
        </p:sp>
        <p:sp>
          <p:nvSpPr>
            <p:cNvPr id="561" name="Google Shape;561;p14"/>
            <p:cNvSpPr/>
            <p:nvPr/>
          </p:nvSpPr>
          <p:spPr>
            <a:xfrm>
              <a:off x="1539812" y="1468597"/>
              <a:ext cx="9734739" cy="3708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14"/>
            <p:cNvSpPr txBox="1"/>
            <p:nvPr/>
          </p:nvSpPr>
          <p:spPr>
            <a:xfrm>
              <a:off x="1539812" y="1468597"/>
              <a:ext cx="9734739" cy="370850"/>
            </a:xfrm>
            <a:prstGeom prst="rect">
              <a:avLst/>
            </a:prstGeom>
            <a:noFill/>
            <a:ln>
              <a:noFill/>
            </a:ln>
          </p:spPr>
          <p:txBody>
            <a:bodyPr spcFirstLastPara="1" wrap="square" lIns="0" tIns="22850" rIns="22850" bIns="22850" anchor="t" anchorCtr="0">
              <a:noAutofit/>
            </a:bodyPr>
            <a:lstStyle/>
            <a:p>
              <a:pPr marL="0" marR="0" lvl="0" indent="0" algn="l" rtl="0">
                <a:lnSpc>
                  <a:spcPct val="100000"/>
                </a:lnSpc>
                <a:spcBef>
                  <a:spcPts val="0"/>
                </a:spcBef>
                <a:spcAft>
                  <a:spcPts val="0"/>
                </a:spcAft>
                <a:buClr>
                  <a:schemeClr val="dk1"/>
                </a:buClr>
                <a:buSzPts val="1800"/>
                <a:buFont typeface="Open Sans Light"/>
                <a:buNone/>
              </a:pPr>
              <a:r>
                <a:rPr lang="en-US" sz="1800" b="1" i="0" u="none" strike="noStrike" cap="none">
                  <a:solidFill>
                    <a:schemeClr val="dk1"/>
                  </a:solidFill>
                  <a:latin typeface="Open Sans Light"/>
                  <a:ea typeface="Open Sans Light"/>
                  <a:cs typeface="Open Sans Light"/>
                  <a:sym typeface="Open Sans Light"/>
                </a:rPr>
                <a:t>Promoting Sustainable Diets and Waste Reduction</a:t>
              </a:r>
              <a:endParaRPr/>
            </a:p>
          </p:txBody>
        </p:sp>
        <p:sp>
          <p:nvSpPr>
            <p:cNvPr id="563" name="Google Shape;563;p14"/>
            <p:cNvSpPr/>
            <p:nvPr/>
          </p:nvSpPr>
          <p:spPr>
            <a:xfrm>
              <a:off x="1539812" y="1839448"/>
              <a:ext cx="9734739" cy="988961"/>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14"/>
            <p:cNvSpPr txBox="1"/>
            <p:nvPr/>
          </p:nvSpPr>
          <p:spPr>
            <a:xfrm>
              <a:off x="1539812" y="1839448"/>
              <a:ext cx="9734739" cy="988961"/>
            </a:xfrm>
            <a:prstGeom prst="rect">
              <a:avLst/>
            </a:prstGeom>
            <a:noFill/>
            <a:ln>
              <a:noFill/>
            </a:ln>
          </p:spPr>
          <p:txBody>
            <a:bodyPr spcFirstLastPara="1" wrap="square" lIns="0" tIns="17775" rIns="17775" bIns="17775" anchor="t" anchorCtr="0">
              <a:noAutofit/>
            </a:bodyPr>
            <a:lstStyle/>
            <a:p>
              <a:pPr marL="0" marR="0" lvl="0" indent="0" algn="l" rtl="0">
                <a:lnSpc>
                  <a:spcPct val="100000"/>
                </a:lnSpc>
                <a:spcBef>
                  <a:spcPts val="0"/>
                </a:spcBef>
                <a:spcAft>
                  <a:spcPts val="0"/>
                </a:spcAft>
                <a:buClr>
                  <a:schemeClr val="dk1"/>
                </a:buClr>
                <a:buSzPts val="1400"/>
                <a:buFont typeface="Open Sans Light"/>
                <a:buNone/>
              </a:pPr>
              <a:r>
                <a:rPr lang="en-US" sz="1400" b="0" i="0" u="none" strike="noStrike" cap="none">
                  <a:solidFill>
                    <a:schemeClr val="dk1"/>
                  </a:solidFill>
                  <a:latin typeface="Open Sans Light"/>
                  <a:ea typeface="Open Sans Light"/>
                  <a:cs typeface="Open Sans Light"/>
                  <a:sym typeface="Open Sans Light"/>
                </a:rPr>
                <a:t>Adopting sustainable diets and reducing waste supports biodiversity and lowers environmental impact.</a:t>
              </a:r>
              <a:endParaRPr/>
            </a:p>
          </p:txBody>
        </p:sp>
        <p:sp>
          <p:nvSpPr>
            <p:cNvPr id="566" name="Google Shape;566;p14"/>
            <p:cNvSpPr/>
            <p:nvPr/>
          </p:nvSpPr>
          <p:spPr>
            <a:xfrm>
              <a:off x="1539812" y="2937195"/>
              <a:ext cx="9734739" cy="3708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14"/>
            <p:cNvSpPr txBox="1"/>
            <p:nvPr/>
          </p:nvSpPr>
          <p:spPr>
            <a:xfrm>
              <a:off x="1539812" y="2937195"/>
              <a:ext cx="9734739" cy="370850"/>
            </a:xfrm>
            <a:prstGeom prst="rect">
              <a:avLst/>
            </a:prstGeom>
            <a:noFill/>
            <a:ln>
              <a:noFill/>
            </a:ln>
          </p:spPr>
          <p:txBody>
            <a:bodyPr spcFirstLastPara="1" wrap="square" lIns="0" tIns="22850" rIns="22850" bIns="22850" anchor="t" anchorCtr="0">
              <a:noAutofit/>
            </a:bodyPr>
            <a:lstStyle/>
            <a:p>
              <a:pPr marL="0" marR="0" lvl="0" indent="0" algn="l" rtl="0">
                <a:lnSpc>
                  <a:spcPct val="100000"/>
                </a:lnSpc>
                <a:spcBef>
                  <a:spcPts val="0"/>
                </a:spcBef>
                <a:spcAft>
                  <a:spcPts val="0"/>
                </a:spcAft>
                <a:buClr>
                  <a:schemeClr val="dk1"/>
                </a:buClr>
                <a:buSzPts val="1800"/>
                <a:buFont typeface="Open Sans Light"/>
                <a:buNone/>
              </a:pPr>
              <a:r>
                <a:rPr lang="en-US" sz="1800" b="1" i="0" u="none" strike="noStrike" cap="none">
                  <a:solidFill>
                    <a:schemeClr val="dk1"/>
                  </a:solidFill>
                  <a:latin typeface="Open Sans Light"/>
                  <a:ea typeface="Open Sans Light"/>
                  <a:cs typeface="Open Sans Light"/>
                  <a:sym typeface="Open Sans Light"/>
                </a:rPr>
                <a:t>Supporting Conservation and Habitat Restoration</a:t>
              </a:r>
              <a:endParaRPr/>
            </a:p>
          </p:txBody>
        </p:sp>
        <p:sp>
          <p:nvSpPr>
            <p:cNvPr id="568" name="Google Shape;568;p14"/>
            <p:cNvSpPr/>
            <p:nvPr/>
          </p:nvSpPr>
          <p:spPr>
            <a:xfrm>
              <a:off x="1539812" y="3308046"/>
              <a:ext cx="9734739" cy="988961"/>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14"/>
            <p:cNvSpPr txBox="1"/>
            <p:nvPr/>
          </p:nvSpPr>
          <p:spPr>
            <a:xfrm>
              <a:off x="1539812" y="3308046"/>
              <a:ext cx="9734739" cy="988961"/>
            </a:xfrm>
            <a:prstGeom prst="rect">
              <a:avLst/>
            </a:prstGeom>
            <a:noFill/>
            <a:ln>
              <a:noFill/>
            </a:ln>
          </p:spPr>
          <p:txBody>
            <a:bodyPr spcFirstLastPara="1" wrap="square" lIns="0" tIns="17775" rIns="17775" bIns="17775" anchor="t" anchorCtr="0">
              <a:noAutofit/>
            </a:bodyPr>
            <a:lstStyle/>
            <a:p>
              <a:pPr marL="0" marR="0" lvl="0" indent="0" algn="l" rtl="0">
                <a:lnSpc>
                  <a:spcPct val="100000"/>
                </a:lnSpc>
                <a:spcBef>
                  <a:spcPts val="0"/>
                </a:spcBef>
                <a:spcAft>
                  <a:spcPts val="0"/>
                </a:spcAft>
                <a:buClr>
                  <a:schemeClr val="dk1"/>
                </a:buClr>
                <a:buSzPts val="1400"/>
                <a:buFont typeface="Open Sans Light"/>
                <a:buNone/>
              </a:pPr>
              <a:r>
                <a:rPr lang="en-US" sz="1400" b="0" i="0" u="none" strike="noStrike" cap="none">
                  <a:solidFill>
                    <a:schemeClr val="dk1"/>
                  </a:solidFill>
                  <a:latin typeface="Open Sans Light"/>
                  <a:ea typeface="Open Sans Light"/>
                  <a:cs typeface="Open Sans Light"/>
                  <a:sym typeface="Open Sans Light"/>
                </a:rPr>
                <a:t>Participating in conservation efforts and habitat restoration helps maintain ecosystem health and biodiversity.</a:t>
              </a:r>
              <a:endParaRPr/>
            </a:p>
          </p:txBody>
        </p:sp>
      </p:gr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74"/>
        <p:cNvGrpSpPr/>
        <p:nvPr/>
      </p:nvGrpSpPr>
      <p:grpSpPr>
        <a:xfrm>
          <a:off x="0" y="0"/>
          <a:ext cx="0" cy="0"/>
          <a:chOff x="0" y="0"/>
          <a:chExt cx="0" cy="0"/>
        </a:xfrm>
      </p:grpSpPr>
      <p:sp>
        <p:nvSpPr>
          <p:cNvPr id="575" name="Google Shape;575;g3bc80eddc2a_1_9"/>
          <p:cNvSpPr txBox="1">
            <a:spLocks noGrp="1"/>
          </p:cNvSpPr>
          <p:nvPr>
            <p:ph type="title"/>
          </p:nvPr>
        </p:nvSpPr>
        <p:spPr>
          <a:xfrm>
            <a:off x="2035450" y="220550"/>
            <a:ext cx="7503900" cy="5310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en-US"/>
              <a:t>Introduce &amp; Sign in to magic school AI</a:t>
            </a:r>
            <a:endParaRPr/>
          </a:p>
        </p:txBody>
      </p:sp>
      <p:pic>
        <p:nvPicPr>
          <p:cNvPr id="577" name="Google Shape;577;g3bc80eddc2a_1_9" title="magicschool sign in page.png"/>
          <p:cNvPicPr preferRelativeResize="0"/>
          <p:nvPr/>
        </p:nvPicPr>
        <p:blipFill>
          <a:blip r:embed="rId3">
            <a:alphaModFix/>
          </a:blip>
          <a:stretch>
            <a:fillRect/>
          </a:stretch>
        </p:blipFill>
        <p:spPr>
          <a:xfrm>
            <a:off x="1290625" y="751550"/>
            <a:ext cx="9610725" cy="56673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82"/>
        <p:cNvGrpSpPr/>
        <p:nvPr/>
      </p:nvGrpSpPr>
      <p:grpSpPr>
        <a:xfrm>
          <a:off x="0" y="0"/>
          <a:ext cx="0" cy="0"/>
          <a:chOff x="0" y="0"/>
          <a:chExt cx="0" cy="0"/>
        </a:xfrm>
      </p:grpSpPr>
      <p:sp>
        <p:nvSpPr>
          <p:cNvPr id="583" name="Google Shape;583;g3bc80eddc2a_1_23"/>
          <p:cNvSpPr txBox="1">
            <a:spLocks noGrp="1"/>
          </p:cNvSpPr>
          <p:nvPr>
            <p:ph type="title"/>
          </p:nvPr>
        </p:nvSpPr>
        <p:spPr>
          <a:xfrm>
            <a:off x="2035450" y="220550"/>
            <a:ext cx="7503900" cy="5310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en-US"/>
              <a:t>Option for Student to sign in and join</a:t>
            </a:r>
            <a:endParaRPr/>
          </a:p>
        </p:txBody>
      </p:sp>
      <p:pic>
        <p:nvPicPr>
          <p:cNvPr id="585" name="Google Shape;585;g3bc80eddc2a_1_23" title="options for students to sign in.png"/>
          <p:cNvPicPr preferRelativeResize="0"/>
          <p:nvPr/>
        </p:nvPicPr>
        <p:blipFill>
          <a:blip r:embed="rId3">
            <a:alphaModFix/>
          </a:blip>
          <a:stretch>
            <a:fillRect/>
          </a:stretch>
        </p:blipFill>
        <p:spPr>
          <a:xfrm>
            <a:off x="725213" y="861910"/>
            <a:ext cx="10731062" cy="550210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90"/>
        <p:cNvGrpSpPr/>
        <p:nvPr/>
      </p:nvGrpSpPr>
      <p:grpSpPr>
        <a:xfrm>
          <a:off x="0" y="0"/>
          <a:ext cx="0" cy="0"/>
          <a:chOff x="0" y="0"/>
          <a:chExt cx="0" cy="0"/>
        </a:xfrm>
      </p:grpSpPr>
      <p:sp>
        <p:nvSpPr>
          <p:cNvPr id="591" name="Google Shape;591;g3bc80eddc2a_1_100"/>
          <p:cNvSpPr txBox="1">
            <a:spLocks noGrp="1"/>
          </p:cNvSpPr>
          <p:nvPr>
            <p:ph type="title"/>
          </p:nvPr>
        </p:nvSpPr>
        <p:spPr>
          <a:xfrm>
            <a:off x="2035450" y="220550"/>
            <a:ext cx="7503900" cy="5310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Sign in to magic school AI</a:t>
            </a:r>
            <a:endParaRPr/>
          </a:p>
        </p:txBody>
      </p:sp>
      <p:pic>
        <p:nvPicPr>
          <p:cNvPr id="593" name="Google Shape;593;g3bc80eddc2a_1_100" title="room view.png"/>
          <p:cNvPicPr preferRelativeResize="0"/>
          <p:nvPr/>
        </p:nvPicPr>
        <p:blipFill>
          <a:blip r:embed="rId3">
            <a:alphaModFix/>
          </a:blip>
          <a:stretch>
            <a:fillRect/>
          </a:stretch>
        </p:blipFill>
        <p:spPr>
          <a:xfrm>
            <a:off x="896300" y="1056350"/>
            <a:ext cx="9204141" cy="533394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98"/>
        <p:cNvGrpSpPr/>
        <p:nvPr/>
      </p:nvGrpSpPr>
      <p:grpSpPr>
        <a:xfrm>
          <a:off x="0" y="0"/>
          <a:ext cx="0" cy="0"/>
          <a:chOff x="0" y="0"/>
          <a:chExt cx="0" cy="0"/>
        </a:xfrm>
      </p:grpSpPr>
      <p:sp>
        <p:nvSpPr>
          <p:cNvPr id="599" name="Google Shape;599;g3bc80eddc2a_1_16"/>
          <p:cNvSpPr txBox="1">
            <a:spLocks noGrp="1"/>
          </p:cNvSpPr>
          <p:nvPr>
            <p:ph type="title"/>
          </p:nvPr>
        </p:nvSpPr>
        <p:spPr>
          <a:xfrm>
            <a:off x="2035450" y="220550"/>
            <a:ext cx="7503900" cy="5310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Room View</a:t>
            </a:r>
            <a:endParaRPr/>
          </a:p>
        </p:txBody>
      </p:sp>
      <p:pic>
        <p:nvPicPr>
          <p:cNvPr id="601" name="Google Shape;601;g3bc80eddc2a_1_16" title="room view.png"/>
          <p:cNvPicPr preferRelativeResize="0"/>
          <p:nvPr/>
        </p:nvPicPr>
        <p:blipFill>
          <a:blip r:embed="rId3">
            <a:alphaModFix/>
          </a:blip>
          <a:stretch>
            <a:fillRect/>
          </a:stretch>
        </p:blipFill>
        <p:spPr>
          <a:xfrm>
            <a:off x="904953" y="1155855"/>
            <a:ext cx="9983766" cy="517663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6"/>
        <p:cNvGrpSpPr/>
        <p:nvPr/>
      </p:nvGrpSpPr>
      <p:grpSpPr>
        <a:xfrm>
          <a:off x="0" y="0"/>
          <a:ext cx="0" cy="0"/>
          <a:chOff x="0" y="0"/>
          <a:chExt cx="0" cy="0"/>
        </a:xfrm>
      </p:grpSpPr>
      <p:sp>
        <p:nvSpPr>
          <p:cNvPr id="607" name="Google Shape;607;g3bc80eddc2a_1_45"/>
          <p:cNvSpPr txBox="1">
            <a:spLocks noGrp="1"/>
          </p:cNvSpPr>
          <p:nvPr>
            <p:ph type="title"/>
          </p:nvPr>
        </p:nvSpPr>
        <p:spPr>
          <a:xfrm>
            <a:off x="2035450" y="220550"/>
            <a:ext cx="7503900" cy="5310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Rooms</a:t>
            </a:r>
            <a:endParaRPr/>
          </a:p>
        </p:txBody>
      </p:sp>
      <p:pic>
        <p:nvPicPr>
          <p:cNvPr id="609" name="Google Shape;609;g3bc80eddc2a_1_45" title="rooms .png"/>
          <p:cNvPicPr preferRelativeResize="0"/>
          <p:nvPr/>
        </p:nvPicPr>
        <p:blipFill>
          <a:blip r:embed="rId3">
            <a:alphaModFix/>
          </a:blip>
          <a:stretch>
            <a:fillRect/>
          </a:stretch>
        </p:blipFill>
        <p:spPr>
          <a:xfrm>
            <a:off x="919575" y="1192641"/>
            <a:ext cx="9548728" cy="5192396"/>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14"/>
        <p:cNvGrpSpPr/>
        <p:nvPr/>
      </p:nvGrpSpPr>
      <p:grpSpPr>
        <a:xfrm>
          <a:off x="0" y="0"/>
          <a:ext cx="0" cy="0"/>
          <a:chOff x="0" y="0"/>
          <a:chExt cx="0" cy="0"/>
        </a:xfrm>
      </p:grpSpPr>
      <p:sp>
        <p:nvSpPr>
          <p:cNvPr id="615" name="Google Shape;615;g3bc80eddc2a_1_93"/>
          <p:cNvSpPr txBox="1">
            <a:spLocks noGrp="1"/>
          </p:cNvSpPr>
          <p:nvPr>
            <p:ph type="title"/>
          </p:nvPr>
        </p:nvSpPr>
        <p:spPr>
          <a:xfrm>
            <a:off x="2035450" y="220550"/>
            <a:ext cx="7503900" cy="5310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Review AI tools</a:t>
            </a:r>
            <a:endParaRPr/>
          </a:p>
        </p:txBody>
      </p:sp>
      <p:pic>
        <p:nvPicPr>
          <p:cNvPr id="617" name="Google Shape;617;g3bc80eddc2a_1_93" title="Screenshot 2026-01-31 131535.png"/>
          <p:cNvPicPr preferRelativeResize="0"/>
          <p:nvPr/>
        </p:nvPicPr>
        <p:blipFill>
          <a:blip r:embed="rId3">
            <a:alphaModFix/>
          </a:blip>
          <a:stretch>
            <a:fillRect/>
          </a:stretch>
        </p:blipFill>
        <p:spPr>
          <a:xfrm>
            <a:off x="777768" y="903950"/>
            <a:ext cx="10762593" cy="5439043"/>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22"/>
        <p:cNvGrpSpPr/>
        <p:nvPr/>
      </p:nvGrpSpPr>
      <p:grpSpPr>
        <a:xfrm>
          <a:off x="0" y="0"/>
          <a:ext cx="0" cy="0"/>
          <a:chOff x="0" y="0"/>
          <a:chExt cx="0" cy="0"/>
        </a:xfrm>
      </p:grpSpPr>
      <p:sp>
        <p:nvSpPr>
          <p:cNvPr id="623" name="Google Shape;623;g3bc80eddc2a_1_108"/>
          <p:cNvSpPr txBox="1">
            <a:spLocks noGrp="1"/>
          </p:cNvSpPr>
          <p:nvPr>
            <p:ph type="ctrTitle" idx="4294967295"/>
          </p:nvPr>
        </p:nvSpPr>
        <p:spPr>
          <a:xfrm>
            <a:off x="457200" y="457198"/>
            <a:ext cx="5140500" cy="5948857"/>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dk1"/>
              </a:buClr>
              <a:buSzPts val="6100"/>
              <a:buFont typeface="Arial"/>
              <a:buNone/>
            </a:pPr>
            <a:r>
              <a:rPr lang="en-US" sz="6100" dirty="0"/>
              <a:t>PROJECT OVERVIEW AND OBJECTIVES</a:t>
            </a:r>
            <a:endParaRP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623"/>
                                        </p:tgtEl>
                                        <p:attrNameLst>
                                          <p:attrName>style.visibility</p:attrName>
                                        </p:attrNameLst>
                                      </p:cBhvr>
                                      <p:to>
                                        <p:strVal val="visible"/>
                                      </p:to>
                                    </p:set>
                                    <p:animEffect transition="in" filter="fade">
                                      <p:cBhvr>
                                        <p:cTn id="7" dur="700"/>
                                        <p:tgtEl>
                                          <p:spTgt spid="6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455" name="Google Shape;455;p4"/>
          <p:cNvSpPr txBox="1">
            <a:spLocks noGrp="1"/>
          </p:cNvSpPr>
          <p:nvPr>
            <p:ph type="title"/>
          </p:nvPr>
        </p:nvSpPr>
        <p:spPr>
          <a:xfrm>
            <a:off x="7010400" y="499533"/>
            <a:ext cx="4754880" cy="1328932"/>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dk1"/>
              </a:buClr>
              <a:buSzPts val="3600"/>
              <a:buFont typeface="Arial"/>
              <a:buNone/>
            </a:pPr>
            <a:r>
              <a:rPr lang="en-US"/>
              <a:t>LEARNING OBJECTIVES</a:t>
            </a:r>
            <a:endParaRPr/>
          </a:p>
        </p:txBody>
      </p:sp>
      <p:sp>
        <p:nvSpPr>
          <p:cNvPr id="457" name="Google Shape;457;p4"/>
          <p:cNvSpPr txBox="1">
            <a:spLocks noGrp="1"/>
          </p:cNvSpPr>
          <p:nvPr>
            <p:ph type="body" idx="1"/>
          </p:nvPr>
        </p:nvSpPr>
        <p:spPr>
          <a:xfrm>
            <a:off x="7010400" y="1975104"/>
            <a:ext cx="4754880" cy="3931920"/>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100000"/>
              </a:lnSpc>
              <a:spcBef>
                <a:spcPts val="0"/>
              </a:spcBef>
              <a:spcAft>
                <a:spcPts val="0"/>
              </a:spcAft>
              <a:buClr>
                <a:schemeClr val="dk1"/>
              </a:buClr>
              <a:buSzPts val="1400"/>
              <a:buFont typeface="Arial"/>
              <a:buNone/>
            </a:pPr>
            <a:r>
              <a:rPr lang="en-US" b="1"/>
              <a:t>Human Impact on Ecosystems</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Students will analyze how deforestation, urbanization, and industrialization impact biodiversity and ecosystem health.</a:t>
            </a:r>
            <a:endParaRPr/>
          </a:p>
          <a:p>
            <a:pPr marL="0" lvl="0" indent="0" algn="l" rtl="0">
              <a:lnSpc>
                <a:spcPct val="100000"/>
              </a:lnSpc>
              <a:spcBef>
                <a:spcPts val="2500"/>
              </a:spcBef>
              <a:spcAft>
                <a:spcPts val="0"/>
              </a:spcAft>
              <a:buClr>
                <a:schemeClr val="dk1"/>
              </a:buClr>
              <a:buSzPts val="1400"/>
              <a:buFont typeface="Arial"/>
              <a:buNone/>
            </a:pPr>
            <a:r>
              <a:rPr lang="en-US" b="1"/>
              <a:t>Environmental Tools and Technologies</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Identify renewable energy, conservation, and restoration technologies that help adapt environments to human needs.</a:t>
            </a:r>
            <a:endParaRPr/>
          </a:p>
          <a:p>
            <a:pPr marL="0" lvl="0" indent="0" algn="l" rtl="0">
              <a:lnSpc>
                <a:spcPct val="100000"/>
              </a:lnSpc>
              <a:spcBef>
                <a:spcPts val="2500"/>
              </a:spcBef>
              <a:spcAft>
                <a:spcPts val="0"/>
              </a:spcAft>
              <a:buClr>
                <a:schemeClr val="dk1"/>
              </a:buClr>
              <a:buSzPts val="1400"/>
              <a:buFont typeface="Arial"/>
              <a:buNone/>
            </a:pPr>
            <a:r>
              <a:rPr lang="en-US" b="1"/>
              <a:t>Biodiversity Protection Strategies</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Propose strategies to sustain biodiversity considering ecological, social, and economic factors at various levels.</a:t>
            </a: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250"/>
                                  </p:stCondLst>
                                  <p:childTnLst>
                                    <p:set>
                                      <p:cBhvr>
                                        <p:cTn id="6" dur="1" fill="hold">
                                          <p:stCondLst>
                                            <p:cond delay="0"/>
                                          </p:stCondLst>
                                        </p:cTn>
                                        <p:tgtEl>
                                          <p:spTgt spid="457"/>
                                        </p:tgtEl>
                                        <p:attrNameLst>
                                          <p:attrName>style.visibility</p:attrName>
                                        </p:attrNameLst>
                                      </p:cBhvr>
                                      <p:to>
                                        <p:strVal val="visible"/>
                                      </p:to>
                                    </p:set>
                                    <p:animEffect transition="in" filter="fade">
                                      <p:cBhvr>
                                        <p:cTn id="7" dur="500"/>
                                        <p:tgtEl>
                                          <p:spTgt spid="4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28"/>
        <p:cNvGrpSpPr/>
        <p:nvPr/>
      </p:nvGrpSpPr>
      <p:grpSpPr>
        <a:xfrm>
          <a:off x="0" y="0"/>
          <a:ext cx="0" cy="0"/>
          <a:chOff x="0" y="0"/>
          <a:chExt cx="0" cy="0"/>
        </a:xfrm>
      </p:grpSpPr>
      <p:sp>
        <p:nvSpPr>
          <p:cNvPr id="629" name="Google Shape;629;g3bc80eddc2a_1_113"/>
          <p:cNvSpPr txBox="1">
            <a:spLocks noGrp="1"/>
          </p:cNvSpPr>
          <p:nvPr>
            <p:ph type="title"/>
          </p:nvPr>
        </p:nvSpPr>
        <p:spPr>
          <a:xfrm>
            <a:off x="457200" y="457200"/>
            <a:ext cx="4564800" cy="1269600"/>
          </a:xfrm>
          <a:prstGeom prst="rect">
            <a:avLst/>
          </a:prstGeom>
          <a:noFill/>
          <a:ln>
            <a:noFill/>
          </a:ln>
        </p:spPr>
        <p:txBody>
          <a:bodyPr spcFirstLastPara="1" wrap="square" lIns="91425" tIns="45700" rIns="91425" bIns="45700" anchor="t" anchorCtr="0">
            <a:normAutofit/>
          </a:bodyPr>
          <a:lstStyle/>
          <a:p>
            <a:pPr marL="0" lvl="0" indent="0" algn="l" rtl="0">
              <a:lnSpc>
                <a:spcPct val="80000"/>
              </a:lnSpc>
              <a:spcBef>
                <a:spcPts val="0"/>
              </a:spcBef>
              <a:spcAft>
                <a:spcPts val="0"/>
              </a:spcAft>
              <a:buClr>
                <a:schemeClr val="dk1"/>
              </a:buClr>
              <a:buSzPts val="2800"/>
              <a:buFont typeface="Arial"/>
              <a:buNone/>
            </a:pPr>
            <a:r>
              <a:rPr lang="en-US"/>
              <a:t>PROJECT OVERVIEW</a:t>
            </a:r>
            <a:endParaRPr/>
          </a:p>
        </p:txBody>
      </p:sp>
      <p:sp>
        <p:nvSpPr>
          <p:cNvPr id="631" name="Google Shape;631;g3bc80eddc2a_1_113"/>
          <p:cNvSpPr txBox="1">
            <a:spLocks noGrp="1"/>
          </p:cNvSpPr>
          <p:nvPr>
            <p:ph type="body" idx="1"/>
          </p:nvPr>
        </p:nvSpPr>
        <p:spPr>
          <a:xfrm>
            <a:off x="5500688" y="457200"/>
            <a:ext cx="6217800" cy="54753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1400"/>
              <a:buFont typeface="Arial"/>
              <a:buNone/>
            </a:pPr>
            <a:r>
              <a:rPr lang="en-US" b="1"/>
              <a:t>Project Purpose and Focus</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The project integrates course knowledge to explore human impact on biodiversity and ecosystem sustainability.</a:t>
            </a:r>
            <a:endParaRPr/>
          </a:p>
          <a:p>
            <a:pPr marL="0" lvl="0" indent="0" algn="l" rtl="0">
              <a:lnSpc>
                <a:spcPct val="100000"/>
              </a:lnSpc>
              <a:spcBef>
                <a:spcPts val="2500"/>
              </a:spcBef>
              <a:spcAft>
                <a:spcPts val="0"/>
              </a:spcAft>
              <a:buClr>
                <a:schemeClr val="dk1"/>
              </a:buClr>
              <a:buSzPts val="1400"/>
              <a:buFont typeface="Arial"/>
              <a:buNone/>
            </a:pPr>
            <a:r>
              <a:rPr lang="en-US" b="1"/>
              <a:t>Multimedia Deliverables</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Students create presentations, scripts, posters, and reflection tables using technology tools to express findings.</a:t>
            </a:r>
            <a:endParaRPr/>
          </a:p>
          <a:p>
            <a:pPr marL="0" lvl="0" indent="0" algn="l" rtl="0">
              <a:lnSpc>
                <a:spcPct val="100000"/>
              </a:lnSpc>
              <a:spcBef>
                <a:spcPts val="2500"/>
              </a:spcBef>
              <a:spcAft>
                <a:spcPts val="0"/>
              </a:spcAft>
              <a:buClr>
                <a:schemeClr val="dk1"/>
              </a:buClr>
              <a:buSzPts val="1400"/>
              <a:buFont typeface="Arial"/>
              <a:buNone/>
            </a:pPr>
            <a:r>
              <a:rPr lang="en-US" b="1"/>
              <a:t>Skills Developed</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The project promotes critical thinking, collaboration, respectful discussion, and logical reasoning.</a:t>
            </a:r>
            <a:endParaRPr/>
          </a:p>
          <a:p>
            <a:pPr marL="0" lvl="0" indent="0" algn="l" rtl="0">
              <a:lnSpc>
                <a:spcPct val="100000"/>
              </a:lnSpc>
              <a:spcBef>
                <a:spcPts val="2500"/>
              </a:spcBef>
              <a:spcAft>
                <a:spcPts val="0"/>
              </a:spcAft>
              <a:buClr>
                <a:schemeClr val="dk1"/>
              </a:buClr>
              <a:buSzPts val="1400"/>
              <a:buFont typeface="Arial"/>
              <a:buNone/>
            </a:pPr>
            <a:r>
              <a:rPr lang="en-US" b="1"/>
              <a:t>Real-World Application</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Students apply environmental concepts to real ecosystems using evidence and AI-assisted multimedia tools.</a:t>
            </a: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250"/>
                                  </p:stCondLst>
                                  <p:childTnLst>
                                    <p:set>
                                      <p:cBhvr>
                                        <p:cTn id="6" dur="1" fill="hold">
                                          <p:stCondLst>
                                            <p:cond delay="0"/>
                                          </p:stCondLst>
                                        </p:cTn>
                                        <p:tgtEl>
                                          <p:spTgt spid="631"/>
                                        </p:tgtEl>
                                        <p:attrNameLst>
                                          <p:attrName>style.visibility</p:attrName>
                                        </p:attrNameLst>
                                      </p:cBhvr>
                                      <p:to>
                                        <p:strVal val="visible"/>
                                      </p:to>
                                    </p:set>
                                    <p:animEffect transition="in" filter="fade">
                                      <p:cBhvr>
                                        <p:cTn id="7" dur="500"/>
                                        <p:tgtEl>
                                          <p:spTgt spid="6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39"/>
        <p:cNvGrpSpPr/>
        <p:nvPr/>
      </p:nvGrpSpPr>
      <p:grpSpPr>
        <a:xfrm>
          <a:off x="0" y="0"/>
          <a:ext cx="0" cy="0"/>
          <a:chOff x="0" y="0"/>
          <a:chExt cx="0" cy="0"/>
        </a:xfrm>
      </p:grpSpPr>
      <p:sp>
        <p:nvSpPr>
          <p:cNvPr id="640" name="Google Shape;640;g3bc80eddc2a_1_54"/>
          <p:cNvSpPr txBox="1">
            <a:spLocks noGrp="1"/>
          </p:cNvSpPr>
          <p:nvPr>
            <p:ph type="ctrTitle" idx="4294967295"/>
          </p:nvPr>
        </p:nvSpPr>
        <p:spPr>
          <a:xfrm>
            <a:off x="457200" y="457198"/>
            <a:ext cx="5140500" cy="5938347"/>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dk1"/>
              </a:buClr>
              <a:buSzPts val="5000"/>
              <a:buFont typeface="Arial"/>
              <a:buNone/>
            </a:pPr>
            <a:r>
              <a:rPr lang="en-US" sz="5000" dirty="0"/>
              <a:t>PROJECT DELIVERABLES AND TECHNOLOGY INTEGRATION</a:t>
            </a:r>
            <a:endParaRP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640"/>
                                        </p:tgtEl>
                                        <p:attrNameLst>
                                          <p:attrName>style.visibility</p:attrName>
                                        </p:attrNameLst>
                                      </p:cBhvr>
                                      <p:to>
                                        <p:strVal val="visible"/>
                                      </p:to>
                                    </p:set>
                                    <p:animEffect transition="in" filter="fade">
                                      <p:cBhvr>
                                        <p:cTn id="7" dur="700"/>
                                        <p:tgtEl>
                                          <p:spTgt spid="6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Google Shape;646;g3bc80eddc2a_1_59"/>
          <p:cNvSpPr txBox="1">
            <a:spLocks noGrp="1"/>
          </p:cNvSpPr>
          <p:nvPr>
            <p:ph type="title"/>
          </p:nvPr>
        </p:nvSpPr>
        <p:spPr>
          <a:xfrm>
            <a:off x="457200" y="457200"/>
            <a:ext cx="11274600" cy="1005900"/>
          </a:xfrm>
          <a:prstGeom prst="rect">
            <a:avLst/>
          </a:prstGeom>
          <a:noFill/>
          <a:ln>
            <a:noFill/>
          </a:ln>
        </p:spPr>
        <p:txBody>
          <a:bodyPr spcFirstLastPara="1" wrap="square" lIns="91425" tIns="45700" rIns="91425" bIns="45700" anchor="t" anchorCtr="0">
            <a:normAutofit/>
          </a:bodyPr>
          <a:lstStyle/>
          <a:p>
            <a:pPr marL="0" lvl="0" indent="0" algn="l" rtl="0">
              <a:lnSpc>
                <a:spcPct val="80000"/>
              </a:lnSpc>
              <a:spcBef>
                <a:spcPts val="0"/>
              </a:spcBef>
              <a:spcAft>
                <a:spcPts val="0"/>
              </a:spcAft>
              <a:buClr>
                <a:schemeClr val="dk1"/>
              </a:buClr>
              <a:buSzPts val="2800"/>
              <a:buFont typeface="Arial"/>
              <a:buNone/>
            </a:pPr>
            <a:r>
              <a:rPr lang="en-US"/>
              <a:t>PRESENTATION AND CREATIVE COMPONENTS</a:t>
            </a:r>
            <a:endParaRPr/>
          </a:p>
        </p:txBody>
      </p:sp>
      <p:grpSp>
        <p:nvGrpSpPr>
          <p:cNvPr id="650" name="Google Shape;650;g3bc80eddc2a_1_59"/>
          <p:cNvGrpSpPr/>
          <p:nvPr/>
        </p:nvGrpSpPr>
        <p:grpSpPr>
          <a:xfrm>
            <a:off x="1997012" y="1554480"/>
            <a:ext cx="9734700" cy="4297146"/>
            <a:chOff x="1539812" y="0"/>
            <a:chExt cx="9734700" cy="4297146"/>
          </a:xfrm>
        </p:grpSpPr>
        <p:sp>
          <p:nvSpPr>
            <p:cNvPr id="652" name="Google Shape;652;g3bc80eddc2a_1_59"/>
            <p:cNvSpPr/>
            <p:nvPr/>
          </p:nvSpPr>
          <p:spPr>
            <a:xfrm>
              <a:off x="1539812" y="0"/>
              <a:ext cx="9734700" cy="370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g3bc80eddc2a_1_59"/>
            <p:cNvSpPr txBox="1"/>
            <p:nvPr/>
          </p:nvSpPr>
          <p:spPr>
            <a:xfrm>
              <a:off x="1539812" y="0"/>
              <a:ext cx="9734700" cy="370800"/>
            </a:xfrm>
            <a:prstGeom prst="rect">
              <a:avLst/>
            </a:prstGeom>
            <a:noFill/>
            <a:ln>
              <a:noFill/>
            </a:ln>
          </p:spPr>
          <p:txBody>
            <a:bodyPr spcFirstLastPara="1" wrap="square" lIns="0" tIns="22850" rIns="22850" bIns="22850" anchor="t" anchorCtr="0">
              <a:noAutofit/>
            </a:bodyPr>
            <a:lstStyle/>
            <a:p>
              <a:pPr marL="0" marR="0" lvl="0" indent="0" algn="l" rtl="0">
                <a:lnSpc>
                  <a:spcPct val="100000"/>
                </a:lnSpc>
                <a:spcBef>
                  <a:spcPts val="0"/>
                </a:spcBef>
                <a:spcAft>
                  <a:spcPts val="0"/>
                </a:spcAft>
                <a:buClr>
                  <a:schemeClr val="dk1"/>
                </a:buClr>
                <a:buSzPts val="1800"/>
                <a:buFont typeface="Open Sans Light"/>
                <a:buNone/>
              </a:pPr>
              <a:r>
                <a:rPr lang="en-US" sz="1800" b="1" i="0" u="none" strike="noStrike" cap="none">
                  <a:solidFill>
                    <a:schemeClr val="dk1"/>
                  </a:solidFill>
                  <a:latin typeface="Open Sans Light"/>
                  <a:ea typeface="Open Sans Light"/>
                  <a:cs typeface="Open Sans Light"/>
                  <a:sym typeface="Open Sans Light"/>
                </a:rPr>
                <a:t>Cohesive Presentation</a:t>
              </a:r>
              <a:endParaRPr/>
            </a:p>
          </p:txBody>
        </p:sp>
        <p:sp>
          <p:nvSpPr>
            <p:cNvPr id="654" name="Google Shape;654;g3bc80eddc2a_1_59"/>
            <p:cNvSpPr/>
            <p:nvPr/>
          </p:nvSpPr>
          <p:spPr>
            <a:xfrm>
              <a:off x="1539812" y="370850"/>
              <a:ext cx="9734700" cy="989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g3bc80eddc2a_1_59"/>
            <p:cNvSpPr txBox="1"/>
            <p:nvPr/>
          </p:nvSpPr>
          <p:spPr>
            <a:xfrm>
              <a:off x="1539812" y="370850"/>
              <a:ext cx="9734700" cy="989100"/>
            </a:xfrm>
            <a:prstGeom prst="rect">
              <a:avLst/>
            </a:prstGeom>
            <a:noFill/>
            <a:ln>
              <a:noFill/>
            </a:ln>
          </p:spPr>
          <p:txBody>
            <a:bodyPr spcFirstLastPara="1" wrap="square" lIns="0" tIns="17775" rIns="17775" bIns="17775" anchor="t" anchorCtr="0">
              <a:noAutofit/>
            </a:bodyPr>
            <a:lstStyle/>
            <a:p>
              <a:pPr marL="0" marR="0" lvl="0" indent="0" algn="l" rtl="0">
                <a:lnSpc>
                  <a:spcPct val="100000"/>
                </a:lnSpc>
                <a:spcBef>
                  <a:spcPts val="0"/>
                </a:spcBef>
                <a:spcAft>
                  <a:spcPts val="0"/>
                </a:spcAft>
                <a:buClr>
                  <a:schemeClr val="dk1"/>
                </a:buClr>
                <a:buSzPts val="1400"/>
                <a:buFont typeface="Open Sans Light"/>
                <a:buNone/>
              </a:pPr>
              <a:r>
                <a:rPr lang="en-US" sz="1400" b="0" i="0" u="none" strike="noStrike" cap="none">
                  <a:solidFill>
                    <a:schemeClr val="dk1"/>
                  </a:solidFill>
                  <a:latin typeface="Open Sans Light"/>
                  <a:ea typeface="Open Sans Light"/>
                  <a:cs typeface="Open Sans Light"/>
                  <a:sym typeface="Open Sans Light"/>
                </a:rPr>
                <a:t>Students create Google Slides presentations that tell a cohesive story addressing guiding questions.</a:t>
              </a:r>
              <a:endParaRPr/>
            </a:p>
          </p:txBody>
        </p:sp>
        <p:sp>
          <p:nvSpPr>
            <p:cNvPr id="657" name="Google Shape;657;g3bc80eddc2a_1_59"/>
            <p:cNvSpPr/>
            <p:nvPr/>
          </p:nvSpPr>
          <p:spPr>
            <a:xfrm>
              <a:off x="1539812" y="1468597"/>
              <a:ext cx="9734700" cy="370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g3bc80eddc2a_1_59"/>
            <p:cNvSpPr txBox="1"/>
            <p:nvPr/>
          </p:nvSpPr>
          <p:spPr>
            <a:xfrm>
              <a:off x="1539812" y="1468597"/>
              <a:ext cx="9734700" cy="370800"/>
            </a:xfrm>
            <a:prstGeom prst="rect">
              <a:avLst/>
            </a:prstGeom>
            <a:noFill/>
            <a:ln>
              <a:noFill/>
            </a:ln>
          </p:spPr>
          <p:txBody>
            <a:bodyPr spcFirstLastPara="1" wrap="square" lIns="0" tIns="22850" rIns="22850" bIns="22850" anchor="t" anchorCtr="0">
              <a:noAutofit/>
            </a:bodyPr>
            <a:lstStyle/>
            <a:p>
              <a:pPr marL="0" marR="0" lvl="0" indent="0" algn="l" rtl="0">
                <a:lnSpc>
                  <a:spcPct val="100000"/>
                </a:lnSpc>
                <a:spcBef>
                  <a:spcPts val="0"/>
                </a:spcBef>
                <a:spcAft>
                  <a:spcPts val="0"/>
                </a:spcAft>
                <a:buClr>
                  <a:schemeClr val="dk1"/>
                </a:buClr>
                <a:buSzPts val="1800"/>
                <a:buFont typeface="Open Sans Light"/>
                <a:buNone/>
              </a:pPr>
              <a:r>
                <a:rPr lang="en-US" sz="1800" b="1" i="0" u="none" strike="noStrike" cap="none">
                  <a:solidFill>
                    <a:schemeClr val="dk1"/>
                  </a:solidFill>
                  <a:latin typeface="Open Sans Light"/>
                  <a:ea typeface="Open Sans Light"/>
                  <a:cs typeface="Open Sans Light"/>
                  <a:sym typeface="Open Sans Light"/>
                </a:rPr>
                <a:t>Science Fiction Script</a:t>
              </a:r>
              <a:endParaRPr/>
            </a:p>
          </p:txBody>
        </p:sp>
        <p:sp>
          <p:nvSpPr>
            <p:cNvPr id="659" name="Google Shape;659;g3bc80eddc2a_1_59"/>
            <p:cNvSpPr/>
            <p:nvPr/>
          </p:nvSpPr>
          <p:spPr>
            <a:xfrm>
              <a:off x="1539812" y="1839448"/>
              <a:ext cx="9734700" cy="989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g3bc80eddc2a_1_59"/>
            <p:cNvSpPr txBox="1"/>
            <p:nvPr/>
          </p:nvSpPr>
          <p:spPr>
            <a:xfrm>
              <a:off x="1539812" y="1839448"/>
              <a:ext cx="9734700" cy="989100"/>
            </a:xfrm>
            <a:prstGeom prst="rect">
              <a:avLst/>
            </a:prstGeom>
            <a:noFill/>
            <a:ln>
              <a:noFill/>
            </a:ln>
          </p:spPr>
          <p:txBody>
            <a:bodyPr spcFirstLastPara="1" wrap="square" lIns="0" tIns="17775" rIns="17775" bIns="17775" anchor="t" anchorCtr="0">
              <a:noAutofit/>
            </a:bodyPr>
            <a:lstStyle/>
            <a:p>
              <a:pPr marL="0" marR="0" lvl="0" indent="0" algn="l" rtl="0">
                <a:lnSpc>
                  <a:spcPct val="100000"/>
                </a:lnSpc>
                <a:spcBef>
                  <a:spcPts val="0"/>
                </a:spcBef>
                <a:spcAft>
                  <a:spcPts val="0"/>
                </a:spcAft>
                <a:buClr>
                  <a:schemeClr val="dk1"/>
                </a:buClr>
                <a:buSzPts val="1400"/>
                <a:buFont typeface="Open Sans Light"/>
                <a:buNone/>
              </a:pPr>
              <a:r>
                <a:rPr lang="en-US" sz="1400" b="0" i="0" u="none" strike="noStrike" cap="none">
                  <a:solidFill>
                    <a:schemeClr val="dk1"/>
                  </a:solidFill>
                  <a:latin typeface="Open Sans Light"/>
                  <a:ea typeface="Open Sans Light"/>
                  <a:cs typeface="Open Sans Light"/>
                  <a:sym typeface="Open Sans Light"/>
                </a:rPr>
                <a:t>Developing a sci-fi movie script integrating ecosystem challenges, human impacts, and sustainability themes.</a:t>
              </a:r>
              <a:endParaRPr/>
            </a:p>
          </p:txBody>
        </p:sp>
        <p:sp>
          <p:nvSpPr>
            <p:cNvPr id="662" name="Google Shape;662;g3bc80eddc2a_1_59"/>
            <p:cNvSpPr/>
            <p:nvPr/>
          </p:nvSpPr>
          <p:spPr>
            <a:xfrm>
              <a:off x="1539812" y="2937195"/>
              <a:ext cx="9734700" cy="370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g3bc80eddc2a_1_59"/>
            <p:cNvSpPr txBox="1"/>
            <p:nvPr/>
          </p:nvSpPr>
          <p:spPr>
            <a:xfrm>
              <a:off x="1539812" y="2937195"/>
              <a:ext cx="9734700" cy="370800"/>
            </a:xfrm>
            <a:prstGeom prst="rect">
              <a:avLst/>
            </a:prstGeom>
            <a:noFill/>
            <a:ln>
              <a:noFill/>
            </a:ln>
          </p:spPr>
          <p:txBody>
            <a:bodyPr spcFirstLastPara="1" wrap="square" lIns="0" tIns="22850" rIns="22850" bIns="22850" anchor="t" anchorCtr="0">
              <a:noAutofit/>
            </a:bodyPr>
            <a:lstStyle/>
            <a:p>
              <a:pPr marL="0" marR="0" lvl="0" indent="0" algn="l" rtl="0">
                <a:lnSpc>
                  <a:spcPct val="100000"/>
                </a:lnSpc>
                <a:spcBef>
                  <a:spcPts val="0"/>
                </a:spcBef>
                <a:spcAft>
                  <a:spcPts val="0"/>
                </a:spcAft>
                <a:buClr>
                  <a:schemeClr val="dk1"/>
                </a:buClr>
                <a:buSzPts val="1800"/>
                <a:buFont typeface="Open Sans Light"/>
                <a:buNone/>
              </a:pPr>
              <a:r>
                <a:rPr lang="en-US" sz="1800" b="1" i="0" u="none" strike="noStrike" cap="none">
                  <a:solidFill>
                    <a:schemeClr val="dk1"/>
                  </a:solidFill>
                  <a:latin typeface="Open Sans Light"/>
                  <a:ea typeface="Open Sans Light"/>
                  <a:cs typeface="Open Sans Light"/>
                  <a:sym typeface="Open Sans Light"/>
                </a:rPr>
                <a:t>Visual Poster Design</a:t>
              </a:r>
              <a:endParaRPr/>
            </a:p>
          </p:txBody>
        </p:sp>
        <p:sp>
          <p:nvSpPr>
            <p:cNvPr id="664" name="Google Shape;664;g3bc80eddc2a_1_59"/>
            <p:cNvSpPr/>
            <p:nvPr/>
          </p:nvSpPr>
          <p:spPr>
            <a:xfrm>
              <a:off x="1539812" y="3308046"/>
              <a:ext cx="9734700" cy="989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g3bc80eddc2a_1_59"/>
            <p:cNvSpPr txBox="1"/>
            <p:nvPr/>
          </p:nvSpPr>
          <p:spPr>
            <a:xfrm>
              <a:off x="1539812" y="3308046"/>
              <a:ext cx="9734700" cy="989100"/>
            </a:xfrm>
            <a:prstGeom prst="rect">
              <a:avLst/>
            </a:prstGeom>
            <a:noFill/>
            <a:ln>
              <a:noFill/>
            </a:ln>
          </p:spPr>
          <p:txBody>
            <a:bodyPr spcFirstLastPara="1" wrap="square" lIns="0" tIns="17775" rIns="17775" bIns="17775" anchor="t" anchorCtr="0">
              <a:noAutofit/>
            </a:bodyPr>
            <a:lstStyle/>
            <a:p>
              <a:pPr marL="0" marR="0" lvl="0" indent="0" algn="l" rtl="0">
                <a:lnSpc>
                  <a:spcPct val="100000"/>
                </a:lnSpc>
                <a:spcBef>
                  <a:spcPts val="0"/>
                </a:spcBef>
                <a:spcAft>
                  <a:spcPts val="0"/>
                </a:spcAft>
                <a:buClr>
                  <a:schemeClr val="dk1"/>
                </a:buClr>
                <a:buSzPts val="1400"/>
                <a:buFont typeface="Open Sans Light"/>
                <a:buNone/>
              </a:pPr>
              <a:r>
                <a:rPr lang="en-US" sz="1400" b="0" i="0" u="none" strike="noStrike" cap="none">
                  <a:solidFill>
                    <a:schemeClr val="dk1"/>
                  </a:solidFill>
                  <a:latin typeface="Open Sans Light"/>
                  <a:ea typeface="Open Sans Light"/>
                  <a:cs typeface="Open Sans Light"/>
                  <a:sym typeface="Open Sans Light"/>
                </a:rPr>
                <a:t>Designing engaging movie promotional posters using graphic design tools like Canva or Pixlr.</a:t>
              </a:r>
              <a:endParaRPr/>
            </a:p>
          </p:txBody>
        </p:sp>
      </p:gr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70"/>
        <p:cNvGrpSpPr/>
        <p:nvPr/>
      </p:nvGrpSpPr>
      <p:grpSpPr>
        <a:xfrm>
          <a:off x="0" y="0"/>
          <a:ext cx="0" cy="0"/>
          <a:chOff x="0" y="0"/>
          <a:chExt cx="0" cy="0"/>
        </a:xfrm>
      </p:grpSpPr>
      <p:sp>
        <p:nvSpPr>
          <p:cNvPr id="671" name="Google Shape;671;g3bc80eddc2a_1_83"/>
          <p:cNvSpPr txBox="1">
            <a:spLocks noGrp="1"/>
          </p:cNvSpPr>
          <p:nvPr>
            <p:ph type="title"/>
          </p:nvPr>
        </p:nvSpPr>
        <p:spPr>
          <a:xfrm>
            <a:off x="7010400" y="499533"/>
            <a:ext cx="4755000" cy="1329000"/>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dk1"/>
              </a:buClr>
              <a:buSzPts val="3300"/>
              <a:buFont typeface="Arial"/>
              <a:buNone/>
            </a:pPr>
            <a:r>
              <a:rPr lang="en-US" sz="3300"/>
              <a:t>TECHNOLOGY TOOLS AND REFLECTION</a:t>
            </a:r>
            <a:endParaRPr/>
          </a:p>
        </p:txBody>
      </p:sp>
      <p:sp>
        <p:nvSpPr>
          <p:cNvPr id="673" name="Google Shape;673;g3bc80eddc2a_1_83"/>
          <p:cNvSpPr txBox="1">
            <a:spLocks noGrp="1"/>
          </p:cNvSpPr>
          <p:nvPr>
            <p:ph type="body" idx="1"/>
          </p:nvPr>
        </p:nvSpPr>
        <p:spPr>
          <a:xfrm>
            <a:off x="7010400" y="1975104"/>
            <a:ext cx="4755000" cy="3931800"/>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00000"/>
              </a:lnSpc>
              <a:spcBef>
                <a:spcPts val="0"/>
              </a:spcBef>
              <a:spcAft>
                <a:spcPts val="0"/>
              </a:spcAft>
              <a:buClr>
                <a:schemeClr val="dk1"/>
              </a:buClr>
              <a:buSzPts val="1400"/>
              <a:buFont typeface="Arial"/>
              <a:buNone/>
            </a:pPr>
            <a:r>
              <a:rPr lang="en-US" b="1"/>
              <a:t>Use of Diverse Technology Tools</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Students use AI for script writing, slide software for presentations, and graphic tools for poster creation.</a:t>
            </a:r>
            <a:endParaRPr/>
          </a:p>
          <a:p>
            <a:pPr marL="0" lvl="0" indent="0" algn="l" rtl="0">
              <a:lnSpc>
                <a:spcPct val="100000"/>
              </a:lnSpc>
              <a:spcBef>
                <a:spcPts val="2500"/>
              </a:spcBef>
              <a:spcAft>
                <a:spcPts val="0"/>
              </a:spcAft>
              <a:buClr>
                <a:schemeClr val="dk1"/>
              </a:buClr>
              <a:buSzPts val="1400"/>
              <a:buFont typeface="Arial"/>
              <a:buNone/>
            </a:pPr>
            <a:r>
              <a:rPr lang="en-US" b="1"/>
              <a:t>Documentation and Reflection</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Students document tool usage, prompts applied, and outputs in a summary table to reflect on their experience.</a:t>
            </a:r>
            <a:endParaRPr/>
          </a:p>
          <a:p>
            <a:pPr marL="0" lvl="0" indent="0" algn="l" rtl="0">
              <a:lnSpc>
                <a:spcPct val="100000"/>
              </a:lnSpc>
              <a:spcBef>
                <a:spcPts val="2500"/>
              </a:spcBef>
              <a:spcAft>
                <a:spcPts val="0"/>
              </a:spcAft>
              <a:buClr>
                <a:schemeClr val="dk1"/>
              </a:buClr>
              <a:buSzPts val="1400"/>
              <a:buFont typeface="Arial"/>
              <a:buNone/>
            </a:pPr>
            <a:r>
              <a:rPr lang="en-US" b="1"/>
              <a:t>Fostering Digital Literacy</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The reflection process enhances critical evaluation of AI-assisted learning, highlighting both strengths and limitations.</a:t>
            </a: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250"/>
                                  </p:stCondLst>
                                  <p:childTnLst>
                                    <p:set>
                                      <p:cBhvr>
                                        <p:cTn id="6" dur="1" fill="hold">
                                          <p:stCondLst>
                                            <p:cond delay="0"/>
                                          </p:stCondLst>
                                        </p:cTn>
                                        <p:tgtEl>
                                          <p:spTgt spid="673"/>
                                        </p:tgtEl>
                                        <p:attrNameLst>
                                          <p:attrName>style.visibility</p:attrName>
                                        </p:attrNameLst>
                                      </p:cBhvr>
                                      <p:to>
                                        <p:strVal val="visible"/>
                                      </p:to>
                                    </p:set>
                                    <p:animEffect transition="in" filter="fade">
                                      <p:cBhvr>
                                        <p:cTn id="7" dur="500"/>
                                        <p:tgtEl>
                                          <p:spTgt spid="6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5"/>
        <p:cNvGrpSpPr/>
        <p:nvPr/>
      </p:nvGrpSpPr>
      <p:grpSpPr>
        <a:xfrm>
          <a:off x="0" y="0"/>
          <a:ext cx="0" cy="0"/>
          <a:chOff x="0" y="0"/>
          <a:chExt cx="0" cy="0"/>
        </a:xfrm>
      </p:grpSpPr>
      <p:sp>
        <p:nvSpPr>
          <p:cNvPr id="466" name="Google Shape;466;p5"/>
          <p:cNvSpPr txBox="1">
            <a:spLocks noGrp="1"/>
          </p:cNvSpPr>
          <p:nvPr>
            <p:ph type="ctrTitle" idx="4294967295"/>
          </p:nvPr>
        </p:nvSpPr>
        <p:spPr>
          <a:xfrm>
            <a:off x="457200" y="457198"/>
            <a:ext cx="5140452" cy="5964623"/>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dk1"/>
              </a:buClr>
              <a:buSzPts val="6100"/>
              <a:buFont typeface="Arial"/>
              <a:buNone/>
            </a:pPr>
            <a:r>
              <a:rPr lang="en-US" sz="6100" dirty="0"/>
              <a:t>GUIDING QUESTIONS AND RESEARCH FOCUS</a:t>
            </a:r>
            <a:endParaRP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466"/>
                                        </p:tgtEl>
                                        <p:attrNameLst>
                                          <p:attrName>style.visibility</p:attrName>
                                        </p:attrNameLst>
                                      </p:cBhvr>
                                      <p:to>
                                        <p:strVal val="visible"/>
                                      </p:to>
                                    </p:set>
                                    <p:animEffect transition="in" filter="fade">
                                      <p:cBhvr>
                                        <p:cTn id="7" dur="700"/>
                                        <p:tgtEl>
                                          <p:spTgt spid="4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71"/>
        <p:cNvGrpSpPr/>
        <p:nvPr/>
      </p:nvGrpSpPr>
      <p:grpSpPr>
        <a:xfrm>
          <a:off x="0" y="0"/>
          <a:ext cx="0" cy="0"/>
          <a:chOff x="0" y="0"/>
          <a:chExt cx="0" cy="0"/>
        </a:xfrm>
      </p:grpSpPr>
      <p:sp>
        <p:nvSpPr>
          <p:cNvPr id="472" name="Google Shape;472;p6"/>
          <p:cNvSpPr txBox="1">
            <a:spLocks noGrp="1"/>
          </p:cNvSpPr>
          <p:nvPr>
            <p:ph type="title"/>
          </p:nvPr>
        </p:nvSpPr>
        <p:spPr>
          <a:xfrm>
            <a:off x="457200" y="457200"/>
            <a:ext cx="4564763" cy="1269482"/>
          </a:xfrm>
          <a:prstGeom prst="rect">
            <a:avLst/>
          </a:prstGeom>
          <a:noFill/>
          <a:ln>
            <a:noFill/>
          </a:ln>
        </p:spPr>
        <p:txBody>
          <a:bodyPr spcFirstLastPara="1" wrap="square" lIns="91425" tIns="45700" rIns="91425" bIns="45700" anchor="t" anchorCtr="0">
            <a:normAutofit/>
          </a:bodyPr>
          <a:lstStyle/>
          <a:p>
            <a:pPr marL="0" lvl="0" indent="0" algn="l" rtl="0">
              <a:lnSpc>
                <a:spcPct val="80000"/>
              </a:lnSpc>
              <a:spcBef>
                <a:spcPts val="0"/>
              </a:spcBef>
              <a:spcAft>
                <a:spcPts val="0"/>
              </a:spcAft>
              <a:buClr>
                <a:schemeClr val="dk1"/>
              </a:buClr>
              <a:buSzPts val="2800"/>
              <a:buFont typeface="Arial"/>
              <a:buNone/>
            </a:pPr>
            <a:r>
              <a:rPr lang="en-US"/>
              <a:t>BIOME AND ECOSYSTEM DESCRIPTION</a:t>
            </a:r>
            <a:endParaRPr/>
          </a:p>
        </p:txBody>
      </p:sp>
      <p:sp>
        <p:nvSpPr>
          <p:cNvPr id="474" name="Google Shape;474;p6"/>
          <p:cNvSpPr txBox="1">
            <a:spLocks noGrp="1"/>
          </p:cNvSpPr>
          <p:nvPr>
            <p:ph type="body" idx="1"/>
          </p:nvPr>
        </p:nvSpPr>
        <p:spPr>
          <a:xfrm>
            <a:off x="5500688" y="457200"/>
            <a:ext cx="6217920" cy="547529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1400"/>
              <a:buFont typeface="Arial"/>
              <a:buNone/>
            </a:pPr>
            <a:r>
              <a:rPr lang="en-US" b="1"/>
              <a:t>Biome Characteristics</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Each biome has unique climate, vegetation, and fauna defining its ecological identity and function.</a:t>
            </a:r>
            <a:endParaRPr/>
          </a:p>
          <a:p>
            <a:pPr marL="0" lvl="0" indent="0" algn="l" rtl="0">
              <a:lnSpc>
                <a:spcPct val="100000"/>
              </a:lnSpc>
              <a:spcBef>
                <a:spcPts val="2500"/>
              </a:spcBef>
              <a:spcAft>
                <a:spcPts val="0"/>
              </a:spcAft>
              <a:buClr>
                <a:schemeClr val="dk1"/>
              </a:buClr>
              <a:buSzPts val="1400"/>
              <a:buFont typeface="Arial"/>
              <a:buNone/>
            </a:pPr>
            <a:r>
              <a:rPr lang="en-US" b="1"/>
              <a:t>Ecosystem Identification</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Ecosystems within biomes vary, each supporting distinct communities and ecological processes.</a:t>
            </a:r>
            <a:endParaRPr/>
          </a:p>
          <a:p>
            <a:pPr marL="0" lvl="0" indent="0" algn="l" rtl="0">
              <a:lnSpc>
                <a:spcPct val="100000"/>
              </a:lnSpc>
              <a:spcBef>
                <a:spcPts val="2500"/>
              </a:spcBef>
              <a:spcAft>
                <a:spcPts val="0"/>
              </a:spcAft>
              <a:buClr>
                <a:schemeClr val="dk1"/>
              </a:buClr>
              <a:buSzPts val="1400"/>
              <a:buFont typeface="Arial"/>
              <a:buNone/>
            </a:pPr>
            <a:r>
              <a:rPr lang="en-US" b="1"/>
              <a:t>Geographic Distribution</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Biomes and ecosystems are located in specific global regions like Amazon Basin and Congo Basin.</a:t>
            </a:r>
            <a:endParaRPr/>
          </a:p>
          <a:p>
            <a:pPr marL="0" lvl="0" indent="0" algn="l" rtl="0">
              <a:lnSpc>
                <a:spcPct val="100000"/>
              </a:lnSpc>
              <a:spcBef>
                <a:spcPts val="2500"/>
              </a:spcBef>
              <a:spcAft>
                <a:spcPts val="0"/>
              </a:spcAft>
              <a:buClr>
                <a:schemeClr val="dk1"/>
              </a:buClr>
              <a:buSzPts val="1400"/>
              <a:buFont typeface="Arial"/>
              <a:buNone/>
            </a:pPr>
            <a:r>
              <a:rPr lang="en-US" b="1"/>
              <a:t>Context for Conservation</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Understanding biomes guides analysis of human impact and conservation strategies for biodiversity.</a:t>
            </a:r>
            <a:endParaRPr/>
          </a:p>
        </p:txBody>
      </p:sp>
      <p:sp>
        <p:nvSpPr>
          <p:cNvPr id="475" name="Google Shape;475;p6"/>
          <p:cNvSpPr txBox="1">
            <a:spLocks noGrp="1"/>
          </p:cNvSpPr>
          <p:nvPr>
            <p:ph type="sldNum" idx="12"/>
          </p:nvPr>
        </p:nvSpPr>
        <p:spPr>
          <a:xfrm>
            <a:off x="411480" y="6047655"/>
            <a:ext cx="365760" cy="365125"/>
          </a:xfrm>
          <a:prstGeom prst="rect">
            <a:avLst/>
          </a:prstGeom>
          <a:noFill/>
          <a:ln>
            <a:noFill/>
          </a:ln>
        </p:spPr>
        <p:txBody>
          <a:bodyPr spcFirstLastPara="1" wrap="square" lIns="91425" tIns="45700" rIns="0" bIns="45700" anchor="ctr" anchorCtr="0">
            <a:normAutofit fontScale="92500" lnSpcReduction="20000"/>
          </a:bodyPr>
          <a:lstStyle/>
          <a:p>
            <a:pPr marL="0" lvl="0" indent="0" algn="l" rtl="0">
              <a:spcBef>
                <a:spcPts val="0"/>
              </a:spcBef>
              <a:spcAft>
                <a:spcPts val="0"/>
              </a:spcAft>
              <a:buNone/>
            </a:pPr>
            <a:fld id="{00000000-1234-1234-1234-123412341234}" type="slidenum">
              <a:rPr lang="en-US"/>
              <a:t>4</a:t>
            </a:fld>
            <a:endParaRPr/>
          </a:p>
        </p:txBody>
      </p:sp>
      <p:sp>
        <p:nvSpPr>
          <p:cNvPr id="476" name="Google Shape;476;p6"/>
          <p:cNvSpPr txBox="1">
            <a:spLocks noGrp="1"/>
          </p:cNvSpPr>
          <p:nvPr>
            <p:ph type="ftr" idx="11"/>
          </p:nvPr>
        </p:nvSpPr>
        <p:spPr>
          <a:xfrm>
            <a:off x="809077" y="6047655"/>
            <a:ext cx="3698529" cy="365125"/>
          </a:xfrm>
          <a:prstGeom prst="rect">
            <a:avLst/>
          </a:prstGeom>
          <a:noFill/>
          <a:ln>
            <a:noFill/>
          </a:ln>
        </p:spPr>
        <p:txBody>
          <a:bodyPr spcFirstLastPara="1" wrap="square" lIns="0" tIns="45700" rIns="91425" bIns="45700" anchor="ctr" anchorCtr="0">
            <a:normAutofit fontScale="92500" lnSpcReduction="20000"/>
          </a:bodyPr>
          <a:lstStyle/>
          <a:p>
            <a:pPr marL="0" lvl="0" indent="0" algn="l" rtl="0">
              <a:spcBef>
                <a:spcPts val="0"/>
              </a:spcBef>
              <a:spcAft>
                <a:spcPts val="0"/>
              </a:spcAft>
              <a:buNone/>
            </a:pPr>
            <a:r>
              <a:rPr lang="en-US" dirty="0"/>
              <a:t>PRESENTATION TITLE</a:t>
            </a:r>
            <a:endParaRP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250"/>
                                  </p:stCondLst>
                                  <p:childTnLst>
                                    <p:set>
                                      <p:cBhvr>
                                        <p:cTn id="6" dur="1" fill="hold">
                                          <p:stCondLst>
                                            <p:cond delay="0"/>
                                          </p:stCondLst>
                                        </p:cTn>
                                        <p:tgtEl>
                                          <p:spTgt spid="474"/>
                                        </p:tgtEl>
                                        <p:attrNameLst>
                                          <p:attrName>style.visibility</p:attrName>
                                        </p:attrNameLst>
                                      </p:cBhvr>
                                      <p:to>
                                        <p:strVal val="visible"/>
                                      </p:to>
                                    </p:set>
                                    <p:animEffect transition="in" filter="fade">
                                      <p:cBhvr>
                                        <p:cTn id="7" dur="500"/>
                                        <p:tgtEl>
                                          <p:spTgt spid="4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82"/>
        <p:cNvGrpSpPr/>
        <p:nvPr/>
      </p:nvGrpSpPr>
      <p:grpSpPr>
        <a:xfrm>
          <a:off x="0" y="0"/>
          <a:ext cx="0" cy="0"/>
          <a:chOff x="0" y="0"/>
          <a:chExt cx="0" cy="0"/>
        </a:xfrm>
      </p:grpSpPr>
      <p:sp>
        <p:nvSpPr>
          <p:cNvPr id="483" name="Google Shape;483;p7"/>
          <p:cNvSpPr txBox="1">
            <a:spLocks noGrp="1"/>
          </p:cNvSpPr>
          <p:nvPr>
            <p:ph type="title"/>
          </p:nvPr>
        </p:nvSpPr>
        <p:spPr>
          <a:xfrm>
            <a:off x="457200" y="457200"/>
            <a:ext cx="7315200" cy="914400"/>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dk1"/>
              </a:buClr>
              <a:buSzPts val="3300"/>
              <a:buFont typeface="Arial"/>
              <a:buNone/>
            </a:pPr>
            <a:r>
              <a:rPr lang="en-US" sz="3300"/>
              <a:t>HUMAN ACTIVITIES AND THREATS</a:t>
            </a:r>
            <a:endParaRPr/>
          </a:p>
        </p:txBody>
      </p:sp>
      <p:sp>
        <p:nvSpPr>
          <p:cNvPr id="484" name="Google Shape;484;p7"/>
          <p:cNvSpPr txBox="1">
            <a:spLocks noGrp="1"/>
          </p:cNvSpPr>
          <p:nvPr>
            <p:ph type="body" idx="1"/>
          </p:nvPr>
        </p:nvSpPr>
        <p:spPr>
          <a:xfrm>
            <a:off x="457200" y="1554480"/>
            <a:ext cx="7315200" cy="4480560"/>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100000"/>
              </a:lnSpc>
              <a:spcBef>
                <a:spcPts val="0"/>
              </a:spcBef>
              <a:spcAft>
                <a:spcPts val="0"/>
              </a:spcAft>
              <a:buClr>
                <a:schemeClr val="dk1"/>
              </a:buClr>
              <a:buSzPts val="1400"/>
              <a:buFont typeface="Arial"/>
              <a:buNone/>
            </a:pPr>
            <a:r>
              <a:rPr lang="en-US" b="1" dirty="0"/>
              <a:t>Human Activities Threatening Ecosystems</a:t>
            </a:r>
            <a:endParaRPr dirty="0"/>
          </a:p>
          <a:p>
            <a:pPr marL="0" lvl="1" indent="0" algn="l" rtl="0">
              <a:lnSpc>
                <a:spcPct val="100000"/>
              </a:lnSpc>
              <a:spcBef>
                <a:spcPts val="600"/>
              </a:spcBef>
              <a:spcAft>
                <a:spcPts val="0"/>
              </a:spcAft>
              <a:buClr>
                <a:schemeClr val="dk1"/>
              </a:buClr>
              <a:buSzPts val="1400"/>
              <a:buFont typeface="Arial"/>
              <a:buNone/>
            </a:pPr>
            <a:r>
              <a:rPr lang="en-US" sz="1400" b="0" i="0" dirty="0">
                <a:solidFill>
                  <a:schemeClr val="dk1"/>
                </a:solidFill>
                <a:latin typeface="Open Sans Light"/>
                <a:ea typeface="Open Sans Light"/>
                <a:cs typeface="Open Sans Light"/>
                <a:sym typeface="Open Sans Light"/>
              </a:rPr>
              <a:t>Deforestation, agricultural expansion, urban development, mining, and pollution threaten species and ecosystem diversity worldwide.</a:t>
            </a:r>
            <a:endParaRPr dirty="0"/>
          </a:p>
          <a:p>
            <a:pPr marL="0" lvl="0" indent="0" algn="l" rtl="0">
              <a:lnSpc>
                <a:spcPct val="100000"/>
              </a:lnSpc>
              <a:spcBef>
                <a:spcPts val="2500"/>
              </a:spcBef>
              <a:spcAft>
                <a:spcPts val="0"/>
              </a:spcAft>
              <a:buClr>
                <a:schemeClr val="dk1"/>
              </a:buClr>
              <a:buSzPts val="1400"/>
              <a:buFont typeface="Arial"/>
              <a:buNone/>
            </a:pPr>
            <a:r>
              <a:rPr lang="en-US" b="1" dirty="0"/>
              <a:t>Consequences for Ecosystems</a:t>
            </a:r>
            <a:endParaRPr dirty="0"/>
          </a:p>
          <a:p>
            <a:pPr marL="0" lvl="1" indent="0" algn="l" rtl="0">
              <a:lnSpc>
                <a:spcPct val="100000"/>
              </a:lnSpc>
              <a:spcBef>
                <a:spcPts val="600"/>
              </a:spcBef>
              <a:spcAft>
                <a:spcPts val="0"/>
              </a:spcAft>
              <a:buClr>
                <a:schemeClr val="dk1"/>
              </a:buClr>
              <a:buSzPts val="1400"/>
              <a:buFont typeface="Arial"/>
              <a:buNone/>
            </a:pPr>
            <a:r>
              <a:rPr lang="en-US" sz="1400" b="0" i="0" dirty="0">
                <a:solidFill>
                  <a:schemeClr val="dk1"/>
                </a:solidFill>
                <a:latin typeface="Open Sans Light"/>
                <a:ea typeface="Open Sans Light"/>
                <a:cs typeface="Open Sans Light"/>
                <a:sym typeface="Open Sans Light"/>
              </a:rPr>
              <a:t>These activities cause habitat loss, fragmentation, and degradation, which reduce ecosystem resilience and increase species vulnerability.</a:t>
            </a:r>
            <a:endParaRPr dirty="0"/>
          </a:p>
          <a:p>
            <a:pPr marL="0" lvl="0" indent="0" algn="l" rtl="0">
              <a:lnSpc>
                <a:spcPct val="100000"/>
              </a:lnSpc>
              <a:spcBef>
                <a:spcPts val="2500"/>
              </a:spcBef>
              <a:spcAft>
                <a:spcPts val="0"/>
              </a:spcAft>
              <a:buClr>
                <a:schemeClr val="dk1"/>
              </a:buClr>
              <a:buSzPts val="1400"/>
              <a:buFont typeface="Arial"/>
              <a:buNone/>
            </a:pPr>
            <a:r>
              <a:rPr lang="en-US" b="1" dirty="0"/>
              <a:t>Biome-Specific Threat Examples</a:t>
            </a:r>
            <a:endParaRPr dirty="0"/>
          </a:p>
          <a:p>
            <a:pPr marL="0" lvl="1" indent="0" algn="l" rtl="0">
              <a:lnSpc>
                <a:spcPct val="100000"/>
              </a:lnSpc>
              <a:spcBef>
                <a:spcPts val="600"/>
              </a:spcBef>
              <a:spcAft>
                <a:spcPts val="0"/>
              </a:spcAft>
              <a:buClr>
                <a:schemeClr val="dk1"/>
              </a:buClr>
              <a:buSzPts val="1400"/>
              <a:buFont typeface="Arial"/>
              <a:buNone/>
            </a:pPr>
            <a:r>
              <a:rPr lang="en-US" sz="1400" b="0" i="0" dirty="0">
                <a:solidFill>
                  <a:schemeClr val="dk1"/>
                </a:solidFill>
                <a:latin typeface="Open Sans Light"/>
                <a:ea typeface="Open Sans Light"/>
                <a:cs typeface="Open Sans Light"/>
                <a:sym typeface="Open Sans Light"/>
              </a:rPr>
              <a:t>Logging in rainforests and overfishing in marine ecosystems illustrate how human pressures vary by biome and affect biodiversity.</a:t>
            </a:r>
            <a:endParaRPr dirty="0"/>
          </a:p>
          <a:p>
            <a:pPr marL="0" lvl="0" indent="0" algn="l" rtl="0">
              <a:lnSpc>
                <a:spcPct val="100000"/>
              </a:lnSpc>
              <a:spcBef>
                <a:spcPts val="2500"/>
              </a:spcBef>
              <a:spcAft>
                <a:spcPts val="0"/>
              </a:spcAft>
              <a:buClr>
                <a:schemeClr val="dk1"/>
              </a:buClr>
              <a:buSzPts val="1400"/>
              <a:buFont typeface="Arial"/>
              <a:buNone/>
            </a:pPr>
            <a:r>
              <a:rPr lang="en-US" b="1" dirty="0"/>
              <a:t>Importance of Conservation</a:t>
            </a:r>
            <a:endParaRPr dirty="0"/>
          </a:p>
          <a:p>
            <a:pPr marL="0" lvl="1" indent="0" algn="l" rtl="0">
              <a:lnSpc>
                <a:spcPct val="100000"/>
              </a:lnSpc>
              <a:spcBef>
                <a:spcPts val="600"/>
              </a:spcBef>
              <a:spcAft>
                <a:spcPts val="0"/>
              </a:spcAft>
              <a:buClr>
                <a:schemeClr val="dk1"/>
              </a:buClr>
              <a:buSzPts val="1400"/>
              <a:buFont typeface="Arial"/>
              <a:buNone/>
            </a:pPr>
            <a:r>
              <a:rPr lang="en-US" sz="1400" b="0" i="0" dirty="0">
                <a:solidFill>
                  <a:schemeClr val="dk1"/>
                </a:solidFill>
                <a:latin typeface="Open Sans Light"/>
                <a:ea typeface="Open Sans Light"/>
                <a:cs typeface="Open Sans Light"/>
                <a:sym typeface="Open Sans Light"/>
              </a:rPr>
              <a:t>Understanding human threats is essential for creating effective conservation strategies and protecting ecological health.</a:t>
            </a:r>
            <a:endParaRP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250"/>
                                  </p:stCondLst>
                                  <p:childTnLst>
                                    <p:set>
                                      <p:cBhvr>
                                        <p:cTn id="6" dur="1" fill="hold">
                                          <p:stCondLst>
                                            <p:cond delay="0"/>
                                          </p:stCondLst>
                                        </p:cTn>
                                        <p:tgtEl>
                                          <p:spTgt spid="484"/>
                                        </p:tgtEl>
                                        <p:attrNameLst>
                                          <p:attrName>style.visibility</p:attrName>
                                        </p:attrNameLst>
                                      </p:cBhvr>
                                      <p:to>
                                        <p:strVal val="visible"/>
                                      </p:to>
                                    </p:set>
                                    <p:animEffect transition="in" filter="fade">
                                      <p:cBhvr>
                                        <p:cTn id="7" dur="500"/>
                                        <p:tgtEl>
                                          <p:spTgt spid="4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Google Shape;494;p8"/>
          <p:cNvSpPr txBox="1">
            <a:spLocks noGrp="1"/>
          </p:cNvSpPr>
          <p:nvPr>
            <p:ph type="title"/>
          </p:nvPr>
        </p:nvSpPr>
        <p:spPr>
          <a:xfrm>
            <a:off x="457200" y="457200"/>
            <a:ext cx="4564763" cy="1269482"/>
          </a:xfrm>
          <a:prstGeom prst="rect">
            <a:avLst/>
          </a:prstGeom>
          <a:noFill/>
          <a:ln>
            <a:noFill/>
          </a:ln>
        </p:spPr>
        <p:txBody>
          <a:bodyPr spcFirstLastPara="1" wrap="square" lIns="91425" tIns="45700" rIns="91425" bIns="45700" anchor="t" anchorCtr="0">
            <a:normAutofit/>
          </a:bodyPr>
          <a:lstStyle/>
          <a:p>
            <a:pPr marL="0" lvl="0" indent="0" algn="l" rtl="0">
              <a:lnSpc>
                <a:spcPct val="80000"/>
              </a:lnSpc>
              <a:spcBef>
                <a:spcPts val="0"/>
              </a:spcBef>
              <a:spcAft>
                <a:spcPts val="0"/>
              </a:spcAft>
              <a:buClr>
                <a:schemeClr val="dk1"/>
              </a:buClr>
              <a:buSzPts val="2000"/>
              <a:buFont typeface="Arial"/>
              <a:buNone/>
            </a:pPr>
            <a:r>
              <a:rPr lang="en-US" sz="2000"/>
              <a:t>IMPACT OF FRAGMENTATION, POLLUTION, CLIMATE CHANGE, AND INVASIVE SPECIES</a:t>
            </a:r>
            <a:endParaRPr/>
          </a:p>
        </p:txBody>
      </p:sp>
      <p:sp>
        <p:nvSpPr>
          <p:cNvPr id="496" name="Google Shape;496;p8"/>
          <p:cNvSpPr txBox="1">
            <a:spLocks noGrp="1"/>
          </p:cNvSpPr>
          <p:nvPr>
            <p:ph type="body" idx="1"/>
          </p:nvPr>
        </p:nvSpPr>
        <p:spPr>
          <a:xfrm>
            <a:off x="5500688" y="457200"/>
            <a:ext cx="6217920" cy="547529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1400"/>
              <a:buFont typeface="Arial"/>
              <a:buNone/>
            </a:pPr>
            <a:r>
              <a:rPr lang="en-US" b="1"/>
              <a:t>Habitat Fragmentation Effects</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Fragmentation isolates ecosystems, disrupting species migration and genetic exchange, weakening biodiversity resilience.</a:t>
            </a:r>
            <a:endParaRPr/>
          </a:p>
          <a:p>
            <a:pPr marL="0" lvl="0" indent="0" algn="l" rtl="0">
              <a:lnSpc>
                <a:spcPct val="100000"/>
              </a:lnSpc>
              <a:spcBef>
                <a:spcPts val="2500"/>
              </a:spcBef>
              <a:spcAft>
                <a:spcPts val="0"/>
              </a:spcAft>
              <a:buClr>
                <a:schemeClr val="dk1"/>
              </a:buClr>
              <a:buSzPts val="1400"/>
              <a:buFont typeface="Arial"/>
              <a:buNone/>
            </a:pPr>
            <a:r>
              <a:rPr lang="en-US" b="1"/>
              <a:t>Pollution Impact</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Chemical runoff and plastic waste contaminate soil and water, harming organisms and nutrient cycles.</a:t>
            </a:r>
            <a:endParaRPr/>
          </a:p>
          <a:p>
            <a:pPr marL="0" lvl="0" indent="0" algn="l" rtl="0">
              <a:lnSpc>
                <a:spcPct val="100000"/>
              </a:lnSpc>
              <a:spcBef>
                <a:spcPts val="2500"/>
              </a:spcBef>
              <a:spcAft>
                <a:spcPts val="0"/>
              </a:spcAft>
              <a:buClr>
                <a:schemeClr val="dk1"/>
              </a:buClr>
              <a:buSzPts val="1400"/>
              <a:buFont typeface="Arial"/>
              <a:buNone/>
            </a:pPr>
            <a:r>
              <a:rPr lang="en-US" b="1"/>
              <a:t>Climate Change Effects</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Shifts in temperature and precipitation cause species range shifts and increase extinction risks.</a:t>
            </a:r>
            <a:endParaRPr/>
          </a:p>
          <a:p>
            <a:pPr marL="0" lvl="0" indent="0" algn="l" rtl="0">
              <a:lnSpc>
                <a:spcPct val="100000"/>
              </a:lnSpc>
              <a:spcBef>
                <a:spcPts val="2500"/>
              </a:spcBef>
              <a:spcAft>
                <a:spcPts val="0"/>
              </a:spcAft>
              <a:buClr>
                <a:schemeClr val="dk1"/>
              </a:buClr>
              <a:buSzPts val="1400"/>
              <a:buFont typeface="Arial"/>
              <a:buNone/>
            </a:pPr>
            <a:r>
              <a:rPr lang="en-US" b="1"/>
              <a:t>Invasive Species Challenges</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Invasive species outcompete natives, altering ecosystem dynamics and accelerating biodiversity loss.</a:t>
            </a: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250"/>
                                  </p:stCondLst>
                                  <p:childTnLst>
                                    <p:set>
                                      <p:cBhvr>
                                        <p:cTn id="6" dur="1" fill="hold">
                                          <p:stCondLst>
                                            <p:cond delay="0"/>
                                          </p:stCondLst>
                                        </p:cTn>
                                        <p:tgtEl>
                                          <p:spTgt spid="496"/>
                                        </p:tgtEl>
                                        <p:attrNameLst>
                                          <p:attrName>style.visibility</p:attrName>
                                        </p:attrNameLst>
                                      </p:cBhvr>
                                      <p:to>
                                        <p:strVal val="visible"/>
                                      </p:to>
                                    </p:set>
                                    <p:animEffect transition="in" filter="fade">
                                      <p:cBhvr>
                                        <p:cTn id="7" dur="500"/>
                                        <p:tgtEl>
                                          <p:spTgt spid="4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4"/>
        <p:cNvGrpSpPr/>
        <p:nvPr/>
      </p:nvGrpSpPr>
      <p:grpSpPr>
        <a:xfrm>
          <a:off x="0" y="0"/>
          <a:ext cx="0" cy="0"/>
          <a:chOff x="0" y="0"/>
          <a:chExt cx="0" cy="0"/>
        </a:xfrm>
      </p:grpSpPr>
      <p:sp>
        <p:nvSpPr>
          <p:cNvPr id="505" name="Google Shape;505;p9"/>
          <p:cNvSpPr txBox="1">
            <a:spLocks noGrp="1"/>
          </p:cNvSpPr>
          <p:nvPr>
            <p:ph type="ctrTitle" idx="4294967295"/>
          </p:nvPr>
        </p:nvSpPr>
        <p:spPr>
          <a:xfrm>
            <a:off x="457200" y="457198"/>
            <a:ext cx="5140452" cy="5969878"/>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dk1"/>
              </a:buClr>
              <a:buSzPts val="4500"/>
              <a:buFont typeface="Arial"/>
              <a:buNone/>
            </a:pPr>
            <a:r>
              <a:rPr lang="en-US" sz="4500" dirty="0"/>
              <a:t>CONSERVATION STRATEGIES AND RESTORATION PRACTICES</a:t>
            </a:r>
            <a:endParaRP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505"/>
                                        </p:tgtEl>
                                        <p:attrNameLst>
                                          <p:attrName>style.visibility</p:attrName>
                                        </p:attrNameLst>
                                      </p:cBhvr>
                                      <p:to>
                                        <p:strVal val="visible"/>
                                      </p:to>
                                    </p:set>
                                    <p:animEffect transition="in" filter="fade">
                                      <p:cBhvr>
                                        <p:cTn id="7" dur="400"/>
                                        <p:tgtEl>
                                          <p:spTgt spid="5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10"/>
        <p:cNvGrpSpPr/>
        <p:nvPr/>
      </p:nvGrpSpPr>
      <p:grpSpPr>
        <a:xfrm>
          <a:off x="0" y="0"/>
          <a:ext cx="0" cy="0"/>
          <a:chOff x="0" y="0"/>
          <a:chExt cx="0" cy="0"/>
        </a:xfrm>
      </p:grpSpPr>
      <p:sp>
        <p:nvSpPr>
          <p:cNvPr id="511" name="Google Shape;511;p10"/>
          <p:cNvSpPr txBox="1">
            <a:spLocks noGrp="1"/>
          </p:cNvSpPr>
          <p:nvPr>
            <p:ph type="title"/>
          </p:nvPr>
        </p:nvSpPr>
        <p:spPr>
          <a:xfrm>
            <a:off x="457200" y="457200"/>
            <a:ext cx="7315200" cy="914400"/>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dk1"/>
              </a:buClr>
              <a:buSzPts val="3300"/>
              <a:buFont typeface="Arial"/>
              <a:buNone/>
            </a:pPr>
            <a:r>
              <a:rPr lang="en-US" sz="3300"/>
              <a:t>STRATEGIES TO SUSTAIN BIODIVERSITY</a:t>
            </a:r>
            <a:endParaRPr/>
          </a:p>
        </p:txBody>
      </p:sp>
      <p:sp>
        <p:nvSpPr>
          <p:cNvPr id="512" name="Google Shape;512;p10"/>
          <p:cNvSpPr txBox="1">
            <a:spLocks noGrp="1"/>
          </p:cNvSpPr>
          <p:nvPr>
            <p:ph type="body" idx="1"/>
          </p:nvPr>
        </p:nvSpPr>
        <p:spPr>
          <a:xfrm>
            <a:off x="457200" y="1554480"/>
            <a:ext cx="7315200" cy="4480560"/>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100000"/>
              </a:lnSpc>
              <a:spcBef>
                <a:spcPts val="0"/>
              </a:spcBef>
              <a:spcAft>
                <a:spcPts val="0"/>
              </a:spcAft>
              <a:buClr>
                <a:schemeClr val="dk1"/>
              </a:buClr>
              <a:buSzPts val="1400"/>
              <a:buFont typeface="Arial"/>
              <a:buNone/>
            </a:pPr>
            <a:r>
              <a:rPr lang="en-US" b="1" dirty="0"/>
              <a:t>Local Conservation Efforts</a:t>
            </a:r>
            <a:endParaRPr dirty="0"/>
          </a:p>
          <a:p>
            <a:pPr marL="0" lvl="1" indent="0" algn="l" rtl="0">
              <a:lnSpc>
                <a:spcPct val="100000"/>
              </a:lnSpc>
              <a:spcBef>
                <a:spcPts val="600"/>
              </a:spcBef>
              <a:spcAft>
                <a:spcPts val="0"/>
              </a:spcAft>
              <a:buClr>
                <a:schemeClr val="dk1"/>
              </a:buClr>
              <a:buSzPts val="1400"/>
              <a:buFont typeface="Arial"/>
              <a:buNone/>
            </a:pPr>
            <a:r>
              <a:rPr lang="en-US" sz="1400" b="0" i="0" dirty="0">
                <a:solidFill>
                  <a:schemeClr val="dk1"/>
                </a:solidFill>
                <a:latin typeface="Open Sans Light"/>
                <a:ea typeface="Open Sans Light"/>
                <a:cs typeface="Open Sans Light"/>
                <a:sym typeface="Open Sans Light"/>
              </a:rPr>
              <a:t>Local strategies include habitat restoration, community-led conservation, and sustainable agriculture practices.</a:t>
            </a:r>
            <a:endParaRPr dirty="0"/>
          </a:p>
          <a:p>
            <a:pPr marL="0" lvl="0" indent="0" algn="l" rtl="0">
              <a:lnSpc>
                <a:spcPct val="100000"/>
              </a:lnSpc>
              <a:spcBef>
                <a:spcPts val="2500"/>
              </a:spcBef>
              <a:spcAft>
                <a:spcPts val="0"/>
              </a:spcAft>
              <a:buClr>
                <a:schemeClr val="dk1"/>
              </a:buClr>
              <a:buSzPts val="1400"/>
              <a:buFont typeface="Arial"/>
              <a:buNone/>
            </a:pPr>
            <a:r>
              <a:rPr lang="en-US" b="1" dirty="0"/>
              <a:t>National Environmental Policies</a:t>
            </a:r>
            <a:endParaRPr dirty="0"/>
          </a:p>
          <a:p>
            <a:pPr marL="0" lvl="1" indent="0" algn="l" rtl="0">
              <a:lnSpc>
                <a:spcPct val="100000"/>
              </a:lnSpc>
              <a:spcBef>
                <a:spcPts val="600"/>
              </a:spcBef>
              <a:spcAft>
                <a:spcPts val="0"/>
              </a:spcAft>
              <a:buClr>
                <a:schemeClr val="dk1"/>
              </a:buClr>
              <a:buSzPts val="1400"/>
              <a:buFont typeface="Arial"/>
              <a:buNone/>
            </a:pPr>
            <a:r>
              <a:rPr lang="en-US" sz="1400" b="0" i="0" dirty="0">
                <a:solidFill>
                  <a:schemeClr val="dk1"/>
                </a:solidFill>
                <a:latin typeface="Open Sans Light"/>
                <a:ea typeface="Open Sans Light"/>
                <a:cs typeface="Open Sans Light"/>
                <a:sym typeface="Open Sans Light"/>
              </a:rPr>
              <a:t>National strategies involve protected areas, environmental regulations, and renewable energy promotion.</a:t>
            </a:r>
            <a:endParaRPr dirty="0"/>
          </a:p>
          <a:p>
            <a:pPr marL="0" lvl="0" indent="0" algn="l" rtl="0">
              <a:lnSpc>
                <a:spcPct val="100000"/>
              </a:lnSpc>
              <a:spcBef>
                <a:spcPts val="2500"/>
              </a:spcBef>
              <a:spcAft>
                <a:spcPts val="0"/>
              </a:spcAft>
              <a:buClr>
                <a:schemeClr val="dk1"/>
              </a:buClr>
              <a:buSzPts val="1400"/>
              <a:buFont typeface="Arial"/>
              <a:buNone/>
            </a:pPr>
            <a:r>
              <a:rPr lang="en-US" b="1" dirty="0"/>
              <a:t>Global Biodiversity Initiatives</a:t>
            </a:r>
            <a:endParaRPr dirty="0"/>
          </a:p>
          <a:p>
            <a:pPr marL="0" lvl="1" indent="0" algn="l" rtl="0">
              <a:lnSpc>
                <a:spcPct val="100000"/>
              </a:lnSpc>
              <a:spcBef>
                <a:spcPts val="600"/>
              </a:spcBef>
              <a:spcAft>
                <a:spcPts val="0"/>
              </a:spcAft>
              <a:buClr>
                <a:schemeClr val="dk1"/>
              </a:buClr>
              <a:buSzPts val="1400"/>
              <a:buFont typeface="Arial"/>
              <a:buNone/>
            </a:pPr>
            <a:r>
              <a:rPr lang="en-US" sz="1400" b="0" i="0" dirty="0">
                <a:solidFill>
                  <a:schemeClr val="dk1"/>
                </a:solidFill>
                <a:latin typeface="Open Sans Light"/>
                <a:ea typeface="Open Sans Light"/>
                <a:cs typeface="Open Sans Light"/>
                <a:sym typeface="Open Sans Light"/>
              </a:rPr>
              <a:t>Global efforts focus on international treaties, biodiversity monitoring, and climate change mitigation.</a:t>
            </a:r>
            <a:endParaRPr dirty="0"/>
          </a:p>
          <a:p>
            <a:pPr marL="0" lvl="0" indent="0" algn="l" rtl="0">
              <a:lnSpc>
                <a:spcPct val="100000"/>
              </a:lnSpc>
              <a:spcBef>
                <a:spcPts val="2500"/>
              </a:spcBef>
              <a:spcAft>
                <a:spcPts val="0"/>
              </a:spcAft>
              <a:buClr>
                <a:schemeClr val="dk1"/>
              </a:buClr>
              <a:buSzPts val="1400"/>
              <a:buFont typeface="Arial"/>
              <a:buNone/>
            </a:pPr>
            <a:r>
              <a:rPr lang="en-US" b="1" dirty="0"/>
              <a:t>Collaborative Conservation</a:t>
            </a:r>
            <a:endParaRPr dirty="0"/>
          </a:p>
          <a:p>
            <a:pPr marL="0" lvl="1" indent="0" algn="l" rtl="0">
              <a:lnSpc>
                <a:spcPct val="100000"/>
              </a:lnSpc>
              <a:spcBef>
                <a:spcPts val="600"/>
              </a:spcBef>
              <a:spcAft>
                <a:spcPts val="0"/>
              </a:spcAft>
              <a:buClr>
                <a:schemeClr val="dk1"/>
              </a:buClr>
              <a:buSzPts val="1400"/>
              <a:buFont typeface="Arial"/>
              <a:buNone/>
            </a:pPr>
            <a:r>
              <a:rPr lang="en-US" sz="1400" b="0" i="0" dirty="0">
                <a:solidFill>
                  <a:schemeClr val="dk1"/>
                </a:solidFill>
                <a:latin typeface="Open Sans Light"/>
                <a:ea typeface="Open Sans Light"/>
                <a:cs typeface="Open Sans Light"/>
                <a:sym typeface="Open Sans Light"/>
              </a:rPr>
              <a:t>Collaboration among governments, NGOs, and communities is essential for effective biodiversity conservation.</a:t>
            </a:r>
            <a:endParaRP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250"/>
                                  </p:stCondLst>
                                  <p:childTnLst>
                                    <p:set>
                                      <p:cBhvr>
                                        <p:cTn id="6" dur="1" fill="hold">
                                          <p:stCondLst>
                                            <p:cond delay="0"/>
                                          </p:stCondLst>
                                        </p:cTn>
                                        <p:tgtEl>
                                          <p:spTgt spid="512"/>
                                        </p:tgtEl>
                                        <p:attrNameLst>
                                          <p:attrName>style.visibility</p:attrName>
                                        </p:attrNameLst>
                                      </p:cBhvr>
                                      <p:to>
                                        <p:strVal val="visible"/>
                                      </p:to>
                                    </p:set>
                                    <p:animEffect transition="in" filter="fade">
                                      <p:cBhvr>
                                        <p:cTn id="7" dur="500"/>
                                        <p:tgtEl>
                                          <p:spTgt spid="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Google Shape;522;p11"/>
          <p:cNvSpPr txBox="1">
            <a:spLocks noGrp="1"/>
          </p:cNvSpPr>
          <p:nvPr>
            <p:ph type="title"/>
          </p:nvPr>
        </p:nvSpPr>
        <p:spPr>
          <a:xfrm>
            <a:off x="457200" y="457200"/>
            <a:ext cx="7315200" cy="914400"/>
          </a:xfrm>
          <a:prstGeom prst="rect">
            <a:avLst/>
          </a:prstGeom>
          <a:noFill/>
          <a:ln>
            <a:noFill/>
          </a:ln>
        </p:spPr>
        <p:txBody>
          <a:bodyPr spcFirstLastPara="1" wrap="square" lIns="91425" tIns="45700" rIns="91425" bIns="45700" anchor="b" anchorCtr="0">
            <a:normAutofit/>
          </a:bodyPr>
          <a:lstStyle/>
          <a:p>
            <a:pPr marL="0" lvl="0" indent="0" algn="l" rtl="0">
              <a:lnSpc>
                <a:spcPct val="80000"/>
              </a:lnSpc>
              <a:spcBef>
                <a:spcPts val="0"/>
              </a:spcBef>
              <a:spcAft>
                <a:spcPts val="0"/>
              </a:spcAft>
              <a:buClr>
                <a:schemeClr val="dk1"/>
              </a:buClr>
              <a:buSzPts val="3300"/>
              <a:buFont typeface="Arial"/>
              <a:buNone/>
            </a:pPr>
            <a:r>
              <a:rPr lang="en-US" sz="3300"/>
              <a:t>RESTORATION PROJECTS AND COMMUNITY INVOLVEMENT</a:t>
            </a:r>
            <a:endParaRPr/>
          </a:p>
        </p:txBody>
      </p:sp>
      <p:sp>
        <p:nvSpPr>
          <p:cNvPr id="523" name="Google Shape;523;p11"/>
          <p:cNvSpPr txBox="1">
            <a:spLocks noGrp="1"/>
          </p:cNvSpPr>
          <p:nvPr>
            <p:ph type="body" idx="1"/>
          </p:nvPr>
        </p:nvSpPr>
        <p:spPr>
          <a:xfrm>
            <a:off x="457200" y="1554480"/>
            <a:ext cx="7315200" cy="4480560"/>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100000"/>
              </a:lnSpc>
              <a:spcBef>
                <a:spcPts val="0"/>
              </a:spcBef>
              <a:spcAft>
                <a:spcPts val="0"/>
              </a:spcAft>
              <a:buClr>
                <a:schemeClr val="dk1"/>
              </a:buClr>
              <a:buSzPts val="1400"/>
              <a:buFont typeface="Arial"/>
              <a:buNone/>
            </a:pPr>
            <a:r>
              <a:rPr lang="en-US" b="1"/>
              <a:t>Ecosystem Rehabilitation Efforts</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Restoration projects include reforestation, wetland reconstruction, and species reintroduction to restore degraded ecosystems.</a:t>
            </a:r>
            <a:endParaRPr/>
          </a:p>
          <a:p>
            <a:pPr marL="0" lvl="0" indent="0" algn="l" rtl="0">
              <a:lnSpc>
                <a:spcPct val="100000"/>
              </a:lnSpc>
              <a:spcBef>
                <a:spcPts val="2500"/>
              </a:spcBef>
              <a:spcAft>
                <a:spcPts val="0"/>
              </a:spcAft>
              <a:buClr>
                <a:schemeClr val="dk1"/>
              </a:buClr>
              <a:buSzPts val="1400"/>
              <a:buFont typeface="Arial"/>
              <a:buNone/>
            </a:pPr>
            <a:r>
              <a:rPr lang="en-US" b="1"/>
              <a:t>Community Participation</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Local communities contribute essential knowledge, labor, and stewardship for successful restoration projects.</a:t>
            </a:r>
            <a:endParaRPr/>
          </a:p>
          <a:p>
            <a:pPr marL="0" lvl="0" indent="0" algn="l" rtl="0">
              <a:lnSpc>
                <a:spcPct val="100000"/>
              </a:lnSpc>
              <a:spcBef>
                <a:spcPts val="2500"/>
              </a:spcBef>
              <a:spcAft>
                <a:spcPts val="0"/>
              </a:spcAft>
              <a:buClr>
                <a:schemeClr val="dk1"/>
              </a:buClr>
              <a:buSzPts val="1400"/>
              <a:buFont typeface="Arial"/>
              <a:buNone/>
            </a:pPr>
            <a:r>
              <a:rPr lang="en-US" b="1"/>
              <a:t>Protected Areas and Education</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Protected areas preserve biodiversity while educational programs raise awareness and encourage participation.</a:t>
            </a:r>
            <a:endParaRPr/>
          </a:p>
          <a:p>
            <a:pPr marL="0" lvl="0" indent="0" algn="l" rtl="0">
              <a:lnSpc>
                <a:spcPct val="100000"/>
              </a:lnSpc>
              <a:spcBef>
                <a:spcPts val="2500"/>
              </a:spcBef>
              <a:spcAft>
                <a:spcPts val="0"/>
              </a:spcAft>
              <a:buClr>
                <a:schemeClr val="dk1"/>
              </a:buClr>
              <a:buSzPts val="1400"/>
              <a:buFont typeface="Arial"/>
              <a:buNone/>
            </a:pPr>
            <a:r>
              <a:rPr lang="en-US" b="1"/>
              <a:t>Student Engagement</a:t>
            </a:r>
            <a:endParaRPr/>
          </a:p>
          <a:p>
            <a:pPr marL="0" lvl="1" indent="0" algn="l" rtl="0">
              <a:lnSpc>
                <a:spcPct val="100000"/>
              </a:lnSpc>
              <a:spcBef>
                <a:spcPts val="600"/>
              </a:spcBef>
              <a:spcAft>
                <a:spcPts val="0"/>
              </a:spcAft>
              <a:buClr>
                <a:schemeClr val="dk1"/>
              </a:buClr>
              <a:buSzPts val="1400"/>
              <a:buFont typeface="Arial"/>
              <a:buNone/>
            </a:pPr>
            <a:r>
              <a:rPr lang="en-US" sz="1400" b="0" i="0">
                <a:solidFill>
                  <a:schemeClr val="dk1"/>
                </a:solidFill>
                <a:latin typeface="Open Sans Light"/>
                <a:ea typeface="Open Sans Light"/>
                <a:cs typeface="Open Sans Light"/>
                <a:sym typeface="Open Sans Light"/>
              </a:rPr>
              <a:t>Students analyze local restoration projects to understand contributions to ecosystem resilience and sustainability.</a:t>
            </a: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250"/>
                                  </p:stCondLst>
                                  <p:childTnLst>
                                    <p:set>
                                      <p:cBhvr>
                                        <p:cTn id="6" dur="1" fill="hold">
                                          <p:stCondLst>
                                            <p:cond delay="0"/>
                                          </p:stCondLst>
                                        </p:cTn>
                                        <p:tgtEl>
                                          <p:spTgt spid="523"/>
                                        </p:tgtEl>
                                        <p:attrNameLst>
                                          <p:attrName>style.visibility</p:attrName>
                                        </p:attrNameLst>
                                      </p:cBhvr>
                                      <p:to>
                                        <p:strVal val="visible"/>
                                      </p:to>
                                    </p:set>
                                    <p:animEffect transition="in" filter="fade">
                                      <p:cBhvr>
                                        <p:cTn id="7" dur="500"/>
                                        <p:tgtEl>
                                          <p:spTgt spid="5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JTILT">
      <a:dk1>
        <a:srgbClr val="000000"/>
      </a:dk1>
      <a:lt1>
        <a:srgbClr val="FFFFFF"/>
      </a:lt1>
      <a:dk2>
        <a:srgbClr val="000000"/>
      </a:dk2>
      <a:lt2>
        <a:srgbClr val="808080"/>
      </a:lt2>
      <a:accent1>
        <a:srgbClr val="B8E08C"/>
      </a:accent1>
      <a:accent2>
        <a:srgbClr val="2F5597"/>
      </a:accent2>
      <a:accent3>
        <a:srgbClr val="FFFFFF"/>
      </a:accent3>
      <a:accent4>
        <a:srgbClr val="FFF2CC"/>
      </a:accent4>
      <a:accent5>
        <a:srgbClr val="FFE599"/>
      </a:accent5>
      <a:accent6>
        <a:srgbClr val="000000"/>
      </a:accent6>
      <a:hlink>
        <a:srgbClr val="2F5597"/>
      </a:hlink>
      <a:folHlink>
        <a:srgbClr val="2F5597"/>
      </a:folHlink>
    </a:clrScheme>
    <a:fontScheme name="JTILT">
      <a:majorFont>
        <a:latin typeface="Roboto Black"/>
        <a:ea typeface=""/>
        <a:cs typeface=""/>
      </a:majorFont>
      <a:minorFont>
        <a:latin typeface="Robo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JTILTPresentation-Template" id="{AB281015-E3EF-4CA4-ACFF-7A0CCAB593D3}" vid="{736C4559-1246-4482-B1DD-9EFED0333CF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JTILTPresentation-Template-OTH</Template>
  <TotalTime>52</TotalTime>
  <Words>2032</Words>
  <Application>Microsoft Office PowerPoint</Application>
  <PresentationFormat>Widescreen</PresentationFormat>
  <Paragraphs>146</Paragraphs>
  <Slides>23</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Comic Sans MS</vt:lpstr>
      <vt:lpstr>Open Sans Light</vt:lpstr>
      <vt:lpstr>Roboto</vt:lpstr>
      <vt:lpstr>Roboto Black</vt:lpstr>
      <vt:lpstr>Times New Roman</vt:lpstr>
      <vt:lpstr>Verdana</vt:lpstr>
      <vt:lpstr>Default Design</vt:lpstr>
      <vt:lpstr>CULMINATING PROJECT: HUMAN ACTIVITIES, BIODIVERSITY &amp; ECOSYSTEMS</vt:lpstr>
      <vt:lpstr>LEARNING OBJECTIVES</vt:lpstr>
      <vt:lpstr>GUIDING QUESTIONS AND RESEARCH FOCUS</vt:lpstr>
      <vt:lpstr>BIOME AND ECOSYSTEM DESCRIPTION</vt:lpstr>
      <vt:lpstr>HUMAN ACTIVITIES AND THREATS</vt:lpstr>
      <vt:lpstr>IMPACT OF FRAGMENTATION, POLLUTION, CLIMATE CHANGE, AND INVASIVE SPECIES</vt:lpstr>
      <vt:lpstr>CONSERVATION STRATEGIES AND RESTORATION PRACTICES</vt:lpstr>
      <vt:lpstr>STRATEGIES TO SUSTAIN BIODIVERSITY</vt:lpstr>
      <vt:lpstr>RESTORATION PROJECTS AND COMMUNITY INVOLVEMENT</vt:lpstr>
      <vt:lpstr>ROLES OF KEY SPECIES AND INDIVIDUAL ACTIONS</vt:lpstr>
      <vt:lpstr>KEYSTONE, INDICATOR, AND UMBRELLA SPECIES</vt:lpstr>
      <vt:lpstr>REDUCING ECOLOGICAL FOOTPRINTS</vt:lpstr>
      <vt:lpstr>Introduce &amp; Sign in to magic school AI</vt:lpstr>
      <vt:lpstr>Option for Student to sign in and join</vt:lpstr>
      <vt:lpstr>Sign in to magic school AI</vt:lpstr>
      <vt:lpstr>Room View</vt:lpstr>
      <vt:lpstr>Rooms</vt:lpstr>
      <vt:lpstr>Review AI tools</vt:lpstr>
      <vt:lpstr>PROJECT OVERVIEW AND OBJECTIVES</vt:lpstr>
      <vt:lpstr>PROJECT OVERVIEW</vt:lpstr>
      <vt:lpstr>PROJECT DELIVERABLES AND TECHNOLOGY INTEGRATION</vt:lpstr>
      <vt:lpstr>PRESENTATION AND CREATIVE COMPONENTS</vt:lpstr>
      <vt:lpstr>TECHNOLOGY TOOLS AND REFLECTION</vt:lpstr>
    </vt:vector>
  </TitlesOfParts>
  <Company>The University of Memphis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Integrating Instructional Software into Teaching and Learning</dc:subject>
  <dc:creator>Craig Erschel Shepherd (cshphrd2)</dc:creator>
  <cp:lastModifiedBy>Craig Erschel Shepherd (cshphrd2)</cp:lastModifiedBy>
  <cp:revision>11</cp:revision>
  <dcterms:created xsi:type="dcterms:W3CDTF">2024-09-10T15:41:43Z</dcterms:created>
  <dcterms:modified xsi:type="dcterms:W3CDTF">2026-06-19T13:32:54Z</dcterms:modified>
</cp:coreProperties>
</file>