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80"/>
  </p:notesMasterIdLst>
  <p:handoutMasterIdLst>
    <p:handoutMasterId r:id="rId81"/>
  </p:handoutMasterIdLst>
  <p:sldIdLst>
    <p:sldId id="256" r:id="rId2"/>
    <p:sldId id="257" r:id="rId3"/>
    <p:sldId id="260" r:id="rId4"/>
    <p:sldId id="261" r:id="rId5"/>
    <p:sldId id="262" r:id="rId6"/>
    <p:sldId id="263" r:id="rId7"/>
    <p:sldId id="264" r:id="rId8"/>
    <p:sldId id="265" r:id="rId9"/>
    <p:sldId id="266" r:id="rId10"/>
    <p:sldId id="267" r:id="rId11"/>
    <p:sldId id="268" r:id="rId12"/>
    <p:sldId id="269" r:id="rId13"/>
    <p:sldId id="270" r:id="rId14"/>
    <p:sldId id="271" r:id="rId15"/>
    <p:sldId id="258" r:id="rId16"/>
    <p:sldId id="272" r:id="rId17"/>
    <p:sldId id="273" r:id="rId18"/>
    <p:sldId id="274" r:id="rId19"/>
    <p:sldId id="275" r:id="rId20"/>
    <p:sldId id="276" r:id="rId21"/>
    <p:sldId id="277" r:id="rId22"/>
    <p:sldId id="259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7" r:id="rId32"/>
    <p:sldId id="288" r:id="rId33"/>
    <p:sldId id="289" r:id="rId34"/>
    <p:sldId id="290" r:id="rId35"/>
    <p:sldId id="291" r:id="rId36"/>
    <p:sldId id="292" r:id="rId37"/>
    <p:sldId id="293" r:id="rId38"/>
    <p:sldId id="294" r:id="rId39"/>
    <p:sldId id="295" r:id="rId40"/>
    <p:sldId id="296" r:id="rId41"/>
    <p:sldId id="297" r:id="rId42"/>
    <p:sldId id="298" r:id="rId43"/>
    <p:sldId id="299" r:id="rId44"/>
    <p:sldId id="300" r:id="rId45"/>
    <p:sldId id="312" r:id="rId46"/>
    <p:sldId id="307" r:id="rId47"/>
    <p:sldId id="308" r:id="rId48"/>
    <p:sldId id="311" r:id="rId49"/>
    <p:sldId id="313" r:id="rId50"/>
    <p:sldId id="309" r:id="rId51"/>
    <p:sldId id="310" r:id="rId52"/>
    <p:sldId id="314" r:id="rId53"/>
    <p:sldId id="315" r:id="rId54"/>
    <p:sldId id="317" r:id="rId55"/>
    <p:sldId id="321" r:id="rId56"/>
    <p:sldId id="323" r:id="rId57"/>
    <p:sldId id="318" r:id="rId58"/>
    <p:sldId id="303" r:id="rId59"/>
    <p:sldId id="319" r:id="rId60"/>
    <p:sldId id="320" r:id="rId61"/>
    <p:sldId id="322" r:id="rId62"/>
    <p:sldId id="305" r:id="rId63"/>
    <p:sldId id="324" r:id="rId64"/>
    <p:sldId id="326" r:id="rId65"/>
    <p:sldId id="328" r:id="rId66"/>
    <p:sldId id="325" r:id="rId67"/>
    <p:sldId id="327" r:id="rId68"/>
    <p:sldId id="329" r:id="rId69"/>
    <p:sldId id="330" r:id="rId70"/>
    <p:sldId id="306" r:id="rId71"/>
    <p:sldId id="331" r:id="rId72"/>
    <p:sldId id="332" r:id="rId73"/>
    <p:sldId id="333" r:id="rId74"/>
    <p:sldId id="334" r:id="rId75"/>
    <p:sldId id="335" r:id="rId76"/>
    <p:sldId id="336" r:id="rId77"/>
    <p:sldId id="337" r:id="rId78"/>
    <p:sldId id="338" r:id="rId79"/>
  </p:sldIdLst>
  <p:sldSz cx="12192000" cy="6858000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Comic Sans MS" panose="030F0702030302020204" pitchFamily="66" charset="0"/>
        <a:ea typeface="MS PGothic" panose="020B0600070205080204" pitchFamily="34" charset="-128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Comic Sans MS" panose="030F0702030302020204" pitchFamily="66" charset="0"/>
        <a:ea typeface="MS PGothic" panose="020B0600070205080204" pitchFamily="34" charset="-128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Comic Sans MS" panose="030F0702030302020204" pitchFamily="66" charset="0"/>
        <a:ea typeface="MS PGothic" panose="020B0600070205080204" pitchFamily="34" charset="-128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Comic Sans MS" panose="030F0702030302020204" pitchFamily="66" charset="0"/>
        <a:ea typeface="MS PGothic" panose="020B0600070205080204" pitchFamily="34" charset="-128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Comic Sans MS" panose="030F0702030302020204" pitchFamily="66" charset="0"/>
        <a:ea typeface="MS PGothic" panose="020B0600070205080204" pitchFamily="34" charset="-128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Comic Sans MS" panose="030F0702030302020204" pitchFamily="66" charset="0"/>
        <a:ea typeface="MS PGothic" panose="020B0600070205080204" pitchFamily="34" charset="-128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Comic Sans MS" panose="030F0702030302020204" pitchFamily="66" charset="0"/>
        <a:ea typeface="MS PGothic" panose="020B0600070205080204" pitchFamily="34" charset="-128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Comic Sans MS" panose="030F0702030302020204" pitchFamily="66" charset="0"/>
        <a:ea typeface="MS PGothic" panose="020B0600070205080204" pitchFamily="34" charset="-128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Comic Sans MS" panose="030F0702030302020204" pitchFamily="66" charset="0"/>
        <a:ea typeface="MS PGothic" panose="020B0600070205080204" pitchFamily="34" charset="-128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4B0B783C-CE66-43CC-A1F2-AE7C6EE4B6EF}">
          <p14:sldIdLst>
            <p14:sldId id="256"/>
          </p14:sldIdLst>
        </p14:section>
        <p14:section name="1.1 Device Exploration" id="{4AABBEC6-4A8C-4A7F-A749-6BED348544CB}">
          <p14:sldIdLst>
            <p14:sldId id="257"/>
            <p14:sldId id="260"/>
            <p14:sldId id="261"/>
            <p14:sldId id="262"/>
            <p14:sldId id="263"/>
            <p14:sldId id="264"/>
            <p14:sldId id="265"/>
            <p14:sldId id="266"/>
            <p14:sldId id="267"/>
            <p14:sldId id="268"/>
            <p14:sldId id="269"/>
            <p14:sldId id="270"/>
            <p14:sldId id="271"/>
          </p14:sldIdLst>
        </p14:section>
        <p14:section name="Device Care" id="{31E51242-7D1D-434F-91DC-AFE44E1C90AA}">
          <p14:sldIdLst>
            <p14:sldId id="258"/>
            <p14:sldId id="272"/>
            <p14:sldId id="273"/>
            <p14:sldId id="274"/>
            <p14:sldId id="275"/>
            <p14:sldId id="276"/>
            <p14:sldId id="277"/>
            <p14:sldId id="259"/>
            <p14:sldId id="278"/>
          </p14:sldIdLst>
        </p14:section>
        <p14:section name="2.2 Coding Adventure: Cheetah Maps with Tale-Bots" id="{B7F7E2F9-87B7-3C4D-9397-8CB6FE75BB37}">
          <p14:sldIdLst>
            <p14:sldId id="279"/>
            <p14:sldId id="280"/>
            <p14:sldId id="281"/>
            <p14:sldId id="282"/>
            <p14:sldId id="283"/>
            <p14:sldId id="284"/>
            <p14:sldId id="285"/>
            <p14:sldId id="287"/>
            <p14:sldId id="288"/>
            <p14:sldId id="289"/>
            <p14:sldId id="290"/>
            <p14:sldId id="291"/>
          </p14:sldIdLst>
        </p14:section>
        <p14:section name="2.3 Find Symbols and Create My Own Symbol" id="{484413BF-729F-734B-933D-76E613697FBE}">
          <p14:sldIdLst>
            <p14:sldId id="292"/>
            <p14:sldId id="293"/>
            <p14:sldId id="294"/>
            <p14:sldId id="295"/>
            <p14:sldId id="296"/>
            <p14:sldId id="297"/>
            <p14:sldId id="298"/>
            <p14:sldId id="299"/>
          </p14:sldIdLst>
        </p14:section>
        <p14:section name="3.1  Hello, Artificial Intelligence (AI)! Let’s Get to Know Each Other" id="{38705594-70B3-0343-AF4D-07DFA93B5E59}">
          <p14:sldIdLst>
            <p14:sldId id="300"/>
            <p14:sldId id="312"/>
            <p14:sldId id="307"/>
            <p14:sldId id="308"/>
            <p14:sldId id="311"/>
            <p14:sldId id="313"/>
            <p14:sldId id="309"/>
            <p14:sldId id="310"/>
            <p14:sldId id="314"/>
            <p14:sldId id="315"/>
            <p14:sldId id="317"/>
          </p14:sldIdLst>
        </p14:section>
        <p14:section name="3.2 Let's Be AI Scientists!" id="{5257FC79-4B14-D64D-BBEA-BCF586783145}">
          <p14:sldIdLst>
            <p14:sldId id="321"/>
            <p14:sldId id="323"/>
          </p14:sldIdLst>
        </p14:section>
        <p14:section name="3.3 Let’s make a math/phonics song with AI" id="{4B26223F-9B2E-C747-8749-303DF4FD0AC8}">
          <p14:sldIdLst>
            <p14:sldId id="318"/>
          </p14:sldIdLst>
        </p14:section>
        <p14:section name="3.4 How AI Sees the World" id="{A5C91F0F-EA2B-C944-A14F-903D1E4B1120}">
          <p14:sldIdLst>
            <p14:sldId id="303"/>
            <p14:sldId id="319"/>
            <p14:sldId id="320"/>
          </p14:sldIdLst>
        </p14:section>
        <p14:section name="3.5 Let's Create Our Own Brain Break Video with Scroobly" id="{A13755B9-5B00-AE49-8FCB-B296FFAF76CB}">
          <p14:sldIdLst>
            <p14:sldId id="322"/>
          </p14:sldIdLst>
        </p14:section>
        <p14:section name="4.1 How Ai Learns and My Future Ai" id="{40AA88B8-FCAA-624C-8BEE-42E46D356343}">
          <p14:sldIdLst>
            <p14:sldId id="305"/>
            <p14:sldId id="324"/>
            <p14:sldId id="326"/>
            <p14:sldId id="328"/>
            <p14:sldId id="325"/>
            <p14:sldId id="327"/>
            <p14:sldId id="329"/>
            <p14:sldId id="330"/>
          </p14:sldIdLst>
        </p14:section>
        <p14:section name="4.2 People Are the Teachers of AI" id="{E4055637-E0B8-FA49-BDC6-6834FDFB8A6D}">
          <p14:sldIdLst>
            <p14:sldId id="306"/>
            <p14:sldId id="331"/>
            <p14:sldId id="332"/>
            <p14:sldId id="333"/>
          </p14:sldIdLst>
        </p14:section>
        <p14:section name="Data Privacy" id="{E6678F6C-9604-9543-AB6D-0562D2760F2A}">
          <p14:sldIdLst>
            <p14:sldId id="334"/>
            <p14:sldId id="335"/>
            <p14:sldId id="336"/>
            <p14:sldId id="337"/>
            <p14:sldId id="338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4319">
          <p15:clr>
            <a:srgbClr val="A4A3A4"/>
          </p15:clr>
        </p15:guide>
        <p15:guide id="2" pos="7679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F5597"/>
    <a:srgbClr val="595959"/>
    <a:srgbClr val="B8E08C"/>
    <a:srgbClr val="FF0000"/>
    <a:srgbClr val="CC9900"/>
    <a:srgbClr val="663300"/>
    <a:srgbClr val="006600"/>
    <a:srgbClr val="990000"/>
    <a:srgbClr val="003399"/>
    <a:srgbClr val="FF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7085" autoAdjust="0"/>
    <p:restoredTop sz="91585" autoAdjust="0"/>
  </p:normalViewPr>
  <p:slideViewPr>
    <p:cSldViewPr snapToGrid="0" showGuides="1">
      <p:cViewPr varScale="1">
        <p:scale>
          <a:sx n="69" d="100"/>
          <a:sy n="69" d="100"/>
        </p:scale>
        <p:origin x="45" y="567"/>
      </p:cViewPr>
      <p:guideLst>
        <p:guide orient="horz" pos="4319"/>
        <p:guide pos="7679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theme" Target="theme/theme1.xml"/><Relationship Id="rId16" Type="http://schemas.openxmlformats.org/officeDocument/2006/relationships/slide" Target="slides/slide15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5" Type="http://schemas.openxmlformats.org/officeDocument/2006/relationships/slide" Target="slides/slide4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notesMaster" Target="notesMasters/notesMaster1.xml"/><Relationship Id="rId85" Type="http://schemas.openxmlformats.org/officeDocument/2006/relationships/tableStyles" Target="tableStyle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61" Type="http://schemas.openxmlformats.org/officeDocument/2006/relationships/slide" Target="slides/slide60.xml"/><Relationship Id="rId82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Rectangle 2">
            <a:extLst>
              <a:ext uri="{FF2B5EF4-FFF2-40B4-BE49-F238E27FC236}">
                <a16:creationId xmlns:a16="http://schemas.microsoft.com/office/drawing/2014/main" id="{C54D9C12-C77C-44B5-A4B6-550B204C29CB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Times New Roman" panose="02020603050405020304" pitchFamily="18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89091" name="Rectangle 3">
            <a:extLst>
              <a:ext uri="{FF2B5EF4-FFF2-40B4-BE49-F238E27FC236}">
                <a16:creationId xmlns:a16="http://schemas.microsoft.com/office/drawing/2014/main" id="{9794E248-9E8C-443A-A5ED-3F797AF9CCF3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Times New Roman" panose="02020603050405020304" pitchFamily="18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89092" name="Rectangle 4">
            <a:extLst>
              <a:ext uri="{FF2B5EF4-FFF2-40B4-BE49-F238E27FC236}">
                <a16:creationId xmlns:a16="http://schemas.microsoft.com/office/drawing/2014/main" id="{3F807E8F-6973-4907-A2A9-0016C1976F78}"/>
              </a:ext>
            </a:extLst>
          </p:cNvPr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Times New Roman" panose="02020603050405020304" pitchFamily="18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89093" name="Rectangle 5">
            <a:extLst>
              <a:ext uri="{FF2B5EF4-FFF2-40B4-BE49-F238E27FC236}">
                <a16:creationId xmlns:a16="http://schemas.microsoft.com/office/drawing/2014/main" id="{BE14ACE5-F3A1-44D5-A056-A5EADFD2C8D4}"/>
              </a:ext>
            </a:extLst>
          </p:cNvPr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Times New Roman" panose="02020603050405020304" pitchFamily="18" charset="0"/>
              </a:defRPr>
            </a:lvl1pPr>
          </a:lstStyle>
          <a:p>
            <a:fld id="{2B9D48F8-701B-40D8-B658-5D61D9E7BD24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>
            <a:extLst>
              <a:ext uri="{FF2B5EF4-FFF2-40B4-BE49-F238E27FC236}">
                <a16:creationId xmlns:a16="http://schemas.microsoft.com/office/drawing/2014/main" id="{454A6B60-46F5-44FD-91EA-C6001B68C5E2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Times New Roman" panose="02020603050405020304" pitchFamily="18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123" name="Rectangle 3">
            <a:extLst>
              <a:ext uri="{FF2B5EF4-FFF2-40B4-BE49-F238E27FC236}">
                <a16:creationId xmlns:a16="http://schemas.microsoft.com/office/drawing/2014/main" id="{03195FFD-7637-4C12-9641-4DC81A95556D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Times New Roman" panose="02020603050405020304" pitchFamily="18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15364" name="Rectangle 4">
            <a:extLst>
              <a:ext uri="{FF2B5EF4-FFF2-40B4-BE49-F238E27FC236}">
                <a16:creationId xmlns:a16="http://schemas.microsoft.com/office/drawing/2014/main" id="{7B94D00D-C45E-44AC-BBC9-BB7161F66FA4}"/>
              </a:ext>
            </a:extLst>
          </p:cNvPr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381000" y="685800"/>
            <a:ext cx="6096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125" name="Rectangle 5">
            <a:extLst>
              <a:ext uri="{FF2B5EF4-FFF2-40B4-BE49-F238E27FC236}">
                <a16:creationId xmlns:a16="http://schemas.microsoft.com/office/drawing/2014/main" id="{E8C99408-3AA3-49C2-A275-BEB167CA671A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5126" name="Rectangle 6">
            <a:extLst>
              <a:ext uri="{FF2B5EF4-FFF2-40B4-BE49-F238E27FC236}">
                <a16:creationId xmlns:a16="http://schemas.microsoft.com/office/drawing/2014/main" id="{E1259C95-AE49-459E-B2EE-D26ED3BBEBD1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Times New Roman" panose="02020603050405020304" pitchFamily="18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127" name="Rectangle 7">
            <a:extLst>
              <a:ext uri="{FF2B5EF4-FFF2-40B4-BE49-F238E27FC236}">
                <a16:creationId xmlns:a16="http://schemas.microsoft.com/office/drawing/2014/main" id="{71ED5B40-1D5B-4B3A-8EE7-056D8C983385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Times New Roman" panose="02020603050405020304" pitchFamily="18" charset="0"/>
              </a:defRPr>
            </a:lvl1pPr>
          </a:lstStyle>
          <a:p>
            <a:fld id="{4B22A6BE-9336-4166-AE8C-1C58964F57D9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MS PGothic" panose="020B0600070205080204" pitchFamily="34" charset="-128"/>
        <a:cs typeface="ＭＳ Ｐゴシック" pitchFamily="-112" charset="-128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MS PGothic" panose="020B0600070205080204" pitchFamily="34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MS PGothic" panose="020B0600070205080204" pitchFamily="34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MS PGothic" panose="020B0600070205080204" pitchFamily="34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MS PGothic" panose="020B0600070205080204" pitchFamily="34" charset="-128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B22A6BE-9336-4166-AE8C-1C58964F57D9}" type="slidenum">
              <a:rPr lang="en-US" altLang="en-US" smtClean="0"/>
              <a:pPr/>
              <a:t>55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63689673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>
            <a:lvl1pPr>
              <a:defRPr sz="4400">
                <a:solidFill>
                  <a:srgbClr val="2F5597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9052146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2F5597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76763473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>
            <a:lvl1pPr>
              <a:defRPr>
                <a:solidFill>
                  <a:srgbClr val="2F5597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28857872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16000" y="274638"/>
            <a:ext cx="10058400" cy="1143000"/>
          </a:xfrm>
        </p:spPr>
        <p:txBody>
          <a:bodyPr/>
          <a:lstStyle>
            <a:lvl1pPr>
              <a:defRPr>
                <a:solidFill>
                  <a:srgbClr val="2F5597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23738852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x" preserve="1">
  <p:cSld name="Title, Content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16000" y="274638"/>
            <a:ext cx="10058400" cy="1143000"/>
          </a:xfrm>
        </p:spPr>
        <p:txBody>
          <a:bodyPr/>
          <a:lstStyle>
            <a:lvl1pPr>
              <a:defRPr>
                <a:solidFill>
                  <a:srgbClr val="2F5597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0487596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2F5597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30380728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>
                <a:solidFill>
                  <a:srgbClr val="2F5597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81603999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2F5597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32276460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>
                <a:solidFill>
                  <a:srgbClr val="2F5597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86686195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2F5597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9584724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4834399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>
                <a:solidFill>
                  <a:srgbClr val="2F5597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36640303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>
                <a:solidFill>
                  <a:srgbClr val="2F5597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44068888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hyperlink" Target="https://creativecommons.org/licenses/by-nc-sa/4.0/" TargetMode="Externa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hyperlink" Target="https://journals.uwyo.edu/index.php/jtilt/index" TargetMode="Externa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14">
            <a:extLst>
              <a:ext uri="{FF2B5EF4-FFF2-40B4-BE49-F238E27FC236}">
                <a16:creationId xmlns:a16="http://schemas.microsoft.com/office/drawing/2014/main" id="{C8C1C049-F093-489D-90F9-FF3503ADDF1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1016000" y="274638"/>
            <a:ext cx="10058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  <a:endParaRPr lang="en-US" altLang="en-US" dirty="0"/>
          </a:p>
        </p:txBody>
      </p:sp>
      <p:sp>
        <p:nvSpPr>
          <p:cNvPr id="1027" name="Rectangle 15">
            <a:extLst>
              <a:ext uri="{FF2B5EF4-FFF2-40B4-BE49-F238E27FC236}">
                <a16:creationId xmlns:a16="http://schemas.microsoft.com/office/drawing/2014/main" id="{0270379C-98BA-456F-9A8F-BAB630A6FC1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600200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A1DB6455-0209-2065-F6CC-30EB9832860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5195" y="6437165"/>
            <a:ext cx="12186805" cy="0"/>
          </a:xfrm>
          <a:prstGeom prst="line">
            <a:avLst/>
          </a:prstGeom>
          <a:ln w="57150">
            <a:solidFill>
              <a:srgbClr val="B8E08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Rectangle 5">
            <a:extLst>
              <a:ext uri="{FF2B5EF4-FFF2-40B4-BE49-F238E27FC236}">
                <a16:creationId xmlns:a16="http://schemas.microsoft.com/office/drawing/2014/main" id="{EC493F0C-13A0-FB5C-3D8D-286241BDE09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5194" y="6477002"/>
            <a:ext cx="12186805" cy="380998"/>
          </a:xfrm>
          <a:prstGeom prst="rect">
            <a:avLst/>
          </a:prstGeom>
          <a:solidFill>
            <a:srgbClr val="2F5597"/>
          </a:solidFill>
          <a:ln>
            <a:solidFill>
              <a:srgbClr val="2F559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r>
              <a:rPr lang="en-US" sz="1000" u="none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hlinkClick r:id="rId1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Journal of Technology-Integrated Lessons and Teaching</a:t>
            </a:r>
            <a:r>
              <a:rPr lang="en-US" sz="1000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, 5(1).</a:t>
            </a:r>
          </a:p>
        </p:txBody>
      </p:sp>
      <p:pic>
        <p:nvPicPr>
          <p:cNvPr id="7" name="Picture 6">
            <a:hlinkClick r:id="rId15"/>
            <a:extLst>
              <a:ext uri="{FF2B5EF4-FFF2-40B4-BE49-F238E27FC236}">
                <a16:creationId xmlns:a16="http://schemas.microsoft.com/office/drawing/2014/main" id="{BCE05341-DD77-EB2C-106C-FE0D7F70D4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50025" y="109242"/>
            <a:ext cx="868680" cy="493395"/>
          </a:xfrm>
          <a:prstGeom prst="rect">
            <a:avLst/>
          </a:prstGeom>
        </p:spPr>
      </p:pic>
      <p:pic>
        <p:nvPicPr>
          <p:cNvPr id="8" name="Picture 7" descr="Creative Commons, Attribution, Non-Commercial, Share Alike icon.">
            <a:hlinkClick r:id="rId17"/>
            <a:extLst>
              <a:ext uri="{FF2B5EF4-FFF2-40B4-BE49-F238E27FC236}">
                <a16:creationId xmlns:a16="http://schemas.microsoft.com/office/drawing/2014/main" id="{B1D746F0-1DEE-FF75-477C-ADEF8F836C99}"/>
              </a:ext>
            </a:extLst>
          </p:cNvPr>
          <p:cNvPicPr>
            <a:picLocks noChangeAspect="1"/>
          </p:cNvPicPr>
          <p:nvPr userDrawn="1"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10503" y="6526535"/>
            <a:ext cx="808202" cy="276046"/>
          </a:xfrm>
          <a:prstGeom prst="rect">
            <a:avLst/>
          </a:prstGeom>
          <a:noFill/>
          <a:ln>
            <a:noFill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4143" r:id="rId1"/>
    <p:sldLayoutId id="2147484144" r:id="rId2"/>
    <p:sldLayoutId id="2147484145" r:id="rId3"/>
    <p:sldLayoutId id="2147484146" r:id="rId4"/>
    <p:sldLayoutId id="2147484147" r:id="rId5"/>
    <p:sldLayoutId id="2147484148" r:id="rId6"/>
    <p:sldLayoutId id="2147484149" r:id="rId7"/>
    <p:sldLayoutId id="2147484150" r:id="rId8"/>
    <p:sldLayoutId id="2147484151" r:id="rId9"/>
    <p:sldLayoutId id="2147484152" r:id="rId10"/>
    <p:sldLayoutId id="2147484153" r:id="rId11"/>
    <p:sldLayoutId id="2147484154" r:id="rId12"/>
    <p:sldLayoutId id="2147484155" r:id="rId13"/>
  </p:sldLayoutIdLst>
  <p:hf hdr="0" ftr="0" dt="0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3600">
          <a:solidFill>
            <a:srgbClr val="2F5597"/>
          </a:solidFill>
          <a:latin typeface="+mj-lt"/>
          <a:ea typeface="MS PGothic" panose="020B0600070205080204" pitchFamily="34" charset="-128"/>
          <a:cs typeface="ＭＳ Ｐゴシック" pitchFamily="-112" charset="-128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Verdana" pitchFamily="34" charset="0"/>
          <a:ea typeface="MS PGothic" panose="020B0600070205080204" pitchFamily="34" charset="-128"/>
          <a:cs typeface="ＭＳ Ｐゴシック" pitchFamily="-112" charset="-128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Verdana" pitchFamily="34" charset="0"/>
          <a:ea typeface="MS PGothic" panose="020B0600070205080204" pitchFamily="34" charset="-128"/>
          <a:cs typeface="ＭＳ Ｐゴシック" pitchFamily="-112" charset="-128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Verdana" pitchFamily="34" charset="0"/>
          <a:ea typeface="MS PGothic" panose="020B0600070205080204" pitchFamily="34" charset="-128"/>
          <a:cs typeface="ＭＳ Ｐゴシック" pitchFamily="-112" charset="-128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Verdana" pitchFamily="34" charset="0"/>
          <a:ea typeface="MS PGothic" panose="020B0600070205080204" pitchFamily="34" charset="-128"/>
          <a:cs typeface="ＭＳ Ｐゴシック" pitchFamily="-112" charset="-128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Verdana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Verdana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Verdana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Verdana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MS PGothic" panose="020B0600070205080204" pitchFamily="34" charset="-128"/>
          <a:cs typeface="ＭＳ Ｐゴシック" pitchFamily="-112" charset="-128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MS PGothic" panose="020B0600070205080204" pitchFamily="34" charset="-128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MS PGothic" panose="020B0600070205080204" pitchFamily="34" charset="-128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  <a:ea typeface="MS PGothic" panose="020B0600070205080204" pitchFamily="34" charset="-128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MS PGothic" panose="020B0600070205080204" pitchFamily="34" charset="-128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33026A-A2AF-6151-9112-44E3AFB14F9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AI Edu 4 Children Curriculum</a:t>
            </a:r>
            <a:br>
              <a:rPr lang="en-US" dirty="0"/>
            </a:br>
            <a:r>
              <a:rPr lang="en-US" dirty="0"/>
              <a:t>Slides Templates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0A7B3BC-E72C-C501-735D-04F3C219E24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Sohheon Yang</a:t>
            </a:r>
            <a:r>
              <a:rPr lang="en-US" baseline="30000" dirty="0"/>
              <a:t>a</a:t>
            </a:r>
            <a:r>
              <a:rPr lang="en-US" dirty="0"/>
              <a:t> and Anne Winiger</a:t>
            </a:r>
            <a:r>
              <a:rPr lang="en-US" baseline="30000" dirty="0"/>
              <a:t>b</a:t>
            </a:r>
            <a:endParaRPr lang="ko-US" dirty="0"/>
          </a:p>
          <a:p>
            <a:r>
              <a:rPr lang="en-US" dirty="0"/>
              <a:t>	</a:t>
            </a:r>
            <a:r>
              <a:rPr lang="en-US" baseline="30000" dirty="0" err="1"/>
              <a:t>a</a:t>
            </a:r>
            <a:r>
              <a:rPr lang="en-US" dirty="0" err="1"/>
              <a:t>Indiana</a:t>
            </a:r>
            <a:r>
              <a:rPr lang="en-US" dirty="0"/>
              <a:t> University</a:t>
            </a:r>
          </a:p>
          <a:p>
            <a:r>
              <a:rPr lang="en-US" baseline="30000" dirty="0" err="1"/>
              <a:t>b</a:t>
            </a:r>
            <a:r>
              <a:rPr lang="en-US" dirty="0" err="1"/>
              <a:t>A</a:t>
            </a:r>
            <a:r>
              <a:rPr lang="en-US" dirty="0"/>
              <a:t> Public Elementary School</a:t>
            </a:r>
            <a:br>
              <a:rPr lang="en-US" dirty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4586431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4E4FB2F-4DA2-7388-ADCF-B7A184AAAEB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5949F8-2218-78D4-8288-4AE5484E60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Phone</a:t>
            </a:r>
          </a:p>
        </p:txBody>
      </p:sp>
      <p:sp>
        <p:nvSpPr>
          <p:cNvPr id="5" name="직사각형 4" descr="Add image of a phone. ">
            <a:extLst>
              <a:ext uri="{FF2B5EF4-FFF2-40B4-BE49-F238E27FC236}">
                <a16:creationId xmlns:a16="http://schemas.microsoft.com/office/drawing/2014/main" id="{C89D7AE6-8D71-D48D-0697-72A8439FC687}"/>
              </a:ext>
            </a:extLst>
          </p:cNvPr>
          <p:cNvSpPr/>
          <p:nvPr/>
        </p:nvSpPr>
        <p:spPr>
          <a:xfrm>
            <a:off x="1016000" y="1577340"/>
            <a:ext cx="10058400" cy="452628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A device used to talk to people, send messages, take pictures, and use apps.</a:t>
            </a:r>
          </a:p>
          <a:p>
            <a:pPr algn="ctr"/>
            <a:br>
              <a:rPr lang="en-US" dirty="0"/>
            </a:br>
            <a:endParaRPr lang="en-US" dirty="0"/>
          </a:p>
          <a:p>
            <a:pPr algn="ctr"/>
            <a:r>
              <a:rPr lang="en-US" dirty="0"/>
              <a:t>Add a relevant image here.</a:t>
            </a:r>
            <a:endParaRPr lang="ko-US" dirty="0"/>
          </a:p>
        </p:txBody>
      </p:sp>
    </p:spTree>
    <p:extLst>
      <p:ext uri="{BB962C8B-B14F-4D97-AF65-F5344CB8AC3E}">
        <p14:creationId xmlns:p14="http://schemas.microsoft.com/office/powerpoint/2010/main" val="298202532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04B3706-F83B-F477-415A-1194C906A3E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A99B52-4606-56C9-2910-98F1656A44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Tablet</a:t>
            </a:r>
          </a:p>
        </p:txBody>
      </p:sp>
      <p:sp>
        <p:nvSpPr>
          <p:cNvPr id="5" name="직사각형 4" descr="Add image of a tablet. ">
            <a:extLst>
              <a:ext uri="{FF2B5EF4-FFF2-40B4-BE49-F238E27FC236}">
                <a16:creationId xmlns:a16="http://schemas.microsoft.com/office/drawing/2014/main" id="{0CD56BC3-02B9-9DB2-F903-62B1A19D475A}"/>
              </a:ext>
            </a:extLst>
          </p:cNvPr>
          <p:cNvSpPr/>
          <p:nvPr/>
        </p:nvSpPr>
        <p:spPr>
          <a:xfrm>
            <a:off x="1016000" y="1577340"/>
            <a:ext cx="10058400" cy="452628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A touchscreen computer that is smaller than a laptop but bigger than a phone, used for learning, playing, and watching videos.</a:t>
            </a:r>
          </a:p>
          <a:p>
            <a:pPr algn="ctr"/>
            <a:br>
              <a:rPr lang="en-US" dirty="0"/>
            </a:br>
            <a:br>
              <a:rPr lang="en-US" dirty="0"/>
            </a:br>
            <a:r>
              <a:rPr lang="en-US" dirty="0"/>
              <a:t>Add a relevant image here.</a:t>
            </a:r>
            <a:endParaRPr lang="ko-US" dirty="0"/>
          </a:p>
        </p:txBody>
      </p:sp>
    </p:spTree>
    <p:extLst>
      <p:ext uri="{BB962C8B-B14F-4D97-AF65-F5344CB8AC3E}">
        <p14:creationId xmlns:p14="http://schemas.microsoft.com/office/powerpoint/2010/main" val="18697421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F32EAB6-055B-BE06-7271-2E3E630EBE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432A2A-B55B-57BA-978A-41F3171E44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Television (TV)</a:t>
            </a:r>
          </a:p>
        </p:txBody>
      </p:sp>
      <p:sp>
        <p:nvSpPr>
          <p:cNvPr id="5" name="직사각형 4" descr="Add image of a television.">
            <a:extLst>
              <a:ext uri="{FF2B5EF4-FFF2-40B4-BE49-F238E27FC236}">
                <a16:creationId xmlns:a16="http://schemas.microsoft.com/office/drawing/2014/main" id="{DCC6C0A0-F0ED-0DD4-8D1D-66F32254E945}"/>
              </a:ext>
            </a:extLst>
          </p:cNvPr>
          <p:cNvSpPr/>
          <p:nvPr/>
        </p:nvSpPr>
        <p:spPr>
          <a:xfrm>
            <a:off x="1016000" y="1577340"/>
            <a:ext cx="10058400" cy="452628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A screen that shows movies, cartoons, news, and other programs for people to watch.</a:t>
            </a:r>
          </a:p>
          <a:p>
            <a:pPr algn="ctr"/>
            <a:br>
              <a:rPr lang="en-US" dirty="0"/>
            </a:br>
            <a:br>
              <a:rPr lang="en-US" dirty="0"/>
            </a:br>
            <a:endParaRPr lang="en-US" dirty="0"/>
          </a:p>
          <a:p>
            <a:pPr algn="ctr"/>
            <a:r>
              <a:rPr lang="en-US" dirty="0"/>
              <a:t>Add a relevant image here.</a:t>
            </a:r>
            <a:endParaRPr lang="ko-US" dirty="0"/>
          </a:p>
        </p:txBody>
      </p:sp>
    </p:spTree>
    <p:extLst>
      <p:ext uri="{BB962C8B-B14F-4D97-AF65-F5344CB8AC3E}">
        <p14:creationId xmlns:p14="http://schemas.microsoft.com/office/powerpoint/2010/main" val="155637383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73CE70F-1FAE-6F72-C8B8-6B2B539C669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31028A-9809-63AA-EE64-A56E66380C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Speaker</a:t>
            </a:r>
          </a:p>
        </p:txBody>
      </p:sp>
      <p:sp>
        <p:nvSpPr>
          <p:cNvPr id="5" name="직사각형 4" descr="Add image of a music speaker. ">
            <a:extLst>
              <a:ext uri="{FF2B5EF4-FFF2-40B4-BE49-F238E27FC236}">
                <a16:creationId xmlns:a16="http://schemas.microsoft.com/office/drawing/2014/main" id="{F59747F4-2B78-3879-5390-F47D927EAE7F}"/>
              </a:ext>
            </a:extLst>
          </p:cNvPr>
          <p:cNvSpPr/>
          <p:nvPr/>
        </p:nvSpPr>
        <p:spPr>
          <a:xfrm>
            <a:off x="1016000" y="1577340"/>
            <a:ext cx="10058400" cy="452628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A device that plays sound or music so people can hear it louder.</a:t>
            </a:r>
          </a:p>
          <a:p>
            <a:pPr algn="ctr"/>
            <a:br>
              <a:rPr lang="en-US" dirty="0"/>
            </a:br>
            <a:endParaRPr lang="en-US" dirty="0"/>
          </a:p>
          <a:p>
            <a:pPr algn="ctr"/>
            <a:br>
              <a:rPr lang="en-US" dirty="0"/>
            </a:br>
            <a:r>
              <a:rPr lang="en-US" dirty="0"/>
              <a:t>Add a relevant image here.</a:t>
            </a:r>
            <a:endParaRPr lang="ko-US" dirty="0"/>
          </a:p>
        </p:txBody>
      </p:sp>
    </p:spTree>
    <p:extLst>
      <p:ext uri="{BB962C8B-B14F-4D97-AF65-F5344CB8AC3E}">
        <p14:creationId xmlns:p14="http://schemas.microsoft.com/office/powerpoint/2010/main" val="190420422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1B58B3B-543D-A0FF-F37D-86C451D501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F6BC92-F16E-9688-BA15-E522B15E61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Robot</a:t>
            </a:r>
          </a:p>
        </p:txBody>
      </p:sp>
      <p:sp>
        <p:nvSpPr>
          <p:cNvPr id="5" name="직사각형 4" descr="Add image of a robot.">
            <a:extLst>
              <a:ext uri="{FF2B5EF4-FFF2-40B4-BE49-F238E27FC236}">
                <a16:creationId xmlns:a16="http://schemas.microsoft.com/office/drawing/2014/main" id="{D93DA3D7-8614-8ECE-9DE6-7CC5647DEFD9}"/>
              </a:ext>
            </a:extLst>
          </p:cNvPr>
          <p:cNvSpPr/>
          <p:nvPr/>
        </p:nvSpPr>
        <p:spPr>
          <a:xfrm>
            <a:off x="1016000" y="1577340"/>
            <a:ext cx="10058400" cy="452628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A machine that can move and follow instructions to help people or do special jobs.</a:t>
            </a:r>
          </a:p>
          <a:p>
            <a:pPr algn="ctr"/>
            <a:br>
              <a:rPr lang="en-US" dirty="0"/>
            </a:br>
            <a:br>
              <a:rPr lang="en-US" dirty="0"/>
            </a:br>
            <a:endParaRPr lang="en-US" dirty="0"/>
          </a:p>
          <a:p>
            <a:pPr algn="ctr"/>
            <a:r>
              <a:rPr lang="en-US" dirty="0"/>
              <a:t>Add a relevant image here.</a:t>
            </a:r>
            <a:endParaRPr lang="ko-US" dirty="0"/>
          </a:p>
        </p:txBody>
      </p:sp>
    </p:spTree>
    <p:extLst>
      <p:ext uri="{BB962C8B-B14F-4D97-AF65-F5344CB8AC3E}">
        <p14:creationId xmlns:p14="http://schemas.microsoft.com/office/powerpoint/2010/main" val="390090316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B3B138-759B-6858-7351-A0B39BF322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Device Care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530D837-89F2-CA37-C2E0-7A3F7132F6B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2194560"/>
            <a:ext cx="10972800" cy="4525963"/>
          </a:xfrm>
        </p:spPr>
        <p:txBody>
          <a:bodyPr/>
          <a:lstStyle/>
          <a:p>
            <a:pPr marL="0" indent="0" algn="ctr">
              <a:buNone/>
            </a:pPr>
            <a:r>
              <a:rPr lang="en-US" sz="4800" dirty="0"/>
              <a:t>"It's important to value your and others' belongings and treat them well."</a:t>
            </a:r>
          </a:p>
        </p:txBody>
      </p:sp>
    </p:spTree>
    <p:extLst>
      <p:ext uri="{BB962C8B-B14F-4D97-AF65-F5344CB8AC3E}">
        <p14:creationId xmlns:p14="http://schemas.microsoft.com/office/powerpoint/2010/main" val="146714485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2781490-82ED-0FBB-2279-F1C9E394CD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2BC141-49A6-3110-671A-C742A68A36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Device Care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87F8262-8AE0-60E1-9C1F-78FB3D37A5B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2194560"/>
            <a:ext cx="10972800" cy="4525963"/>
          </a:xfrm>
        </p:spPr>
        <p:txBody>
          <a:bodyPr/>
          <a:lstStyle/>
          <a:p>
            <a:pPr marL="0" indent="0" algn="ctr">
              <a:buNone/>
            </a:pPr>
            <a:r>
              <a:rPr lang="en-US" sz="4800" dirty="0"/>
              <a:t>“How do we take care of our devices?”</a:t>
            </a:r>
          </a:p>
        </p:txBody>
      </p:sp>
    </p:spTree>
    <p:extLst>
      <p:ext uri="{BB962C8B-B14F-4D97-AF65-F5344CB8AC3E}">
        <p14:creationId xmlns:p14="http://schemas.microsoft.com/office/powerpoint/2010/main" val="139550358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34822BD-A544-4DCD-5C13-4E2D5592E8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BADC94-B054-5386-6248-7D6E46AB1D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Clean Hands, Happy Devices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51212E6-E867-0A9C-4502-9AEA50A4E8C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0" y="2194560"/>
            <a:ext cx="5486400" cy="4525963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Why should we have clean hands before touching a tablet or laptop?</a:t>
            </a:r>
            <a:endParaRPr lang="en-US" sz="4800" dirty="0"/>
          </a:p>
        </p:txBody>
      </p:sp>
      <p:sp>
        <p:nvSpPr>
          <p:cNvPr id="4" name="직사각형 3" descr="Add image to show importance of clean hands. ">
            <a:extLst>
              <a:ext uri="{FF2B5EF4-FFF2-40B4-BE49-F238E27FC236}">
                <a16:creationId xmlns:a16="http://schemas.microsoft.com/office/drawing/2014/main" id="{521050A1-C1DC-E363-14DA-7105B2C74FA1}"/>
              </a:ext>
            </a:extLst>
          </p:cNvPr>
          <p:cNvSpPr/>
          <p:nvPr/>
        </p:nvSpPr>
        <p:spPr>
          <a:xfrm>
            <a:off x="1016000" y="1703070"/>
            <a:ext cx="4516120" cy="424053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Add a relevant image here.</a:t>
            </a:r>
            <a:endParaRPr lang="ko-US" dirty="0"/>
          </a:p>
        </p:txBody>
      </p:sp>
    </p:spTree>
    <p:extLst>
      <p:ext uri="{BB962C8B-B14F-4D97-AF65-F5344CB8AC3E}">
        <p14:creationId xmlns:p14="http://schemas.microsoft.com/office/powerpoint/2010/main" val="152394109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666D702-A745-F11A-2369-4EEC7BAB3B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52AEFD-1F22-9799-234D-1269C3E951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Gentle Hands, No </a:t>
            </a:r>
            <a:r>
              <a:rPr lang="en-US" dirty="0" err="1"/>
              <a:t>Ouchies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08B1396-065E-1ECF-BC07-A3BF6C0717B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0" y="2194560"/>
            <a:ext cx="5486400" cy="4525963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What happens if we drop a tablet or press too hard on a screen?</a:t>
            </a:r>
          </a:p>
        </p:txBody>
      </p:sp>
      <p:sp>
        <p:nvSpPr>
          <p:cNvPr id="4" name="직사각형 3" descr="Add image of broken device. ">
            <a:extLst>
              <a:ext uri="{FF2B5EF4-FFF2-40B4-BE49-F238E27FC236}">
                <a16:creationId xmlns:a16="http://schemas.microsoft.com/office/drawing/2014/main" id="{1D805831-1366-B250-4789-7F20736931A3}"/>
              </a:ext>
            </a:extLst>
          </p:cNvPr>
          <p:cNvSpPr/>
          <p:nvPr/>
        </p:nvSpPr>
        <p:spPr>
          <a:xfrm>
            <a:off x="1016000" y="1703070"/>
            <a:ext cx="4516120" cy="424053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Add a relevant image here.</a:t>
            </a:r>
            <a:endParaRPr lang="ko-US" dirty="0"/>
          </a:p>
        </p:txBody>
      </p:sp>
    </p:spTree>
    <p:extLst>
      <p:ext uri="{BB962C8B-B14F-4D97-AF65-F5344CB8AC3E}">
        <p14:creationId xmlns:p14="http://schemas.microsoft.com/office/powerpoint/2010/main" val="35273407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301C240-E9E8-D040-EC1E-4B9499077B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66520-079D-01F4-BBFD-5E4486D239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Charging is Important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42C245C-F9E3-1DA3-7622-61DD6346B01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0" y="2194560"/>
            <a:ext cx="5486400" cy="4525963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What happens if we forget to charge a device?</a:t>
            </a:r>
          </a:p>
        </p:txBody>
      </p:sp>
      <p:sp>
        <p:nvSpPr>
          <p:cNvPr id="4" name="직사각형 3" descr="Add image of low powered device. ">
            <a:extLst>
              <a:ext uri="{FF2B5EF4-FFF2-40B4-BE49-F238E27FC236}">
                <a16:creationId xmlns:a16="http://schemas.microsoft.com/office/drawing/2014/main" id="{5AF7B718-C4D8-1A18-7CFE-325E6BEB9954}"/>
              </a:ext>
            </a:extLst>
          </p:cNvPr>
          <p:cNvSpPr/>
          <p:nvPr/>
        </p:nvSpPr>
        <p:spPr>
          <a:xfrm>
            <a:off x="1016000" y="1703070"/>
            <a:ext cx="4516120" cy="424053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Add a relevant image here.</a:t>
            </a:r>
            <a:endParaRPr lang="ko-US" dirty="0"/>
          </a:p>
        </p:txBody>
      </p:sp>
    </p:spTree>
    <p:extLst>
      <p:ext uri="{BB962C8B-B14F-4D97-AF65-F5344CB8AC3E}">
        <p14:creationId xmlns:p14="http://schemas.microsoft.com/office/powerpoint/2010/main" val="317949130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29095D-5AE9-4C7C-3B2E-62C0ADD4EA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Let’s Explore Technology Words!</a:t>
            </a:r>
          </a:p>
        </p:txBody>
      </p:sp>
      <p:sp>
        <p:nvSpPr>
          <p:cNvPr id="5" name="직사각형 4" descr="Add relevant image for title page">
            <a:extLst>
              <a:ext uri="{FF2B5EF4-FFF2-40B4-BE49-F238E27FC236}">
                <a16:creationId xmlns:a16="http://schemas.microsoft.com/office/drawing/2014/main" id="{87F18578-4922-8889-5AD4-5CB07ABD84F5}"/>
              </a:ext>
            </a:extLst>
          </p:cNvPr>
          <p:cNvSpPr/>
          <p:nvPr/>
        </p:nvSpPr>
        <p:spPr>
          <a:xfrm>
            <a:off x="1016000" y="1577340"/>
            <a:ext cx="10058400" cy="452628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Add a relevant image here for a title page.</a:t>
            </a:r>
            <a:endParaRPr lang="ko-US" dirty="0"/>
          </a:p>
        </p:txBody>
      </p:sp>
    </p:spTree>
    <p:extLst>
      <p:ext uri="{BB962C8B-B14F-4D97-AF65-F5344CB8AC3E}">
        <p14:creationId xmlns:p14="http://schemas.microsoft.com/office/powerpoint/2010/main" val="260829527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6F6D93-0BBE-B479-39D5-FDD396606B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EED8C2-D465-E531-E8BD-D8D2601D2D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Safe Places Only 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DFC0948-78F9-9EDA-BAC5-38C495FCA9C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0" y="2194560"/>
            <a:ext cx="5486400" cy="4525963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Where should we put a tablet when we are not using it?”</a:t>
            </a:r>
          </a:p>
        </p:txBody>
      </p:sp>
      <p:sp>
        <p:nvSpPr>
          <p:cNvPr id="4" name="직사각형 3" descr="Add image of safe storage place. ">
            <a:extLst>
              <a:ext uri="{FF2B5EF4-FFF2-40B4-BE49-F238E27FC236}">
                <a16:creationId xmlns:a16="http://schemas.microsoft.com/office/drawing/2014/main" id="{A56F5729-6E7B-49F6-77E6-056C3DA1EE09}"/>
              </a:ext>
            </a:extLst>
          </p:cNvPr>
          <p:cNvSpPr/>
          <p:nvPr/>
        </p:nvSpPr>
        <p:spPr>
          <a:xfrm>
            <a:off x="1016000" y="1703070"/>
            <a:ext cx="4516120" cy="424053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Add a relevant image here.</a:t>
            </a:r>
            <a:endParaRPr lang="ko-US" dirty="0"/>
          </a:p>
        </p:txBody>
      </p:sp>
    </p:spTree>
    <p:extLst>
      <p:ext uri="{BB962C8B-B14F-4D97-AF65-F5344CB8AC3E}">
        <p14:creationId xmlns:p14="http://schemas.microsoft.com/office/powerpoint/2010/main" val="348608247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43F977B-6CCE-0381-F51A-BC947E6FF1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8C3B9B-3BEE-7BA4-6A2F-FBED154443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Ask Before Downloading or Clicking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6029070-C88B-EDEC-1244-8260E25EA91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0" y="2194560"/>
            <a:ext cx="5486400" cy="4525963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Should we press buttons or download things without asking a teacher or parent?</a:t>
            </a:r>
          </a:p>
        </p:txBody>
      </p:sp>
      <p:sp>
        <p:nvSpPr>
          <p:cNvPr id="4" name="직사각형 3" descr="Add image to depict asking before downloading. ">
            <a:extLst>
              <a:ext uri="{FF2B5EF4-FFF2-40B4-BE49-F238E27FC236}">
                <a16:creationId xmlns:a16="http://schemas.microsoft.com/office/drawing/2014/main" id="{25F0D179-F945-F8CD-8AD3-9F574CCAD0E0}"/>
              </a:ext>
            </a:extLst>
          </p:cNvPr>
          <p:cNvSpPr/>
          <p:nvPr/>
        </p:nvSpPr>
        <p:spPr>
          <a:xfrm>
            <a:off x="1016000" y="1703070"/>
            <a:ext cx="4516120" cy="424053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Add a relevant image here.</a:t>
            </a:r>
            <a:endParaRPr lang="ko-US" dirty="0"/>
          </a:p>
        </p:txBody>
      </p:sp>
    </p:spTree>
    <p:extLst>
      <p:ext uri="{BB962C8B-B14F-4D97-AF65-F5344CB8AC3E}">
        <p14:creationId xmlns:p14="http://schemas.microsoft.com/office/powerpoint/2010/main" val="105608408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B1353F-DB68-D494-9FD0-1645CA0DFB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Care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A84CAA2-0713-1953-A50A-02C933D843F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54250" y="2446020"/>
            <a:ext cx="7581900" cy="4525963"/>
          </a:xfrm>
        </p:spPr>
        <p:txBody>
          <a:bodyPr/>
          <a:lstStyle/>
          <a:p>
            <a:pPr marL="0" indent="0" algn="ctr">
              <a:buNone/>
            </a:pPr>
            <a:r>
              <a:rPr lang="en-US" dirty="0"/>
              <a:t>When you make sure something or someone is safe and well.</a:t>
            </a:r>
          </a:p>
          <a:p>
            <a:pPr marL="0" indent="0" algn="ctr">
              <a:buNone/>
            </a:pPr>
            <a:br>
              <a:rPr lang="en-US" dirty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46765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CF6F977-08AE-DE82-DDD2-E5B15143BE7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28143C-0A5E-AA3F-5582-735E1AA7C6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Responsibility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73C8DE2-07E7-1819-E01F-F7BD3C1F820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54250" y="2446020"/>
            <a:ext cx="7581900" cy="4525963"/>
          </a:xfrm>
        </p:spPr>
        <p:txBody>
          <a:bodyPr/>
          <a:lstStyle/>
          <a:p>
            <a:pPr marL="0" indent="0" algn="ctr">
              <a:buNone/>
            </a:pPr>
            <a:r>
              <a:rPr lang="en-US" dirty="0"/>
              <a:t>A duty you have to yourself or others.</a:t>
            </a:r>
          </a:p>
        </p:txBody>
      </p:sp>
    </p:spTree>
    <p:extLst>
      <p:ext uri="{BB962C8B-B14F-4D97-AF65-F5344CB8AC3E}">
        <p14:creationId xmlns:p14="http://schemas.microsoft.com/office/powerpoint/2010/main" val="385909525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6EF1720-2D6F-4433-D218-5C358D6655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2BBB42F-C7AC-2288-EB55-30C04C630C9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68780" y="2332037"/>
            <a:ext cx="8201660" cy="4525963"/>
          </a:xfrm>
        </p:spPr>
        <p:txBody>
          <a:bodyPr/>
          <a:lstStyle/>
          <a:p>
            <a:pPr marL="0" indent="0" algn="ctr">
              <a:buNone/>
            </a:pPr>
            <a:r>
              <a:rPr lang="en-US" dirty="0"/>
              <a:t>“What is a map? Have you seen a map before? Why do people use maps? If you could make a map, what kind of map do you want to create?”</a:t>
            </a:r>
            <a:br>
              <a:rPr lang="en-US" dirty="0"/>
            </a:br>
            <a:endParaRPr lang="en-US" dirty="0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A7C29F3B-C086-3601-DA5B-8680D9EEF2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16000" y="274638"/>
            <a:ext cx="10058400" cy="1143000"/>
          </a:xfrm>
        </p:spPr>
        <p:txBody>
          <a:bodyPr/>
          <a:lstStyle/>
          <a:p>
            <a:r>
              <a:rPr lang="en-US" dirty="0"/>
              <a:t>Circle Time</a:t>
            </a:r>
          </a:p>
        </p:txBody>
      </p:sp>
    </p:spTree>
    <p:extLst>
      <p:ext uri="{BB962C8B-B14F-4D97-AF65-F5344CB8AC3E}">
        <p14:creationId xmlns:p14="http://schemas.microsoft.com/office/powerpoint/2010/main" val="252440077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4EC1BC4-824D-3A7E-5138-CB444796561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65543577-D53F-D6BA-7F95-4DE6B721EE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16000" y="274638"/>
            <a:ext cx="10058400" cy="1143000"/>
          </a:xfrm>
        </p:spPr>
        <p:txBody>
          <a:bodyPr/>
          <a:lstStyle/>
          <a:p>
            <a:r>
              <a:rPr lang="en-US" dirty="0"/>
              <a:t>What is a Map</a:t>
            </a: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AD5E4634-8242-43FE-B5EA-2CE298ECB2A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45200" y="2057399"/>
            <a:ext cx="5486400" cy="4525963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A map is a picture that shows where things are.</a:t>
            </a:r>
          </a:p>
          <a:p>
            <a:pPr marL="0" indent="0">
              <a:buNone/>
            </a:pPr>
            <a:r>
              <a:rPr lang="en-US" dirty="0"/>
              <a:t>It can show places like your house, school, park, or zoo!</a:t>
            </a:r>
          </a:p>
          <a:p>
            <a:pPr marL="0" indent="0">
              <a:buNone/>
            </a:pPr>
            <a:r>
              <a:rPr lang="en-US" dirty="0"/>
              <a:t>A map helps us find where to go and see where things are.</a:t>
            </a:r>
          </a:p>
        </p:txBody>
      </p:sp>
      <p:sp>
        <p:nvSpPr>
          <p:cNvPr id="8" name="직사각형 7" descr="add image of a map. ">
            <a:extLst>
              <a:ext uri="{FF2B5EF4-FFF2-40B4-BE49-F238E27FC236}">
                <a16:creationId xmlns:a16="http://schemas.microsoft.com/office/drawing/2014/main" id="{EB83F7EF-4565-53C3-D635-62108167A78F}"/>
              </a:ext>
            </a:extLst>
          </p:cNvPr>
          <p:cNvSpPr/>
          <p:nvPr/>
        </p:nvSpPr>
        <p:spPr>
          <a:xfrm>
            <a:off x="1016000" y="1703070"/>
            <a:ext cx="4516120" cy="424053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Add a relevant image here.</a:t>
            </a:r>
            <a:endParaRPr lang="ko-US" dirty="0"/>
          </a:p>
        </p:txBody>
      </p:sp>
    </p:spTree>
    <p:extLst>
      <p:ext uri="{BB962C8B-B14F-4D97-AF65-F5344CB8AC3E}">
        <p14:creationId xmlns:p14="http://schemas.microsoft.com/office/powerpoint/2010/main" val="43952321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54ECAE3-2BAA-4668-FCB6-17C6CC09B39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5CC045-A9FC-4B71-710D-C060120CBB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World Map</a:t>
            </a:r>
          </a:p>
        </p:txBody>
      </p:sp>
      <p:sp>
        <p:nvSpPr>
          <p:cNvPr id="5" name="직사각형 4" descr="add image of a world map. ">
            <a:extLst>
              <a:ext uri="{FF2B5EF4-FFF2-40B4-BE49-F238E27FC236}">
                <a16:creationId xmlns:a16="http://schemas.microsoft.com/office/drawing/2014/main" id="{23C56E77-A9D2-207E-5501-5D3C98623909}"/>
              </a:ext>
            </a:extLst>
          </p:cNvPr>
          <p:cNvSpPr/>
          <p:nvPr/>
        </p:nvSpPr>
        <p:spPr>
          <a:xfrm>
            <a:off x="1016000" y="1577340"/>
            <a:ext cx="10058400" cy="452628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Add a relevant image here.</a:t>
            </a:r>
            <a:endParaRPr lang="ko-US" dirty="0"/>
          </a:p>
        </p:txBody>
      </p:sp>
    </p:spTree>
    <p:extLst>
      <p:ext uri="{BB962C8B-B14F-4D97-AF65-F5344CB8AC3E}">
        <p14:creationId xmlns:p14="http://schemas.microsoft.com/office/powerpoint/2010/main" val="39919079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73A7CEB-835B-39C8-145F-DB4A2C3DDB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FB3E90-134C-20A6-2B20-3B5A0D9B71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United States Map</a:t>
            </a:r>
          </a:p>
        </p:txBody>
      </p:sp>
      <p:sp>
        <p:nvSpPr>
          <p:cNvPr id="5" name="직사각형 4" descr="add image of a US map. ">
            <a:extLst>
              <a:ext uri="{FF2B5EF4-FFF2-40B4-BE49-F238E27FC236}">
                <a16:creationId xmlns:a16="http://schemas.microsoft.com/office/drawing/2014/main" id="{6CE795B7-351A-A91B-C968-C56DE351495A}"/>
              </a:ext>
            </a:extLst>
          </p:cNvPr>
          <p:cNvSpPr/>
          <p:nvPr/>
        </p:nvSpPr>
        <p:spPr>
          <a:xfrm>
            <a:off x="1016000" y="1577340"/>
            <a:ext cx="10058400" cy="452628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Add a relevant image here.</a:t>
            </a:r>
            <a:endParaRPr lang="ko-US" dirty="0"/>
          </a:p>
        </p:txBody>
      </p:sp>
    </p:spTree>
    <p:extLst>
      <p:ext uri="{BB962C8B-B14F-4D97-AF65-F5344CB8AC3E}">
        <p14:creationId xmlns:p14="http://schemas.microsoft.com/office/powerpoint/2010/main" val="360072304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E989F4-392C-B545-0D43-14DD53AFC1C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D80065-A012-C982-23DE-296B162EB4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Indiana Tourism Map</a:t>
            </a:r>
          </a:p>
        </p:txBody>
      </p:sp>
      <p:sp>
        <p:nvSpPr>
          <p:cNvPr id="5" name="직사각형 4" descr="Add image of an Indiana map. ">
            <a:extLst>
              <a:ext uri="{FF2B5EF4-FFF2-40B4-BE49-F238E27FC236}">
                <a16:creationId xmlns:a16="http://schemas.microsoft.com/office/drawing/2014/main" id="{E51E9E86-10E9-3105-8569-844FE0E75DAA}"/>
              </a:ext>
            </a:extLst>
          </p:cNvPr>
          <p:cNvSpPr/>
          <p:nvPr/>
        </p:nvSpPr>
        <p:spPr>
          <a:xfrm>
            <a:off x="1016000" y="1577340"/>
            <a:ext cx="10058400" cy="452628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Add a relevant image here.</a:t>
            </a:r>
            <a:endParaRPr lang="ko-US" dirty="0"/>
          </a:p>
        </p:txBody>
      </p:sp>
    </p:spTree>
    <p:extLst>
      <p:ext uri="{BB962C8B-B14F-4D97-AF65-F5344CB8AC3E}">
        <p14:creationId xmlns:p14="http://schemas.microsoft.com/office/powerpoint/2010/main" val="120793297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D496C05-2000-F151-E175-44B34A9A48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160C6B-4FF3-D3DA-CF61-26A63826FC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Online Map (Our Kindergarten)</a:t>
            </a:r>
          </a:p>
        </p:txBody>
      </p:sp>
      <p:sp>
        <p:nvSpPr>
          <p:cNvPr id="5" name="직사각형 4" descr="Add image of relevant map. ">
            <a:extLst>
              <a:ext uri="{FF2B5EF4-FFF2-40B4-BE49-F238E27FC236}">
                <a16:creationId xmlns:a16="http://schemas.microsoft.com/office/drawing/2014/main" id="{180BFB3A-3010-D58B-9689-65CC976E7256}"/>
              </a:ext>
            </a:extLst>
          </p:cNvPr>
          <p:cNvSpPr/>
          <p:nvPr/>
        </p:nvSpPr>
        <p:spPr>
          <a:xfrm>
            <a:off x="1016000" y="1577340"/>
            <a:ext cx="10058400" cy="452628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Add a relevant image here.</a:t>
            </a:r>
            <a:endParaRPr lang="ko-US" dirty="0"/>
          </a:p>
        </p:txBody>
      </p:sp>
    </p:spTree>
    <p:extLst>
      <p:ext uri="{BB962C8B-B14F-4D97-AF65-F5344CB8AC3E}">
        <p14:creationId xmlns:p14="http://schemas.microsoft.com/office/powerpoint/2010/main" val="56145917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B4A01F4-FFF8-CAC7-3AA1-9A48CB2683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BD03B9-A496-CCB4-DA1C-4B2CAF75F3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Camera</a:t>
            </a:r>
          </a:p>
        </p:txBody>
      </p:sp>
      <p:sp>
        <p:nvSpPr>
          <p:cNvPr id="5" name="직사각형 4" descr="Add relevant image here.">
            <a:extLst>
              <a:ext uri="{FF2B5EF4-FFF2-40B4-BE49-F238E27FC236}">
                <a16:creationId xmlns:a16="http://schemas.microsoft.com/office/drawing/2014/main" id="{1FE33C9E-7A88-C1C3-DAF0-DBCCB5546871}"/>
              </a:ext>
            </a:extLst>
          </p:cNvPr>
          <p:cNvSpPr/>
          <p:nvPr/>
        </p:nvSpPr>
        <p:spPr>
          <a:xfrm>
            <a:off x="1016000" y="1577340"/>
            <a:ext cx="10058400" cy="452628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Add a relevant image here.</a:t>
            </a:r>
            <a:endParaRPr lang="ko-US" dirty="0"/>
          </a:p>
        </p:txBody>
      </p:sp>
    </p:spTree>
    <p:extLst>
      <p:ext uri="{BB962C8B-B14F-4D97-AF65-F5344CB8AC3E}">
        <p14:creationId xmlns:p14="http://schemas.microsoft.com/office/powerpoint/2010/main" val="4194215911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DFF53E-8D0F-461A-9B26-3D64F286F27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B173DD-BE09-6FBC-3F19-07FC04E394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Zoo Map</a:t>
            </a:r>
          </a:p>
        </p:txBody>
      </p:sp>
      <p:sp>
        <p:nvSpPr>
          <p:cNvPr id="5" name="직사각형 4" descr="Add image of a zoo map or some other location that students are interested in. &#10;">
            <a:extLst>
              <a:ext uri="{FF2B5EF4-FFF2-40B4-BE49-F238E27FC236}">
                <a16:creationId xmlns:a16="http://schemas.microsoft.com/office/drawing/2014/main" id="{6C299C2C-CFA4-C37F-64E8-1CC53CE476EB}"/>
              </a:ext>
            </a:extLst>
          </p:cNvPr>
          <p:cNvSpPr/>
          <p:nvPr/>
        </p:nvSpPr>
        <p:spPr>
          <a:xfrm>
            <a:off x="1016000" y="1577340"/>
            <a:ext cx="10058400" cy="452628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This can be any other maps that your students might feel interested.</a:t>
            </a:r>
          </a:p>
          <a:p>
            <a:pPr algn="ctr"/>
            <a:r>
              <a:rPr lang="en-US" dirty="0"/>
              <a:t>Add a relevant image here.</a:t>
            </a:r>
            <a:endParaRPr lang="ko-US" dirty="0"/>
          </a:p>
        </p:txBody>
      </p:sp>
    </p:spTree>
    <p:extLst>
      <p:ext uri="{BB962C8B-B14F-4D97-AF65-F5344CB8AC3E}">
        <p14:creationId xmlns:p14="http://schemas.microsoft.com/office/powerpoint/2010/main" val="133178676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EED157A-9996-4CF3-E86B-4EB9F37CE15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113C0600-ECE6-129B-A424-DF12F41A40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16000" y="274638"/>
            <a:ext cx="10058400" cy="1143000"/>
          </a:xfrm>
        </p:spPr>
        <p:txBody>
          <a:bodyPr/>
          <a:lstStyle/>
          <a:p>
            <a:r>
              <a:rPr lang="en-US" dirty="0"/>
              <a:t>What do we think about when we make a map?</a:t>
            </a: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EA869A49-B703-1A38-682E-AB7E3D537E9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89600" y="1560353"/>
            <a:ext cx="5486400" cy="4525963"/>
          </a:xfrm>
        </p:spPr>
        <p:txBody>
          <a:bodyPr/>
          <a:lstStyle/>
          <a:p>
            <a:r>
              <a:rPr lang="en-US" sz="2800" dirty="0"/>
              <a:t>What places do we want to put on the map?</a:t>
            </a:r>
          </a:p>
          <a:p>
            <a:r>
              <a:rPr lang="en-US" sz="2800" dirty="0"/>
              <a:t>Where do those places go? Are they close or far from each other?</a:t>
            </a:r>
          </a:p>
          <a:p>
            <a:r>
              <a:rPr lang="en-US" sz="2800" dirty="0"/>
              <a:t>Which way are things facing—up, down, left, or right?</a:t>
            </a:r>
          </a:p>
          <a:p>
            <a:r>
              <a:rPr lang="en-US" sz="2800" dirty="0"/>
              <a:t>We use pictures or symbols to show the places!</a:t>
            </a:r>
          </a:p>
        </p:txBody>
      </p:sp>
      <p:sp>
        <p:nvSpPr>
          <p:cNvPr id="8" name="직사각형 7" descr="Add relevant image to map making. ">
            <a:extLst>
              <a:ext uri="{FF2B5EF4-FFF2-40B4-BE49-F238E27FC236}">
                <a16:creationId xmlns:a16="http://schemas.microsoft.com/office/drawing/2014/main" id="{16BD7B76-445C-5E29-BCC6-1C1C22CA443F}"/>
              </a:ext>
            </a:extLst>
          </p:cNvPr>
          <p:cNvSpPr/>
          <p:nvPr/>
        </p:nvSpPr>
        <p:spPr>
          <a:xfrm>
            <a:off x="1016000" y="1703070"/>
            <a:ext cx="4516120" cy="424053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Add a relevant image here.</a:t>
            </a:r>
            <a:endParaRPr lang="ko-US" dirty="0"/>
          </a:p>
        </p:txBody>
      </p:sp>
    </p:spTree>
    <p:extLst>
      <p:ext uri="{BB962C8B-B14F-4D97-AF65-F5344CB8AC3E}">
        <p14:creationId xmlns:p14="http://schemas.microsoft.com/office/powerpoint/2010/main" val="385803325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56A17D5-9E18-AE83-1154-449E09EB11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2998A8E-98C6-BC96-FA5F-7402DD50445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20390" y="2606357"/>
            <a:ext cx="8201660" cy="4525963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We will make an animal map!</a:t>
            </a:r>
          </a:p>
        </p:txBody>
      </p:sp>
    </p:spTree>
    <p:extLst>
      <p:ext uri="{BB962C8B-B14F-4D97-AF65-F5344CB8AC3E}">
        <p14:creationId xmlns:p14="http://schemas.microsoft.com/office/powerpoint/2010/main" val="4227682471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AA5CA4-658A-52BA-B661-399DCB38D4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05EEC4E-369C-0E37-3AD7-3FF1615D98C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20390" y="2606357"/>
            <a:ext cx="8201660" cy="4525963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Do we draw everything in a map?</a:t>
            </a:r>
          </a:p>
        </p:txBody>
      </p:sp>
    </p:spTree>
    <p:extLst>
      <p:ext uri="{BB962C8B-B14F-4D97-AF65-F5344CB8AC3E}">
        <p14:creationId xmlns:p14="http://schemas.microsoft.com/office/powerpoint/2010/main" val="2419274617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BEAB5DE-31CC-ED97-4201-84D881E1993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BF47CAC-3AC9-6A2F-9E57-00DE8F99F93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2990" y="2332037"/>
            <a:ext cx="10247630" cy="4525963"/>
          </a:xfrm>
        </p:spPr>
        <p:txBody>
          <a:bodyPr/>
          <a:lstStyle/>
          <a:p>
            <a:pPr marL="0" indent="0" algn="ctr">
              <a:buNone/>
            </a:pPr>
            <a:r>
              <a:rPr lang="en-US" dirty="0"/>
              <a:t>When we make a map, we don’t draw every little detail.</a:t>
            </a:r>
          </a:p>
          <a:p>
            <a:pPr marL="0" indent="0" algn="ctr">
              <a:buNone/>
            </a:pPr>
            <a:r>
              <a:rPr lang="en-US" dirty="0"/>
              <a:t>We only show the most important parts so it’s easy to read.</a:t>
            </a:r>
          </a:p>
        </p:txBody>
      </p:sp>
    </p:spTree>
    <p:extLst>
      <p:ext uri="{BB962C8B-B14F-4D97-AF65-F5344CB8AC3E}">
        <p14:creationId xmlns:p14="http://schemas.microsoft.com/office/powerpoint/2010/main" val="4123118827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66230CA-F4C5-1F06-92C2-AF30061B2C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BEB7E24-4A13-A794-E2C2-0597593F522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2990" y="2332037"/>
            <a:ext cx="10247630" cy="4525963"/>
          </a:xfrm>
        </p:spPr>
        <p:txBody>
          <a:bodyPr/>
          <a:lstStyle/>
          <a:p>
            <a:pPr marL="0" indent="0" algn="ctr">
              <a:buNone/>
            </a:pPr>
            <a:r>
              <a:rPr lang="en-US" dirty="0"/>
              <a:t>Let’s say we want to draw a cheetah on the map—what’s the most important feature to show so we know it’s a cheetah?</a:t>
            </a:r>
          </a:p>
          <a:p>
            <a:pPr marL="0" indent="0" algn="ctr">
              <a:buNone/>
            </a:pPr>
            <a:r>
              <a:rPr lang="en-US" dirty="0"/>
              <a:t>How do we recognize a cheetah as a cheetah?</a:t>
            </a:r>
          </a:p>
        </p:txBody>
      </p:sp>
    </p:spTree>
    <p:extLst>
      <p:ext uri="{BB962C8B-B14F-4D97-AF65-F5344CB8AC3E}">
        <p14:creationId xmlns:p14="http://schemas.microsoft.com/office/powerpoint/2010/main" val="1302609873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2B8546-14AC-0963-4624-99D150516A1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02C9BE6-A3AC-B852-4966-8745D02EA6E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68780" y="2332037"/>
            <a:ext cx="8201660" cy="4525963"/>
          </a:xfrm>
        </p:spPr>
        <p:txBody>
          <a:bodyPr/>
          <a:lstStyle/>
          <a:p>
            <a:pPr marL="0" indent="0" algn="ctr">
              <a:buNone/>
            </a:pPr>
            <a:r>
              <a:rPr lang="en-US" dirty="0"/>
              <a:t>“What did you like about the Tale-Bots, and what was difficult when you played with the Tale-Bots?”</a:t>
            </a: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575BE785-065B-8581-BF87-72974FEE14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16000" y="274638"/>
            <a:ext cx="10058400" cy="1143000"/>
          </a:xfrm>
        </p:spPr>
        <p:txBody>
          <a:bodyPr/>
          <a:lstStyle/>
          <a:p>
            <a:r>
              <a:rPr lang="en-US" dirty="0"/>
              <a:t>Circle Time</a:t>
            </a:r>
          </a:p>
        </p:txBody>
      </p:sp>
      <p:pic>
        <p:nvPicPr>
          <p:cNvPr id="1026" name="Picture 2" descr="The top-side of a Tale-Bot robot with all buttons visible. ">
            <a:extLst>
              <a:ext uri="{FF2B5EF4-FFF2-40B4-BE49-F238E27FC236}">
                <a16:creationId xmlns:a16="http://schemas.microsoft.com/office/drawing/2014/main" id="{7C303D3C-0921-0F2B-E482-C75BFA0A2F3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793" t="22700" r="15432" b="25821"/>
          <a:stretch>
            <a:fillRect/>
          </a:stretch>
        </p:blipFill>
        <p:spPr bwMode="auto">
          <a:xfrm>
            <a:off x="7128164" y="3581400"/>
            <a:ext cx="2251363" cy="21820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43346822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483DFE0-3037-0D72-6E6E-80C5FD7A54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AFEC09AF-1149-0F83-C0A4-545CF97F56D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45200" y="2057399"/>
            <a:ext cx="5486400" cy="4525963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Yesterday, we explored map together.</a:t>
            </a:r>
          </a:p>
          <a:p>
            <a:pPr marL="0" indent="0">
              <a:buNone/>
            </a:pPr>
            <a:r>
              <a:rPr lang="en-US" dirty="0"/>
              <a:t>What does this mean?</a:t>
            </a:r>
          </a:p>
        </p:txBody>
      </p:sp>
      <p:sp>
        <p:nvSpPr>
          <p:cNvPr id="8" name="직사각형 7" descr="Add an image of a symbol commonly found on maps. ">
            <a:extLst>
              <a:ext uri="{FF2B5EF4-FFF2-40B4-BE49-F238E27FC236}">
                <a16:creationId xmlns:a16="http://schemas.microsoft.com/office/drawing/2014/main" id="{9D8B1FF2-1FFB-A2A8-8CD3-72A14B430ADB}"/>
              </a:ext>
            </a:extLst>
          </p:cNvPr>
          <p:cNvSpPr/>
          <p:nvPr/>
        </p:nvSpPr>
        <p:spPr>
          <a:xfrm>
            <a:off x="1016000" y="1703070"/>
            <a:ext cx="4516120" cy="424053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Add a symbol in a map here.</a:t>
            </a:r>
            <a:endParaRPr lang="ko-US" dirty="0"/>
          </a:p>
        </p:txBody>
      </p:sp>
    </p:spTree>
    <p:extLst>
      <p:ext uri="{BB962C8B-B14F-4D97-AF65-F5344CB8AC3E}">
        <p14:creationId xmlns:p14="http://schemas.microsoft.com/office/powerpoint/2010/main" val="2618196322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3F9BE5B-B2E0-C0D3-5A2D-EDF58AF66F6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7EDA28C1-8F7B-FE68-26C7-FB2BCDEE1BF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45200" y="2057399"/>
            <a:ext cx="5486400" cy="4525963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What does this mean?</a:t>
            </a:r>
          </a:p>
        </p:txBody>
      </p:sp>
      <p:sp>
        <p:nvSpPr>
          <p:cNvPr id="8" name="직사각형 7" descr="Add a symbol in a classroom or school. ">
            <a:extLst>
              <a:ext uri="{FF2B5EF4-FFF2-40B4-BE49-F238E27FC236}">
                <a16:creationId xmlns:a16="http://schemas.microsoft.com/office/drawing/2014/main" id="{97FE8396-4A91-037E-9837-B2CC37614AB9}"/>
              </a:ext>
            </a:extLst>
          </p:cNvPr>
          <p:cNvSpPr/>
          <p:nvPr/>
        </p:nvSpPr>
        <p:spPr>
          <a:xfrm>
            <a:off x="1016000" y="1703070"/>
            <a:ext cx="4516120" cy="424053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Add a symbol in a classroom/school here.</a:t>
            </a:r>
          </a:p>
          <a:p>
            <a:pPr algn="ctr"/>
            <a:endParaRPr lang="en-US" dirty="0"/>
          </a:p>
          <a:p>
            <a:pPr algn="ctr"/>
            <a:r>
              <a:rPr lang="en-US" dirty="0"/>
              <a:t>Create enough slides to discuss about different symbols around us.</a:t>
            </a:r>
          </a:p>
        </p:txBody>
      </p:sp>
    </p:spTree>
    <p:extLst>
      <p:ext uri="{BB962C8B-B14F-4D97-AF65-F5344CB8AC3E}">
        <p14:creationId xmlns:p14="http://schemas.microsoft.com/office/powerpoint/2010/main" val="4212217243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004981D-21EB-B32D-3FF3-8E65EF8FF30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10E18AB-54D6-BD3E-35FE-68D5CE9E519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2990" y="2332037"/>
            <a:ext cx="10247630" cy="4525963"/>
          </a:xfrm>
        </p:spPr>
        <p:txBody>
          <a:bodyPr/>
          <a:lstStyle/>
          <a:p>
            <a:pPr marL="0" indent="0" algn="ctr">
              <a:buNone/>
            </a:pPr>
            <a:r>
              <a:rPr lang="en-US" dirty="0"/>
              <a:t>A symbol is a picture, shape, or sign that stands for something else.</a:t>
            </a:r>
          </a:p>
        </p:txBody>
      </p:sp>
    </p:spTree>
    <p:extLst>
      <p:ext uri="{BB962C8B-B14F-4D97-AF65-F5344CB8AC3E}">
        <p14:creationId xmlns:p14="http://schemas.microsoft.com/office/powerpoint/2010/main" val="251397980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466D5EC-C2D4-1650-BF94-5978B1F84C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0CADF2-F48B-229E-9430-45DE422166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Camcorder (Video Camera)</a:t>
            </a:r>
          </a:p>
        </p:txBody>
      </p:sp>
      <p:sp>
        <p:nvSpPr>
          <p:cNvPr id="5" name="직사각형 4" descr="Add relevant image here.">
            <a:extLst>
              <a:ext uri="{FF2B5EF4-FFF2-40B4-BE49-F238E27FC236}">
                <a16:creationId xmlns:a16="http://schemas.microsoft.com/office/drawing/2014/main" id="{259A8981-0B3E-727F-BFDE-76E59D3CB6AF}"/>
              </a:ext>
            </a:extLst>
          </p:cNvPr>
          <p:cNvSpPr/>
          <p:nvPr/>
        </p:nvSpPr>
        <p:spPr>
          <a:xfrm>
            <a:off x="1016000" y="1577340"/>
            <a:ext cx="10058400" cy="452628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Add a relevant image here.</a:t>
            </a:r>
            <a:endParaRPr lang="ko-US" dirty="0"/>
          </a:p>
        </p:txBody>
      </p:sp>
    </p:spTree>
    <p:extLst>
      <p:ext uri="{BB962C8B-B14F-4D97-AF65-F5344CB8AC3E}">
        <p14:creationId xmlns:p14="http://schemas.microsoft.com/office/powerpoint/2010/main" val="399699567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42942DE-88E0-0172-FA83-18C9F0CF9C9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E59BC5A-9659-BB2D-DDC2-D254481328B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72185" y="2011997"/>
            <a:ext cx="10247630" cy="4525963"/>
          </a:xfrm>
        </p:spPr>
        <p:txBody>
          <a:bodyPr/>
          <a:lstStyle/>
          <a:p>
            <a:pPr marL="0" indent="0" algn="ctr">
              <a:buNone/>
            </a:pPr>
            <a:r>
              <a:rPr lang="en-US" dirty="0"/>
              <a:t>Computers and robots don't have hearts or minds like we do. They don't understand things on their own. Instead, they follow special signals called symbols. A symbol is like a secret code that tells the computer exactly what to do based on our rules</a:t>
            </a:r>
          </a:p>
        </p:txBody>
      </p:sp>
    </p:spTree>
    <p:extLst>
      <p:ext uri="{BB962C8B-B14F-4D97-AF65-F5344CB8AC3E}">
        <p14:creationId xmlns:p14="http://schemas.microsoft.com/office/powerpoint/2010/main" val="3774174865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E08E82A-F9B9-36D4-7DDE-5FE21E15DC9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2D06CFF-E2D5-4F44-AB35-3B755E74545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72185" y="2011997"/>
            <a:ext cx="10247630" cy="4525963"/>
          </a:xfrm>
        </p:spPr>
        <p:txBody>
          <a:bodyPr/>
          <a:lstStyle/>
          <a:p>
            <a:pPr marL="0" indent="0" algn="ctr">
              <a:buNone/>
            </a:pPr>
            <a:r>
              <a:rPr lang="en-US" dirty="0"/>
              <a:t>Can you find any symbols in the classroom or in your daily life?</a:t>
            </a:r>
          </a:p>
        </p:txBody>
      </p:sp>
    </p:spTree>
    <p:extLst>
      <p:ext uri="{BB962C8B-B14F-4D97-AF65-F5344CB8AC3E}">
        <p14:creationId xmlns:p14="http://schemas.microsoft.com/office/powerpoint/2010/main" val="4024591576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7ED11BB-5A1E-C504-0834-5FE5297C70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24E8827-C534-137A-4A9E-A9F2DB88515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72185" y="2011997"/>
            <a:ext cx="10247630" cy="4525963"/>
          </a:xfrm>
        </p:spPr>
        <p:txBody>
          <a:bodyPr/>
          <a:lstStyle/>
          <a:p>
            <a:pPr marL="0" indent="0" algn="ctr">
              <a:buNone/>
            </a:pPr>
            <a:r>
              <a:rPr lang="en-US" dirty="0"/>
              <a:t>Tale-bots also have symbols!</a:t>
            </a:r>
          </a:p>
        </p:txBody>
      </p:sp>
    </p:spTree>
    <p:extLst>
      <p:ext uri="{BB962C8B-B14F-4D97-AF65-F5344CB8AC3E}">
        <p14:creationId xmlns:p14="http://schemas.microsoft.com/office/powerpoint/2010/main" val="519319022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27158B-5062-90AB-D7A1-935E7B1E52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9838FF7-7C53-D824-854C-5538DF42885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32758" y="1758599"/>
            <a:ext cx="10141642" cy="1143001"/>
          </a:xfrm>
        </p:spPr>
        <p:txBody>
          <a:bodyPr/>
          <a:lstStyle/>
          <a:p>
            <a:pPr marL="0" indent="0" algn="ctr">
              <a:buNone/>
            </a:pPr>
            <a:r>
              <a:rPr lang="en-US" dirty="0"/>
              <a:t>(Use these images to talk about symbols in Tale-Bots)</a:t>
            </a: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0E53058C-D0ED-C55C-7BEF-B7E2C7B8EC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16000" y="274638"/>
            <a:ext cx="10058400" cy="1143000"/>
          </a:xfrm>
        </p:spPr>
        <p:txBody>
          <a:bodyPr/>
          <a:lstStyle/>
          <a:p>
            <a:r>
              <a:rPr lang="en-US" dirty="0"/>
              <a:t>Tale-bots and Symbols</a:t>
            </a:r>
          </a:p>
        </p:txBody>
      </p:sp>
      <p:pic>
        <p:nvPicPr>
          <p:cNvPr id="1026" name="Picture 2" descr="The top-side of a Tale-Bot robot with all buttons visible. ">
            <a:extLst>
              <a:ext uri="{FF2B5EF4-FFF2-40B4-BE49-F238E27FC236}">
                <a16:creationId xmlns:a16="http://schemas.microsoft.com/office/drawing/2014/main" id="{8158CB80-1650-425F-CB51-59AF58D125A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4605" y="2233006"/>
            <a:ext cx="3181052" cy="42387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Forward, reverse, turn right, and turn left buttons on a Tale-Bot robot. ">
            <a:extLst>
              <a:ext uri="{FF2B5EF4-FFF2-40B4-BE49-F238E27FC236}">
                <a16:creationId xmlns:a16="http://schemas.microsoft.com/office/drawing/2014/main" id="{E73D0AC9-0637-A752-26FE-F1C4D210AD1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7264" y="2901599"/>
            <a:ext cx="2257471" cy="29015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Random dance, record, and repeat buttons on a Tale-Bot robot. ">
            <a:extLst>
              <a:ext uri="{FF2B5EF4-FFF2-40B4-BE49-F238E27FC236}">
                <a16:creationId xmlns:a16="http://schemas.microsoft.com/office/drawing/2014/main" id="{258529B0-29CF-8EB9-5938-51E337776A5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87949" y="2901600"/>
            <a:ext cx="2172170" cy="29015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09357279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71E7AA5-79BF-8486-6268-C1CE7E9F6FC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3B4EB55-A3D3-A7A9-ECFF-178C314D34A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16000" y="1796460"/>
            <a:ext cx="9539151" cy="4525963"/>
          </a:xfrm>
        </p:spPr>
        <p:txBody>
          <a:bodyPr/>
          <a:lstStyle/>
          <a:p>
            <a:pPr marL="0" indent="0" algn="ctr">
              <a:buNone/>
            </a:pPr>
            <a:r>
              <a:rPr lang="en-US" dirty="0"/>
              <a:t> “Let’s think about how amazing our brains are!”</a:t>
            </a:r>
          </a:p>
          <a:p>
            <a:pPr marL="0" indent="0" algn="ctr">
              <a:buNone/>
            </a:pPr>
            <a:r>
              <a:rPr lang="en-US" dirty="0"/>
              <a:t>What do you love to do the most?</a:t>
            </a:r>
          </a:p>
          <a:p>
            <a:pPr marL="0" indent="0" algn="ctr">
              <a:buNone/>
            </a:pPr>
            <a:r>
              <a:rPr lang="en-US" dirty="0"/>
              <a:t>What cool things can your brain help you do?</a:t>
            </a:r>
          </a:p>
          <a:p>
            <a:pPr marL="0" indent="0" algn="ctr">
              <a:buNone/>
            </a:pPr>
            <a:r>
              <a:rPr lang="en-US" dirty="0"/>
              <a:t>What are you really good at?</a:t>
            </a:r>
          </a:p>
          <a:p>
            <a:pPr marL="0" indent="0" algn="ctr">
              <a:buNone/>
            </a:pPr>
            <a:endParaRPr lang="en-US" dirty="0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622D502A-DC50-87D5-9630-580D28E183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16000" y="274638"/>
            <a:ext cx="10058400" cy="1143000"/>
          </a:xfrm>
        </p:spPr>
        <p:txBody>
          <a:bodyPr/>
          <a:lstStyle/>
          <a:p>
            <a:r>
              <a:rPr lang="en-US" dirty="0"/>
              <a:t>Circle Time</a:t>
            </a:r>
          </a:p>
        </p:txBody>
      </p:sp>
    </p:spTree>
    <p:extLst>
      <p:ext uri="{BB962C8B-B14F-4D97-AF65-F5344CB8AC3E}">
        <p14:creationId xmlns:p14="http://schemas.microsoft.com/office/powerpoint/2010/main" val="2052564155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DF6AF4-419F-291D-7EA5-B6CA608F41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1AE9CEC-4970-5844-0C52-ADD490128DE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16000" y="1796460"/>
            <a:ext cx="9539151" cy="4525963"/>
          </a:xfrm>
        </p:spPr>
        <p:txBody>
          <a:bodyPr/>
          <a:lstStyle/>
          <a:p>
            <a:pPr marL="0" indent="0" algn="ctr">
              <a:buNone/>
            </a:pPr>
            <a:r>
              <a:rPr lang="en-US" dirty="0"/>
              <a:t>Tale-Bot can’t actually learn, but some machines, robots, or computers can learn in a special way by collecting lots of examples.</a:t>
            </a:r>
          </a:p>
        </p:txBody>
      </p:sp>
    </p:spTree>
    <p:extLst>
      <p:ext uri="{BB962C8B-B14F-4D97-AF65-F5344CB8AC3E}">
        <p14:creationId xmlns:p14="http://schemas.microsoft.com/office/powerpoint/2010/main" val="2907205619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7D01E53-E15C-4B92-D323-D7614E8721B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A2653CF-1B1D-A4FC-8DE4-080AA68DF8E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16000" y="1796460"/>
            <a:ext cx="9539151" cy="4525963"/>
          </a:xfrm>
        </p:spPr>
        <p:txBody>
          <a:bodyPr/>
          <a:lstStyle/>
          <a:p>
            <a:pPr marL="0" indent="0" algn="ctr">
              <a:buNone/>
            </a:pPr>
            <a:r>
              <a:rPr lang="en-US" dirty="0"/>
              <a:t>We call it artificial intelligence, or AI.</a:t>
            </a:r>
          </a:p>
          <a:p>
            <a:pPr marL="0" indent="0" algn="ctr">
              <a:buNone/>
            </a:pPr>
            <a:r>
              <a:rPr lang="en-US" dirty="0"/>
              <a:t>What does “artificial” mean?</a:t>
            </a:r>
          </a:p>
          <a:p>
            <a:pPr marL="0" indent="0" algn="ctr">
              <a:buNone/>
            </a:pPr>
            <a:r>
              <a:rPr lang="en-US" dirty="0"/>
              <a:t>Can you guess?</a:t>
            </a:r>
          </a:p>
        </p:txBody>
      </p:sp>
    </p:spTree>
    <p:extLst>
      <p:ext uri="{BB962C8B-B14F-4D97-AF65-F5344CB8AC3E}">
        <p14:creationId xmlns:p14="http://schemas.microsoft.com/office/powerpoint/2010/main" val="967595669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EEB79DE-41FC-403C-787B-D65CB4CADBE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28F4EF7-9130-F712-29E9-58E0CC2154E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16000" y="1796460"/>
            <a:ext cx="9539151" cy="4525963"/>
          </a:xfrm>
        </p:spPr>
        <p:txBody>
          <a:bodyPr/>
          <a:lstStyle/>
          <a:p>
            <a:pPr marL="0" indent="0" algn="ctr">
              <a:buNone/>
            </a:pPr>
            <a:r>
              <a:rPr lang="en-US" dirty="0"/>
              <a:t>Artificial: Made to copy something natural; not real; made by people</a:t>
            </a:r>
          </a:p>
        </p:txBody>
      </p:sp>
    </p:spTree>
    <p:extLst>
      <p:ext uri="{BB962C8B-B14F-4D97-AF65-F5344CB8AC3E}">
        <p14:creationId xmlns:p14="http://schemas.microsoft.com/office/powerpoint/2010/main" val="366463804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A6374CA-23BB-B031-23B4-C264923B16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3" descr="add images of flowers">
            <a:extLst>
              <a:ext uri="{FF2B5EF4-FFF2-40B4-BE49-F238E27FC236}">
                <a16:creationId xmlns:a16="http://schemas.microsoft.com/office/drawing/2014/main" id="{ABC74697-0FAB-E4EE-D566-86219D2E579B}"/>
              </a:ext>
            </a:extLst>
          </p:cNvPr>
          <p:cNvSpPr/>
          <p:nvPr/>
        </p:nvSpPr>
        <p:spPr>
          <a:xfrm>
            <a:off x="1016000" y="1703070"/>
            <a:ext cx="4516120" cy="424053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Add an image of flowers in nature.</a:t>
            </a:r>
          </a:p>
        </p:txBody>
      </p:sp>
      <p:sp>
        <p:nvSpPr>
          <p:cNvPr id="5" name="직사각형 4" descr="Add images of artificial flowers. ">
            <a:extLst>
              <a:ext uri="{FF2B5EF4-FFF2-40B4-BE49-F238E27FC236}">
                <a16:creationId xmlns:a16="http://schemas.microsoft.com/office/drawing/2014/main" id="{AAEB5141-1B52-9B7F-ADA4-AA7C042F8EFC}"/>
              </a:ext>
            </a:extLst>
          </p:cNvPr>
          <p:cNvSpPr/>
          <p:nvPr/>
        </p:nvSpPr>
        <p:spPr>
          <a:xfrm>
            <a:off x="6367418" y="1703070"/>
            <a:ext cx="4516120" cy="424053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Add an image of artificial flowers.</a:t>
            </a:r>
          </a:p>
        </p:txBody>
      </p:sp>
    </p:spTree>
    <p:extLst>
      <p:ext uri="{BB962C8B-B14F-4D97-AF65-F5344CB8AC3E}">
        <p14:creationId xmlns:p14="http://schemas.microsoft.com/office/powerpoint/2010/main" val="1169277583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E423D32-2988-694F-3FFC-F41EFC5331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3" descr="Add image of an apple">
            <a:extLst>
              <a:ext uri="{FF2B5EF4-FFF2-40B4-BE49-F238E27FC236}">
                <a16:creationId xmlns:a16="http://schemas.microsoft.com/office/drawing/2014/main" id="{D1707E11-7D26-0198-49E0-A0A178593B72}"/>
              </a:ext>
            </a:extLst>
          </p:cNvPr>
          <p:cNvSpPr/>
          <p:nvPr/>
        </p:nvSpPr>
        <p:spPr>
          <a:xfrm>
            <a:off x="1016000" y="1703070"/>
            <a:ext cx="4516120" cy="424053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Add an image of apples in nature.</a:t>
            </a:r>
          </a:p>
        </p:txBody>
      </p:sp>
      <p:sp>
        <p:nvSpPr>
          <p:cNvPr id="5" name="직사각형 4" descr="Add image of an artificial apple. ">
            <a:extLst>
              <a:ext uri="{FF2B5EF4-FFF2-40B4-BE49-F238E27FC236}">
                <a16:creationId xmlns:a16="http://schemas.microsoft.com/office/drawing/2014/main" id="{12CB74F9-1F94-9173-36AE-AF58339B2C0C}"/>
              </a:ext>
            </a:extLst>
          </p:cNvPr>
          <p:cNvSpPr/>
          <p:nvPr/>
        </p:nvSpPr>
        <p:spPr>
          <a:xfrm>
            <a:off x="6367418" y="1703070"/>
            <a:ext cx="4516120" cy="424053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Add an image of artificial apples (plastic apples).</a:t>
            </a:r>
          </a:p>
        </p:txBody>
      </p:sp>
    </p:spTree>
    <p:extLst>
      <p:ext uri="{BB962C8B-B14F-4D97-AF65-F5344CB8AC3E}">
        <p14:creationId xmlns:p14="http://schemas.microsoft.com/office/powerpoint/2010/main" val="201328358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66A9CE8-ABC8-F879-9CD4-A6999E04575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783B4C-DE3A-067C-A10F-424DC43B35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Tripod</a:t>
            </a:r>
          </a:p>
        </p:txBody>
      </p:sp>
      <p:sp>
        <p:nvSpPr>
          <p:cNvPr id="5" name="직사각형 4" descr="Add relevant image here.">
            <a:extLst>
              <a:ext uri="{FF2B5EF4-FFF2-40B4-BE49-F238E27FC236}">
                <a16:creationId xmlns:a16="http://schemas.microsoft.com/office/drawing/2014/main" id="{E8DC81C3-784E-FC12-6CD7-F262C80C3008}"/>
              </a:ext>
            </a:extLst>
          </p:cNvPr>
          <p:cNvSpPr/>
          <p:nvPr/>
        </p:nvSpPr>
        <p:spPr>
          <a:xfrm>
            <a:off x="1016000" y="1577340"/>
            <a:ext cx="10058400" cy="452628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Add a relevant image here.</a:t>
            </a:r>
            <a:endParaRPr lang="ko-US" dirty="0"/>
          </a:p>
        </p:txBody>
      </p:sp>
    </p:spTree>
    <p:extLst>
      <p:ext uri="{BB962C8B-B14F-4D97-AF65-F5344CB8AC3E}">
        <p14:creationId xmlns:p14="http://schemas.microsoft.com/office/powerpoint/2010/main" val="1995401922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9959CD4-C8F4-6ABA-9E3D-41F5C4F1A22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208A0AA-3E2E-7BCB-9469-A0DD3EF5A76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16000" y="1796460"/>
            <a:ext cx="9539151" cy="4525963"/>
          </a:xfrm>
        </p:spPr>
        <p:txBody>
          <a:bodyPr/>
          <a:lstStyle/>
          <a:p>
            <a:pPr marL="0" indent="0" algn="ctr">
              <a:buNone/>
            </a:pPr>
            <a:r>
              <a:rPr lang="en-US" dirty="0"/>
              <a:t>What does “intelligence” mean?</a:t>
            </a:r>
          </a:p>
          <a:p>
            <a:pPr marL="0" indent="0" algn="ctr">
              <a:buNone/>
            </a:pPr>
            <a:r>
              <a:rPr lang="en-US" dirty="0"/>
              <a:t>Can you guess?</a:t>
            </a:r>
          </a:p>
        </p:txBody>
      </p:sp>
    </p:spTree>
    <p:extLst>
      <p:ext uri="{BB962C8B-B14F-4D97-AF65-F5344CB8AC3E}">
        <p14:creationId xmlns:p14="http://schemas.microsoft.com/office/powerpoint/2010/main" val="2490661795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07743B-4885-2F55-8AAE-B3732A088A1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E1C27F1-118F-3C6C-DBD4-E2FAF1D86EF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16000" y="1796460"/>
            <a:ext cx="9539151" cy="4525963"/>
          </a:xfrm>
        </p:spPr>
        <p:txBody>
          <a:bodyPr/>
          <a:lstStyle/>
          <a:p>
            <a:pPr marL="0" indent="0" algn="ctr">
              <a:buNone/>
            </a:pPr>
            <a:r>
              <a:rPr lang="en-US" dirty="0"/>
              <a:t>Intelligence: the ability to learn, understand, and make judgments or have opinions that are based on reason </a:t>
            </a:r>
          </a:p>
        </p:txBody>
      </p:sp>
    </p:spTree>
    <p:extLst>
      <p:ext uri="{BB962C8B-B14F-4D97-AF65-F5344CB8AC3E}">
        <p14:creationId xmlns:p14="http://schemas.microsoft.com/office/powerpoint/2010/main" val="1237725738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3467255-8750-E28E-673F-C7934252AB3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435411F-E66D-FEA4-D6D6-6776D00C506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16000" y="1796460"/>
            <a:ext cx="9539151" cy="4525963"/>
          </a:xfrm>
        </p:spPr>
        <p:txBody>
          <a:bodyPr/>
          <a:lstStyle/>
          <a:p>
            <a:pPr marL="0" indent="0" algn="ctr">
              <a:buNone/>
            </a:pPr>
            <a:r>
              <a:rPr lang="en-US" dirty="0"/>
              <a:t>What can we do with our brain?</a:t>
            </a:r>
          </a:p>
        </p:txBody>
      </p:sp>
    </p:spTree>
    <p:extLst>
      <p:ext uri="{BB962C8B-B14F-4D97-AF65-F5344CB8AC3E}">
        <p14:creationId xmlns:p14="http://schemas.microsoft.com/office/powerpoint/2010/main" val="3969834357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B733239-9BDC-A5DE-5A8B-AAAFFB7BBB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790D5CB-2B75-7F24-036E-120C71AD4B5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02937" y="1352323"/>
            <a:ext cx="9539151" cy="4525963"/>
          </a:xfrm>
        </p:spPr>
        <p:txBody>
          <a:bodyPr/>
          <a:lstStyle/>
          <a:p>
            <a:pPr marL="0" indent="0" algn="ctr">
              <a:buNone/>
            </a:pPr>
            <a:r>
              <a:rPr lang="en-US" sz="2400" dirty="0"/>
              <a:t>What can we do with our brain?</a:t>
            </a:r>
          </a:p>
          <a:p>
            <a:pPr marL="0" indent="0" algn="ctr">
              <a:buNone/>
            </a:pPr>
            <a:r>
              <a:rPr lang="en-US" sz="2400" dirty="0"/>
              <a:t>Our brain helps us do so many things!</a:t>
            </a:r>
          </a:p>
          <a:p>
            <a:pPr marL="0" indent="0" algn="ctr">
              <a:buNone/>
            </a:pPr>
            <a:endParaRPr lang="en-US" sz="2400" dirty="0"/>
          </a:p>
          <a:p>
            <a:pPr marL="0" indent="0" algn="ctr">
              <a:buNone/>
            </a:pPr>
            <a:r>
              <a:rPr lang="en-US" sz="2400" dirty="0"/>
              <a:t>We can think, learn, and solve problems.</a:t>
            </a:r>
          </a:p>
          <a:p>
            <a:pPr marL="0" indent="0" algn="ctr">
              <a:buNone/>
            </a:pPr>
            <a:r>
              <a:rPr lang="en-US" sz="2400" dirty="0"/>
              <a:t>We can remember fun times and imagine new ideas.</a:t>
            </a:r>
          </a:p>
          <a:p>
            <a:pPr marL="0" indent="0" algn="ctr">
              <a:buNone/>
            </a:pPr>
            <a:endParaRPr lang="en-US" sz="2400" dirty="0"/>
          </a:p>
          <a:p>
            <a:pPr marL="0" indent="0" algn="ctr">
              <a:buNone/>
            </a:pPr>
            <a:r>
              <a:rPr lang="en-US" sz="2400" dirty="0"/>
              <a:t>Our brain helps us talk, listen, and understand others.</a:t>
            </a:r>
          </a:p>
          <a:p>
            <a:pPr marL="0" indent="0" algn="ctr">
              <a:buNone/>
            </a:pPr>
            <a:r>
              <a:rPr lang="en-US" sz="2400" dirty="0"/>
              <a:t>It also tells our body when to move, eat, or sleep.</a:t>
            </a:r>
          </a:p>
          <a:p>
            <a:pPr marL="0" indent="0" algn="ctr">
              <a:buNone/>
            </a:pPr>
            <a:endParaRPr lang="en-US" sz="2400" dirty="0"/>
          </a:p>
          <a:p>
            <a:pPr marL="0" indent="0" algn="ctr">
              <a:buNone/>
            </a:pPr>
            <a:r>
              <a:rPr lang="en-US" sz="2400" dirty="0"/>
              <a:t>Our brain is like a super helper inside our head!</a:t>
            </a:r>
          </a:p>
          <a:p>
            <a:pPr marL="0" indent="0" algn="ctr">
              <a:buNone/>
            </a:pP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749351727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92AF519-9AC6-2A92-ED2C-E010A34430C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6A2E0C2-FA37-04F0-DF83-ED5528FBB7F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02937" y="1352323"/>
            <a:ext cx="9539151" cy="1390877"/>
          </a:xfrm>
        </p:spPr>
        <p:txBody>
          <a:bodyPr/>
          <a:lstStyle/>
          <a:p>
            <a:pPr marL="0" indent="0" algn="ctr">
              <a:buNone/>
            </a:pPr>
            <a:r>
              <a:rPr lang="en-US" sz="2400" dirty="0"/>
              <a:t>AI is everywhere!</a:t>
            </a:r>
          </a:p>
          <a:p>
            <a:pPr marL="0" indent="0" algn="ctr">
              <a:buNone/>
            </a:pPr>
            <a:r>
              <a:rPr lang="en-US" sz="2400" dirty="0"/>
              <a:t>What can it do?</a:t>
            </a:r>
          </a:p>
        </p:txBody>
      </p:sp>
      <p:sp>
        <p:nvSpPr>
          <p:cNvPr id="2" name="직사각형 1" descr="Add many images of AI in your students' daily lives. ">
            <a:extLst>
              <a:ext uri="{FF2B5EF4-FFF2-40B4-BE49-F238E27FC236}">
                <a16:creationId xmlns:a16="http://schemas.microsoft.com/office/drawing/2014/main" id="{A5871C8F-0FDD-AA88-FF9D-A17300AB037A}"/>
              </a:ext>
            </a:extLst>
          </p:cNvPr>
          <p:cNvSpPr/>
          <p:nvPr/>
        </p:nvSpPr>
        <p:spPr>
          <a:xfrm>
            <a:off x="1016000" y="2625634"/>
            <a:ext cx="10048240" cy="3317966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Add many images of AI in your students’ daily lives.</a:t>
            </a:r>
          </a:p>
        </p:txBody>
      </p:sp>
    </p:spTree>
    <p:extLst>
      <p:ext uri="{BB962C8B-B14F-4D97-AF65-F5344CB8AC3E}">
        <p14:creationId xmlns:p14="http://schemas.microsoft.com/office/powerpoint/2010/main" val="2184093278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6ED8380-28FE-1798-345D-33529491F2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BB51FA5-1D9C-67A5-B873-0D9A43E9D22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16529" y="1548266"/>
            <a:ext cx="8201660" cy="4525963"/>
          </a:xfrm>
        </p:spPr>
        <p:txBody>
          <a:bodyPr/>
          <a:lstStyle/>
          <a:p>
            <a:pPr marL="0" indent="0" algn="ctr">
              <a:buNone/>
            </a:pPr>
            <a:r>
              <a:rPr lang="en-US" dirty="0"/>
              <a:t>Some children have questions about AI. If you can ask questions and try to find answers, you’re a scientist.</a:t>
            </a:r>
          </a:p>
          <a:p>
            <a:pPr marL="0" indent="0" algn="ctr">
              <a:buNone/>
            </a:pPr>
            <a:endParaRPr lang="en-US" dirty="0"/>
          </a:p>
          <a:p>
            <a:pPr marL="0" indent="0" algn="ctr">
              <a:buNone/>
            </a:pPr>
            <a:r>
              <a:rPr lang="en-US" dirty="0"/>
              <a:t>We’ve already found some answers, and we’ll keep figuring out what you’re curious about with AI!</a:t>
            </a:r>
          </a:p>
          <a:p>
            <a:pPr marL="0" indent="0" algn="ctr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8226108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6650CEF-7AA1-2AF0-38B9-597FBBAE405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46BFE5D-1CBC-1813-D8CC-DF673EC86AB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16529" y="1548266"/>
            <a:ext cx="8201660" cy="4525963"/>
          </a:xfrm>
        </p:spPr>
        <p:txBody>
          <a:bodyPr/>
          <a:lstStyle/>
          <a:p>
            <a:pPr marL="0" indent="0" algn="ctr">
              <a:buNone/>
            </a:pPr>
            <a:r>
              <a:rPr lang="en-US" dirty="0"/>
              <a:t>(List students’ questions here.)</a:t>
            </a:r>
          </a:p>
        </p:txBody>
      </p:sp>
    </p:spTree>
    <p:extLst>
      <p:ext uri="{BB962C8B-B14F-4D97-AF65-F5344CB8AC3E}">
        <p14:creationId xmlns:p14="http://schemas.microsoft.com/office/powerpoint/2010/main" val="246190217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83071F6-B259-3A55-0F84-479FE8097A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0D499C8-E5A6-FDA9-606B-C98DB3B5D43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68780" y="2332037"/>
            <a:ext cx="8201660" cy="4525963"/>
          </a:xfrm>
        </p:spPr>
        <p:txBody>
          <a:bodyPr/>
          <a:lstStyle/>
          <a:p>
            <a:pPr marL="0" indent="0" algn="ctr">
              <a:buNone/>
            </a:pPr>
            <a:r>
              <a:rPr lang="en-US" dirty="0"/>
              <a:t>What did you do to create a song?</a:t>
            </a:r>
          </a:p>
          <a:p>
            <a:pPr marL="0" indent="0" algn="ctr">
              <a:buNone/>
            </a:pPr>
            <a:endParaRPr lang="en-US" dirty="0"/>
          </a:p>
          <a:p>
            <a:pPr marL="0" indent="0" algn="ctr">
              <a:buNone/>
            </a:pPr>
            <a:r>
              <a:rPr lang="en-US" dirty="0"/>
              <a:t>What did your teacher do to create a song?</a:t>
            </a:r>
          </a:p>
          <a:p>
            <a:pPr marL="0" indent="0" algn="ctr">
              <a:buNone/>
            </a:pPr>
            <a:endParaRPr lang="en-US" dirty="0"/>
          </a:p>
          <a:p>
            <a:pPr marL="0" indent="0" algn="ctr">
              <a:buNone/>
            </a:pPr>
            <a:r>
              <a:rPr lang="en-US" dirty="0"/>
              <a:t>What did AI technology do?</a:t>
            </a: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7FE30F44-0E9C-ABCB-352E-278186B0B8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16000" y="274638"/>
            <a:ext cx="10058400" cy="1143000"/>
          </a:xfrm>
        </p:spPr>
        <p:txBody>
          <a:bodyPr/>
          <a:lstStyle/>
          <a:p>
            <a:r>
              <a:rPr lang="en-US" dirty="0"/>
              <a:t>Create a Song with AI</a:t>
            </a:r>
          </a:p>
        </p:txBody>
      </p:sp>
    </p:spTree>
    <p:extLst>
      <p:ext uri="{BB962C8B-B14F-4D97-AF65-F5344CB8AC3E}">
        <p14:creationId xmlns:p14="http://schemas.microsoft.com/office/powerpoint/2010/main" val="3170460392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E6401A-E330-293B-6A4F-BC758FD7C97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B128327-C739-9B69-D295-8651D6ED400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68780" y="2332037"/>
            <a:ext cx="8201660" cy="4525963"/>
          </a:xfrm>
        </p:spPr>
        <p:txBody>
          <a:bodyPr/>
          <a:lstStyle/>
          <a:p>
            <a:pPr marL="0" indent="0" algn="ctr">
              <a:buNone/>
            </a:pPr>
            <a:r>
              <a:rPr lang="en-US" dirty="0"/>
              <a:t>“What do you do with your five senses—eyes, nose, ears, tongue, and skin?”</a:t>
            </a: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5EBF3002-7498-C436-0434-6D705E2687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16000" y="274638"/>
            <a:ext cx="10058400" cy="1143000"/>
          </a:xfrm>
        </p:spPr>
        <p:txBody>
          <a:bodyPr/>
          <a:lstStyle/>
          <a:p>
            <a:r>
              <a:rPr lang="en-US" dirty="0"/>
              <a:t>Circle Time</a:t>
            </a:r>
          </a:p>
        </p:txBody>
      </p:sp>
    </p:spTree>
    <p:extLst>
      <p:ext uri="{BB962C8B-B14F-4D97-AF65-F5344CB8AC3E}">
        <p14:creationId xmlns:p14="http://schemas.microsoft.com/office/powerpoint/2010/main" val="922627566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E7E26AA-BE73-00EC-24A2-FD2A22975A6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BC94AC7-04B2-0DEF-6700-0F96F573280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68780" y="2332037"/>
            <a:ext cx="8201660" cy="4525963"/>
          </a:xfrm>
        </p:spPr>
        <p:txBody>
          <a:bodyPr/>
          <a:lstStyle/>
          <a:p>
            <a:pPr marL="0" indent="0" algn="ctr">
              <a:buNone/>
            </a:pPr>
            <a:r>
              <a:rPr lang="en-US" dirty="0"/>
              <a:t>Can AI see us? What do you think?</a:t>
            </a:r>
          </a:p>
          <a:p>
            <a:pPr marL="0" indent="0" algn="ctr">
              <a:buNone/>
            </a:pPr>
            <a:endParaRPr lang="en-US" dirty="0"/>
          </a:p>
          <a:p>
            <a:pPr marL="0" indent="0" algn="ctr">
              <a:buNone/>
            </a:pPr>
            <a:r>
              <a:rPr lang="en-US" dirty="0"/>
              <a:t>What do we need to see things around us?</a:t>
            </a:r>
          </a:p>
          <a:p>
            <a:pPr marL="0" indent="0" algn="ctr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6707570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81AF0D0-DA36-48E9-181B-EADD5F73D01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F299FA-7189-3EAB-69F3-A433CB3EE0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Microphone</a:t>
            </a:r>
          </a:p>
        </p:txBody>
      </p:sp>
      <p:sp>
        <p:nvSpPr>
          <p:cNvPr id="5" name="직사각형 4" descr="Add relevant image here.">
            <a:extLst>
              <a:ext uri="{FF2B5EF4-FFF2-40B4-BE49-F238E27FC236}">
                <a16:creationId xmlns:a16="http://schemas.microsoft.com/office/drawing/2014/main" id="{DD5DBE8E-F0C0-8149-1D27-EB81ABDCD2C8}"/>
              </a:ext>
            </a:extLst>
          </p:cNvPr>
          <p:cNvSpPr/>
          <p:nvPr/>
        </p:nvSpPr>
        <p:spPr>
          <a:xfrm>
            <a:off x="1016000" y="1577340"/>
            <a:ext cx="10058400" cy="452628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Add a relevant image here.</a:t>
            </a:r>
            <a:endParaRPr lang="ko-US" dirty="0"/>
          </a:p>
        </p:txBody>
      </p:sp>
    </p:spTree>
    <p:extLst>
      <p:ext uri="{BB962C8B-B14F-4D97-AF65-F5344CB8AC3E}">
        <p14:creationId xmlns:p14="http://schemas.microsoft.com/office/powerpoint/2010/main" val="181422572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2D5204-44B2-CD6A-D090-9FD40FA4C5A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3B85ADC-1E6B-6079-63DE-99F7D363570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68780" y="2332037"/>
            <a:ext cx="8201660" cy="4525963"/>
          </a:xfrm>
        </p:spPr>
        <p:txBody>
          <a:bodyPr/>
          <a:lstStyle/>
          <a:p>
            <a:pPr marL="0" indent="0" algn="ctr">
              <a:buNone/>
            </a:pPr>
            <a:r>
              <a:rPr lang="en-US" dirty="0"/>
              <a:t>AI sees the world through a camera.</a:t>
            </a:r>
          </a:p>
        </p:txBody>
      </p:sp>
      <p:sp>
        <p:nvSpPr>
          <p:cNvPr id="2" name="직사각형 1" descr="Add relevant image of AI seeing the world through a camera lens. ">
            <a:extLst>
              <a:ext uri="{FF2B5EF4-FFF2-40B4-BE49-F238E27FC236}">
                <a16:creationId xmlns:a16="http://schemas.microsoft.com/office/drawing/2014/main" id="{D991F0D6-1EB2-8CBC-CE80-DF6446211F3B}"/>
              </a:ext>
            </a:extLst>
          </p:cNvPr>
          <p:cNvSpPr/>
          <p:nvPr/>
        </p:nvSpPr>
        <p:spPr>
          <a:xfrm>
            <a:off x="1016000" y="3304902"/>
            <a:ext cx="10048240" cy="2638697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Add a relevant image here.</a:t>
            </a:r>
          </a:p>
        </p:txBody>
      </p:sp>
    </p:spTree>
    <p:extLst>
      <p:ext uri="{BB962C8B-B14F-4D97-AF65-F5344CB8AC3E}">
        <p14:creationId xmlns:p14="http://schemas.microsoft.com/office/powerpoint/2010/main" val="4112291988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D8B7FB9-AB86-F8B7-1CF1-B4D0736F44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56FF75F-FA8F-5DCB-63E0-BAFF98A62DB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84134" y="1714521"/>
            <a:ext cx="9690265" cy="4525963"/>
          </a:xfrm>
        </p:spPr>
        <p:txBody>
          <a:bodyPr/>
          <a:lstStyle/>
          <a:p>
            <a:pPr marL="0" indent="0" algn="ctr">
              <a:buNone/>
            </a:pPr>
            <a:r>
              <a:rPr lang="en-US" dirty="0"/>
              <a:t>Today, we will create our own brain break video with AI!</a:t>
            </a:r>
          </a:p>
          <a:p>
            <a:pPr marL="0" indent="0" algn="ctr">
              <a:buNone/>
            </a:pPr>
            <a:endParaRPr lang="en-US" dirty="0"/>
          </a:p>
          <a:p>
            <a:pPr marL="0" indent="0" algn="ctr">
              <a:buNone/>
            </a:pPr>
            <a:r>
              <a:rPr lang="en-US" dirty="0" err="1"/>
              <a:t>Scroobly</a:t>
            </a:r>
            <a:r>
              <a:rPr lang="en-US" dirty="0"/>
              <a:t> uses a camera sensor to watch how we move, and it can help our character copy us. You can choose a character—or even make your own!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512E1A1-A708-BF6A-3138-2DB83FC25D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16000" y="274638"/>
            <a:ext cx="10058400" cy="1143000"/>
          </a:xfrm>
        </p:spPr>
        <p:txBody>
          <a:bodyPr/>
          <a:lstStyle/>
          <a:p>
            <a:r>
              <a:rPr lang="en-US" dirty="0" err="1"/>
              <a:t>Scroobly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87576165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E38C056-7D46-BAD7-72EB-CE2C7B640A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D521DFE-B2E4-C8FE-7130-55A338F5C4F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68780" y="2332037"/>
            <a:ext cx="8201660" cy="4525963"/>
          </a:xfrm>
        </p:spPr>
        <p:txBody>
          <a:bodyPr/>
          <a:lstStyle/>
          <a:p>
            <a:pPr marL="0" indent="0" algn="ctr">
              <a:buNone/>
            </a:pPr>
            <a:r>
              <a:rPr lang="en-US" dirty="0"/>
              <a:t>“How do you learn something new — like tying your shoes or drawing a cat? And how do you think AI learns to do something?”</a:t>
            </a: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6691657F-EB8A-EF28-DBB5-CE054FD2A7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16000" y="274638"/>
            <a:ext cx="10058400" cy="1143000"/>
          </a:xfrm>
        </p:spPr>
        <p:txBody>
          <a:bodyPr/>
          <a:lstStyle/>
          <a:p>
            <a:r>
              <a:rPr lang="en-US" dirty="0"/>
              <a:t>Circle Time</a:t>
            </a:r>
          </a:p>
        </p:txBody>
      </p:sp>
    </p:spTree>
    <p:extLst>
      <p:ext uri="{BB962C8B-B14F-4D97-AF65-F5344CB8AC3E}">
        <p14:creationId xmlns:p14="http://schemas.microsoft.com/office/powerpoint/2010/main" val="402783457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39605D-D5F2-0C8B-68C7-A1C06EADD20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BBCD257-00A7-A68F-9EC0-BA0046E3CD3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68780" y="2332037"/>
            <a:ext cx="8201660" cy="4525963"/>
          </a:xfrm>
        </p:spPr>
        <p:txBody>
          <a:bodyPr/>
          <a:lstStyle/>
          <a:p>
            <a:pPr marL="0" indent="0" algn="ctr">
              <a:buNone/>
            </a:pPr>
            <a:r>
              <a:rPr lang="en-US" dirty="0"/>
              <a:t>Identify the patterns and make a guess!</a:t>
            </a: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4941A143-ADF2-BCAD-4F4C-068E255D40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16000" y="274638"/>
            <a:ext cx="10058400" cy="1143000"/>
          </a:xfrm>
        </p:spPr>
        <p:txBody>
          <a:bodyPr/>
          <a:lstStyle/>
          <a:p>
            <a:r>
              <a:rPr lang="en-US" dirty="0"/>
              <a:t>Auto Draw</a:t>
            </a:r>
          </a:p>
        </p:txBody>
      </p:sp>
    </p:spTree>
    <p:extLst>
      <p:ext uri="{BB962C8B-B14F-4D97-AF65-F5344CB8AC3E}">
        <p14:creationId xmlns:p14="http://schemas.microsoft.com/office/powerpoint/2010/main" val="545904549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20BBAFA-116B-6E68-DEB0-6740A9591E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2AA074C-FE5C-CB13-01D0-5F7FDD2FFD7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8765" y="2057399"/>
            <a:ext cx="5207154" cy="4525963"/>
          </a:xfrm>
        </p:spPr>
        <p:txBody>
          <a:bodyPr/>
          <a:lstStyle/>
          <a:p>
            <a:pPr marL="0" indent="0" algn="ctr">
              <a:buNone/>
            </a:pPr>
            <a:r>
              <a:rPr lang="en-US" dirty="0"/>
              <a:t>Let’s guess how and why the AI made a prediction based on what I was drawing.</a:t>
            </a: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3DAC68FA-2BDD-6584-B439-C40BA8AC5C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16000" y="274638"/>
            <a:ext cx="10058400" cy="1143000"/>
          </a:xfrm>
        </p:spPr>
        <p:txBody>
          <a:bodyPr/>
          <a:lstStyle/>
          <a:p>
            <a:r>
              <a:rPr lang="en-US" dirty="0"/>
              <a:t>Auto Draw</a:t>
            </a:r>
          </a:p>
        </p:txBody>
      </p:sp>
      <p:pic>
        <p:nvPicPr>
          <p:cNvPr id="26626" name="Picture 2" descr="Screenshot of AutoDraw with a blank canvas on the right and application buttons on the left. ">
            <a:extLst>
              <a:ext uri="{FF2B5EF4-FFF2-40B4-BE49-F238E27FC236}">
                <a16:creationId xmlns:a16="http://schemas.microsoft.com/office/drawing/2014/main" id="{32F893C5-CACC-E6B4-66AF-27FAF98B6AB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32895" y="1715685"/>
            <a:ext cx="6209654" cy="34266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41954895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765D1AB-078D-D3E7-8FA9-CA56362598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2B060DF-A337-0FC0-35CC-04DF27A98AD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47386" y="1762931"/>
            <a:ext cx="9097228" cy="4525963"/>
          </a:xfrm>
        </p:spPr>
        <p:txBody>
          <a:bodyPr/>
          <a:lstStyle/>
          <a:p>
            <a:pPr marL="0" indent="0" algn="ctr">
              <a:buNone/>
            </a:pPr>
            <a:r>
              <a:rPr lang="en-US" dirty="0"/>
              <a:t>We’ll talk about how AI can be fun, but sometimes it gets things wrong or doesn’t understand what we meant.</a:t>
            </a:r>
          </a:p>
          <a:p>
            <a:pPr marL="0" indent="0" algn="ctr">
              <a:buNone/>
            </a:pPr>
            <a:endParaRPr lang="en-US" dirty="0"/>
          </a:p>
          <a:p>
            <a:pPr marL="0" indent="0" algn="ctr">
              <a:buNone/>
            </a:pPr>
            <a:r>
              <a:rPr lang="en-US" dirty="0"/>
              <a:t>That’s why it’s important to always check (verify) what the AI made!</a:t>
            </a: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5F95D73F-6F46-0B6C-16EA-00B5509304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16000" y="274638"/>
            <a:ext cx="10058400" cy="1143000"/>
          </a:xfrm>
        </p:spPr>
        <p:txBody>
          <a:bodyPr/>
          <a:lstStyle/>
          <a:p>
            <a:r>
              <a:rPr lang="en-US" dirty="0"/>
              <a:t>Auto Draw</a:t>
            </a:r>
          </a:p>
        </p:txBody>
      </p:sp>
    </p:spTree>
    <p:extLst>
      <p:ext uri="{BB962C8B-B14F-4D97-AF65-F5344CB8AC3E}">
        <p14:creationId xmlns:p14="http://schemas.microsoft.com/office/powerpoint/2010/main" val="3049062825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F7A50D8-6E7C-1A70-CD86-61684576858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4FC0CAE-2C74-4364-AE0F-8E54508CC66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5900" y="2057399"/>
            <a:ext cx="6044900" cy="4525963"/>
          </a:xfrm>
        </p:spPr>
        <p:txBody>
          <a:bodyPr/>
          <a:lstStyle/>
          <a:p>
            <a:pPr marL="0" indent="0" algn="ctr">
              <a:buNone/>
            </a:pPr>
            <a:r>
              <a:rPr lang="en-US" dirty="0"/>
              <a:t>Lots of doodles to teach AI!</a:t>
            </a:r>
          </a:p>
          <a:p>
            <a:pPr marL="0" indent="0" algn="ctr">
              <a:buNone/>
            </a:pPr>
            <a:endParaRPr lang="en-US" dirty="0"/>
          </a:p>
          <a:p>
            <a:pPr marL="0" indent="0" algn="ctr">
              <a:buNone/>
            </a:pPr>
            <a:r>
              <a:rPr lang="en-US" dirty="0"/>
              <a:t>We’ll look at how many pictures the AI needs to learn from—that helps it get better at guessing!</a:t>
            </a:r>
            <a:br>
              <a:rPr lang="en-US" dirty="0"/>
            </a:br>
            <a:endParaRPr lang="en-US" dirty="0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76685043-6046-FD9D-B114-42D3692667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16000" y="274638"/>
            <a:ext cx="10058400" cy="1143000"/>
          </a:xfrm>
        </p:spPr>
        <p:txBody>
          <a:bodyPr/>
          <a:lstStyle/>
          <a:p>
            <a:r>
              <a:rPr lang="en-US" dirty="0"/>
              <a:t>Quick Draw</a:t>
            </a:r>
          </a:p>
        </p:txBody>
      </p:sp>
      <p:pic>
        <p:nvPicPr>
          <p:cNvPr id="25604" name="Picture 4" descr="Various images generated by Quick Draw with information indicating that 15+ million people have contributed to these drawings to help train neural networks and identify patterns. ">
            <a:extLst>
              <a:ext uri="{FF2B5EF4-FFF2-40B4-BE49-F238E27FC236}">
                <a16:creationId xmlns:a16="http://schemas.microsoft.com/office/drawing/2014/main" id="{7E749C1B-EE0D-9FFE-F60B-F66FE23BBA7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78292" y="1696607"/>
            <a:ext cx="5357808" cy="37428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53453388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8A1316D-CC28-8BAD-81D4-C1D033024A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B215DC5-5B52-4C38-5B98-E6E919F8909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5280" y="1287009"/>
            <a:ext cx="11521440" cy="4525963"/>
          </a:xfrm>
        </p:spPr>
        <p:txBody>
          <a:bodyPr/>
          <a:lstStyle/>
          <a:p>
            <a:pPr marL="0" indent="0" algn="ctr">
              <a:buNone/>
            </a:pPr>
            <a:r>
              <a:rPr lang="en-US" dirty="0"/>
              <a:t>It’s important to give the AI:</a:t>
            </a:r>
          </a:p>
          <a:p>
            <a:pPr marL="0" indent="0" algn="ctr">
              <a:buNone/>
            </a:pPr>
            <a:r>
              <a:rPr lang="en-US" dirty="0"/>
              <a:t>1) enough pictures, and</a:t>
            </a:r>
          </a:p>
          <a:p>
            <a:pPr marL="0" indent="0" algn="ctr">
              <a:buNone/>
            </a:pPr>
            <a:r>
              <a:rPr lang="en-US" dirty="0"/>
              <a:t>2) good quality pictures (lots of different kinds of pictures).</a:t>
            </a: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8ADFE758-6BB2-E18D-CFD9-1746679C0D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16000" y="274638"/>
            <a:ext cx="10058400" cy="1143000"/>
          </a:xfrm>
        </p:spPr>
        <p:txBody>
          <a:bodyPr/>
          <a:lstStyle/>
          <a:p>
            <a:r>
              <a:rPr lang="en-US" dirty="0"/>
              <a:t>Quick Draw</a:t>
            </a:r>
          </a:p>
        </p:txBody>
      </p:sp>
      <p:pic>
        <p:nvPicPr>
          <p:cNvPr id="27650" name="Picture 2" descr="Several variations of butterfly-like images used to train systems on pattern recognition. ">
            <a:extLst>
              <a:ext uri="{FF2B5EF4-FFF2-40B4-BE49-F238E27FC236}">
                <a16:creationId xmlns:a16="http://schemas.microsoft.com/office/drawing/2014/main" id="{887F442C-60A2-860C-D6DB-3ED1EC7FDD0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9105" y="3058093"/>
            <a:ext cx="6493790" cy="30059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42910290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09AFC80-CA70-015C-FF84-B86F92E2BA2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8665374-1E86-8557-BD52-26B940608EA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21032" y="1404574"/>
            <a:ext cx="8201660" cy="4525963"/>
          </a:xfrm>
        </p:spPr>
        <p:txBody>
          <a:bodyPr/>
          <a:lstStyle/>
          <a:p>
            <a:pPr marL="0" indent="0" algn="ctr">
              <a:buNone/>
            </a:pPr>
            <a:r>
              <a:rPr lang="en-US" dirty="0"/>
              <a:t>We can make an AI machine that learns from lots of examples!</a:t>
            </a:r>
          </a:p>
          <a:p>
            <a:pPr marL="0" indent="0" algn="ctr">
              <a:buNone/>
            </a:pPr>
            <a:endParaRPr lang="en-US" dirty="0"/>
          </a:p>
          <a:p>
            <a:pPr marL="0" indent="0" algn="ctr">
              <a:buNone/>
            </a:pPr>
            <a:r>
              <a:rPr lang="en-US" dirty="0"/>
              <a:t>What do you want to teach AI to tell the difference between?</a:t>
            </a:r>
          </a:p>
          <a:p>
            <a:pPr marL="0" indent="0" algn="ctr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05772763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708D0AF-F18C-ED5B-C221-BC6A3E67D1F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B3FA15D-725C-097A-B4DE-4260C0DBE9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21032" y="1404574"/>
            <a:ext cx="8201660" cy="4525963"/>
          </a:xfrm>
        </p:spPr>
        <p:txBody>
          <a:bodyPr/>
          <a:lstStyle/>
          <a:p>
            <a:pPr marL="0" indent="0" algn="ctr">
              <a:buNone/>
            </a:pPr>
            <a:r>
              <a:rPr lang="en-US" dirty="0"/>
              <a:t>AI is a pattern learner, not a magic brain.</a:t>
            </a:r>
          </a:p>
          <a:p>
            <a:pPr marL="0" indent="0" algn="ctr">
              <a:buNone/>
            </a:pPr>
            <a:endParaRPr lang="en-US" dirty="0"/>
          </a:p>
          <a:p>
            <a:pPr marL="0" indent="0" algn="ctr">
              <a:buNone/>
            </a:pPr>
            <a:r>
              <a:rPr lang="en-US" dirty="0"/>
              <a:t>We are the teachers of AI!</a:t>
            </a:r>
          </a:p>
        </p:txBody>
      </p:sp>
    </p:spTree>
    <p:extLst>
      <p:ext uri="{BB962C8B-B14F-4D97-AF65-F5344CB8AC3E}">
        <p14:creationId xmlns:p14="http://schemas.microsoft.com/office/powerpoint/2010/main" val="116972724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BEAA538-08C7-B218-6355-A78E690181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BFF7E2-9A05-34E3-E51F-A7FBEF6DBC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Voice Recorder</a:t>
            </a:r>
          </a:p>
        </p:txBody>
      </p:sp>
      <p:sp>
        <p:nvSpPr>
          <p:cNvPr id="5" name="직사각형 4" descr="Add relevant image here.">
            <a:extLst>
              <a:ext uri="{FF2B5EF4-FFF2-40B4-BE49-F238E27FC236}">
                <a16:creationId xmlns:a16="http://schemas.microsoft.com/office/drawing/2014/main" id="{AC849A72-8597-713E-E6FF-871F1108E9AF}"/>
              </a:ext>
            </a:extLst>
          </p:cNvPr>
          <p:cNvSpPr/>
          <p:nvPr/>
        </p:nvSpPr>
        <p:spPr>
          <a:xfrm>
            <a:off x="1016000" y="1577340"/>
            <a:ext cx="10058400" cy="452628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Add a relevant image here.</a:t>
            </a:r>
            <a:endParaRPr lang="ko-US" dirty="0"/>
          </a:p>
        </p:txBody>
      </p:sp>
    </p:spTree>
    <p:extLst>
      <p:ext uri="{BB962C8B-B14F-4D97-AF65-F5344CB8AC3E}">
        <p14:creationId xmlns:p14="http://schemas.microsoft.com/office/powerpoint/2010/main" val="731212874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E222A3E-7526-E1F2-C5D6-AEE47B3413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0A5D195-0833-D07B-8CDC-AA5CE2274D2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68780" y="2332037"/>
            <a:ext cx="8201660" cy="4525963"/>
          </a:xfrm>
        </p:spPr>
        <p:txBody>
          <a:bodyPr/>
          <a:lstStyle/>
          <a:p>
            <a:pPr marL="0" indent="0" algn="ctr">
              <a:buNone/>
            </a:pPr>
            <a:r>
              <a:rPr lang="en-US" dirty="0"/>
              <a:t>Can you think of a time when AI technology could help us — and a time when we should do something ourselves?</a:t>
            </a: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1D7361B5-49A9-F248-1E09-7751F9C379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16000" y="274638"/>
            <a:ext cx="10058400" cy="1143000"/>
          </a:xfrm>
        </p:spPr>
        <p:txBody>
          <a:bodyPr/>
          <a:lstStyle/>
          <a:p>
            <a:r>
              <a:rPr lang="en-US" dirty="0"/>
              <a:t>Circle Time</a:t>
            </a:r>
          </a:p>
        </p:txBody>
      </p:sp>
    </p:spTree>
    <p:extLst>
      <p:ext uri="{BB962C8B-B14F-4D97-AF65-F5344CB8AC3E}">
        <p14:creationId xmlns:p14="http://schemas.microsoft.com/office/powerpoint/2010/main" val="380417150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CEBA7F3-2EBB-B299-840A-4370D638CD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82857B4-746B-8C7F-968E-579674D4339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21032" y="1404574"/>
            <a:ext cx="8201660" cy="4525963"/>
          </a:xfrm>
        </p:spPr>
        <p:txBody>
          <a:bodyPr/>
          <a:lstStyle/>
          <a:p>
            <a:pPr marL="0" indent="0" algn="ctr">
              <a:buNone/>
            </a:pPr>
            <a:r>
              <a:rPr lang="en-US" dirty="0"/>
              <a:t>Yesterday, we talked about…</a:t>
            </a:r>
          </a:p>
          <a:p>
            <a:pPr marL="0" indent="0" algn="ctr">
              <a:buNone/>
            </a:pPr>
            <a:endParaRPr lang="en-US" dirty="0"/>
          </a:p>
          <a:p>
            <a:pPr marL="0" indent="0" algn="ctr">
              <a:buNone/>
            </a:pPr>
            <a:r>
              <a:rPr lang="en-US" dirty="0"/>
              <a:t>We can make an AI machine that learns from lots of examples.</a:t>
            </a:r>
          </a:p>
          <a:p>
            <a:pPr marL="0" indent="0" algn="ctr">
              <a:buNone/>
            </a:pPr>
            <a:endParaRPr lang="en-US" dirty="0"/>
          </a:p>
          <a:p>
            <a:pPr marL="0" indent="0" algn="ctr">
              <a:buNone/>
            </a:pPr>
            <a:r>
              <a:rPr lang="en-US" dirty="0"/>
              <a:t>People can teach AI to make smart guesses and help with sorting things.</a:t>
            </a:r>
          </a:p>
        </p:txBody>
      </p:sp>
    </p:spTree>
    <p:extLst>
      <p:ext uri="{BB962C8B-B14F-4D97-AF65-F5344CB8AC3E}">
        <p14:creationId xmlns:p14="http://schemas.microsoft.com/office/powerpoint/2010/main" val="2166430784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8B796C2-4781-F4B5-2362-504F3C7C3FC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590AD0A-E5C5-B48E-CB9C-B8EF283FDC0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21032" y="1404574"/>
            <a:ext cx="8201660" cy="4525963"/>
          </a:xfrm>
        </p:spPr>
        <p:txBody>
          <a:bodyPr/>
          <a:lstStyle/>
          <a:p>
            <a:pPr marL="0" indent="0" algn="ctr">
              <a:buNone/>
            </a:pPr>
            <a:r>
              <a:rPr lang="en-US" dirty="0"/>
              <a:t>Let’s make our own AI machine!</a:t>
            </a:r>
          </a:p>
        </p:txBody>
      </p:sp>
      <p:pic>
        <p:nvPicPr>
          <p:cNvPr id="31746" name="Picture 2" descr="Teachable Machine interface. ">
            <a:extLst>
              <a:ext uri="{FF2B5EF4-FFF2-40B4-BE49-F238E27FC236}">
                <a16:creationId xmlns:a16="http://schemas.microsoft.com/office/drawing/2014/main" id="{94EB3CAA-E299-9815-C7C1-ABE836D6A1B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25200" y="2196353"/>
            <a:ext cx="7697492" cy="39840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98899434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2A9D035-944D-092D-E7AE-7E1702EB531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CDAD7F7-D1E6-7499-FF22-4DC56D126DC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9878" y="5545500"/>
            <a:ext cx="5881551" cy="476478"/>
          </a:xfrm>
        </p:spPr>
        <p:txBody>
          <a:bodyPr/>
          <a:lstStyle/>
          <a:p>
            <a:pPr marL="0" indent="0" algn="ctr">
              <a:buNone/>
            </a:pPr>
            <a:r>
              <a:rPr lang="en-US" sz="2400" dirty="0"/>
              <a:t>“Hmm… is AI guessing right?”</a:t>
            </a: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E71E1D28-9373-DFAE-4EE0-09A629933E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16000" y="274638"/>
            <a:ext cx="10058400" cy="1143000"/>
          </a:xfrm>
        </p:spPr>
        <p:txBody>
          <a:bodyPr/>
          <a:lstStyle/>
          <a:p>
            <a:r>
              <a:rPr lang="en-US" dirty="0"/>
              <a:t>You are a thinker! (Verification)</a:t>
            </a:r>
          </a:p>
        </p:txBody>
      </p:sp>
      <p:sp>
        <p:nvSpPr>
          <p:cNvPr id="2" name="직사각형 1" descr="Add image here.">
            <a:extLst>
              <a:ext uri="{FF2B5EF4-FFF2-40B4-BE49-F238E27FC236}">
                <a16:creationId xmlns:a16="http://schemas.microsoft.com/office/drawing/2014/main" id="{C6F1B332-EDD3-108B-BE37-355ABB08A19E}"/>
              </a:ext>
            </a:extLst>
          </p:cNvPr>
          <p:cNvSpPr/>
          <p:nvPr/>
        </p:nvSpPr>
        <p:spPr>
          <a:xfrm>
            <a:off x="1708052" y="1765935"/>
            <a:ext cx="3542294" cy="332613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Add a relevant image here.</a:t>
            </a:r>
          </a:p>
        </p:txBody>
      </p:sp>
      <p:sp>
        <p:nvSpPr>
          <p:cNvPr id="4" name="직사각형 3" descr="Add image here.">
            <a:extLst>
              <a:ext uri="{FF2B5EF4-FFF2-40B4-BE49-F238E27FC236}">
                <a16:creationId xmlns:a16="http://schemas.microsoft.com/office/drawing/2014/main" id="{74B7E5EC-E690-6289-EDA8-236D79126034}"/>
              </a:ext>
            </a:extLst>
          </p:cNvPr>
          <p:cNvSpPr/>
          <p:nvPr/>
        </p:nvSpPr>
        <p:spPr>
          <a:xfrm>
            <a:off x="7059470" y="1765935"/>
            <a:ext cx="3542294" cy="332613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Add a relevant image here.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C6FC27CD-AB53-7866-56D1-5A51144EE840}"/>
              </a:ext>
            </a:extLst>
          </p:cNvPr>
          <p:cNvSpPr txBox="1">
            <a:spLocks/>
          </p:cNvSpPr>
          <p:nvPr/>
        </p:nvSpPr>
        <p:spPr bwMode="auto">
          <a:xfrm>
            <a:off x="5889841" y="5545500"/>
            <a:ext cx="5881551" cy="4764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MS PGothic" panose="020B0600070205080204" pitchFamily="34" charset="-128"/>
                <a:cs typeface="ＭＳ Ｐゴシック" pitchFamily="-112" charset="-128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ea typeface="MS PGothic" panose="020B0600070205080204" pitchFamily="34" charset="-128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MS PGothic" panose="020B0600070205080204" pitchFamily="34" charset="-128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+mn-lt"/>
                <a:ea typeface="MS PGothic" panose="020B0600070205080204" pitchFamily="34" charset="-128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MS PGothic" panose="020B0600070205080204" pitchFamily="34" charset="-128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 algn="ctr">
              <a:buFontTx/>
              <a:buNone/>
            </a:pPr>
            <a:r>
              <a:rPr lang="en-US" sz="2400" kern="0" dirty="0"/>
              <a:t>“Let’s check with our human brains!”</a:t>
            </a:r>
          </a:p>
        </p:txBody>
      </p:sp>
    </p:spTree>
    <p:extLst>
      <p:ext uri="{BB962C8B-B14F-4D97-AF65-F5344CB8AC3E}">
        <p14:creationId xmlns:p14="http://schemas.microsoft.com/office/powerpoint/2010/main" val="3162350658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8E930A9-A198-69EE-818D-E348D1AEA3D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C4A28C3-6667-0B9A-D248-3D390EB6D15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0061" y="2750049"/>
            <a:ext cx="5881551" cy="476478"/>
          </a:xfrm>
        </p:spPr>
        <p:txBody>
          <a:bodyPr/>
          <a:lstStyle/>
          <a:p>
            <a:pPr marL="0" indent="0" algn="ctr">
              <a:buNone/>
            </a:pPr>
            <a:r>
              <a:rPr lang="en-US" sz="2400" dirty="0"/>
              <a:t>Have you ever used a camera filter on an app? There are lots of AI filters! AI filters can find your eyes, nose, and mouth by learning from many examples. What is your favorite filter?</a:t>
            </a: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9C1FF5C3-1F9D-AC1B-2DE0-3D3AA52A69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16000" y="274638"/>
            <a:ext cx="10058400" cy="1143000"/>
          </a:xfrm>
        </p:spPr>
        <p:txBody>
          <a:bodyPr/>
          <a:lstStyle/>
          <a:p>
            <a:r>
              <a:rPr lang="en-US" dirty="0"/>
              <a:t>Protect yourself and others! (Data privacy)</a:t>
            </a:r>
          </a:p>
        </p:txBody>
      </p:sp>
      <p:sp>
        <p:nvSpPr>
          <p:cNvPr id="2" name="직사각형 1" descr="add image here. ">
            <a:extLst>
              <a:ext uri="{FF2B5EF4-FFF2-40B4-BE49-F238E27FC236}">
                <a16:creationId xmlns:a16="http://schemas.microsoft.com/office/drawing/2014/main" id="{A5E78C4E-9243-5DF3-4A18-A7E9CD2A541E}"/>
              </a:ext>
            </a:extLst>
          </p:cNvPr>
          <p:cNvSpPr/>
          <p:nvPr/>
        </p:nvSpPr>
        <p:spPr>
          <a:xfrm>
            <a:off x="7532106" y="1818504"/>
            <a:ext cx="3542294" cy="332613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Add a relevant image here.</a:t>
            </a:r>
          </a:p>
        </p:txBody>
      </p:sp>
    </p:spTree>
    <p:extLst>
      <p:ext uri="{BB962C8B-B14F-4D97-AF65-F5344CB8AC3E}">
        <p14:creationId xmlns:p14="http://schemas.microsoft.com/office/powerpoint/2010/main" val="3573226249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40C90C-F3C4-3FA0-214B-25044F8A039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B411026-68B7-34EF-F315-4AA421D24CC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6816" y="2162221"/>
            <a:ext cx="5881551" cy="476478"/>
          </a:xfrm>
        </p:spPr>
        <p:txBody>
          <a:bodyPr/>
          <a:lstStyle/>
          <a:p>
            <a:pPr marL="0" indent="0" algn="ctr">
              <a:buNone/>
            </a:pPr>
            <a:r>
              <a:rPr lang="en-US" sz="2400" dirty="0"/>
              <a:t>AI helps make fun things happen in a camera app.</a:t>
            </a:r>
          </a:p>
          <a:p>
            <a:pPr marL="0" indent="0" algn="ctr">
              <a:buNone/>
            </a:pPr>
            <a:r>
              <a:rPr lang="en-US" sz="2400" dirty="0"/>
              <a:t>Filters, face effects, and sounds work because AI sees patterns (like faces or movements).</a:t>
            </a:r>
          </a:p>
          <a:p>
            <a:pPr marL="0" indent="0" algn="ctr">
              <a:buNone/>
            </a:pPr>
            <a:r>
              <a:rPr lang="en-US" sz="2400" dirty="0"/>
              <a:t>AI can guess what to do based on what it sees (like adding dog ears to a face).</a:t>
            </a:r>
          </a:p>
          <a:p>
            <a:pPr marL="0" indent="0" algn="ctr">
              <a:buNone/>
            </a:pPr>
            <a:endParaRPr lang="en-US" sz="2400" dirty="0"/>
          </a:p>
          <a:p>
            <a:pPr marL="0" indent="0" algn="ctr">
              <a:buNone/>
            </a:pPr>
            <a:endParaRPr lang="en-US" sz="2400" dirty="0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D498B222-12DB-9601-D30E-49DC9C3FEE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16000" y="274638"/>
            <a:ext cx="10058400" cy="1143000"/>
          </a:xfrm>
        </p:spPr>
        <p:txBody>
          <a:bodyPr/>
          <a:lstStyle/>
          <a:p>
            <a:r>
              <a:rPr lang="en-US" dirty="0"/>
              <a:t>Protect yourself and others! (Data privacy)</a:t>
            </a:r>
          </a:p>
        </p:txBody>
      </p:sp>
      <p:sp>
        <p:nvSpPr>
          <p:cNvPr id="2" name="직사각형 1" descr="Add image here. ">
            <a:extLst>
              <a:ext uri="{FF2B5EF4-FFF2-40B4-BE49-F238E27FC236}">
                <a16:creationId xmlns:a16="http://schemas.microsoft.com/office/drawing/2014/main" id="{94692823-5929-C01B-B3AB-6B78534835FA}"/>
              </a:ext>
            </a:extLst>
          </p:cNvPr>
          <p:cNvSpPr/>
          <p:nvPr/>
        </p:nvSpPr>
        <p:spPr>
          <a:xfrm>
            <a:off x="7532106" y="1818504"/>
            <a:ext cx="3542294" cy="332613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Add a relevant image here.</a:t>
            </a:r>
          </a:p>
        </p:txBody>
      </p:sp>
    </p:spTree>
    <p:extLst>
      <p:ext uri="{BB962C8B-B14F-4D97-AF65-F5344CB8AC3E}">
        <p14:creationId xmlns:p14="http://schemas.microsoft.com/office/powerpoint/2010/main" val="999247985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F8DDDB3-6B33-741A-280A-6874D5C41B5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A02E107-83DB-A426-66B2-18CBF4B9F2B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6816" y="2162221"/>
            <a:ext cx="5881551" cy="476478"/>
          </a:xfrm>
        </p:spPr>
        <p:txBody>
          <a:bodyPr/>
          <a:lstStyle/>
          <a:p>
            <a:pPr marL="0" indent="0" algn="ctr">
              <a:buNone/>
            </a:pPr>
            <a:r>
              <a:rPr lang="en-US" sz="2400" dirty="0"/>
              <a:t>What should we be careful about when we take pictures of ourselves or others?</a:t>
            </a:r>
          </a:p>
          <a:p>
            <a:pPr marL="0" indent="0" algn="ctr">
              <a:buNone/>
            </a:pPr>
            <a:endParaRPr lang="en-US" sz="2400" dirty="0"/>
          </a:p>
          <a:p>
            <a:pPr marL="0" indent="0" algn="ctr">
              <a:buNone/>
            </a:pPr>
            <a:r>
              <a:rPr lang="en-US" sz="2400" dirty="0"/>
              <a:t>What should we do before sharing them with lots of people?</a:t>
            </a: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FB2B674C-11F6-0410-D68C-46E8263E6B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16000" y="274638"/>
            <a:ext cx="10058400" cy="1143000"/>
          </a:xfrm>
        </p:spPr>
        <p:txBody>
          <a:bodyPr/>
          <a:lstStyle/>
          <a:p>
            <a:r>
              <a:rPr lang="en-US" dirty="0"/>
              <a:t>Protect yourself and others! (Data privacy)</a:t>
            </a:r>
          </a:p>
        </p:txBody>
      </p:sp>
      <p:sp>
        <p:nvSpPr>
          <p:cNvPr id="2" name="직사각형 1" descr="Add image here. ">
            <a:extLst>
              <a:ext uri="{FF2B5EF4-FFF2-40B4-BE49-F238E27FC236}">
                <a16:creationId xmlns:a16="http://schemas.microsoft.com/office/drawing/2014/main" id="{1139AE48-7D3D-565D-D250-3448714A0BB6}"/>
              </a:ext>
            </a:extLst>
          </p:cNvPr>
          <p:cNvSpPr/>
          <p:nvPr/>
        </p:nvSpPr>
        <p:spPr>
          <a:xfrm>
            <a:off x="7532106" y="1818504"/>
            <a:ext cx="3542294" cy="332613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Add a relevant image here.</a:t>
            </a:r>
          </a:p>
        </p:txBody>
      </p:sp>
    </p:spTree>
    <p:extLst>
      <p:ext uri="{BB962C8B-B14F-4D97-AF65-F5344CB8AC3E}">
        <p14:creationId xmlns:p14="http://schemas.microsoft.com/office/powerpoint/2010/main" val="1066529039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F644481-B2E9-FA89-2B80-A74FBA4D695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8EFEAC2-FDF8-1DE1-EEFA-6E5D9A78F60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2037" y="1264149"/>
            <a:ext cx="11446326" cy="6433139"/>
          </a:xfrm>
        </p:spPr>
        <p:txBody>
          <a:bodyPr/>
          <a:lstStyle/>
          <a:p>
            <a:pPr marL="0" indent="0" algn="ctr">
              <a:buNone/>
            </a:pPr>
            <a:endParaRPr lang="en-US" sz="2400" dirty="0"/>
          </a:p>
          <a:p>
            <a:pPr marL="0" indent="0" algn="ctr">
              <a:buNone/>
            </a:pPr>
            <a:r>
              <a:rPr lang="en-US" sz="2400" dirty="0"/>
              <a:t>❌ “Your face and voice are special. Keep your name and face safe. No name, no face, no address!”</a:t>
            </a:r>
          </a:p>
          <a:p>
            <a:pPr marL="0" indent="0" algn="ctr">
              <a:buNone/>
            </a:pPr>
            <a:endParaRPr lang="en-US" sz="2400" dirty="0"/>
          </a:p>
          <a:p>
            <a:pPr marL="0" indent="0" algn="ctr">
              <a:buNone/>
            </a:pPr>
            <a:r>
              <a:rPr lang="en-US" sz="2400" dirty="0"/>
              <a:t>📸  “You should ask for permission from someone to take a picture of them.”</a:t>
            </a:r>
          </a:p>
          <a:p>
            <a:pPr marL="0" indent="0" algn="ctr">
              <a:buNone/>
            </a:pPr>
            <a:endParaRPr lang="en-US" sz="2400" dirty="0"/>
          </a:p>
          <a:p>
            <a:pPr marL="0" indent="0" algn="ctr">
              <a:buNone/>
            </a:pPr>
            <a:r>
              <a:rPr lang="en-US" sz="2400" dirty="0"/>
              <a:t>🙅 “You can say no if you don’t want to be in a picture or video.”</a:t>
            </a:r>
          </a:p>
          <a:p>
            <a:pPr marL="0" indent="0" algn="ctr">
              <a:buNone/>
            </a:pPr>
            <a:endParaRPr lang="en-US" sz="2400" dirty="0"/>
          </a:p>
          <a:p>
            <a:pPr marL="0" indent="0" algn="ctr">
              <a:buNone/>
            </a:pPr>
            <a:r>
              <a:rPr lang="en-US" sz="2400" dirty="0"/>
              <a:t>🛑 “Not everything we do needs to be shared. Ask adults before you post!”</a:t>
            </a:r>
          </a:p>
          <a:p>
            <a:pPr marL="0" indent="0" algn="ctr">
              <a:buNone/>
            </a:pPr>
            <a:endParaRPr lang="en-US" sz="2400" dirty="0"/>
          </a:p>
          <a:p>
            <a:pPr marL="0" indent="0" algn="ctr">
              <a:buNone/>
            </a:pPr>
            <a:r>
              <a:rPr lang="en-US" sz="2400" dirty="0"/>
              <a:t>🧑‍🏫 “Tell a grown-up if something feels weird or not nice.”</a:t>
            </a: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4D921B4B-0BDF-895A-78B0-1AAF285423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16000" y="274638"/>
            <a:ext cx="10058400" cy="1143000"/>
          </a:xfrm>
        </p:spPr>
        <p:txBody>
          <a:bodyPr/>
          <a:lstStyle/>
          <a:p>
            <a:r>
              <a:rPr lang="en-US" dirty="0"/>
              <a:t>Simple Privacy Tips</a:t>
            </a:r>
          </a:p>
        </p:txBody>
      </p:sp>
    </p:spTree>
    <p:extLst>
      <p:ext uri="{BB962C8B-B14F-4D97-AF65-F5344CB8AC3E}">
        <p14:creationId xmlns:p14="http://schemas.microsoft.com/office/powerpoint/2010/main" val="130098034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B023691-3626-547F-9F9F-5DC90AD32D0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BA4E58B-6B89-FC7B-98B0-15F97E5879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2037" y="1264149"/>
            <a:ext cx="11446326" cy="6433139"/>
          </a:xfrm>
        </p:spPr>
        <p:txBody>
          <a:bodyPr/>
          <a:lstStyle/>
          <a:p>
            <a:pPr marL="0" indent="0">
              <a:buNone/>
            </a:pPr>
            <a:r>
              <a:rPr lang="ko-US" sz="1800" dirty="0"/>
              <a:t>🧑‍💻 </a:t>
            </a:r>
            <a:r>
              <a:rPr lang="en-US" sz="1800" dirty="0"/>
              <a:t>Ask a Grown-Up First</a:t>
            </a:r>
            <a:endParaRPr lang="en-US" sz="1400" dirty="0"/>
          </a:p>
          <a:p>
            <a:pPr marL="0" indent="0">
              <a:buNone/>
            </a:pPr>
            <a:r>
              <a:rPr lang="en-US" sz="1800" dirty="0"/>
              <a:t>Before you use any type of technology, always ask a grown-up you trust. Different families have different rules!</a:t>
            </a:r>
            <a:endParaRPr lang="en-US" sz="1400" dirty="0"/>
          </a:p>
          <a:p>
            <a:pPr marL="0" indent="0">
              <a:buNone/>
            </a:pPr>
            <a:br>
              <a:rPr lang="en-US" sz="1400" dirty="0"/>
            </a:br>
            <a:endParaRPr lang="en-US" sz="1400" dirty="0"/>
          </a:p>
          <a:p>
            <a:pPr marL="0" indent="0">
              <a:buNone/>
            </a:pPr>
            <a:r>
              <a:rPr lang="ko-US" sz="1800" dirty="0"/>
              <a:t>📱 </a:t>
            </a:r>
            <a:r>
              <a:rPr lang="en-US" sz="1800" dirty="0"/>
              <a:t>Not Too Much Screen Time</a:t>
            </a:r>
            <a:endParaRPr lang="en-US" sz="1400" dirty="0"/>
          </a:p>
          <a:p>
            <a:pPr marL="0" indent="0">
              <a:buNone/>
            </a:pPr>
            <a:r>
              <a:rPr lang="en-US" sz="1800" dirty="0"/>
              <a:t>Children ages 6 and older: Establish personal screen time limits that ensure that media does not interfere with sleep, exercise or other healthy behaviors. (1-2 hours per day)</a:t>
            </a:r>
            <a:endParaRPr lang="en-US" sz="1400" dirty="0"/>
          </a:p>
          <a:p>
            <a:pPr marL="0" indent="0">
              <a:buNone/>
            </a:pPr>
            <a:endParaRPr lang="en-US" sz="1400" dirty="0"/>
          </a:p>
          <a:p>
            <a:pPr marL="0" indent="0">
              <a:buNone/>
            </a:pPr>
            <a:r>
              <a:rPr lang="ko-US" sz="1800" dirty="0"/>
              <a:t>📤 </a:t>
            </a:r>
            <a:r>
              <a:rPr lang="en-US" sz="1800" dirty="0"/>
              <a:t>Think Before You Share</a:t>
            </a:r>
            <a:endParaRPr lang="en-US" sz="1400" dirty="0"/>
          </a:p>
          <a:p>
            <a:pPr marL="0" indent="0">
              <a:buNone/>
            </a:pPr>
            <a:r>
              <a:rPr lang="en-US" sz="1800" dirty="0"/>
              <a:t>Before you send a picture, video, or message, ask:</a:t>
            </a:r>
            <a:endParaRPr lang="en-US" sz="1400" dirty="0"/>
          </a:p>
          <a:p>
            <a:pPr marL="0" indent="0">
              <a:buNone/>
            </a:pPr>
            <a:r>
              <a:rPr lang="en-US" sz="1800" dirty="0"/>
              <a:t>"Is this just for my family?"</a:t>
            </a:r>
            <a:endParaRPr lang="en-US" sz="1400" dirty="0"/>
          </a:p>
          <a:p>
            <a:pPr marL="0" indent="0">
              <a:buNone/>
            </a:pPr>
            <a:r>
              <a:rPr lang="en-US" sz="1800" dirty="0"/>
              <a:t>"Do I want other people to see this?"</a:t>
            </a:r>
            <a:endParaRPr lang="en-US" sz="1400" dirty="0"/>
          </a:p>
          <a:p>
            <a:pPr marL="0" indent="0">
              <a:buNone/>
            </a:pPr>
            <a:r>
              <a:rPr lang="en-US" sz="1800" dirty="0"/>
              <a:t>“Is it kind? Is it true? Is it safe for me and you?”</a:t>
            </a:r>
            <a:br>
              <a:rPr lang="en-US" sz="1400" dirty="0"/>
            </a:br>
            <a:endParaRPr lang="en-US" sz="1400" dirty="0"/>
          </a:p>
          <a:p>
            <a:pPr marL="0" indent="0">
              <a:buNone/>
            </a:pPr>
            <a:r>
              <a:rPr lang="ko-US" sz="1800" dirty="0"/>
              <a:t>🛡️ </a:t>
            </a:r>
            <a:r>
              <a:rPr lang="en-US" sz="1800" dirty="0"/>
              <a:t>Be Smart. Be Safe.</a:t>
            </a:r>
            <a:endParaRPr lang="en-US" sz="1400" dirty="0"/>
          </a:p>
          <a:p>
            <a:pPr marL="0" indent="0">
              <a:buNone/>
            </a:pPr>
            <a:r>
              <a:rPr lang="en-US" sz="1800" dirty="0"/>
              <a:t>We keep ourselves safe by thinking before we click or share — and by talking to a grown-up if we’re not sure.</a:t>
            </a:r>
            <a:br>
              <a:rPr lang="en-US" sz="1400" dirty="0"/>
            </a:br>
            <a:endParaRPr lang="en-US" sz="1400" dirty="0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D0F152F6-42B3-0376-BB26-E791FD4393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16000" y="274638"/>
            <a:ext cx="10058400" cy="1143000"/>
          </a:xfrm>
        </p:spPr>
        <p:txBody>
          <a:bodyPr/>
          <a:lstStyle/>
          <a:p>
            <a:r>
              <a:rPr lang="en-US" dirty="0"/>
              <a:t>Simple Privacy Tips</a:t>
            </a:r>
          </a:p>
        </p:txBody>
      </p:sp>
    </p:spTree>
    <p:extLst>
      <p:ext uri="{BB962C8B-B14F-4D97-AF65-F5344CB8AC3E}">
        <p14:creationId xmlns:p14="http://schemas.microsoft.com/office/powerpoint/2010/main" val="335506691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F716267-10D4-A46F-4B28-F6A09D42F99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F1817F-B888-ED8D-C174-9D50001A73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Computer</a:t>
            </a:r>
          </a:p>
        </p:txBody>
      </p:sp>
      <p:sp>
        <p:nvSpPr>
          <p:cNvPr id="5" name="직사각형 4" descr="A machine that helps people find information, write, draw, play games, and do many other tasks. Add relevant image here. &#10;">
            <a:extLst>
              <a:ext uri="{FF2B5EF4-FFF2-40B4-BE49-F238E27FC236}">
                <a16:creationId xmlns:a16="http://schemas.microsoft.com/office/drawing/2014/main" id="{85E37F31-F299-25E5-3960-90C2440AA956}"/>
              </a:ext>
            </a:extLst>
          </p:cNvPr>
          <p:cNvSpPr/>
          <p:nvPr/>
        </p:nvSpPr>
        <p:spPr>
          <a:xfrm>
            <a:off x="1016000" y="1577340"/>
            <a:ext cx="10058400" cy="452628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A machine that helps people find information, write, draw, play games, and do many other tasks.</a:t>
            </a:r>
          </a:p>
          <a:p>
            <a:pPr algn="ctr"/>
            <a:br>
              <a:rPr lang="en-US" dirty="0"/>
            </a:br>
            <a:endParaRPr lang="en-US" dirty="0"/>
          </a:p>
          <a:p>
            <a:pPr algn="ctr"/>
            <a:r>
              <a:rPr lang="en-US" dirty="0"/>
              <a:t>Add a relevant image here.</a:t>
            </a:r>
            <a:endParaRPr lang="ko-US" dirty="0"/>
          </a:p>
        </p:txBody>
      </p:sp>
    </p:spTree>
    <p:extLst>
      <p:ext uri="{BB962C8B-B14F-4D97-AF65-F5344CB8AC3E}">
        <p14:creationId xmlns:p14="http://schemas.microsoft.com/office/powerpoint/2010/main" val="68972585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EDE8D9E-3637-75C0-43E8-F59200F6C3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EBC65D-F515-06CC-E13F-A095DA7BF1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Laptop</a:t>
            </a:r>
          </a:p>
        </p:txBody>
      </p:sp>
      <p:sp>
        <p:nvSpPr>
          <p:cNvPr id="5" name="직사각형 4" descr="Add image of a small computer that folds and can be carried easily. ">
            <a:extLst>
              <a:ext uri="{FF2B5EF4-FFF2-40B4-BE49-F238E27FC236}">
                <a16:creationId xmlns:a16="http://schemas.microsoft.com/office/drawing/2014/main" id="{87953E13-DD89-910B-98FE-283D38809FF1}"/>
              </a:ext>
            </a:extLst>
          </p:cNvPr>
          <p:cNvSpPr/>
          <p:nvPr/>
        </p:nvSpPr>
        <p:spPr>
          <a:xfrm>
            <a:off x="1016000" y="1577340"/>
            <a:ext cx="10058400" cy="452628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A small computer that folds and can be carried around easily.</a:t>
            </a:r>
            <a:br>
              <a:rPr lang="en-US" dirty="0"/>
            </a:br>
            <a:br>
              <a:rPr lang="en-US" dirty="0"/>
            </a:br>
            <a:endParaRPr lang="en-US" dirty="0"/>
          </a:p>
          <a:p>
            <a:pPr algn="ctr"/>
            <a:r>
              <a:rPr lang="en-US" dirty="0"/>
              <a:t>Add a relevant image here.</a:t>
            </a:r>
            <a:endParaRPr lang="ko-US" dirty="0"/>
          </a:p>
        </p:txBody>
      </p:sp>
    </p:spTree>
    <p:extLst>
      <p:ext uri="{BB962C8B-B14F-4D97-AF65-F5344CB8AC3E}">
        <p14:creationId xmlns:p14="http://schemas.microsoft.com/office/powerpoint/2010/main" val="2989499734"/>
      </p:ext>
    </p:extLst>
  </p:cSld>
  <p:clrMapOvr>
    <a:masterClrMapping/>
  </p:clrMapOvr>
</p:sld>
</file>

<file path=ppt/theme/theme1.xml><?xml version="1.0" encoding="utf-8"?>
<a:theme xmlns:a="http://schemas.openxmlformats.org/drawingml/2006/main" name="Default Design">
  <a:themeElements>
    <a:clrScheme name="JTILT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8E08C"/>
      </a:accent1>
      <a:accent2>
        <a:srgbClr val="2F5597"/>
      </a:accent2>
      <a:accent3>
        <a:srgbClr val="FFFFFF"/>
      </a:accent3>
      <a:accent4>
        <a:srgbClr val="FFF2CC"/>
      </a:accent4>
      <a:accent5>
        <a:srgbClr val="FFE599"/>
      </a:accent5>
      <a:accent6>
        <a:srgbClr val="000000"/>
      </a:accent6>
      <a:hlink>
        <a:srgbClr val="2F5597"/>
      </a:hlink>
      <a:folHlink>
        <a:srgbClr val="2F5597"/>
      </a:folHlink>
    </a:clrScheme>
    <a:fontScheme name="JTILT">
      <a:majorFont>
        <a:latin typeface="Roboto Black"/>
        <a:ea typeface=""/>
        <a:cs typeface=""/>
      </a:majorFont>
      <a:minorFont>
        <a:latin typeface="Robot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00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JTILTPresentation-Template" id="{AB281015-E3EF-4CA4-ACFF-7A0CCAB593D3}" vid="{736C4559-1246-4482-B1DD-9EFED0333CF4}"/>
    </a:ext>
  </a:ext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JTILTPresentation-Template-OTH</Template>
  <TotalTime>113</TotalTime>
  <Words>2048</Words>
  <Application>Microsoft Office PowerPoint</Application>
  <PresentationFormat>Widescreen</PresentationFormat>
  <Paragraphs>239</Paragraphs>
  <Slides>78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78</vt:i4>
      </vt:variant>
    </vt:vector>
  </HeadingPairs>
  <TitlesOfParts>
    <vt:vector size="84" baseType="lpstr">
      <vt:lpstr>Comic Sans MS</vt:lpstr>
      <vt:lpstr>Roboto</vt:lpstr>
      <vt:lpstr>Roboto Black</vt:lpstr>
      <vt:lpstr>Times New Roman</vt:lpstr>
      <vt:lpstr>Verdana</vt:lpstr>
      <vt:lpstr>Default Design</vt:lpstr>
      <vt:lpstr>AI Edu 4 Children Curriculum Slides Templates</vt:lpstr>
      <vt:lpstr>Let’s Explore Technology Words!</vt:lpstr>
      <vt:lpstr>Camera</vt:lpstr>
      <vt:lpstr>Camcorder (Video Camera)</vt:lpstr>
      <vt:lpstr>Tripod</vt:lpstr>
      <vt:lpstr>Microphone</vt:lpstr>
      <vt:lpstr>Voice Recorder</vt:lpstr>
      <vt:lpstr>Computer</vt:lpstr>
      <vt:lpstr>Laptop</vt:lpstr>
      <vt:lpstr>Phone</vt:lpstr>
      <vt:lpstr>Tablet</vt:lpstr>
      <vt:lpstr>Television (TV)</vt:lpstr>
      <vt:lpstr>Speaker</vt:lpstr>
      <vt:lpstr>Robot</vt:lpstr>
      <vt:lpstr>Device Care</vt:lpstr>
      <vt:lpstr>Device Care</vt:lpstr>
      <vt:lpstr>Clean Hands, Happy Devices</vt:lpstr>
      <vt:lpstr>Gentle Hands, No Ouchies</vt:lpstr>
      <vt:lpstr>Charging is Important</vt:lpstr>
      <vt:lpstr>Safe Places Only </vt:lpstr>
      <vt:lpstr>Ask Before Downloading or Clicking</vt:lpstr>
      <vt:lpstr>Care</vt:lpstr>
      <vt:lpstr>Responsibility</vt:lpstr>
      <vt:lpstr>Circle Time</vt:lpstr>
      <vt:lpstr>What is a Map</vt:lpstr>
      <vt:lpstr>World Map</vt:lpstr>
      <vt:lpstr>The United States Map</vt:lpstr>
      <vt:lpstr>Indiana Tourism Map</vt:lpstr>
      <vt:lpstr>Online Map (Our Kindergarten)</vt:lpstr>
      <vt:lpstr>Zoo Map</vt:lpstr>
      <vt:lpstr>What do we think about when we make a map?</vt:lpstr>
      <vt:lpstr>PowerPoint Presentation</vt:lpstr>
      <vt:lpstr>PowerPoint Presentation</vt:lpstr>
      <vt:lpstr>PowerPoint Presentation</vt:lpstr>
      <vt:lpstr>PowerPoint Presentation</vt:lpstr>
      <vt:lpstr>Circle Time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Tale-bots and Symbols</vt:lpstr>
      <vt:lpstr>Circle Time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Create a Song with AI</vt:lpstr>
      <vt:lpstr>Circle Time</vt:lpstr>
      <vt:lpstr>PowerPoint Presentation</vt:lpstr>
      <vt:lpstr>PowerPoint Presentation</vt:lpstr>
      <vt:lpstr>Scroobly</vt:lpstr>
      <vt:lpstr>Circle Time</vt:lpstr>
      <vt:lpstr>Auto Draw</vt:lpstr>
      <vt:lpstr>Auto Draw</vt:lpstr>
      <vt:lpstr>Auto Draw</vt:lpstr>
      <vt:lpstr>Quick Draw</vt:lpstr>
      <vt:lpstr>Quick Draw</vt:lpstr>
      <vt:lpstr>PowerPoint Presentation</vt:lpstr>
      <vt:lpstr>PowerPoint Presentation</vt:lpstr>
      <vt:lpstr>Circle Time</vt:lpstr>
      <vt:lpstr>PowerPoint Presentation</vt:lpstr>
      <vt:lpstr>PowerPoint Presentation</vt:lpstr>
      <vt:lpstr>You are a thinker! (Verification)</vt:lpstr>
      <vt:lpstr>Protect yourself and others! (Data privacy)</vt:lpstr>
      <vt:lpstr>Protect yourself and others! (Data privacy)</vt:lpstr>
      <vt:lpstr>Protect yourself and others! (Data privacy)</vt:lpstr>
      <vt:lpstr>Simple Privacy Tips</vt:lpstr>
      <vt:lpstr>Simple Privacy Tips</vt:lpstr>
    </vt:vector>
  </TitlesOfParts>
  <Company>The University of Memphis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>Integrating Instructional Software into Teaching and Learning</dc:subject>
  <dc:creator>Craig Erschel Shepherd (cshphrd2)</dc:creator>
  <cp:lastModifiedBy>Craig Erschel Shepherd (cshphrd2)</cp:lastModifiedBy>
  <cp:revision>23</cp:revision>
  <dcterms:created xsi:type="dcterms:W3CDTF">2024-09-10T15:41:43Z</dcterms:created>
  <dcterms:modified xsi:type="dcterms:W3CDTF">2026-05-19T12:46:09Z</dcterms:modified>
</cp:coreProperties>
</file>