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6" r:id="rId5"/>
    <p:sldId id="258" r:id="rId6"/>
    <p:sldId id="257" r:id="rId7"/>
    <p:sldId id="259" r:id="rId8"/>
    <p:sldId id="264" r:id="rId9"/>
    <p:sldId id="265" r:id="rId10"/>
    <p:sldId id="261" r:id="rId11"/>
    <p:sldId id="260" r:id="rId12"/>
    <p:sldId id="262" r:id="rId13"/>
    <p:sldId id="263" r:id="rId1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B0B783C-CE66-43CC-A1F2-AE7C6EE4B6EF}">
          <p14:sldIdLst>
            <p14:sldId id="256"/>
          </p14:sldIdLst>
        </p14:section>
        <p14:section name="Presentation Contents" id="{4AABBEC6-4A8C-4A7F-A749-6BED348544CB}">
          <p14:sldIdLst>
            <p14:sldId id="258"/>
            <p14:sldId id="257"/>
            <p14:sldId id="259"/>
            <p14:sldId id="264"/>
            <p14:sldId id="265"/>
            <p14:sldId id="261"/>
            <p14:sldId id="260"/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76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595959"/>
    <a:srgbClr val="B8E08C"/>
    <a:srgbClr val="FF0000"/>
    <a:srgbClr val="CC9900"/>
    <a:srgbClr val="663300"/>
    <a:srgbClr val="006600"/>
    <a:srgbClr val="990000"/>
    <a:srgbClr val="0033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2096B6-66EC-3AB6-2461-558479D81E8E}" v="54" dt="2026-03-08T18:40:09.4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98"/>
    <p:restoredTop sz="94731"/>
  </p:normalViewPr>
  <p:slideViewPr>
    <p:cSldViewPr snapToGrid="0">
      <p:cViewPr>
        <p:scale>
          <a:sx n="91" d="100"/>
          <a:sy n="91" d="100"/>
        </p:scale>
        <p:origin x="69" y="252"/>
      </p:cViewPr>
      <p:guideLst>
        <p:guide orient="horz" pos="4319"/>
        <p:guide pos="767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C54D9C12-C77C-44B5-A4B6-550B204C29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9794E248-9E8C-443A-A5ED-3F797AF9CCF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2" name="Rectangle 4">
            <a:extLst>
              <a:ext uri="{FF2B5EF4-FFF2-40B4-BE49-F238E27FC236}">
                <a16:creationId xmlns:a16="http://schemas.microsoft.com/office/drawing/2014/main" id="{3F807E8F-6973-4907-A2A9-0016C1976F7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3" name="Rectangle 5">
            <a:extLst>
              <a:ext uri="{FF2B5EF4-FFF2-40B4-BE49-F238E27FC236}">
                <a16:creationId xmlns:a16="http://schemas.microsoft.com/office/drawing/2014/main" id="{BE14ACE5-F3A1-44D5-A056-A5EADFD2C8D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2B9D48F8-701B-40D8-B658-5D61D9E7BD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54A6B60-46F5-44FD-91EA-C6001B68C5E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3195FFD-7637-4C12-9641-4DC81A95556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7B94D00D-C45E-44AC-BBC9-BB7161F66FA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E8C99408-3AA3-49C2-A275-BEB167CA671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1259C95-AE49-459E-B2EE-D26ED3BBEBD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71ED5B40-1D5B-4B3A-8EE7-056D8C9833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4B22A6BE-9336-4166-AE8C-1C58964F57D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22A6BE-9336-4166-AE8C-1C58964F57D9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6150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4400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905214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7634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857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7388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4875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38072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6039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2764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6861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958472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8343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6403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0688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hyperlink" Target="https://creativecommons.org/licenses/by-nc-sa/4.0/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journals.uwyo.edu/index.php/jtilt/index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>
            <a:extLst>
              <a:ext uri="{FF2B5EF4-FFF2-40B4-BE49-F238E27FC236}">
                <a16:creationId xmlns:a16="http://schemas.microsoft.com/office/drawing/2014/main" id="{C8C1C049-F093-489D-90F9-FF3503ADDF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274638"/>
            <a:ext cx="10058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15">
            <a:extLst>
              <a:ext uri="{FF2B5EF4-FFF2-40B4-BE49-F238E27FC236}">
                <a16:creationId xmlns:a16="http://schemas.microsoft.com/office/drawing/2014/main" id="{0270379C-98BA-456F-9A8F-BAB630A6FC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1DB6455-0209-2065-F6CC-30EB98328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95" y="6437165"/>
            <a:ext cx="12186805" cy="0"/>
          </a:xfrm>
          <a:prstGeom prst="line">
            <a:avLst/>
          </a:prstGeom>
          <a:ln w="57150">
            <a:solidFill>
              <a:srgbClr val="B8E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EC493F0C-13A0-FB5C-3D8D-286241BDE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94" y="6477002"/>
            <a:ext cx="12186805" cy="380998"/>
          </a:xfrm>
          <a:prstGeom prst="rect">
            <a:avLst/>
          </a:prstGeom>
          <a:solidFill>
            <a:srgbClr val="2F5597"/>
          </a:solidFill>
          <a:ln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000" u="none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Journal of Technology-Integrated Lessons and Teaching</a:t>
            </a:r>
            <a:r>
              <a:rPr lang="en-US" sz="10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5(1).</a:t>
            </a:r>
          </a:p>
        </p:txBody>
      </p:sp>
      <p:pic>
        <p:nvPicPr>
          <p:cNvPr id="7" name="Picture 6">
            <a:hlinkClick r:id="rId15"/>
            <a:extLst>
              <a:ext uri="{FF2B5EF4-FFF2-40B4-BE49-F238E27FC236}">
                <a16:creationId xmlns:a16="http://schemas.microsoft.com/office/drawing/2014/main" id="{BCE05341-DD77-EB2C-106C-FE0D7F70D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0025" y="109242"/>
            <a:ext cx="868680" cy="493395"/>
          </a:xfrm>
          <a:prstGeom prst="rect">
            <a:avLst/>
          </a:prstGeom>
        </p:spPr>
      </p:pic>
      <p:pic>
        <p:nvPicPr>
          <p:cNvPr id="8" name="Picture 7" descr="Creative Commons, Attribution, Non-Commercial, Share Alike icon.">
            <a:hlinkClick r:id="rId17"/>
            <a:extLst>
              <a:ext uri="{FF2B5EF4-FFF2-40B4-BE49-F238E27FC236}">
                <a16:creationId xmlns:a16="http://schemas.microsoft.com/office/drawing/2014/main" id="{B1D746F0-1DEE-FF75-477C-ADEF8F836C99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503" y="6526535"/>
            <a:ext cx="808202" cy="27604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43" r:id="rId1"/>
    <p:sldLayoutId id="2147484144" r:id="rId2"/>
    <p:sldLayoutId id="2147484145" r:id="rId3"/>
    <p:sldLayoutId id="2147484146" r:id="rId4"/>
    <p:sldLayoutId id="2147484147" r:id="rId5"/>
    <p:sldLayoutId id="2147484148" r:id="rId6"/>
    <p:sldLayoutId id="2147484149" r:id="rId7"/>
    <p:sldLayoutId id="2147484150" r:id="rId8"/>
    <p:sldLayoutId id="2147484151" r:id="rId9"/>
    <p:sldLayoutId id="2147484152" r:id="rId10"/>
    <p:sldLayoutId id="2147484153" r:id="rId11"/>
    <p:sldLayoutId id="2147484154" r:id="rId12"/>
    <p:sldLayoutId id="2147484155" r:id="rId13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F5597"/>
          </a:solidFill>
          <a:latin typeface="+mj-lt"/>
          <a:ea typeface="MS PGothic" panose="020B0600070205080204" pitchFamily="34" charset="-128"/>
          <a:cs typeface="ＭＳ Ｐゴシック" pitchFamily="-112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pitchFamily="-112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3026A-A2AF-6151-9112-44E3AFB14F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ea typeface="+mj-lt"/>
                <a:cs typeface="+mj-lt"/>
              </a:rPr>
              <a:t>AI Literacy Workshop for Graduate Teaching Assistants 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A7B3BC-E72C-C501-735D-04F3C219E2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0524" y="3895531"/>
            <a:ext cx="10105697" cy="1752600"/>
          </a:xfrm>
        </p:spPr>
        <p:txBody>
          <a:bodyPr/>
          <a:lstStyle/>
          <a:p>
            <a:r>
              <a:rPr lang="en-US" dirty="0"/>
              <a:t>Md Mahbubul Amin, Emmanuel Amackson, Samara Santana, and Mohammad Shams Ud Duha </a:t>
            </a:r>
          </a:p>
          <a:p>
            <a:r>
              <a:rPr lang="en-US" dirty="0"/>
              <a:t>University of Oklahoma </a:t>
            </a:r>
          </a:p>
        </p:txBody>
      </p:sp>
    </p:spTree>
    <p:extLst>
      <p:ext uri="{BB962C8B-B14F-4D97-AF65-F5344CB8AC3E}">
        <p14:creationId xmlns:p14="http://schemas.microsoft.com/office/powerpoint/2010/main" val="5458643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0AFEC8-6619-5239-52B9-A81496A10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9CC1D-EA0D-BD18-8D3B-2D95D0A5A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 wrap="square" anchor="ctr">
            <a:normAutofit/>
          </a:bodyPr>
          <a:lstStyle/>
          <a:p>
            <a:r>
              <a:rPr lang="en-US">
                <a:ea typeface="MS PGothic"/>
              </a:rPr>
              <a:t>Conclusion</a:t>
            </a:r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BEA4191-282E-DF2B-6B60-D7C0C34AA9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>
                <a:ea typeface="+mn-lt"/>
                <a:cs typeface="+mn-lt"/>
              </a:rPr>
              <a:t>Start with your teaching goal, not the tool.</a:t>
            </a:r>
            <a:r>
              <a:rPr lang="en-US">
                <a:ea typeface="+mn-lt"/>
                <a:cs typeface="+mn-lt"/>
              </a:rPr>
              <a:t> </a:t>
            </a:r>
            <a:endParaRPr lang="en-US"/>
          </a:p>
          <a:p>
            <a:pPr marL="0" indent="0">
              <a:buNone/>
            </a:pPr>
            <a:r>
              <a:rPr lang="en-US" sz="1800" i="1">
                <a:ea typeface="+mn-lt"/>
                <a:cs typeface="+mn-lt"/>
              </a:rPr>
              <a:t>Be clear about what </a:t>
            </a:r>
            <a:r>
              <a:rPr lang="en-US" sz="1800" i="1">
                <a:solidFill>
                  <a:srgbClr val="000000"/>
                </a:solidFill>
                <a:ea typeface="+mn-lt"/>
                <a:cs typeface="+mn-lt"/>
              </a:rPr>
              <a:t>you want students to learn or practice, then design prompts that support that objective rather than relying on AI to “figure it out.”</a:t>
            </a:r>
            <a:endParaRPr lang="en-US" sz="1800" i="1"/>
          </a:p>
          <a:p>
            <a:pPr marL="0" indent="0">
              <a:buNone/>
            </a:pPr>
            <a:endParaRPr lang="en-US" sz="1800" i="1">
              <a:solidFill>
                <a:srgbClr val="000000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b="1">
                <a:solidFill>
                  <a:srgbClr val="000000"/>
                </a:solidFill>
                <a:ea typeface="+mn-lt"/>
                <a:cs typeface="+mn-lt"/>
              </a:rPr>
              <a:t>Be explicit and structured.</a:t>
            </a:r>
            <a:r>
              <a:rPr lang="en-US">
                <a:solidFill>
                  <a:srgbClr val="000000"/>
                </a:solidFill>
                <a:ea typeface="+mn-lt"/>
                <a:cs typeface="+mn-lt"/>
              </a:rPr>
              <a:t> </a:t>
            </a:r>
          </a:p>
          <a:p>
            <a:pPr marL="0" indent="0">
              <a:buNone/>
            </a:pPr>
            <a:r>
              <a:rPr lang="en-US" sz="1800" i="1">
                <a:solidFill>
                  <a:srgbClr val="000000"/>
                </a:solidFill>
                <a:ea typeface="+mn-lt"/>
                <a:cs typeface="+mn-lt"/>
              </a:rPr>
              <a:t>Clear constraints (role, task, format, length, tone) consistently produce better outputs than vague or open-ended prompts.</a:t>
            </a:r>
            <a:endParaRPr lang="en-US" sz="1800" i="1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91638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3B138-759B-6858-7351-A0B39BF32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MS PGothic"/>
              </a:rPr>
              <a:t>Learning Objectives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0D837-89F2-CA37-C2E0-7A3F7132F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sz="1800" dirty="0">
                <a:ea typeface="+mn-lt"/>
                <a:cs typeface="+mn-lt"/>
              </a:rPr>
              <a:t>Construct discipline-specific AI prompts using a structured prompt framework that specifies role, task, context, and constraints. </a:t>
            </a:r>
            <a:endParaRPr lang="en-US" sz="1800" dirty="0"/>
          </a:p>
          <a:p>
            <a:pPr>
              <a:buFont typeface="Arial"/>
              <a:buChar char="•"/>
            </a:pPr>
            <a:endParaRPr lang="en-US" sz="1800" dirty="0"/>
          </a:p>
          <a:p>
            <a:pPr>
              <a:buFont typeface="Arial"/>
              <a:buChar char="•"/>
            </a:pPr>
            <a:r>
              <a:rPr lang="en-US" sz="1800" dirty="0">
                <a:ea typeface="+mn-lt"/>
                <a:cs typeface="+mn-lt"/>
              </a:rPr>
              <a:t>Evaluate AI-generated instructional outputs for accuracy, bias, pedagogical alignment, and transparency using the AI Assessment Scale (AIAS) (Perkins et al., 2024). </a:t>
            </a:r>
            <a:endParaRPr lang="en-US" sz="1800" dirty="0"/>
          </a:p>
          <a:p>
            <a:pPr>
              <a:buFont typeface="Arial"/>
              <a:buChar char="•"/>
            </a:pPr>
            <a:endParaRPr lang="en-US" sz="1800" dirty="0"/>
          </a:p>
          <a:p>
            <a:pPr>
              <a:buFont typeface="Arial"/>
              <a:buChar char="•"/>
            </a:pPr>
            <a:r>
              <a:rPr lang="en-US" sz="1800" dirty="0">
                <a:ea typeface="+mn-lt"/>
                <a:cs typeface="+mn-lt"/>
              </a:rPr>
              <a:t>Iteratively revise prompts to improve output quality and reduce ethical or instructional risks. </a:t>
            </a:r>
            <a:endParaRPr lang="en-US" sz="1800" dirty="0"/>
          </a:p>
          <a:p>
            <a:pPr>
              <a:buFont typeface="Arial"/>
              <a:buChar char="•"/>
            </a:pPr>
            <a:endParaRPr lang="en-US" sz="1800" dirty="0"/>
          </a:p>
          <a:p>
            <a:pPr>
              <a:buFont typeface="Arial"/>
              <a:buChar char="•"/>
            </a:pPr>
            <a:r>
              <a:rPr lang="en-US" sz="1800" dirty="0">
                <a:ea typeface="+mn-lt"/>
                <a:cs typeface="+mn-lt"/>
              </a:rPr>
              <a:t>Articulate how prompt engineering supports instructional judgment rather than replacing instructor decision-making.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67144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095D-5AE9-4C7C-3B2E-62C0ADD4E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Share your Experience with AI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C2B96-4C1B-AB21-2BB1-9FDE9B7CE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888" y="1938866"/>
            <a:ext cx="10961512" cy="4187297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en-US" sz="2800">
                <a:ea typeface="+mn-lt"/>
                <a:cs typeface="+mn-lt"/>
              </a:rPr>
              <a:t>How many of you have used AI to plan lessons, generate assignments, or write feedback?  </a:t>
            </a:r>
            <a:endParaRPr lang="en-US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2800">
                <a:ea typeface="+mn-lt"/>
                <a:cs typeface="+mn-lt"/>
              </a:rPr>
              <a:t>How confident were you in the quality or appropriateness of the AI output?  </a:t>
            </a:r>
            <a:endParaRPr lang="en-US">
              <a:ea typeface="+mn-lt"/>
              <a:cs typeface="+mn-lt"/>
            </a:endParaRPr>
          </a:p>
          <a:p>
            <a:pPr>
              <a:buFont typeface="Arial"/>
            </a:pPr>
            <a:endParaRPr lang="en-US">
              <a:cs typeface="Roboto"/>
            </a:endParaRPr>
          </a:p>
          <a:p>
            <a:pPr>
              <a:buFont typeface="Arial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295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353F-DB68-D494-9FD0-1645CA0DF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Prompting Principles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4CAA2-0713-1953-A50A-02C933D843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3600" y="1600200"/>
            <a:ext cx="10348800" cy="4525963"/>
          </a:xfrm>
        </p:spPr>
        <p:txBody>
          <a:bodyPr/>
          <a:lstStyle/>
          <a:p>
            <a:pPr>
              <a:buNone/>
            </a:pPr>
            <a:r>
              <a:rPr lang="en-US" sz="1600">
                <a:ea typeface="+mn-lt"/>
                <a:cs typeface="+mn-lt"/>
              </a:rPr>
              <a:t>Use RTCF to design effective instructional prompts for AI tools.</a:t>
            </a:r>
            <a:endParaRPr lang="en-US" sz="1600"/>
          </a:p>
          <a:p>
            <a:pPr>
              <a:buNone/>
            </a:pPr>
            <a:endParaRPr lang="en-US" sz="1600" b="1">
              <a:ea typeface="MS PGothic"/>
            </a:endParaRPr>
          </a:p>
          <a:p>
            <a:pPr>
              <a:buNone/>
            </a:pPr>
            <a:r>
              <a:rPr lang="en-US" sz="1600" b="1">
                <a:ea typeface="MS PGothic"/>
              </a:rPr>
              <a:t>R – Role:</a:t>
            </a:r>
            <a:r>
              <a:rPr lang="en-US" sz="1600" b="1">
                <a:ea typeface="MS PGothic"/>
                <a:cs typeface="Roboto"/>
              </a:rPr>
              <a:t> </a:t>
            </a:r>
            <a:r>
              <a:rPr lang="en-US" sz="1600">
                <a:ea typeface="Roboto"/>
                <a:cs typeface="Roboto"/>
              </a:rPr>
              <a:t>Tell</a:t>
            </a:r>
            <a:r>
              <a:rPr lang="en-US" sz="1600">
                <a:ea typeface="+mn-lt"/>
                <a:cs typeface="+mn-lt"/>
              </a:rPr>
              <a:t> the AI </a:t>
            </a:r>
            <a:r>
              <a:rPr lang="en-US" sz="1600" b="1">
                <a:ea typeface="+mn-lt"/>
                <a:cs typeface="+mn-lt"/>
              </a:rPr>
              <a:t>who it should act as</a:t>
            </a:r>
            <a:r>
              <a:rPr lang="en-US" sz="1600">
                <a:ea typeface="+mn-lt"/>
                <a:cs typeface="+mn-lt"/>
              </a:rPr>
              <a:t>.</a:t>
            </a:r>
            <a:endParaRPr lang="en-US" sz="1600"/>
          </a:p>
          <a:p>
            <a:r>
              <a:rPr lang="en-US" sz="1600">
                <a:ea typeface="+mn-lt"/>
                <a:cs typeface="+mn-lt"/>
              </a:rPr>
              <a:t>Example roles: teaching assistant, tutor, rubric designer, curriculum expert.</a:t>
            </a:r>
            <a:endParaRPr lang="en-US" sz="1600">
              <a:ea typeface="Roboto"/>
              <a:cs typeface="Roboto"/>
            </a:endParaRPr>
          </a:p>
          <a:p>
            <a:pPr marL="0" indent="0">
              <a:buNone/>
            </a:pPr>
            <a:endParaRPr lang="en-US" sz="1600" b="1">
              <a:ea typeface="MS PGothic"/>
            </a:endParaRPr>
          </a:p>
          <a:p>
            <a:pPr marL="0" indent="0">
              <a:buNone/>
            </a:pPr>
            <a:r>
              <a:rPr lang="en-US" sz="1600" b="1">
                <a:ea typeface="MS PGothic"/>
              </a:rPr>
              <a:t>T – Task:</a:t>
            </a:r>
            <a:r>
              <a:rPr lang="en-US" sz="1600" b="1">
                <a:ea typeface="MS PGothic"/>
                <a:cs typeface="Roboto"/>
              </a:rPr>
              <a:t> </a:t>
            </a:r>
            <a:r>
              <a:rPr lang="en-US" sz="1600">
                <a:ea typeface="Roboto"/>
                <a:cs typeface="Roboto"/>
              </a:rPr>
              <a:t>Specify</a:t>
            </a:r>
            <a:r>
              <a:rPr lang="en-US" sz="1600">
                <a:ea typeface="+mn-lt"/>
                <a:cs typeface="+mn-lt"/>
              </a:rPr>
              <a:t> </a:t>
            </a:r>
            <a:r>
              <a:rPr lang="en-US" sz="1600" b="1">
                <a:ea typeface="+mn-lt"/>
                <a:cs typeface="+mn-lt"/>
              </a:rPr>
              <a:t>what the AI should do</a:t>
            </a:r>
            <a:r>
              <a:rPr lang="en-US" sz="1600">
                <a:ea typeface="+mn-lt"/>
                <a:cs typeface="+mn-lt"/>
              </a:rPr>
              <a:t>.</a:t>
            </a:r>
            <a:endParaRPr lang="en-US" sz="1600"/>
          </a:p>
          <a:p>
            <a:r>
              <a:rPr lang="en-US" sz="1600">
                <a:ea typeface="+mn-lt"/>
                <a:cs typeface="+mn-lt"/>
              </a:rPr>
              <a:t>Example tasks: generate quiz questions, draft feedback, explain concepts.</a:t>
            </a:r>
            <a:endParaRPr lang="en-US" sz="1600">
              <a:ea typeface="Roboto"/>
              <a:cs typeface="Roboto"/>
            </a:endParaRPr>
          </a:p>
          <a:p>
            <a:pPr marL="0" indent="0">
              <a:buNone/>
            </a:pPr>
            <a:endParaRPr lang="en-US" sz="1600" b="1">
              <a:ea typeface="MS PGothic"/>
            </a:endParaRPr>
          </a:p>
          <a:p>
            <a:pPr marL="0" indent="0">
              <a:buNone/>
            </a:pPr>
            <a:r>
              <a:rPr lang="en-US" sz="1600" b="1">
                <a:ea typeface="MS PGothic"/>
              </a:rPr>
              <a:t>C – Context:</a:t>
            </a:r>
            <a:r>
              <a:rPr lang="en-US" sz="1600" b="1">
                <a:ea typeface="MS PGothic"/>
                <a:cs typeface="Roboto"/>
              </a:rPr>
              <a:t> </a:t>
            </a:r>
            <a:r>
              <a:rPr lang="en-US" sz="1600">
                <a:ea typeface="Roboto"/>
                <a:cs typeface="Roboto"/>
              </a:rPr>
              <a:t>Provide</a:t>
            </a:r>
            <a:r>
              <a:rPr lang="en-US" sz="1600">
                <a:ea typeface="+mn-lt"/>
                <a:cs typeface="+mn-lt"/>
              </a:rPr>
              <a:t> </a:t>
            </a:r>
            <a:r>
              <a:rPr lang="en-US" sz="1600" b="1">
                <a:ea typeface="+mn-lt"/>
                <a:cs typeface="+mn-lt"/>
              </a:rPr>
              <a:t>teaching and learner context</a:t>
            </a:r>
            <a:r>
              <a:rPr lang="en-US" sz="1600">
                <a:ea typeface="+mn-lt"/>
                <a:cs typeface="+mn-lt"/>
              </a:rPr>
              <a:t>.</a:t>
            </a:r>
            <a:endParaRPr lang="en-US" sz="1600"/>
          </a:p>
          <a:p>
            <a:r>
              <a:rPr lang="en-US" sz="1600">
                <a:ea typeface="+mn-lt"/>
                <a:cs typeface="+mn-lt"/>
              </a:rPr>
              <a:t>Course level, learning goals, student challenges, discipline.</a:t>
            </a:r>
            <a:endParaRPr lang="en-US" sz="1600">
              <a:ea typeface="Roboto"/>
              <a:cs typeface="Roboto"/>
            </a:endParaRPr>
          </a:p>
          <a:p>
            <a:endParaRPr lang="en-US" sz="1600" b="1">
              <a:ea typeface="MS PGothic"/>
            </a:endParaRPr>
          </a:p>
          <a:p>
            <a:pPr marL="0" indent="0">
              <a:buNone/>
            </a:pPr>
            <a:r>
              <a:rPr lang="en-US" sz="1600" b="1">
                <a:ea typeface="MS PGothic"/>
              </a:rPr>
              <a:t>F – Format:</a:t>
            </a:r>
            <a:r>
              <a:rPr lang="en-US" sz="1600" b="1">
                <a:ea typeface="MS PGothic"/>
                <a:cs typeface="Roboto"/>
              </a:rPr>
              <a:t> </a:t>
            </a:r>
            <a:r>
              <a:rPr lang="en-US" sz="1600">
                <a:ea typeface="Roboto"/>
                <a:cs typeface="Roboto"/>
              </a:rPr>
              <a:t>Define</a:t>
            </a:r>
            <a:r>
              <a:rPr lang="en-US" sz="1600">
                <a:ea typeface="+mn-lt"/>
                <a:cs typeface="+mn-lt"/>
              </a:rPr>
              <a:t> </a:t>
            </a:r>
            <a:r>
              <a:rPr lang="en-US" sz="1600" b="1">
                <a:ea typeface="+mn-lt"/>
                <a:cs typeface="+mn-lt"/>
              </a:rPr>
              <a:t>how the output should look and limits to follow</a:t>
            </a:r>
            <a:r>
              <a:rPr lang="en-US" sz="1600">
                <a:ea typeface="+mn-lt"/>
                <a:cs typeface="+mn-lt"/>
              </a:rPr>
              <a:t>.</a:t>
            </a:r>
            <a:endParaRPr lang="en-US" sz="1600"/>
          </a:p>
          <a:p>
            <a:r>
              <a:rPr lang="en-US" sz="1600">
                <a:ea typeface="+mn-lt"/>
                <a:cs typeface="+mn-lt"/>
              </a:rPr>
              <a:t>Output structure, tone, length, and ethical guardrails.</a:t>
            </a:r>
            <a:endParaRPr lang="en-US" sz="1600"/>
          </a:p>
          <a:p>
            <a:pPr marL="0" indent="0">
              <a:buNone/>
            </a:pP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15467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C053F8-066E-ABBC-8D9B-B0AA0679C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57DA0-BFCF-4656-AFE1-8C6578714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783000"/>
          </a:xfrm>
        </p:spPr>
        <p:txBody>
          <a:bodyPr/>
          <a:lstStyle/>
          <a:p>
            <a:r>
              <a:rPr lang="en-US">
                <a:ea typeface="+mj-lt"/>
                <a:cs typeface="+mj-lt"/>
              </a:rPr>
              <a:t>Steps in Prompt Construction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62159-EA45-EE49-BCD5-A40C73E6A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0666" y="1600200"/>
            <a:ext cx="4426579" cy="4273963"/>
          </a:xfrm>
        </p:spPr>
        <p:txBody>
          <a:bodyPr/>
          <a:lstStyle/>
          <a:p>
            <a:pPr>
              <a:buNone/>
            </a:pPr>
            <a:endParaRPr lang="en-US" sz="1800">
              <a:ea typeface="Roboto"/>
              <a:cs typeface="Roboto"/>
            </a:endParaRPr>
          </a:p>
          <a:p>
            <a:pPr algn="ctr">
              <a:buNone/>
            </a:pPr>
            <a:r>
              <a:rPr lang="en-US" sz="1800" u="sng">
                <a:ea typeface="+mn-lt"/>
                <a:cs typeface="+mn-lt"/>
              </a:rPr>
              <a:t>Weak Prompt</a:t>
            </a:r>
            <a:endParaRPr lang="en-US" sz="1800"/>
          </a:p>
          <a:p>
            <a:pPr algn="ctr">
              <a:buNone/>
            </a:pPr>
            <a:r>
              <a:rPr lang="en-US" sz="1800">
                <a:ea typeface="+mn-lt"/>
                <a:cs typeface="+mn-lt"/>
              </a:rPr>
              <a:t>“Create discussion questions about academic integrity.”</a:t>
            </a:r>
            <a:endParaRPr lang="en-US"/>
          </a:p>
          <a:p>
            <a:pPr algn="ctr">
              <a:buNone/>
            </a:pPr>
            <a:endParaRPr lang="en-US" sz="1800">
              <a:ea typeface="+mn-lt"/>
              <a:cs typeface="+mn-lt"/>
            </a:endParaRPr>
          </a:p>
          <a:p>
            <a:pPr algn="ctr">
              <a:buNone/>
            </a:pPr>
            <a:r>
              <a:rPr lang="en-US" sz="1800">
                <a:ea typeface="+mn-lt"/>
                <a:cs typeface="+mn-lt"/>
              </a:rPr>
              <a:t>Problems:</a:t>
            </a:r>
            <a:endParaRPr lang="en-US" sz="1800"/>
          </a:p>
          <a:p>
            <a:r>
              <a:rPr lang="en-US" sz="1800">
                <a:ea typeface="+mn-lt"/>
                <a:cs typeface="+mn-lt"/>
              </a:rPr>
              <a:t>Too broad</a:t>
            </a:r>
            <a:endParaRPr lang="en-US" sz="1800"/>
          </a:p>
          <a:p>
            <a:r>
              <a:rPr lang="en-US" sz="1800">
                <a:ea typeface="+mn-lt"/>
                <a:cs typeface="+mn-lt"/>
              </a:rPr>
              <a:t>No audience specified</a:t>
            </a:r>
            <a:endParaRPr lang="en-US" sz="1800"/>
          </a:p>
          <a:p>
            <a:r>
              <a:rPr lang="en-US" sz="1800">
                <a:ea typeface="+mn-lt"/>
                <a:cs typeface="+mn-lt"/>
              </a:rPr>
              <a:t>No depth or format instructions</a:t>
            </a:r>
            <a:endParaRPr lang="en-US" sz="1800"/>
          </a:p>
          <a:p>
            <a:r>
              <a:rPr lang="en-US" sz="1800">
                <a:ea typeface="+mn-lt"/>
                <a:cs typeface="+mn-lt"/>
              </a:rPr>
              <a:t>No learning goals</a:t>
            </a:r>
            <a:endParaRPr lang="en-US" sz="1800"/>
          </a:p>
          <a:p>
            <a:r>
              <a:rPr lang="en-US" sz="1800">
                <a:ea typeface="+mn-lt"/>
                <a:cs typeface="+mn-lt"/>
              </a:rPr>
              <a:t>Vague out expectations</a:t>
            </a:r>
            <a:endParaRPr lang="en-US" sz="1800"/>
          </a:p>
          <a:p>
            <a:pPr marL="0" indent="0">
              <a:buNone/>
            </a:pPr>
            <a:endParaRPr lang="en-US" sz="16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A6B2D7-4503-E1C3-F0FB-58736CED7EAF}"/>
              </a:ext>
            </a:extLst>
          </p:cNvPr>
          <p:cNvSpPr txBox="1"/>
          <p:nvPr/>
        </p:nvSpPr>
        <p:spPr>
          <a:xfrm>
            <a:off x="6071909" y="1600764"/>
            <a:ext cx="5120622" cy="40934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u="sng">
                <a:latin typeface="Roboto"/>
                <a:ea typeface="MS PGothic"/>
                <a:cs typeface="Roboto"/>
              </a:rPr>
              <a:t>Improved Prompt</a:t>
            </a:r>
            <a:endParaRPr lang="en-US"/>
          </a:p>
          <a:p>
            <a:pPr algn="ctr"/>
            <a:endParaRPr lang="en-US" sz="800" u="sng" dirty="0">
              <a:latin typeface="MS PGothic"/>
              <a:ea typeface="MS PGothic"/>
              <a:cs typeface="Roboto"/>
            </a:endParaRPr>
          </a:p>
          <a:p>
            <a:r>
              <a:rPr lang="en-US" sz="1800">
                <a:latin typeface="Roboto"/>
                <a:ea typeface="Roboto"/>
                <a:cs typeface="Roboto"/>
              </a:rPr>
              <a:t>"</a:t>
            </a:r>
            <a:r>
              <a:rPr lang="en-US" sz="1800">
                <a:solidFill>
                  <a:srgbClr val="000000"/>
                </a:solidFill>
                <a:highlight>
                  <a:srgbClr val="FFFF00"/>
                </a:highlight>
                <a:latin typeface="Roboto"/>
                <a:ea typeface="Roboto"/>
                <a:cs typeface="Roboto"/>
              </a:rPr>
              <a:t>You are a graduate teaching assistant</a:t>
            </a:r>
            <a:r>
              <a:rPr lang="en-US" sz="1800" dirty="0">
                <a:latin typeface="Roboto"/>
                <a:ea typeface="Roboto"/>
                <a:cs typeface="Roboto"/>
              </a:rPr>
              <a:t> </a:t>
            </a:r>
            <a:r>
              <a:rPr lang="en-US" sz="1800">
                <a:highlight>
                  <a:srgbClr val="00FFFF"/>
                </a:highlight>
                <a:latin typeface="Roboto"/>
                <a:ea typeface="Roboto"/>
                <a:cs typeface="Roboto"/>
              </a:rPr>
              <a:t>preparing a class discussion for a first-year undergraduate course.</a:t>
            </a:r>
            <a:r>
              <a:rPr lang="en-US" sz="1800" dirty="0">
                <a:latin typeface="Roboto"/>
                <a:ea typeface="Roboto"/>
                <a:cs typeface="Roboto"/>
              </a:rPr>
              <a:t> </a:t>
            </a:r>
            <a:r>
              <a:rPr lang="en-US" sz="1800">
                <a:highlight>
                  <a:srgbClr val="C0C0C0"/>
                </a:highlight>
                <a:latin typeface="Roboto"/>
                <a:ea typeface="Roboto"/>
                <a:cs typeface="Roboto"/>
              </a:rPr>
              <a:t>Generate three open-ended discussion questions about academic integrity and AI use in assignments.</a:t>
            </a:r>
            <a:r>
              <a:rPr lang="en-US" sz="1800" dirty="0">
                <a:latin typeface="Roboto"/>
                <a:ea typeface="Roboto"/>
                <a:cs typeface="Roboto"/>
              </a:rPr>
              <a:t> </a:t>
            </a:r>
            <a:r>
              <a:rPr lang="en-US" sz="1800">
                <a:highlight>
                  <a:srgbClr val="00FF00"/>
                </a:highlight>
                <a:latin typeface="Roboto"/>
                <a:ea typeface="Roboto"/>
                <a:cs typeface="Roboto"/>
              </a:rPr>
              <a:t>The questions should encourage critical thinking, include one short classroom scenario, and avoid yes/no responses</a:t>
            </a:r>
            <a:r>
              <a:rPr lang="en-US" sz="1800">
                <a:latin typeface="Roboto"/>
                <a:ea typeface="Roboto"/>
                <a:cs typeface="Roboto"/>
              </a:rPr>
              <a:t>."</a:t>
            </a:r>
            <a:endParaRPr lang="en-US">
              <a:latin typeface="Comic Sans MS"/>
            </a:endParaRPr>
          </a:p>
          <a:p>
            <a:endParaRPr lang="en-US" sz="1800">
              <a:latin typeface="Roboto"/>
              <a:cs typeface="Roboto"/>
            </a:endParaRPr>
          </a:p>
          <a:p>
            <a:pPr algn="ctr"/>
            <a:r>
              <a:rPr lang="en-US" sz="1800">
                <a:latin typeface="Roboto"/>
                <a:ea typeface="MS PGothic"/>
                <a:cs typeface="Roboto"/>
              </a:rPr>
              <a:t>    Strengths:</a:t>
            </a:r>
          </a:p>
          <a:p>
            <a:pPr marL="285750" indent="-285750">
              <a:buFont typeface="Arial"/>
              <a:buChar char="•"/>
            </a:pPr>
            <a:r>
              <a:rPr lang="en-US" sz="1800">
                <a:latin typeface="Roboto"/>
                <a:ea typeface="MS PGothic"/>
                <a:cs typeface="Roboto"/>
              </a:rPr>
              <a:t>A clear definition</a:t>
            </a:r>
          </a:p>
          <a:p>
            <a:pPr marL="285750" indent="-285750">
              <a:buFont typeface="Arial"/>
              <a:buChar char="•"/>
            </a:pPr>
            <a:r>
              <a:rPr lang="en-US" sz="1800">
                <a:latin typeface="Roboto"/>
                <a:ea typeface="MS PGothic"/>
                <a:cs typeface="Roboto"/>
              </a:rPr>
              <a:t>Three practical examples</a:t>
            </a:r>
          </a:p>
          <a:p>
            <a:pPr marL="285750" indent="-285750">
              <a:buFont typeface="Arial"/>
              <a:buChar char="•"/>
            </a:pPr>
            <a:r>
              <a:rPr lang="en-US" sz="1800">
                <a:latin typeface="Roboto"/>
                <a:ea typeface="MS PGothic"/>
                <a:cs typeface="Roboto"/>
              </a:rPr>
              <a:t>Benefits and limitations</a:t>
            </a:r>
          </a:p>
          <a:p>
            <a:pPr marL="285750" indent="-285750">
              <a:buFont typeface="Arial"/>
              <a:buChar char="•"/>
            </a:pPr>
            <a:r>
              <a:rPr lang="en-US" sz="1800">
                <a:latin typeface="Roboto"/>
                <a:ea typeface="MS PGothic"/>
                <a:cs typeface="Roboto"/>
              </a:rPr>
              <a:t>Using scenario</a:t>
            </a:r>
          </a:p>
        </p:txBody>
      </p:sp>
    </p:spTree>
    <p:extLst>
      <p:ext uri="{BB962C8B-B14F-4D97-AF65-F5344CB8AC3E}">
        <p14:creationId xmlns:p14="http://schemas.microsoft.com/office/powerpoint/2010/main" val="4293038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79E09-04CE-1493-C45D-383159964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Create your first teaching-related prompt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DA49F-2B94-C839-9DCF-3513199FD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377" y="1600200"/>
            <a:ext cx="10239023" cy="4525963"/>
          </a:xfrm>
        </p:spPr>
        <p:txBody>
          <a:bodyPr/>
          <a:lstStyle/>
          <a:p>
            <a:pPr>
              <a:buNone/>
            </a:pPr>
            <a:r>
              <a:rPr lang="en-US" sz="1800" b="1" dirty="0">
                <a:ea typeface="MS PGothic"/>
              </a:rPr>
              <a:t>Steps</a:t>
            </a:r>
          </a:p>
          <a:p>
            <a:r>
              <a:rPr lang="en-US" sz="1800" dirty="0">
                <a:ea typeface="+mn-lt"/>
                <a:cs typeface="+mn-lt"/>
              </a:rPr>
              <a:t>Choose a task (lesson planning, feedback, quiz questions, etc.).</a:t>
            </a:r>
            <a:endParaRPr lang="en-US" sz="1800" dirty="0"/>
          </a:p>
          <a:p>
            <a:r>
              <a:rPr lang="en-US" sz="1800" dirty="0">
                <a:ea typeface="+mn-lt"/>
                <a:cs typeface="+mn-lt"/>
              </a:rPr>
              <a:t>Use </a:t>
            </a:r>
            <a:r>
              <a:rPr lang="en-US" sz="1800" b="1" dirty="0">
                <a:ea typeface="+mn-lt"/>
                <a:cs typeface="+mn-lt"/>
              </a:rPr>
              <a:t>RTCF</a:t>
            </a:r>
            <a:r>
              <a:rPr lang="en-US" sz="1800" dirty="0">
                <a:ea typeface="+mn-lt"/>
                <a:cs typeface="+mn-lt"/>
              </a:rPr>
              <a:t>:</a:t>
            </a:r>
            <a:endParaRPr lang="en-US" sz="1800" dirty="0"/>
          </a:p>
          <a:p>
            <a:pPr marL="1028700" lvl="1"/>
            <a:r>
              <a:rPr lang="en-US" sz="1800" b="1" dirty="0">
                <a:ea typeface="+mn-lt"/>
                <a:cs typeface="+mn-lt"/>
              </a:rPr>
              <a:t>Role</a:t>
            </a:r>
            <a:r>
              <a:rPr lang="en-US" sz="1800" dirty="0">
                <a:ea typeface="+mn-lt"/>
                <a:cs typeface="+mn-lt"/>
              </a:rPr>
              <a:t> – Who should AI act as?</a:t>
            </a:r>
            <a:endParaRPr lang="en-US" sz="1800" dirty="0">
              <a:cs typeface="Roboto"/>
            </a:endParaRPr>
          </a:p>
          <a:p>
            <a:pPr marL="1028700" lvl="1"/>
            <a:r>
              <a:rPr lang="en-US" sz="1800" b="1" dirty="0">
                <a:ea typeface="+mn-lt"/>
                <a:cs typeface="+mn-lt"/>
              </a:rPr>
              <a:t>Task</a:t>
            </a:r>
            <a:r>
              <a:rPr lang="en-US" sz="1800" dirty="0">
                <a:ea typeface="+mn-lt"/>
                <a:cs typeface="+mn-lt"/>
              </a:rPr>
              <a:t> – What should AI do?</a:t>
            </a:r>
            <a:endParaRPr lang="en-US" sz="1800" dirty="0">
              <a:cs typeface="Roboto"/>
            </a:endParaRPr>
          </a:p>
          <a:p>
            <a:pPr marL="1028700" lvl="1"/>
            <a:r>
              <a:rPr lang="en-US" sz="1800" b="1" dirty="0">
                <a:ea typeface="+mn-lt"/>
                <a:cs typeface="+mn-lt"/>
              </a:rPr>
              <a:t>Context</a:t>
            </a:r>
            <a:r>
              <a:rPr lang="en-US" sz="1800" dirty="0">
                <a:ea typeface="+mn-lt"/>
                <a:cs typeface="+mn-lt"/>
              </a:rPr>
              <a:t> – Course and learner details?</a:t>
            </a:r>
            <a:endParaRPr lang="en-US" sz="1800" dirty="0">
              <a:cs typeface="Roboto"/>
            </a:endParaRPr>
          </a:p>
          <a:p>
            <a:pPr marL="1028700" lvl="1"/>
            <a:r>
              <a:rPr lang="en-US" sz="1800" b="1" dirty="0">
                <a:ea typeface="+mn-lt"/>
                <a:cs typeface="+mn-lt"/>
              </a:rPr>
              <a:t>Format/Constraints</a:t>
            </a:r>
            <a:r>
              <a:rPr lang="en-US" sz="1800" dirty="0">
                <a:ea typeface="+mn-lt"/>
                <a:cs typeface="+mn-lt"/>
              </a:rPr>
              <a:t> – Output style or limits?</a:t>
            </a:r>
            <a:endParaRPr lang="en-US" sz="1800" dirty="0">
              <a:cs typeface="Roboto"/>
            </a:endParaRPr>
          </a:p>
          <a:p>
            <a:r>
              <a:rPr lang="en-US" sz="1800" dirty="0">
                <a:ea typeface="+mn-lt"/>
                <a:cs typeface="+mn-lt"/>
              </a:rPr>
              <a:t>Write and run your prompt.</a:t>
            </a:r>
            <a:endParaRPr lang="en-US" sz="1800" dirty="0"/>
          </a:p>
          <a:p>
            <a:pPr indent="0">
              <a:buNone/>
            </a:pPr>
            <a:r>
              <a:rPr lang="en-US" sz="1800" dirty="0">
                <a:ea typeface="+mn-lt"/>
                <a:cs typeface="+mn-lt"/>
              </a:rPr>
              <a:t>⏱ </a:t>
            </a:r>
            <a:r>
              <a:rPr lang="en-US" sz="1800" b="1" dirty="0">
                <a:ea typeface="+mn-lt"/>
                <a:cs typeface="+mn-lt"/>
              </a:rPr>
              <a:t>Time:</a:t>
            </a:r>
            <a:r>
              <a:rPr lang="en-US" sz="1800" dirty="0">
                <a:ea typeface="+mn-lt"/>
                <a:cs typeface="+mn-lt"/>
              </a:rPr>
              <a:t> 10 minutes</a:t>
            </a:r>
            <a:endParaRPr lang="en-US" sz="1800" dirty="0"/>
          </a:p>
          <a:p>
            <a:pPr>
              <a:buNone/>
            </a:pPr>
            <a:r>
              <a:rPr lang="en-US" sz="1800" dirty="0">
                <a:ea typeface="+mn-lt"/>
                <a:cs typeface="+mn-lt"/>
              </a:rPr>
              <a:t>➡ Next: Peer review and prompt revision.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93579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5F5D0-7ACF-69E4-285A-9CB3FBB98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71F61-5B08-4AB6-B204-79BD0C6A5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 wrap="square" anchor="ctr">
            <a:normAutofit/>
          </a:bodyPr>
          <a:lstStyle/>
          <a:p>
            <a:r>
              <a:rPr lang="en-US"/>
              <a:t>AIAS Quick Rubric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C4876A6-DAC8-1824-81D9-762860BBF6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509473"/>
              </p:ext>
            </p:extLst>
          </p:nvPr>
        </p:nvGraphicFramePr>
        <p:xfrm>
          <a:off x="609600" y="1417637"/>
          <a:ext cx="10972802" cy="4703246"/>
        </p:xfrm>
        <a:graphic>
          <a:graphicData uri="http://schemas.openxmlformats.org/drawingml/2006/table">
            <a:tbl>
              <a:tblPr firstRow="1" firstCol="1" bandRow="1">
                <a:noFill/>
                <a:tableStyleId>{5C22544A-7EE6-4342-B048-85BDC9FD1C3A}</a:tableStyleId>
              </a:tblPr>
              <a:tblGrid>
                <a:gridCol w="2654193">
                  <a:extLst>
                    <a:ext uri="{9D8B030D-6E8A-4147-A177-3AD203B41FA5}">
                      <a16:colId xmlns:a16="http://schemas.microsoft.com/office/drawing/2014/main" val="3988312654"/>
                    </a:ext>
                  </a:extLst>
                </a:gridCol>
                <a:gridCol w="2878067">
                  <a:extLst>
                    <a:ext uri="{9D8B030D-6E8A-4147-A177-3AD203B41FA5}">
                      <a16:colId xmlns:a16="http://schemas.microsoft.com/office/drawing/2014/main" val="4122039514"/>
                    </a:ext>
                  </a:extLst>
                </a:gridCol>
                <a:gridCol w="2873137">
                  <a:extLst>
                    <a:ext uri="{9D8B030D-6E8A-4147-A177-3AD203B41FA5}">
                      <a16:colId xmlns:a16="http://schemas.microsoft.com/office/drawing/2014/main" val="80225291"/>
                    </a:ext>
                  </a:extLst>
                </a:gridCol>
                <a:gridCol w="2567405">
                  <a:extLst>
                    <a:ext uri="{9D8B030D-6E8A-4147-A177-3AD203B41FA5}">
                      <a16:colId xmlns:a16="http://schemas.microsoft.com/office/drawing/2014/main" val="965827053"/>
                    </a:ext>
                  </a:extLst>
                </a:gridCol>
              </a:tblGrid>
              <a:tr h="465649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1000"/>
                        </a:spcBef>
                        <a:buNone/>
                      </a:pPr>
                      <a:r>
                        <a:rPr lang="en-US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Dimension</a:t>
                      </a:r>
                      <a:endParaRPr lang="en-US" sz="1700" b="1" cap="none" spc="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60" marR="47460" marT="0" marB="9492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1000"/>
                        </a:spcBef>
                        <a:buNone/>
                      </a:pPr>
                      <a:r>
                        <a:rPr lang="en-US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Rating</a:t>
                      </a:r>
                      <a:endParaRPr lang="en-US" sz="1700" b="1" cap="none" spc="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60" marR="47460" marT="0" marB="9492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3277311"/>
                  </a:ext>
                </a:extLst>
              </a:tr>
              <a:tr h="3902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0"/>
                        </a:spcBef>
                        <a:buNone/>
                      </a:pPr>
                      <a:r>
                        <a:rPr lang="en-US" sz="1500" b="1" cap="none" spc="0" dirty="0">
                          <a:solidFill>
                            <a:schemeClr val="tx1"/>
                          </a:solidFill>
                          <a:effectLst/>
                        </a:rPr>
                        <a:t>Exceeds</a:t>
                      </a:r>
                      <a:endParaRPr lang="en-US" sz="1500" b="1" cap="none" spc="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60" marR="47460" marT="0" marB="94920">
                    <a:lnL w="38100" cmpd="sng">
                      <a:noFill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0"/>
                        </a:spcBef>
                        <a:buNone/>
                      </a:pPr>
                      <a:r>
                        <a:rPr lang="en-US" sz="1500" b="1" cap="none" spc="0" dirty="0">
                          <a:solidFill>
                            <a:schemeClr val="tx1"/>
                          </a:solidFill>
                          <a:effectLst/>
                        </a:rPr>
                        <a:t>Meets</a:t>
                      </a:r>
                      <a:endParaRPr lang="en-US" sz="1500" b="1" cap="none" spc="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60" marR="47460" marT="0" marB="949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0"/>
                        </a:spcBef>
                        <a:buNone/>
                      </a:pPr>
                      <a:r>
                        <a:rPr lang="en-US" sz="1500" b="1" cap="none" spc="0" dirty="0">
                          <a:solidFill>
                            <a:schemeClr val="tx1"/>
                          </a:solidFill>
                          <a:effectLst/>
                        </a:rPr>
                        <a:t>Needs Work</a:t>
                      </a:r>
                      <a:endParaRPr lang="en-US" sz="1500" b="1" cap="none" spc="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60" marR="47460" marT="0" marB="949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4815551"/>
                  </a:ext>
                </a:extLst>
              </a:tr>
              <a:tr h="107633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0"/>
                        </a:spcBef>
                        <a:buNone/>
                      </a:pPr>
                      <a:r>
                        <a:rPr lang="en-US" sz="1500" b="1" cap="none" spc="0" dirty="0">
                          <a:solidFill>
                            <a:schemeClr val="tx1"/>
                          </a:solidFill>
                          <a:effectLst/>
                        </a:rPr>
                        <a:t>Accuracy</a:t>
                      </a:r>
                      <a:endParaRPr lang="en-US" sz="1500" b="1" cap="none" spc="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60" marR="47460" marT="0" marB="949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000"/>
                        </a:spcBef>
                        <a:buNone/>
                      </a:pPr>
                      <a:r>
                        <a:rPr lang="en-US" sz="1200" cap="none" spc="0" dirty="0">
                          <a:solidFill>
                            <a:schemeClr val="tx1"/>
                          </a:solidFill>
                          <a:effectLst/>
                        </a:rPr>
                        <a:t>Output is consistently accurate, conceptually correct, and free of misinformation; demonstrates nuanced, discipline-appropriate reasoning.</a:t>
                      </a:r>
                      <a:endParaRPr lang="en-US" sz="1200" cap="none" spc="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60" marR="47460" marT="0" marB="949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000"/>
                        </a:spcBef>
                        <a:buNone/>
                      </a:pPr>
                      <a:r>
                        <a:rPr lang="en-US" sz="1200" cap="none" spc="0" dirty="0">
                          <a:solidFill>
                            <a:schemeClr val="tx1"/>
                          </a:solidFill>
                          <a:effectLst/>
                        </a:rPr>
                        <a:t>Mostly accurate with minor errors or oversimplifications; key ideas are generally correct.</a:t>
                      </a:r>
                      <a:endParaRPr lang="en-US" sz="1200" cap="none" spc="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60" marR="47460" marT="0" marB="949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000"/>
                        </a:spcBef>
                        <a:buNone/>
                      </a:pPr>
                      <a:r>
                        <a:rPr lang="en-US" sz="1200" cap="none" spc="0" dirty="0">
                          <a:solidFill>
                            <a:schemeClr val="tx1"/>
                          </a:solidFill>
                          <a:effectLst/>
                        </a:rPr>
                        <a:t>Contains factual errors, misconceptions, or misleading explanations.</a:t>
                      </a:r>
                      <a:endParaRPr lang="en-US" sz="1200" cap="none" spc="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60" marR="47460" marT="0" marB="949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266058"/>
                  </a:ext>
                </a:extLst>
              </a:tr>
              <a:tr h="107633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0"/>
                        </a:spcBef>
                        <a:buNone/>
                      </a:pPr>
                      <a:r>
                        <a:rPr lang="en-US" sz="1500" b="1" cap="none" spc="0" dirty="0">
                          <a:solidFill>
                            <a:schemeClr val="tx1"/>
                          </a:solidFill>
                          <a:effectLst/>
                        </a:rPr>
                        <a:t>Transparency</a:t>
                      </a:r>
                      <a:endParaRPr lang="en-US" sz="1500" b="1" cap="none" spc="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60" marR="47460" marT="0" marB="949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000"/>
                        </a:spcBef>
                        <a:buNone/>
                      </a:pPr>
                      <a:r>
                        <a:rPr lang="en-US" sz="1200" cap="none" spc="0">
                          <a:solidFill>
                            <a:schemeClr val="tx1"/>
                          </a:solidFill>
                          <a:effectLst/>
                        </a:rPr>
                        <a:t>Clearly states limitations or uncertainties; provides citations, source notes, or appropriate disclaimers when relevant.</a:t>
                      </a:r>
                      <a:endParaRPr lang="en-US" sz="1200" cap="none" spc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60" marR="47460" marT="0" marB="949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000"/>
                        </a:spcBef>
                        <a:buNone/>
                      </a:pPr>
                      <a:r>
                        <a:rPr lang="en-US" sz="1200" cap="none" spc="0">
                          <a:solidFill>
                            <a:schemeClr val="tx1"/>
                          </a:solidFill>
                          <a:effectLst/>
                        </a:rPr>
                        <a:t>Some transparency indicators present, though incomplete or general; may reference uncertainty.</a:t>
                      </a:r>
                      <a:endParaRPr lang="en-US" sz="1200" cap="none" spc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60" marR="47460" marT="0" marB="949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000"/>
                        </a:spcBef>
                        <a:buNone/>
                      </a:pPr>
                      <a:r>
                        <a:rPr lang="en-US" sz="1200" cap="none" spc="0">
                          <a:solidFill>
                            <a:schemeClr val="tx1"/>
                          </a:solidFill>
                          <a:effectLst/>
                        </a:rPr>
                        <a:t>No transparency provided; missing citations, limitations, or boundaries; implies unwarranted authority.</a:t>
                      </a:r>
                      <a:endParaRPr lang="en-US" sz="1200" cap="none" spc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60" marR="47460" marT="0" marB="949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0410151"/>
                  </a:ext>
                </a:extLst>
              </a:tr>
              <a:tr h="84732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0"/>
                        </a:spcBef>
                        <a:buNone/>
                      </a:pPr>
                      <a:r>
                        <a:rPr lang="en-US" sz="1500" b="1" cap="none" spc="0" dirty="0">
                          <a:solidFill>
                            <a:schemeClr val="tx1"/>
                          </a:solidFill>
                          <a:effectLst/>
                        </a:rPr>
                        <a:t>Bias / Fairness</a:t>
                      </a:r>
                      <a:endParaRPr lang="en-US" sz="1500" b="1" cap="none" spc="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60" marR="47460" marT="0" marB="949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000"/>
                        </a:spcBef>
                        <a:buNone/>
                      </a:pPr>
                      <a:r>
                        <a:rPr lang="en-US" sz="1200" cap="none" spc="0">
                          <a:solidFill>
                            <a:schemeClr val="tx1"/>
                          </a:solidFill>
                          <a:effectLst/>
                        </a:rPr>
                        <a:t>Uses inclusive, respectful language; actively avoids stereotypes; represents diverse perspectives fairly.</a:t>
                      </a:r>
                      <a:endParaRPr lang="en-US" sz="1200" cap="none" spc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60" marR="47460" marT="0" marB="949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000"/>
                        </a:spcBef>
                        <a:buNone/>
                      </a:pPr>
                      <a:r>
                        <a:rPr lang="en-US" sz="1200" cap="none" spc="0">
                          <a:solidFill>
                            <a:schemeClr val="tx1"/>
                          </a:solidFill>
                          <a:effectLst/>
                        </a:rPr>
                        <a:t>Generally neutral with minor phrasing concerns; no overt bias present.</a:t>
                      </a:r>
                      <a:endParaRPr lang="en-US" sz="1200" cap="none" spc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60" marR="47460" marT="0" marB="949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000"/>
                        </a:spcBef>
                        <a:buNone/>
                      </a:pPr>
                      <a:r>
                        <a:rPr lang="en-US" sz="1200" cap="none" spc="0">
                          <a:solidFill>
                            <a:schemeClr val="tx1"/>
                          </a:solidFill>
                          <a:effectLst/>
                        </a:rPr>
                        <a:t>Reinforce biases, stereotypes, or exclusionary language.</a:t>
                      </a:r>
                      <a:endParaRPr lang="en-US" sz="1200" cap="none" spc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60" marR="47460" marT="0" marB="949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840028"/>
                  </a:ext>
                </a:extLst>
              </a:tr>
              <a:tr h="84732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0"/>
                        </a:spcBef>
                        <a:buNone/>
                      </a:pPr>
                      <a:r>
                        <a:rPr lang="en-US" sz="1500" b="1" cap="none" spc="0" dirty="0">
                          <a:solidFill>
                            <a:schemeClr val="tx1"/>
                          </a:solidFill>
                          <a:effectLst/>
                        </a:rPr>
                        <a:t>Pedagogical Alignment</a:t>
                      </a:r>
                      <a:endParaRPr lang="en-US" sz="1500" b="1" cap="none" spc="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60" marR="47460" marT="0" marB="949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000"/>
                        </a:spcBef>
                        <a:buNone/>
                      </a:pPr>
                      <a:r>
                        <a:rPr lang="en-US" sz="1200" cap="none" spc="0" dirty="0">
                          <a:solidFill>
                            <a:schemeClr val="tx1"/>
                          </a:solidFill>
                          <a:effectLst/>
                        </a:rPr>
                        <a:t>Clearly aligned with the stated learning outcome or task; appropriate cognitive level; supports learner understanding.</a:t>
                      </a:r>
                      <a:endParaRPr lang="en-US" sz="1200" cap="none" spc="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60" marR="47460" marT="0" marB="949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000"/>
                        </a:spcBef>
                        <a:buNone/>
                      </a:pPr>
                      <a:r>
                        <a:rPr lang="en-US" sz="1200" cap="none" spc="0" dirty="0">
                          <a:solidFill>
                            <a:schemeClr val="tx1"/>
                          </a:solidFill>
                          <a:effectLst/>
                        </a:rPr>
                        <a:t>Mostly aligned; generally helpful but inconsistently targets intended level or purpose.</a:t>
                      </a:r>
                      <a:endParaRPr lang="en-US" sz="1200" cap="none" spc="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60" marR="47460" marT="0" marB="949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000"/>
                        </a:spcBef>
                        <a:buNone/>
                      </a:pPr>
                      <a:r>
                        <a:rPr lang="en-US" sz="1200" cap="none" spc="0" dirty="0">
                          <a:solidFill>
                            <a:schemeClr val="tx1"/>
                          </a:solidFill>
                          <a:effectLst/>
                        </a:rPr>
                        <a:t>Misaligned with learning goals; inappropriate level; unhelpful or off-task content.</a:t>
                      </a:r>
                      <a:endParaRPr lang="en-US" sz="1200" cap="none" spc="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60" marR="47460" marT="0" marB="949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4496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3602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2D5EC-7429-1830-8625-1B6B36341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6523E-0ECB-DA7E-09F1-2337B327D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MS PGothic"/>
              </a:rPr>
              <a:t>Peer Review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4E74D-68C0-2670-7B99-C5089722C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0" y="1515533"/>
            <a:ext cx="10363200" cy="4204230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en-US" sz="2400" dirty="0">
                <a:solidFill>
                  <a:srgbClr val="000000"/>
                </a:solidFill>
                <a:ea typeface="+mn-lt"/>
                <a:cs typeface="+mn-lt"/>
              </a:rPr>
              <a:t>Use the AIAS Rubric guide to review the prompts created by other participants along with the corresponding outputs generated. </a:t>
            </a:r>
          </a:p>
          <a:p>
            <a:pPr>
              <a:buFont typeface="Arial"/>
              <a:buChar char="•"/>
            </a:pPr>
            <a:r>
              <a:rPr lang="en-US" sz="2400" dirty="0">
                <a:solidFill>
                  <a:srgbClr val="000000"/>
                </a:solidFill>
                <a:ea typeface="+mn-lt"/>
                <a:cs typeface="+mn-lt"/>
              </a:rPr>
              <a:t>Pay close attention to how each prompt is structured, the language used, and how these elements influence the quality, relevance, and depth of the output. </a:t>
            </a:r>
          </a:p>
          <a:p>
            <a:pPr>
              <a:buFont typeface="Arial"/>
              <a:buChar char="•"/>
            </a:pPr>
            <a:r>
              <a:rPr lang="en-US" sz="2400" dirty="0">
                <a:solidFill>
                  <a:srgbClr val="000000"/>
                </a:solidFill>
                <a:ea typeface="+mn-lt"/>
                <a:cs typeface="+mn-lt"/>
              </a:rPr>
              <a:t>Be prepared to reflect on patterns you notice, strengths and limitations of different prompting approaches, and how these insights might inform your own prompt design. </a:t>
            </a:r>
            <a:br>
              <a:rPr lang="en-US" sz="2400" dirty="0">
                <a:ea typeface="+mn-lt"/>
                <a:cs typeface="+mn-lt"/>
              </a:rPr>
            </a:br>
            <a:endParaRPr lang="en-US" sz="1800" dirty="0">
              <a:ea typeface="Roboto"/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638548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99FC1C-E209-3D6B-2D98-53BD927287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30431-CFEE-5ED8-5415-8B96B9C86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 wrap="square" anchor="ctr">
            <a:normAutofit/>
          </a:bodyPr>
          <a:lstStyle/>
          <a:p>
            <a:r>
              <a:rPr lang="en-US">
                <a:ea typeface="MS PGothic"/>
              </a:rPr>
              <a:t>Exit Ticket</a:t>
            </a:r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A7846CB-8D5B-4CB9-F097-C231BE751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6177" y="1600200"/>
            <a:ext cx="10233379" cy="4525963"/>
          </a:xfrm>
        </p:spPr>
        <p:txBody>
          <a:bodyPr/>
          <a:lstStyle/>
          <a:p>
            <a:r>
              <a:rPr lang="en-US" sz="2400">
                <a:ea typeface="+mn-lt"/>
                <a:cs typeface="+mn-lt"/>
              </a:rPr>
              <a:t>One concrete change I will make to a lesson, assignment, or feedback practice using AI prompting ....................................... </a:t>
            </a:r>
            <a:endParaRPr lang="en-US" sz="2400">
              <a:cs typeface="Roboto"/>
            </a:endParaRPr>
          </a:p>
          <a:p>
            <a:endParaRPr lang="en-US" sz="2400"/>
          </a:p>
          <a:p>
            <a:r>
              <a:rPr lang="en-US" sz="2400">
                <a:ea typeface="+mn-lt"/>
                <a:cs typeface="+mn-lt"/>
              </a:rPr>
              <a:t>One way I will use prompt engineering to support my instructional judgment while setting clear boundaries for AI use in my course: .............................................. </a:t>
            </a:r>
          </a:p>
        </p:txBody>
      </p:sp>
    </p:spTree>
    <p:extLst>
      <p:ext uri="{BB962C8B-B14F-4D97-AF65-F5344CB8AC3E}">
        <p14:creationId xmlns:p14="http://schemas.microsoft.com/office/powerpoint/2010/main" val="39965063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JTILT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8E08C"/>
      </a:accent1>
      <a:accent2>
        <a:srgbClr val="2F5597"/>
      </a:accent2>
      <a:accent3>
        <a:srgbClr val="FFFFFF"/>
      </a:accent3>
      <a:accent4>
        <a:srgbClr val="FFF2CC"/>
      </a:accent4>
      <a:accent5>
        <a:srgbClr val="FFE599"/>
      </a:accent5>
      <a:accent6>
        <a:srgbClr val="000000"/>
      </a:accent6>
      <a:hlink>
        <a:srgbClr val="2F5597"/>
      </a:hlink>
      <a:folHlink>
        <a:srgbClr val="2F5597"/>
      </a:folHlink>
    </a:clrScheme>
    <a:fontScheme name="JTILT">
      <a:majorFont>
        <a:latin typeface="Roboto Black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JTILTPresentation-Template" id="{AB281015-E3EF-4CA4-ACFF-7A0CCAB593D3}" vid="{736C4559-1246-4482-B1DD-9EFED0333CF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097D31BD39B9409474E2E6A3951096" ma:contentTypeVersion="3" ma:contentTypeDescription="Create a new document." ma:contentTypeScope="" ma:versionID="6a429fc767451da6e03a9e8f8b55686b">
  <xsd:schema xmlns:xsd="http://www.w3.org/2001/XMLSchema" xmlns:xs="http://www.w3.org/2001/XMLSchema" xmlns:p="http://schemas.microsoft.com/office/2006/metadata/properties" xmlns:ns2="b3ceb7f4-ad55-4574-8b70-bd71d08e5ce0" targetNamespace="http://schemas.microsoft.com/office/2006/metadata/properties" ma:root="true" ma:fieldsID="fb2fbee2e5a1d824e583b6fc9ce46b06" ns2:_="">
    <xsd:import namespace="b3ceb7f4-ad55-4574-8b70-bd71d08e5ce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ceb7f4-ad55-4574-8b70-bd71d08e5c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D6A5122-F340-4335-9C98-47B6DDCB19D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667514D-F5DC-4F8E-A8ED-66C87111278D}">
  <ds:schemaRefs>
    <ds:schemaRef ds:uri="b3ceb7f4-ad55-4574-8b70-bd71d08e5ce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75A80AC-50F4-445C-8BF5-6357194921FD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JTILTPresentation-Template-OTH</Template>
  <TotalTime>406</TotalTime>
  <Words>807</Words>
  <Application>Microsoft Office PowerPoint</Application>
  <PresentationFormat>Widescreen</PresentationFormat>
  <Paragraphs>96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MS PGothic</vt:lpstr>
      <vt:lpstr>Arial</vt:lpstr>
      <vt:lpstr>Comic Sans MS</vt:lpstr>
      <vt:lpstr>Roboto</vt:lpstr>
      <vt:lpstr>Roboto Black</vt:lpstr>
      <vt:lpstr>Times New Roman</vt:lpstr>
      <vt:lpstr>Verdana</vt:lpstr>
      <vt:lpstr>Default Design</vt:lpstr>
      <vt:lpstr>AI Literacy Workshop for Graduate Teaching Assistants </vt:lpstr>
      <vt:lpstr>Learning Objectives</vt:lpstr>
      <vt:lpstr>Share your Experience with AI</vt:lpstr>
      <vt:lpstr>Prompting Principles</vt:lpstr>
      <vt:lpstr>Steps in Prompt Construction</vt:lpstr>
      <vt:lpstr>Create your first teaching-related prompt</vt:lpstr>
      <vt:lpstr>AIAS Quick Rubric</vt:lpstr>
      <vt:lpstr>Peer Review</vt:lpstr>
      <vt:lpstr>Exit Ticket</vt:lpstr>
      <vt:lpstr>Conclusion</vt:lpstr>
    </vt:vector>
  </TitlesOfParts>
  <Company>The University of Memphis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Integrating Instructional Software into Teaching and Learning</dc:subject>
  <dc:creator>Craig Erschel Shepherd (cshphrd2)</dc:creator>
  <cp:lastModifiedBy>Craig Erschel Shepherd (cshphrd2)</cp:lastModifiedBy>
  <cp:revision>36</cp:revision>
  <dcterms:created xsi:type="dcterms:W3CDTF">2024-09-10T15:41:43Z</dcterms:created>
  <dcterms:modified xsi:type="dcterms:W3CDTF">2026-05-12T16:23:40Z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0x010100D8097D31BD39B9409474E2E6A3951096</vt:lpwstr>
  </property>
</Properties>
</file>