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60" r:id="rId3"/>
    <p:sldId id="264" r:id="rId4"/>
    <p:sldId id="263" r:id="rId5"/>
    <p:sldId id="265" r:id="rId6"/>
    <p:sldId id="266" r:id="rId7"/>
    <p:sldId id="267" r:id="rId8"/>
    <p:sldId id="268" r:id="rId9"/>
    <p:sldId id="269" r:id="rId10"/>
    <p:sldId id="270" r:id="rId11"/>
    <p:sldId id="271" r:id="rId12"/>
    <p:sldId id="272" r:id="rId13"/>
    <p:sldId id="273" r:id="rId14"/>
    <p:sldId id="274" r:id="rId15"/>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4B0B783C-CE66-43CC-A1F2-AE7C6EE4B6EF}">
          <p14:sldIdLst>
            <p14:sldId id="256"/>
          </p14:sldIdLst>
        </p14:section>
        <p14:section name="Presentation Contents" id="{4AABBEC6-4A8C-4A7F-A749-6BED348544CB}">
          <p14:sldIdLst>
            <p14:sldId id="260"/>
            <p14:sldId id="264"/>
            <p14:sldId id="263"/>
            <p14:sldId id="265"/>
            <p14:sldId id="266"/>
            <p14:sldId id="267"/>
            <p14:sldId id="268"/>
            <p14:sldId id="269"/>
            <p14:sldId id="270"/>
            <p14:sldId id="271"/>
            <p14:sldId id="272"/>
            <p14:sldId id="273"/>
            <p14:sldId id="274"/>
          </p14:sldIdLst>
        </p14:section>
      </p14:sectionLst>
    </p:ex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47F10C-2935-1011-CBD1-F917B53A2C10}" v="10" dt="2026-05-19T13:03:58.0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23" autoAdjust="0"/>
    <p:restoredTop sz="91329" autoAdjust="0"/>
  </p:normalViewPr>
  <p:slideViewPr>
    <p:cSldViewPr snapToGrid="0" showGuides="1">
      <p:cViewPr varScale="1">
        <p:scale>
          <a:sx n="91" d="100"/>
          <a:sy n="91" d="100"/>
        </p:scale>
        <p:origin x="60" y="171"/>
      </p:cViewPr>
      <p:guideLst>
        <p:guide orient="horz" pos="4319"/>
        <p:guide pos="76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dirty="0">
                <a:solidFill>
                  <a:schemeClr val="tx1"/>
                </a:solidFill>
                <a:effectLst/>
                <a:latin typeface="Times New Roman" pitchFamily="18" charset="0"/>
                <a:ea typeface="MS PGothic" panose="020B0600070205080204" pitchFamily="34" charset="-128"/>
                <a:cs typeface="ＭＳ Ｐゴシック" pitchFamily="-112" charset="-128"/>
              </a:rPr>
              <a:t>We are taking a step away from Generative AI to discuss two medical AI systems. Why? Because they provide good examples of the kind of reasoning errors machine learning systems can make, and how humans can fail to notice them. Also, both tools have been studied in-depth in a way that we don’t often get to see with commercial generative AI products that are both 1) proprietary (companies don’t want their competitors knowing how their products work) and 2) built on a much larger scale than a predictive algorithm made to do one kind of specific task.</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4B22A6BE-9336-4166-AE8C-1C58964F57D9}" type="slidenum">
              <a:rPr lang="en-US" altLang="en-US" smtClean="0"/>
              <a:pPr/>
              <a:t>10</a:t>
            </a:fld>
            <a:endParaRPr lang="en-US" altLang="en-US"/>
          </a:p>
        </p:txBody>
      </p:sp>
    </p:spTree>
    <p:extLst>
      <p:ext uri="{BB962C8B-B14F-4D97-AF65-F5344CB8AC3E}">
        <p14:creationId xmlns:p14="http://schemas.microsoft.com/office/powerpoint/2010/main" val="3390990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creativecommons.org/licenses/by-nc-sa/4.0/"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journals.uwyo.edu/index.php/jtilt/index"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15">
                  <a:extLst>
                    <a:ext uri="{A12FA001-AC4F-418D-AE19-62706E023703}">
                      <ahyp:hlinkClr xmlns:ahyp="http://schemas.microsoft.com/office/drawing/2018/hyperlinkcolor" val="tx"/>
                    </a:ext>
                  </a:extLst>
                </a:hlinkClick>
              </a:rPr>
              <a:t>Journal of Technology-Integrated Lessons and Teaching</a:t>
            </a:r>
            <a:r>
              <a:rPr lang="en-US" sz="1000">
                <a:solidFill>
                  <a:schemeClr val="bg1"/>
                </a:solidFill>
                <a:latin typeface="Roboto" panose="02000000000000000000" pitchFamily="2" charset="0"/>
                <a:ea typeface="Roboto" panose="02000000000000000000" pitchFamily="2" charset="0"/>
              </a:rPr>
              <a:t>, 5(</a:t>
            </a:r>
            <a:r>
              <a:rPr lang="en-US" sz="1000" dirty="0">
                <a:solidFill>
                  <a:schemeClr val="bg1"/>
                </a:solidFill>
                <a:latin typeface="Roboto" panose="02000000000000000000" pitchFamily="2" charset="0"/>
                <a:ea typeface="Roboto" panose="02000000000000000000" pitchFamily="2" charset="0"/>
              </a:rPr>
              <a:t>1</a:t>
            </a:r>
            <a:r>
              <a:rPr lang="en-US" sz="1000">
                <a:solidFill>
                  <a:schemeClr val="bg1"/>
                </a:solidFill>
                <a:latin typeface="Roboto" panose="02000000000000000000" pitchFamily="2" charset="0"/>
                <a:ea typeface="Roboto" panose="02000000000000000000" pitchFamily="2" charset="0"/>
              </a:rPr>
              <a:t>).</a:t>
            </a:r>
            <a:endParaRPr lang="en-US" sz="1000" dirty="0">
              <a:solidFill>
                <a:schemeClr val="bg1"/>
              </a:solidFill>
              <a:latin typeface="Roboto" panose="02000000000000000000" pitchFamily="2" charset="0"/>
              <a:ea typeface="Roboto" panose="02000000000000000000" pitchFamily="2" charset="0"/>
            </a:endParaRPr>
          </a:p>
        </p:txBody>
      </p:sp>
      <p:pic>
        <p:nvPicPr>
          <p:cNvPr id="7" name="Picture 6">
            <a:hlinkClick r:id="rId15"/>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17"/>
            <a:extLst>
              <a:ext uri="{FF2B5EF4-FFF2-40B4-BE49-F238E27FC236}">
                <a16:creationId xmlns:a16="http://schemas.microsoft.com/office/drawing/2014/main" id="{B1D746F0-1DEE-FF75-477C-ADEF8F836C99}"/>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126/science.aax2342" TargetMode="External"/><Relationship Id="rId2" Type="http://schemas.openxmlformats.org/officeDocument/2006/relationships/hyperlink" Target="https://doi.org/10.1016/j.jid.2018.06.175"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cnet.com/tech/services-and-software/llms-and-ai-arent-the-same-everything-you-should-know-about-whats-behind-chatbots/" TargetMode="External"/><Relationship Id="rId2" Type="http://schemas.openxmlformats.org/officeDocument/2006/relationships/hyperlink" Target="https://mitsloan.mit.edu/ideas-made-to-matter/machine-learning-explained" TargetMode="External"/><Relationship Id="rId1" Type="http://schemas.openxmlformats.org/officeDocument/2006/relationships/slideLayout" Target="../slideLayouts/slideLayout2.xml"/><Relationship Id="rId6" Type="http://schemas.openxmlformats.org/officeDocument/2006/relationships/hyperlink" Target="https://www.ibm.com/think/topics/generative-ai" TargetMode="External"/><Relationship Id="rId5" Type="http://schemas.openxmlformats.org/officeDocument/2006/relationships/hyperlink" Target="https://doi.org/10.1016/j.jid.2018.06.175" TargetMode="External"/><Relationship Id="rId4" Type="http://schemas.openxmlformats.org/officeDocument/2006/relationships/hyperlink" Target="https://doi.org/10.1126/science.aax234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ibm.com/think/topics/generative-ai" TargetMode="External"/><Relationship Id="rId2" Type="http://schemas.openxmlformats.org/officeDocument/2006/relationships/hyperlink" Target="https://www.cnet.com/tech/services-and-software/llms-and-ai-arent-the-same-everything-you-should-know-about-whats-behind-chatbo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commons.wikimedia.org/wiki/File:ChatGPT_hallucination.png" TargetMode="External"/><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mitsloan.mit.edu/ideas-made-to-matter/machine-learning-explained"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mitsloan.mit.edu/ideas-made-to-matter/machine-learning-explained"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026A-A2AF-6151-9112-44E3AFB14F9D}"/>
              </a:ext>
            </a:extLst>
          </p:cNvPr>
          <p:cNvSpPr>
            <a:spLocks noGrp="1"/>
          </p:cNvSpPr>
          <p:nvPr>
            <p:ph type="ctrTitle"/>
          </p:nvPr>
        </p:nvSpPr>
        <p:spPr/>
        <p:txBody>
          <a:bodyPr/>
          <a:lstStyle/>
          <a:p>
            <a:r>
              <a:rPr lang="en-US" dirty="0"/>
              <a:t>AI &amp; Ethics</a:t>
            </a:r>
          </a:p>
        </p:txBody>
      </p:sp>
      <p:sp>
        <p:nvSpPr>
          <p:cNvPr id="3" name="Subtitle 2">
            <a:extLst>
              <a:ext uri="{FF2B5EF4-FFF2-40B4-BE49-F238E27FC236}">
                <a16:creationId xmlns:a16="http://schemas.microsoft.com/office/drawing/2014/main" id="{90A7B3BC-E72C-C501-735D-04F3C219E24F}"/>
              </a:ext>
            </a:extLst>
          </p:cNvPr>
          <p:cNvSpPr>
            <a:spLocks noGrp="1"/>
          </p:cNvSpPr>
          <p:nvPr>
            <p:ph type="subTitle" idx="1"/>
          </p:nvPr>
        </p:nvSpPr>
        <p:spPr/>
        <p:txBody>
          <a:bodyPr/>
          <a:lstStyle/>
          <a:p>
            <a:r>
              <a:rPr lang="en-US">
                <a:ea typeface="MS PGothic"/>
              </a:rPr>
              <a:t>Ernest Anderson, Towson University</a:t>
            </a:r>
            <a:endParaRPr lang="en-US"/>
          </a:p>
        </p:txBody>
      </p:sp>
    </p:spTree>
    <p:extLst>
      <p:ext uri="{BB962C8B-B14F-4D97-AF65-F5344CB8AC3E}">
        <p14:creationId xmlns:p14="http://schemas.microsoft.com/office/powerpoint/2010/main" val="545864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D705F-30D1-D854-8ED2-E100376D9BF0}"/>
              </a:ext>
            </a:extLst>
          </p:cNvPr>
          <p:cNvSpPr>
            <a:spLocks noGrp="1"/>
          </p:cNvSpPr>
          <p:nvPr>
            <p:ph type="title"/>
          </p:nvPr>
        </p:nvSpPr>
        <p:spPr/>
        <p:txBody>
          <a:bodyPr/>
          <a:lstStyle/>
          <a:p>
            <a:r>
              <a:rPr lang="en-US" dirty="0"/>
              <a:t>Two Case Studies in Bias &amp; Efficiency*, pt. 1</a:t>
            </a:r>
          </a:p>
        </p:txBody>
      </p:sp>
      <p:sp>
        <p:nvSpPr>
          <p:cNvPr id="3" name="Content Placeholder 2">
            <a:extLst>
              <a:ext uri="{FF2B5EF4-FFF2-40B4-BE49-F238E27FC236}">
                <a16:creationId xmlns:a16="http://schemas.microsoft.com/office/drawing/2014/main" id="{E7F6E162-7190-12B3-B420-E3AB1E9448C6}"/>
              </a:ext>
            </a:extLst>
          </p:cNvPr>
          <p:cNvSpPr>
            <a:spLocks noGrp="1"/>
          </p:cNvSpPr>
          <p:nvPr>
            <p:ph sz="half" idx="1"/>
          </p:nvPr>
        </p:nvSpPr>
        <p:spPr/>
        <p:txBody>
          <a:bodyPr/>
          <a:lstStyle/>
          <a:p>
            <a:r>
              <a:rPr lang="en-US" dirty="0"/>
              <a:t>A medical AI designed to categorize photographs of skin cancer lesions as either malignant or benign was much more efficient at detecting malignant lesions than expected.</a:t>
            </a:r>
          </a:p>
        </p:txBody>
      </p:sp>
      <p:sp>
        <p:nvSpPr>
          <p:cNvPr id="4" name="Content Placeholder 3">
            <a:extLst>
              <a:ext uri="{FF2B5EF4-FFF2-40B4-BE49-F238E27FC236}">
                <a16:creationId xmlns:a16="http://schemas.microsoft.com/office/drawing/2014/main" id="{B82D222E-F0FD-BA19-7C0A-3C3B4DFF7661}"/>
              </a:ext>
            </a:extLst>
          </p:cNvPr>
          <p:cNvSpPr>
            <a:spLocks noGrp="1"/>
          </p:cNvSpPr>
          <p:nvPr>
            <p:ph sz="half" idx="2"/>
          </p:nvPr>
        </p:nvSpPr>
        <p:spPr/>
        <p:txBody>
          <a:bodyPr/>
          <a:lstStyle/>
          <a:p>
            <a:r>
              <a:rPr lang="en-US" dirty="0"/>
              <a:t>A medical algorithm designed to determine patients’ health risk during hospital stays assigned lower risk levels to Black patients even if they were sicker than their white peers at the same risk level.</a:t>
            </a:r>
          </a:p>
        </p:txBody>
      </p:sp>
    </p:spTree>
    <p:extLst>
      <p:ext uri="{BB962C8B-B14F-4D97-AF65-F5344CB8AC3E}">
        <p14:creationId xmlns:p14="http://schemas.microsoft.com/office/powerpoint/2010/main" val="2721955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D6453-B246-8D84-7017-3D6D0F73BA3A}"/>
              </a:ext>
            </a:extLst>
          </p:cNvPr>
          <p:cNvSpPr>
            <a:spLocks noGrp="1"/>
          </p:cNvSpPr>
          <p:nvPr>
            <p:ph type="title"/>
          </p:nvPr>
        </p:nvSpPr>
        <p:spPr/>
        <p:txBody>
          <a:bodyPr/>
          <a:lstStyle/>
          <a:p>
            <a:r>
              <a:rPr lang="en-US" dirty="0"/>
              <a:t>Two Case Studies in Bias &amp; Efficiency*, pt. 2</a:t>
            </a:r>
          </a:p>
        </p:txBody>
      </p:sp>
      <p:sp>
        <p:nvSpPr>
          <p:cNvPr id="3" name="Content Placeholder 2">
            <a:extLst>
              <a:ext uri="{FF2B5EF4-FFF2-40B4-BE49-F238E27FC236}">
                <a16:creationId xmlns:a16="http://schemas.microsoft.com/office/drawing/2014/main" id="{36274225-0D47-0CE8-626D-E948243744E6}"/>
              </a:ext>
            </a:extLst>
          </p:cNvPr>
          <p:cNvSpPr>
            <a:spLocks noGrp="1"/>
          </p:cNvSpPr>
          <p:nvPr>
            <p:ph sz="half" idx="1"/>
          </p:nvPr>
        </p:nvSpPr>
        <p:spPr/>
        <p:txBody>
          <a:bodyPr/>
          <a:lstStyle/>
          <a:p>
            <a:pPr marL="0" indent="0">
              <a:buNone/>
            </a:pPr>
            <a:r>
              <a:rPr lang="en-US" dirty="0"/>
              <a:t>In both cases, the AI learned an unexpected “shortcut” pattern</a:t>
            </a:r>
          </a:p>
          <a:p>
            <a:pPr marL="0" indent="0">
              <a:buNone/>
            </a:pPr>
            <a:endParaRPr lang="en-US" dirty="0"/>
          </a:p>
          <a:p>
            <a:r>
              <a:rPr lang="en-US" dirty="0"/>
              <a:t>Case 1: </a:t>
            </a:r>
            <a:r>
              <a:rPr lang="en-US" dirty="0">
                <a:hlinkClick r:id="rId2"/>
              </a:rPr>
              <a:t>Narla et al., 2018</a:t>
            </a:r>
            <a:r>
              <a:rPr lang="en-US" dirty="0"/>
              <a:t>:</a:t>
            </a:r>
          </a:p>
          <a:p>
            <a:pPr lvl="1"/>
            <a:r>
              <a:rPr lang="en-US" dirty="0"/>
              <a:t>Because malignant lesions grow quickly, they are often photographed beside rulers to track their size. The model learned that “ruler in photo” = “malignant lesion”</a:t>
            </a:r>
          </a:p>
        </p:txBody>
      </p:sp>
      <p:sp>
        <p:nvSpPr>
          <p:cNvPr id="4" name="Content Placeholder 3">
            <a:extLst>
              <a:ext uri="{FF2B5EF4-FFF2-40B4-BE49-F238E27FC236}">
                <a16:creationId xmlns:a16="http://schemas.microsoft.com/office/drawing/2014/main" id="{2E25802B-1221-E4B5-75E1-FDCBDDEDCD09}"/>
              </a:ext>
            </a:extLst>
          </p:cNvPr>
          <p:cNvSpPr>
            <a:spLocks noGrp="1"/>
          </p:cNvSpPr>
          <p:nvPr>
            <p:ph sz="half" idx="2"/>
          </p:nvPr>
        </p:nvSpPr>
        <p:spPr>
          <a:xfrm>
            <a:off x="6197600" y="1600201"/>
            <a:ext cx="5384800" cy="4525963"/>
          </a:xfrm>
        </p:spPr>
        <p:txBody>
          <a:bodyPr/>
          <a:lstStyle/>
          <a:p>
            <a:r>
              <a:rPr lang="en-US" dirty="0"/>
              <a:t>Case 2:</a:t>
            </a:r>
            <a:br>
              <a:rPr lang="en-US" dirty="0"/>
            </a:br>
            <a:r>
              <a:rPr lang="en-US" dirty="0">
                <a:hlinkClick r:id="rId3"/>
              </a:rPr>
              <a:t>Obermeyer et al., 2019</a:t>
            </a:r>
            <a:r>
              <a:rPr lang="en-US" dirty="0"/>
              <a:t>:</a:t>
            </a:r>
          </a:p>
          <a:p>
            <a:pPr lvl="1"/>
            <a:r>
              <a:rPr lang="en-US" dirty="0"/>
              <a:t>The model had been trained on public health data, including healthcare spending along demographic lines.</a:t>
            </a:r>
          </a:p>
          <a:p>
            <a:pPr lvl="1"/>
            <a:r>
              <a:rPr lang="en-US" dirty="0"/>
              <a:t>It learned that “lower spending” = “less likely to get sick”</a:t>
            </a:r>
          </a:p>
        </p:txBody>
      </p:sp>
    </p:spTree>
    <p:extLst>
      <p:ext uri="{BB962C8B-B14F-4D97-AF65-F5344CB8AC3E}">
        <p14:creationId xmlns:p14="http://schemas.microsoft.com/office/powerpoint/2010/main" val="407823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7F649-9AB7-06A1-8931-E35EA5D3A592}"/>
              </a:ext>
            </a:extLst>
          </p:cNvPr>
          <p:cNvSpPr>
            <a:spLocks noGrp="1"/>
          </p:cNvSpPr>
          <p:nvPr>
            <p:ph type="title"/>
          </p:nvPr>
        </p:nvSpPr>
        <p:spPr/>
        <p:txBody>
          <a:bodyPr/>
          <a:lstStyle/>
          <a:p>
            <a:r>
              <a:rPr lang="en-US" dirty="0"/>
              <a:t>Ethics Discussion, pt. 1</a:t>
            </a:r>
          </a:p>
        </p:txBody>
      </p:sp>
      <p:sp>
        <p:nvSpPr>
          <p:cNvPr id="3" name="Content Placeholder 2">
            <a:extLst>
              <a:ext uri="{FF2B5EF4-FFF2-40B4-BE49-F238E27FC236}">
                <a16:creationId xmlns:a16="http://schemas.microsoft.com/office/drawing/2014/main" id="{749272D2-7F58-925B-D2C3-FDD0E2C8CA50}"/>
              </a:ext>
            </a:extLst>
          </p:cNvPr>
          <p:cNvSpPr>
            <a:spLocks noGrp="1"/>
          </p:cNvSpPr>
          <p:nvPr>
            <p:ph sz="half" idx="1"/>
          </p:nvPr>
        </p:nvSpPr>
        <p:spPr/>
        <p:txBody>
          <a:bodyPr/>
          <a:lstStyle/>
          <a:p>
            <a:pPr marL="0" indent="0">
              <a:buNone/>
            </a:pPr>
            <a:r>
              <a:rPr lang="en-US" dirty="0"/>
              <a:t>What questions would you need to answer before you would use an AI tool in your academic work?</a:t>
            </a:r>
          </a:p>
          <a:p>
            <a:pPr marL="0" indent="0">
              <a:buNone/>
            </a:pPr>
            <a:endParaRPr lang="en-US" dirty="0"/>
          </a:p>
          <a:p>
            <a:pPr marL="0" indent="0">
              <a:buNone/>
            </a:pPr>
            <a:r>
              <a:rPr lang="en-US" dirty="0"/>
              <a:t>Discuss with your group and report back. Use these questions as jumping off points or think of your own.</a:t>
            </a:r>
          </a:p>
        </p:txBody>
      </p:sp>
      <p:sp>
        <p:nvSpPr>
          <p:cNvPr id="4" name="Content Placeholder 3">
            <a:extLst>
              <a:ext uri="{FF2B5EF4-FFF2-40B4-BE49-F238E27FC236}">
                <a16:creationId xmlns:a16="http://schemas.microsoft.com/office/drawing/2014/main" id="{46ABC95F-C022-EF24-4FDC-11B79A151659}"/>
              </a:ext>
            </a:extLst>
          </p:cNvPr>
          <p:cNvSpPr>
            <a:spLocks noGrp="1"/>
          </p:cNvSpPr>
          <p:nvPr>
            <p:ph sz="half" idx="2"/>
          </p:nvPr>
        </p:nvSpPr>
        <p:spPr/>
        <p:txBody>
          <a:bodyPr/>
          <a:lstStyle/>
          <a:p>
            <a:r>
              <a:rPr lang="en-US" sz="2400" dirty="0"/>
              <a:t>Privacy &amp; Security</a:t>
            </a:r>
          </a:p>
          <a:p>
            <a:pPr lvl="1"/>
            <a:r>
              <a:rPr lang="en-US" sz="2000" dirty="0"/>
              <a:t>Who can access the output of an AI model? </a:t>
            </a:r>
          </a:p>
          <a:p>
            <a:pPr lvl="1"/>
            <a:r>
              <a:rPr lang="en-US" sz="2000" dirty="0"/>
              <a:t>Would I need to share sensitive information with this tool to use it?</a:t>
            </a:r>
            <a:br>
              <a:rPr lang="en-US" sz="2000" dirty="0"/>
            </a:br>
            <a:endParaRPr lang="en-US" sz="2000" dirty="0"/>
          </a:p>
          <a:p>
            <a:r>
              <a:rPr lang="en-US" sz="2400" dirty="0"/>
              <a:t>Intellectual Property</a:t>
            </a:r>
          </a:p>
          <a:p>
            <a:pPr lvl="1"/>
            <a:r>
              <a:rPr lang="en-US" sz="2000" dirty="0"/>
              <a:t>Who owns the data that was used to create a dataset?</a:t>
            </a:r>
          </a:p>
          <a:p>
            <a:pPr lvl="1"/>
            <a:r>
              <a:rPr lang="en-US" sz="2000" dirty="0"/>
              <a:t>Was this data obtained with their permission (or knowledge)?</a:t>
            </a:r>
          </a:p>
          <a:p>
            <a:pPr lvl="1"/>
            <a:r>
              <a:rPr lang="en-US" sz="2000" dirty="0"/>
              <a:t>Who owns the output?</a:t>
            </a:r>
          </a:p>
        </p:txBody>
      </p:sp>
    </p:spTree>
    <p:extLst>
      <p:ext uri="{BB962C8B-B14F-4D97-AF65-F5344CB8AC3E}">
        <p14:creationId xmlns:p14="http://schemas.microsoft.com/office/powerpoint/2010/main" val="165850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D6277-03D6-0886-57F2-1A112623C3E4}"/>
              </a:ext>
            </a:extLst>
          </p:cNvPr>
          <p:cNvSpPr>
            <a:spLocks noGrp="1"/>
          </p:cNvSpPr>
          <p:nvPr>
            <p:ph type="title"/>
          </p:nvPr>
        </p:nvSpPr>
        <p:spPr/>
        <p:txBody>
          <a:bodyPr/>
          <a:lstStyle/>
          <a:p>
            <a:r>
              <a:rPr lang="en-US" dirty="0"/>
              <a:t>Ethics Discussion, pt. 2</a:t>
            </a:r>
          </a:p>
        </p:txBody>
      </p:sp>
      <p:sp>
        <p:nvSpPr>
          <p:cNvPr id="3" name="Content Placeholder 2">
            <a:extLst>
              <a:ext uri="{FF2B5EF4-FFF2-40B4-BE49-F238E27FC236}">
                <a16:creationId xmlns:a16="http://schemas.microsoft.com/office/drawing/2014/main" id="{8ECAE415-6DAC-000E-8FB1-031054851789}"/>
              </a:ext>
            </a:extLst>
          </p:cNvPr>
          <p:cNvSpPr>
            <a:spLocks noGrp="1"/>
          </p:cNvSpPr>
          <p:nvPr>
            <p:ph sz="half" idx="1"/>
          </p:nvPr>
        </p:nvSpPr>
        <p:spPr/>
        <p:txBody>
          <a:bodyPr/>
          <a:lstStyle/>
          <a:p>
            <a:r>
              <a:rPr lang="en-US" sz="2000" dirty="0"/>
              <a:t>Errors/Confabulation</a:t>
            </a:r>
          </a:p>
          <a:p>
            <a:pPr lvl="1"/>
            <a:r>
              <a:rPr lang="en-US" sz="1800" dirty="0"/>
              <a:t>Am I able to “check the AI’s work” to see if it is wrong?</a:t>
            </a:r>
          </a:p>
          <a:p>
            <a:pPr lvl="1"/>
            <a:r>
              <a:rPr lang="en-US" sz="1800" dirty="0"/>
              <a:t>How does the model approach complex questions with nuanced answers?</a:t>
            </a:r>
            <a:br>
              <a:rPr lang="en-US" sz="1800" dirty="0"/>
            </a:br>
            <a:endParaRPr lang="en-US" sz="1800" dirty="0"/>
          </a:p>
          <a:p>
            <a:r>
              <a:rPr lang="en-US" sz="2000" dirty="0"/>
              <a:t>Bias</a:t>
            </a:r>
          </a:p>
          <a:p>
            <a:pPr lvl="1"/>
            <a:r>
              <a:rPr lang="en-US" sz="1800" dirty="0"/>
              <a:t>Does the AI model replicate harmful patterns?</a:t>
            </a:r>
          </a:p>
          <a:p>
            <a:pPr lvl="1"/>
            <a:r>
              <a:rPr lang="en-US" sz="1800" dirty="0"/>
              <a:t>Are outputs  unequal between different populations?</a:t>
            </a:r>
          </a:p>
          <a:p>
            <a:pPr lvl="1"/>
            <a:r>
              <a:rPr lang="en-US" sz="1800" dirty="0"/>
              <a:t>Is the model answering a different question than it was asked?</a:t>
            </a:r>
          </a:p>
        </p:txBody>
      </p:sp>
      <p:sp>
        <p:nvSpPr>
          <p:cNvPr id="4" name="Content Placeholder 3">
            <a:extLst>
              <a:ext uri="{FF2B5EF4-FFF2-40B4-BE49-F238E27FC236}">
                <a16:creationId xmlns:a16="http://schemas.microsoft.com/office/drawing/2014/main" id="{DD7AF437-9B25-0272-74A9-6FE7573D10B0}"/>
              </a:ext>
            </a:extLst>
          </p:cNvPr>
          <p:cNvSpPr>
            <a:spLocks noGrp="1"/>
          </p:cNvSpPr>
          <p:nvPr>
            <p:ph sz="half" idx="2"/>
          </p:nvPr>
        </p:nvSpPr>
        <p:spPr/>
        <p:txBody>
          <a:bodyPr/>
          <a:lstStyle/>
          <a:p>
            <a:r>
              <a:rPr lang="en-US" sz="2000" dirty="0"/>
              <a:t>Environmental Impact</a:t>
            </a:r>
          </a:p>
          <a:p>
            <a:pPr lvl="1"/>
            <a:r>
              <a:rPr lang="en-US" sz="1800" dirty="0"/>
              <a:t>How much water and electricity were used to train the model?</a:t>
            </a:r>
          </a:p>
          <a:p>
            <a:pPr lvl="1"/>
            <a:r>
              <a:rPr lang="en-US" sz="1800" dirty="0"/>
              <a:t>Does the model rely on data centers that strain local infrastructure?</a:t>
            </a:r>
          </a:p>
          <a:p>
            <a:pPr marL="457200" lvl="1" indent="0">
              <a:buNone/>
            </a:pPr>
            <a:endParaRPr lang="en-US" sz="1800" dirty="0"/>
          </a:p>
          <a:p>
            <a:r>
              <a:rPr lang="en-US" sz="2000" dirty="0"/>
              <a:t>Responsibility</a:t>
            </a:r>
          </a:p>
          <a:p>
            <a:pPr lvl="1"/>
            <a:r>
              <a:rPr lang="en-US" sz="1800" dirty="0"/>
              <a:t>Which parts of my task(s) are being done by, or in collaboration with, AI?</a:t>
            </a:r>
          </a:p>
          <a:p>
            <a:pPr lvl="1"/>
            <a:r>
              <a:rPr lang="en-US" sz="1800" dirty="0"/>
              <a:t>How can I make sure AI is supporting my learning instead of interrupting it?</a:t>
            </a:r>
          </a:p>
        </p:txBody>
      </p:sp>
    </p:spTree>
    <p:extLst>
      <p:ext uri="{BB962C8B-B14F-4D97-AF65-F5344CB8AC3E}">
        <p14:creationId xmlns:p14="http://schemas.microsoft.com/office/powerpoint/2010/main" val="592921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1D65B7-B76C-CB69-73BE-A5859EE0B99D}"/>
              </a:ext>
            </a:extLst>
          </p:cNvPr>
          <p:cNvSpPr>
            <a:spLocks noGrp="1"/>
          </p:cNvSpPr>
          <p:nvPr>
            <p:ph type="title"/>
          </p:nvPr>
        </p:nvSpPr>
        <p:spPr/>
        <p:txBody>
          <a:bodyPr/>
          <a:lstStyle/>
          <a:p>
            <a:r>
              <a:rPr lang="en-US" dirty="0"/>
              <a:t>References</a:t>
            </a:r>
          </a:p>
        </p:txBody>
      </p:sp>
      <p:sp>
        <p:nvSpPr>
          <p:cNvPr id="6" name="Content Placeholder 5">
            <a:extLst>
              <a:ext uri="{FF2B5EF4-FFF2-40B4-BE49-F238E27FC236}">
                <a16:creationId xmlns:a16="http://schemas.microsoft.com/office/drawing/2014/main" id="{FA323DAD-4712-47A1-35BE-6D33CEBD2B8B}"/>
              </a:ext>
            </a:extLst>
          </p:cNvPr>
          <p:cNvSpPr>
            <a:spLocks noGrp="1"/>
          </p:cNvSpPr>
          <p:nvPr>
            <p:ph idx="1"/>
          </p:nvPr>
        </p:nvSpPr>
        <p:spPr/>
        <p:txBody>
          <a:bodyPr/>
          <a:lstStyle/>
          <a:p>
            <a:pPr>
              <a:spcBef>
                <a:spcPts val="800"/>
              </a:spcBef>
              <a:spcAft>
                <a:spcPts val="800"/>
              </a:spcAft>
            </a:pPr>
            <a:r>
              <a:rPr lang="en-US" sz="1800" dirty="0"/>
              <a:t>Brown, S. (2021, April 21). </a:t>
            </a:r>
            <a:r>
              <a:rPr lang="en-US" sz="1800" i="1" dirty="0"/>
              <a:t>Machine learning, explained</a:t>
            </a:r>
            <a:r>
              <a:rPr lang="en-US" sz="1800" dirty="0"/>
              <a:t>. MIT Sloan. </a:t>
            </a:r>
            <a:r>
              <a:rPr lang="en-US" sz="1800" dirty="0">
                <a:hlinkClick r:id="rId2"/>
              </a:rPr>
              <a:t>https://mitsloan.mit.edu/ideas-made-to-matter/machine-learning-explained</a:t>
            </a:r>
            <a:r>
              <a:rPr lang="en-US" sz="1800" dirty="0"/>
              <a:t>  </a:t>
            </a:r>
          </a:p>
          <a:p>
            <a:pPr>
              <a:spcBef>
                <a:spcPts val="800"/>
              </a:spcBef>
              <a:spcAft>
                <a:spcPts val="800"/>
              </a:spcAft>
            </a:pPr>
            <a:r>
              <a:rPr lang="en-US" sz="1800" dirty="0"/>
              <a:t>Lacy, L. &amp; </a:t>
            </a:r>
            <a:r>
              <a:rPr lang="en-US" sz="1800" dirty="0" err="1"/>
              <a:t>Chedraoui</a:t>
            </a:r>
            <a:r>
              <a:rPr lang="en-US" sz="1800" dirty="0"/>
              <a:t>, K. (2025, May 31). </a:t>
            </a:r>
            <a:r>
              <a:rPr lang="en-US" sz="1800" i="1" dirty="0"/>
              <a:t>LLMs and AI aren’t the same. Everything you should know about what’s behind chatbots. </a:t>
            </a:r>
            <a:r>
              <a:rPr lang="en-US" sz="1800" dirty="0"/>
              <a:t>CNET. </a:t>
            </a:r>
            <a:r>
              <a:rPr lang="en-US" sz="1800" dirty="0">
                <a:hlinkClick r:id="rId3"/>
              </a:rPr>
              <a:t>https://www.cnet.com/tech/services-and-software/llms-and-ai-arent-the-same-everything-you-should-know-about-whats-behind-chatbots/</a:t>
            </a:r>
            <a:r>
              <a:rPr lang="en-US" sz="1800" dirty="0"/>
              <a:t> </a:t>
            </a:r>
          </a:p>
          <a:p>
            <a:pPr>
              <a:spcBef>
                <a:spcPts val="800"/>
              </a:spcBef>
              <a:spcAft>
                <a:spcPts val="800"/>
              </a:spcAft>
            </a:pPr>
            <a:r>
              <a:rPr lang="en-US" sz="1800" dirty="0"/>
              <a:t>Obermeyer, Z., Powers, B., Vogeli, C., &amp; Mullainathan, S. (2019). Dissecting racial bias in an algorithm used to manage the health of populations. </a:t>
            </a:r>
            <a:r>
              <a:rPr lang="en-US" sz="1800" i="1" dirty="0"/>
              <a:t>Science (American Association for the Advancement of Science),</a:t>
            </a:r>
            <a:r>
              <a:rPr lang="en-US" sz="1800" dirty="0"/>
              <a:t> 366(6464), 447–453. </a:t>
            </a:r>
            <a:r>
              <a:rPr lang="en-US" sz="1800" dirty="0">
                <a:hlinkClick r:id="rId4"/>
              </a:rPr>
              <a:t>https://doi.org/10.1126/science.aax2342</a:t>
            </a:r>
            <a:r>
              <a:rPr lang="en-US" sz="1800" dirty="0"/>
              <a:t>  </a:t>
            </a:r>
          </a:p>
          <a:p>
            <a:pPr>
              <a:spcBef>
                <a:spcPts val="800"/>
              </a:spcBef>
              <a:spcAft>
                <a:spcPts val="800"/>
              </a:spcAft>
            </a:pPr>
            <a:r>
              <a:rPr lang="en-US" sz="1800" dirty="0"/>
              <a:t>Narla, A., </a:t>
            </a:r>
            <a:r>
              <a:rPr lang="en-US" sz="1800" dirty="0" err="1"/>
              <a:t>Kuprel</a:t>
            </a:r>
            <a:r>
              <a:rPr lang="en-US" sz="1800" dirty="0"/>
              <a:t>, B., Sarin, K., Novoa, R., &amp; Ko, J. (2018). Automated classification of skin lesions: From pixels to practice. </a:t>
            </a:r>
            <a:r>
              <a:rPr lang="en-US" sz="1800" i="1" dirty="0"/>
              <a:t>Journal of Investigative Dermatology, </a:t>
            </a:r>
            <a:r>
              <a:rPr lang="en-US" sz="1800" dirty="0"/>
              <a:t>138(10), 2108–2110. </a:t>
            </a:r>
            <a:r>
              <a:rPr lang="en-US" sz="1800" dirty="0">
                <a:hlinkClick r:id="rId5"/>
              </a:rPr>
              <a:t>https://doi.org/10.1016/j.jid.2018.06.175</a:t>
            </a:r>
            <a:r>
              <a:rPr lang="en-US" sz="1800" dirty="0"/>
              <a:t>  </a:t>
            </a:r>
          </a:p>
          <a:p>
            <a:pPr>
              <a:spcBef>
                <a:spcPts val="800"/>
              </a:spcBef>
              <a:spcAft>
                <a:spcPts val="800"/>
              </a:spcAft>
            </a:pPr>
            <a:r>
              <a:rPr lang="en-US" sz="1800" dirty="0"/>
              <a:t>Stryker, C., &amp; Scapicchio, M. (2024, March 22). </a:t>
            </a:r>
            <a:r>
              <a:rPr lang="en-US" sz="1800" i="1" dirty="0"/>
              <a:t>What is generative AI? </a:t>
            </a:r>
            <a:r>
              <a:rPr lang="en-US" sz="1800" dirty="0"/>
              <a:t>IBM Think. </a:t>
            </a:r>
            <a:r>
              <a:rPr lang="en-US" sz="1800" dirty="0">
                <a:hlinkClick r:id="rId6"/>
              </a:rPr>
              <a:t>https://www.ibm.com/think/topics/generative-ai</a:t>
            </a:r>
            <a:r>
              <a:rPr lang="en-US" sz="1800" dirty="0"/>
              <a:t>  </a:t>
            </a:r>
          </a:p>
          <a:p>
            <a:pPr marL="0" indent="0">
              <a:spcBef>
                <a:spcPts val="500"/>
              </a:spcBef>
              <a:spcAft>
                <a:spcPts val="500"/>
              </a:spcAft>
              <a:buNone/>
            </a:pPr>
            <a:endParaRPr lang="en-US" sz="1800" dirty="0"/>
          </a:p>
        </p:txBody>
      </p:sp>
    </p:spTree>
    <p:extLst>
      <p:ext uri="{BB962C8B-B14F-4D97-AF65-F5344CB8AC3E}">
        <p14:creationId xmlns:p14="http://schemas.microsoft.com/office/powerpoint/2010/main" val="2575414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D39F2F-B0A9-BBCE-EE87-C8A841EF813D}"/>
              </a:ext>
            </a:extLst>
          </p:cNvPr>
          <p:cNvSpPr>
            <a:spLocks noGrp="1"/>
          </p:cNvSpPr>
          <p:nvPr>
            <p:ph type="title"/>
          </p:nvPr>
        </p:nvSpPr>
        <p:spPr/>
        <p:txBody>
          <a:bodyPr/>
          <a:lstStyle/>
          <a:p>
            <a:r>
              <a:rPr lang="en-US" dirty="0"/>
              <a:t>Icebreaker</a:t>
            </a:r>
          </a:p>
        </p:txBody>
      </p:sp>
      <p:sp>
        <p:nvSpPr>
          <p:cNvPr id="5" name="Content Placeholder 4">
            <a:extLst>
              <a:ext uri="{FF2B5EF4-FFF2-40B4-BE49-F238E27FC236}">
                <a16:creationId xmlns:a16="http://schemas.microsoft.com/office/drawing/2014/main" id="{5F12E9ED-6CDE-2543-606A-0FFB3458985B}"/>
              </a:ext>
            </a:extLst>
          </p:cNvPr>
          <p:cNvSpPr>
            <a:spLocks noGrp="1"/>
          </p:cNvSpPr>
          <p:nvPr>
            <p:ph sz="half" idx="1"/>
          </p:nvPr>
        </p:nvSpPr>
        <p:spPr/>
        <p:txBody>
          <a:bodyPr/>
          <a:lstStyle/>
          <a:p>
            <a:pPr marL="0" indent="0">
              <a:buNone/>
            </a:pPr>
            <a:r>
              <a:rPr lang="en-US" sz="2400" dirty="0"/>
              <a:t>Please take a moment to answer at least one of these questions on a sticky note &amp; add it to the wall.</a:t>
            </a:r>
            <a:br>
              <a:rPr lang="en-US" sz="2400" dirty="0"/>
            </a:br>
            <a:endParaRPr lang="en-US" sz="2400" dirty="0"/>
          </a:p>
          <a:p>
            <a:r>
              <a:rPr lang="en-US" sz="2400" b="1" dirty="0"/>
              <a:t>Option 1: </a:t>
            </a:r>
            <a:r>
              <a:rPr lang="en-US" sz="2400" dirty="0"/>
              <a:t>What is one thing you already know about AI &amp; Ethics?</a:t>
            </a:r>
          </a:p>
          <a:p>
            <a:pPr lvl="1"/>
            <a:r>
              <a:rPr lang="en-US" dirty="0"/>
              <a:t>This can be something you have read about or learned in class, or an example of how you personally have used an AI tool.</a:t>
            </a:r>
          </a:p>
        </p:txBody>
      </p:sp>
      <p:sp>
        <p:nvSpPr>
          <p:cNvPr id="6" name="Content Placeholder 5">
            <a:extLst>
              <a:ext uri="{FF2B5EF4-FFF2-40B4-BE49-F238E27FC236}">
                <a16:creationId xmlns:a16="http://schemas.microsoft.com/office/drawing/2014/main" id="{4A89B078-4D0A-F72E-D629-4ABF32CC22AD}"/>
              </a:ext>
            </a:extLst>
          </p:cNvPr>
          <p:cNvSpPr>
            <a:spLocks noGrp="1"/>
          </p:cNvSpPr>
          <p:nvPr>
            <p:ph sz="half" idx="2"/>
          </p:nvPr>
        </p:nvSpPr>
        <p:spPr>
          <a:xfrm>
            <a:off x="6197600" y="3143250"/>
            <a:ext cx="5384800" cy="2982914"/>
          </a:xfrm>
        </p:spPr>
        <p:txBody>
          <a:bodyPr/>
          <a:lstStyle/>
          <a:p>
            <a:r>
              <a:rPr lang="en-US" sz="2400" b="1" dirty="0"/>
              <a:t>Option 2: </a:t>
            </a:r>
            <a:r>
              <a:rPr lang="en-US" sz="2400" dirty="0"/>
              <a:t>What is one thing you want to know about AI &amp; Ethics?</a:t>
            </a:r>
          </a:p>
          <a:p>
            <a:pPr lvl="1"/>
            <a:r>
              <a:rPr lang="en-US" dirty="0"/>
              <a:t>This can be something practical, an ethical concern, something you’re curious about - anything you want.</a:t>
            </a:r>
          </a:p>
        </p:txBody>
      </p:sp>
    </p:spTree>
    <p:extLst>
      <p:ext uri="{BB962C8B-B14F-4D97-AF65-F5344CB8AC3E}">
        <p14:creationId xmlns:p14="http://schemas.microsoft.com/office/powerpoint/2010/main" val="3768074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F2C81E-3FA7-41BE-F4CD-5C0035E7E865}"/>
              </a:ext>
            </a:extLst>
          </p:cNvPr>
          <p:cNvSpPr>
            <a:spLocks noGrp="1"/>
          </p:cNvSpPr>
          <p:nvPr>
            <p:ph type="title"/>
          </p:nvPr>
        </p:nvSpPr>
        <p:spPr/>
        <p:txBody>
          <a:bodyPr/>
          <a:lstStyle/>
          <a:p>
            <a:r>
              <a:rPr lang="en-US" dirty="0"/>
              <a:t>Terminology, pt. 1</a:t>
            </a:r>
          </a:p>
        </p:txBody>
      </p:sp>
      <p:sp>
        <p:nvSpPr>
          <p:cNvPr id="6" name="Content Placeholder 5">
            <a:extLst>
              <a:ext uri="{FF2B5EF4-FFF2-40B4-BE49-F238E27FC236}">
                <a16:creationId xmlns:a16="http://schemas.microsoft.com/office/drawing/2014/main" id="{C8AF8708-A342-E5FB-2FEF-2B61FBEDA410}"/>
              </a:ext>
              <a:ext uri="{C183D7F6-B498-43B3-948B-1728B52AA6E4}">
                <adec:decorative xmlns:adec="http://schemas.microsoft.com/office/drawing/2017/decorative" val="0"/>
              </a:ext>
            </a:extLst>
          </p:cNvPr>
          <p:cNvSpPr>
            <a:spLocks noGrp="1"/>
          </p:cNvSpPr>
          <p:nvPr>
            <p:ph idx="1"/>
          </p:nvPr>
        </p:nvSpPr>
        <p:spPr/>
        <p:txBody>
          <a:bodyPr/>
          <a:lstStyle/>
          <a:p>
            <a:r>
              <a:rPr lang="en-US" dirty="0"/>
              <a:t>Generative AI</a:t>
            </a:r>
          </a:p>
          <a:p>
            <a:pPr lvl="1"/>
            <a:r>
              <a:rPr lang="en-US" sz="3200" dirty="0"/>
              <a:t>an AI tool that can create original output as a response to users' prompts/requests based on patterns the AI learned from its training data</a:t>
            </a:r>
          </a:p>
          <a:p>
            <a:pPr lvl="1"/>
            <a:r>
              <a:rPr lang="en-US" sz="3200" dirty="0"/>
              <a:t>output types can include text, images, video, audio, and more</a:t>
            </a:r>
          </a:p>
          <a:p>
            <a:pPr marL="57150" indent="0">
              <a:buNone/>
            </a:pPr>
            <a:endParaRPr lang="en-US" sz="2600" dirty="0"/>
          </a:p>
          <a:p>
            <a:pPr marL="57150" indent="0">
              <a:buNone/>
            </a:pPr>
            <a:r>
              <a:rPr lang="en-US" sz="2600" dirty="0"/>
              <a:t>(Definitions adapted from </a:t>
            </a:r>
            <a:r>
              <a:rPr lang="en-US" sz="2600" dirty="0">
                <a:hlinkClick r:id="rId2"/>
              </a:rPr>
              <a:t>Lacy &amp; </a:t>
            </a:r>
            <a:r>
              <a:rPr lang="en-US" sz="2600" dirty="0" err="1">
                <a:hlinkClick r:id="rId2"/>
              </a:rPr>
              <a:t>Chedraoui</a:t>
            </a:r>
            <a:r>
              <a:rPr lang="en-US" sz="2600" dirty="0"/>
              <a:t>, 2025 and </a:t>
            </a:r>
            <a:r>
              <a:rPr lang="en-US" sz="2600" dirty="0">
                <a:hlinkClick r:id="rId3"/>
              </a:rPr>
              <a:t>Stryker &amp; Scapicchio</a:t>
            </a:r>
            <a:r>
              <a:rPr lang="en-US" sz="2600" dirty="0"/>
              <a:t>, 2024.)</a:t>
            </a:r>
          </a:p>
        </p:txBody>
      </p:sp>
    </p:spTree>
    <p:extLst>
      <p:ext uri="{BB962C8B-B14F-4D97-AF65-F5344CB8AC3E}">
        <p14:creationId xmlns:p14="http://schemas.microsoft.com/office/powerpoint/2010/main" val="73181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7A1607-7734-4504-4A05-9B32888EBE35}"/>
              </a:ext>
            </a:extLst>
          </p:cNvPr>
          <p:cNvSpPr>
            <a:spLocks noGrp="1"/>
          </p:cNvSpPr>
          <p:nvPr>
            <p:ph type="title"/>
          </p:nvPr>
        </p:nvSpPr>
        <p:spPr/>
        <p:txBody>
          <a:bodyPr/>
          <a:lstStyle/>
          <a:p>
            <a:r>
              <a:rPr lang="en-US" dirty="0"/>
              <a:t>Terminology, pt. 2</a:t>
            </a:r>
          </a:p>
        </p:txBody>
      </p:sp>
      <p:sp>
        <p:nvSpPr>
          <p:cNvPr id="5" name="Content Placeholder 4">
            <a:extLst>
              <a:ext uri="{FF2B5EF4-FFF2-40B4-BE49-F238E27FC236}">
                <a16:creationId xmlns:a16="http://schemas.microsoft.com/office/drawing/2014/main" id="{11EDEFBE-0102-BE68-0276-D876BAB91E66}"/>
              </a:ext>
            </a:extLst>
          </p:cNvPr>
          <p:cNvSpPr>
            <a:spLocks noGrp="1"/>
          </p:cNvSpPr>
          <p:nvPr>
            <p:ph sz="half" idx="1"/>
          </p:nvPr>
        </p:nvSpPr>
        <p:spPr/>
        <p:txBody>
          <a:bodyPr/>
          <a:lstStyle/>
          <a:p>
            <a:r>
              <a:rPr lang="en-US" dirty="0"/>
              <a:t>Large Language Model (LLM)</a:t>
            </a:r>
          </a:p>
          <a:p>
            <a:pPr lvl="1"/>
            <a:r>
              <a:rPr lang="en-US" sz="2800" dirty="0"/>
              <a:t>a type of foundation model that is the basis for many GenAI systems.</a:t>
            </a:r>
          </a:p>
          <a:p>
            <a:pPr lvl="1"/>
            <a:r>
              <a:rPr lang="en-US" sz="2800" dirty="0"/>
              <a:t>LLMs are trained on huge volumes of raw data and learn from data patterns (ex. the next word in a sentence)</a:t>
            </a:r>
          </a:p>
        </p:txBody>
      </p:sp>
      <p:sp>
        <p:nvSpPr>
          <p:cNvPr id="6" name="Content Placeholder 5">
            <a:extLst>
              <a:ext uri="{FF2B5EF4-FFF2-40B4-BE49-F238E27FC236}">
                <a16:creationId xmlns:a16="http://schemas.microsoft.com/office/drawing/2014/main" id="{43DA3461-C761-26C5-4856-75E9C2BFB21F}"/>
              </a:ext>
            </a:extLst>
          </p:cNvPr>
          <p:cNvSpPr>
            <a:spLocks noGrp="1"/>
          </p:cNvSpPr>
          <p:nvPr>
            <p:ph sz="half" idx="2"/>
          </p:nvPr>
        </p:nvSpPr>
        <p:spPr/>
        <p:txBody>
          <a:bodyPr/>
          <a:lstStyle/>
          <a:p>
            <a:r>
              <a:rPr lang="en-US" dirty="0"/>
              <a:t>Chatbots</a:t>
            </a:r>
          </a:p>
          <a:p>
            <a:pPr lvl="1"/>
            <a:r>
              <a:rPr lang="en-US" sz="2800" dirty="0"/>
              <a:t>the interface through which users typically interact with a LLM. Chatbots are designed to create output to match users' prompts.</a:t>
            </a:r>
          </a:p>
          <a:p>
            <a:pPr lvl="1"/>
            <a:r>
              <a:rPr lang="en-US" sz="2800" dirty="0"/>
              <a:t>examples: ChatGPT, Claude, Copilot, Gemini, Llama</a:t>
            </a:r>
          </a:p>
        </p:txBody>
      </p:sp>
    </p:spTree>
    <p:extLst>
      <p:ext uri="{BB962C8B-B14F-4D97-AF65-F5344CB8AC3E}">
        <p14:creationId xmlns:p14="http://schemas.microsoft.com/office/powerpoint/2010/main" val="936387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BA350-AA92-26F0-1D48-F8DD2F8F5613}"/>
              </a:ext>
            </a:extLst>
          </p:cNvPr>
          <p:cNvSpPr>
            <a:spLocks noGrp="1"/>
          </p:cNvSpPr>
          <p:nvPr>
            <p:ph type="title"/>
          </p:nvPr>
        </p:nvSpPr>
        <p:spPr/>
        <p:txBody>
          <a:bodyPr/>
          <a:lstStyle/>
          <a:p>
            <a:r>
              <a:rPr lang="en-US" dirty="0"/>
              <a:t>Important Notes</a:t>
            </a:r>
          </a:p>
        </p:txBody>
      </p:sp>
      <p:sp>
        <p:nvSpPr>
          <p:cNvPr id="3" name="Content Placeholder 2">
            <a:extLst>
              <a:ext uri="{FF2B5EF4-FFF2-40B4-BE49-F238E27FC236}">
                <a16:creationId xmlns:a16="http://schemas.microsoft.com/office/drawing/2014/main" id="{E669D2DC-01CB-3EB8-FAB9-CFEBA66FEFC1}"/>
              </a:ext>
            </a:extLst>
          </p:cNvPr>
          <p:cNvSpPr>
            <a:spLocks noGrp="1"/>
          </p:cNvSpPr>
          <p:nvPr>
            <p:ph sz="half" idx="1"/>
          </p:nvPr>
        </p:nvSpPr>
        <p:spPr/>
        <p:txBody>
          <a:bodyPr/>
          <a:lstStyle/>
          <a:p>
            <a:r>
              <a:rPr lang="en-US" dirty="0"/>
              <a:t>AI is not intelligent.</a:t>
            </a:r>
          </a:p>
          <a:p>
            <a:pPr lvl="1"/>
            <a:r>
              <a:rPr lang="en-US" sz="2800" dirty="0"/>
              <a:t>Although language models are good at mimicking human writing, they are not truly thinking for themselves. They are replicating patterns and creating “average” output to match users’ prompts.</a:t>
            </a:r>
          </a:p>
        </p:txBody>
      </p:sp>
      <p:sp>
        <p:nvSpPr>
          <p:cNvPr id="4" name="Content Placeholder 3">
            <a:extLst>
              <a:ext uri="{FF2B5EF4-FFF2-40B4-BE49-F238E27FC236}">
                <a16:creationId xmlns:a16="http://schemas.microsoft.com/office/drawing/2014/main" id="{8B092417-2F49-5946-5E46-2AB8D2775489}"/>
              </a:ext>
            </a:extLst>
          </p:cNvPr>
          <p:cNvSpPr>
            <a:spLocks noGrp="1"/>
          </p:cNvSpPr>
          <p:nvPr>
            <p:ph sz="half" idx="2"/>
          </p:nvPr>
        </p:nvSpPr>
        <p:spPr/>
        <p:txBody>
          <a:bodyPr/>
          <a:lstStyle/>
          <a:p>
            <a:r>
              <a:rPr lang="en-US" dirty="0"/>
              <a:t>AI is not truthful.</a:t>
            </a:r>
          </a:p>
          <a:p>
            <a:pPr lvl="1"/>
            <a:r>
              <a:rPr lang="en-US" sz="2800" dirty="0"/>
              <a:t>AI tools only know what they have learned from their training data. That is their only basis of “reality,” and it does not always line up with the real world. Models can (and do) draw unexpected or false conclusions. </a:t>
            </a:r>
          </a:p>
        </p:txBody>
      </p:sp>
    </p:spTree>
    <p:extLst>
      <p:ext uri="{BB962C8B-B14F-4D97-AF65-F5344CB8AC3E}">
        <p14:creationId xmlns:p14="http://schemas.microsoft.com/office/powerpoint/2010/main" val="2017543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A27A6-9C82-B9DF-9786-4C75FA6633F7}"/>
              </a:ext>
            </a:extLst>
          </p:cNvPr>
          <p:cNvSpPr>
            <a:spLocks noGrp="1"/>
          </p:cNvSpPr>
          <p:nvPr>
            <p:ph type="title"/>
          </p:nvPr>
        </p:nvSpPr>
        <p:spPr/>
        <p:txBody>
          <a:bodyPr/>
          <a:lstStyle/>
          <a:p>
            <a:r>
              <a:rPr lang="en-US" dirty="0"/>
              <a:t>Confabulation</a:t>
            </a:r>
          </a:p>
        </p:txBody>
      </p:sp>
      <p:sp>
        <p:nvSpPr>
          <p:cNvPr id="3" name="Content Placeholder 2">
            <a:extLst>
              <a:ext uri="{FF2B5EF4-FFF2-40B4-BE49-F238E27FC236}">
                <a16:creationId xmlns:a16="http://schemas.microsoft.com/office/drawing/2014/main" id="{D05B685D-9443-3D64-CE72-671688088BF0}"/>
              </a:ext>
            </a:extLst>
          </p:cNvPr>
          <p:cNvSpPr>
            <a:spLocks noGrp="1"/>
          </p:cNvSpPr>
          <p:nvPr>
            <p:ph sz="half" idx="1"/>
          </p:nvPr>
        </p:nvSpPr>
        <p:spPr/>
        <p:txBody>
          <a:bodyPr/>
          <a:lstStyle/>
          <a:p>
            <a:pPr marL="0" indent="0">
              <a:spcAft>
                <a:spcPts val="800"/>
              </a:spcAft>
              <a:buNone/>
            </a:pPr>
            <a:r>
              <a:rPr lang="en-US" sz="2400" dirty="0"/>
              <a:t>(Often called “Hallucination”)</a:t>
            </a:r>
          </a:p>
          <a:p>
            <a:pPr marL="0" indent="0">
              <a:spcAft>
                <a:spcPts val="800"/>
              </a:spcAft>
              <a:buNone/>
            </a:pPr>
            <a:r>
              <a:rPr lang="en-US" sz="2400" dirty="0"/>
              <a:t>The tendency of chatbots and other GenAI tools to:</a:t>
            </a:r>
          </a:p>
          <a:p>
            <a:r>
              <a:rPr lang="en-US" sz="2000" dirty="0"/>
              <a:t>Deliver false information with the same confidence as real facts</a:t>
            </a:r>
          </a:p>
          <a:p>
            <a:r>
              <a:rPr lang="en-US" sz="2000" dirty="0"/>
              <a:t>Produce fake references/sources or mis-cite real sources</a:t>
            </a:r>
          </a:p>
          <a:p>
            <a:pPr>
              <a:spcAft>
                <a:spcPts val="800"/>
              </a:spcAft>
            </a:pPr>
            <a:r>
              <a:rPr lang="en-US" sz="2000" dirty="0"/>
              <a:t>Oversimplify or draw incorrect conclusions when summarizing</a:t>
            </a:r>
            <a:endParaRPr lang="en-US" sz="2400" dirty="0"/>
          </a:p>
          <a:p>
            <a:pPr marL="0" indent="0">
              <a:spcAft>
                <a:spcPts val="800"/>
              </a:spcAft>
              <a:buNone/>
            </a:pPr>
            <a:r>
              <a:rPr lang="en-US" sz="2400" dirty="0"/>
              <a:t>The article summarized in the image (right) does not exist.</a:t>
            </a:r>
          </a:p>
        </p:txBody>
      </p:sp>
      <p:pic>
        <p:nvPicPr>
          <p:cNvPr id="6" name="Content Placeholder 5" descr="Prompt to ChatGPT: &quot;summarise this article https://www.nytimes.com/2023/03/11/technology/chatgpt-prompts-to-avoid-content-filters.html&quot;&#10;ChatGPT responds with a brief summary of a fictional New York Times article about how to use ChatGPT to bypass censored content.">
            <a:extLst>
              <a:ext uri="{FF2B5EF4-FFF2-40B4-BE49-F238E27FC236}">
                <a16:creationId xmlns:a16="http://schemas.microsoft.com/office/drawing/2014/main" id="{FB670398-65E9-E3F6-5CB5-6969F199700E}"/>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97600" y="2361641"/>
            <a:ext cx="5384800" cy="2767106"/>
          </a:xfrm>
          <a:ln w="38100">
            <a:solidFill>
              <a:schemeClr val="accent2"/>
            </a:solidFill>
          </a:ln>
        </p:spPr>
      </p:pic>
      <p:sp>
        <p:nvSpPr>
          <p:cNvPr id="8" name="Content Placeholder 2" descr="Prompt to ChatGPT: &quot;summarise this article https://www.nytimes.com/2023/03/11/technology/chatgpt-prompts-to-avoid-content-filters.html&quot;&#10;ChatGPT responds with a brief summary of a fictional New York Times article about how to use ChatGPT to bypass censored content.">
            <a:extLst>
              <a:ext uri="{FF2B5EF4-FFF2-40B4-BE49-F238E27FC236}">
                <a16:creationId xmlns:a16="http://schemas.microsoft.com/office/drawing/2014/main" id="{E27FA9ED-5F97-7659-8833-F15AE0276E11}"/>
              </a:ext>
            </a:extLst>
          </p:cNvPr>
          <p:cNvSpPr txBox="1">
            <a:spLocks/>
          </p:cNvSpPr>
          <p:nvPr/>
        </p:nvSpPr>
        <p:spPr bwMode="auto">
          <a:xfrm>
            <a:off x="6197600" y="5128747"/>
            <a:ext cx="5384800" cy="462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18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18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1800">
                <a:solidFill>
                  <a:schemeClr val="tx1"/>
                </a:solidFill>
                <a:latin typeface="+mn-lt"/>
              </a:defRPr>
            </a:lvl6pPr>
            <a:lvl7pPr marL="2971800" indent="-228600" algn="l" rtl="0" eaLnBrk="1" fontAlgn="base" hangingPunct="1">
              <a:spcBef>
                <a:spcPct val="20000"/>
              </a:spcBef>
              <a:spcAft>
                <a:spcPct val="0"/>
              </a:spcAft>
              <a:buChar char="»"/>
              <a:defRPr sz="1800">
                <a:solidFill>
                  <a:schemeClr val="tx1"/>
                </a:solidFill>
                <a:latin typeface="+mn-lt"/>
              </a:defRPr>
            </a:lvl7pPr>
            <a:lvl8pPr marL="3429000" indent="-228600" algn="l" rtl="0" eaLnBrk="1" fontAlgn="base" hangingPunct="1">
              <a:spcBef>
                <a:spcPct val="20000"/>
              </a:spcBef>
              <a:spcAft>
                <a:spcPct val="0"/>
              </a:spcAft>
              <a:buChar char="»"/>
              <a:defRPr sz="1800">
                <a:solidFill>
                  <a:schemeClr val="tx1"/>
                </a:solidFill>
                <a:latin typeface="+mn-lt"/>
              </a:defRPr>
            </a:lvl8pPr>
            <a:lvl9pPr marL="3886200" indent="-228600" algn="l" rtl="0" eaLnBrk="1" fontAlgn="base" hangingPunct="1">
              <a:spcBef>
                <a:spcPct val="20000"/>
              </a:spcBef>
              <a:spcAft>
                <a:spcPct val="0"/>
              </a:spcAft>
              <a:buChar char="»"/>
              <a:defRPr sz="1800">
                <a:solidFill>
                  <a:schemeClr val="tx1"/>
                </a:solidFill>
                <a:latin typeface="+mn-lt"/>
              </a:defRPr>
            </a:lvl9pPr>
          </a:lstStyle>
          <a:p>
            <a:pPr marL="0" indent="0">
              <a:spcAft>
                <a:spcPts val="800"/>
              </a:spcAft>
              <a:buFontTx/>
              <a:buNone/>
            </a:pPr>
            <a:r>
              <a:rPr lang="en-US" sz="1400" kern="0" dirty="0"/>
              <a:t>Yilku1. (2023). ChatGPT hallucination. </a:t>
            </a:r>
            <a:r>
              <a:rPr lang="en-US" sz="1400" kern="0" dirty="0">
                <a:hlinkClick r:id="rId3"/>
              </a:rPr>
              <a:t>Wikimedia Commons</a:t>
            </a:r>
            <a:r>
              <a:rPr lang="en-US" sz="1400" kern="0" dirty="0"/>
              <a:t>.</a:t>
            </a:r>
          </a:p>
        </p:txBody>
      </p:sp>
    </p:spTree>
    <p:extLst>
      <p:ext uri="{BB962C8B-B14F-4D97-AF65-F5344CB8AC3E}">
        <p14:creationId xmlns:p14="http://schemas.microsoft.com/office/powerpoint/2010/main" val="57617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31110A3-B4AB-2D03-C5F1-11433407FE19}"/>
              </a:ext>
            </a:extLst>
          </p:cNvPr>
          <p:cNvSpPr>
            <a:spLocks noGrp="1"/>
          </p:cNvSpPr>
          <p:nvPr>
            <p:ph type="title"/>
          </p:nvPr>
        </p:nvSpPr>
        <p:spPr/>
        <p:txBody>
          <a:bodyPr/>
          <a:lstStyle/>
          <a:p>
            <a:r>
              <a:rPr lang="en-US" dirty="0"/>
              <a:t>How AI Learns, Pt. 1</a:t>
            </a:r>
          </a:p>
        </p:txBody>
      </p:sp>
      <p:sp>
        <p:nvSpPr>
          <p:cNvPr id="6" name="Content Placeholder 5">
            <a:extLst>
              <a:ext uri="{FF2B5EF4-FFF2-40B4-BE49-F238E27FC236}">
                <a16:creationId xmlns:a16="http://schemas.microsoft.com/office/drawing/2014/main" id="{B48D7C54-305F-9A73-F5F1-F2D8F7E8F322}"/>
              </a:ext>
            </a:extLst>
          </p:cNvPr>
          <p:cNvSpPr>
            <a:spLocks noGrp="1"/>
          </p:cNvSpPr>
          <p:nvPr>
            <p:ph sz="half" idx="1"/>
          </p:nvPr>
        </p:nvSpPr>
        <p:spPr/>
        <p:txBody>
          <a:bodyPr/>
          <a:lstStyle/>
          <a:p>
            <a:r>
              <a:rPr lang="en-US" dirty="0"/>
              <a:t>1: Dataset Assembly</a:t>
            </a:r>
          </a:p>
          <a:p>
            <a:pPr lvl="1"/>
            <a:r>
              <a:rPr lang="en-US" sz="2800" dirty="0"/>
              <a:t>Programmers assemble as much data as they can of the type they want the AI model to reproduce (ex. text, photos, code).</a:t>
            </a:r>
          </a:p>
          <a:p>
            <a:pPr lvl="1"/>
            <a:r>
              <a:rPr lang="en-US" sz="2800" dirty="0"/>
              <a:t>Datasets are often cleaned to remove irrelevant or inappropriate content.</a:t>
            </a:r>
          </a:p>
        </p:txBody>
      </p:sp>
      <p:sp>
        <p:nvSpPr>
          <p:cNvPr id="7" name="Content Placeholder 6">
            <a:extLst>
              <a:ext uri="{FF2B5EF4-FFF2-40B4-BE49-F238E27FC236}">
                <a16:creationId xmlns:a16="http://schemas.microsoft.com/office/drawing/2014/main" id="{C12F16F5-E20E-BD9F-A9ED-4CE3C41DF3C6}"/>
              </a:ext>
            </a:extLst>
          </p:cNvPr>
          <p:cNvSpPr>
            <a:spLocks noGrp="1"/>
          </p:cNvSpPr>
          <p:nvPr>
            <p:ph sz="half" idx="2"/>
          </p:nvPr>
        </p:nvSpPr>
        <p:spPr/>
        <p:txBody>
          <a:bodyPr/>
          <a:lstStyle/>
          <a:p>
            <a:r>
              <a:rPr lang="en-US" dirty="0"/>
              <a:t>2: Data Labeling</a:t>
            </a:r>
          </a:p>
          <a:p>
            <a:pPr lvl="1"/>
            <a:r>
              <a:rPr lang="en-US" sz="2800" dirty="0"/>
              <a:t>Supervised learning: human data workers must provide context for items in a dataset.</a:t>
            </a:r>
          </a:p>
          <a:p>
            <a:pPr lvl="1"/>
            <a:r>
              <a:rPr lang="en-US" sz="2800" dirty="0"/>
              <a:t>Unsupervised learning: the program identifies patterns in unlabeled data.</a:t>
            </a:r>
          </a:p>
          <a:p>
            <a:pPr marL="0" indent="0">
              <a:buNone/>
            </a:pPr>
            <a:endParaRPr lang="en-US" dirty="0"/>
          </a:p>
          <a:p>
            <a:pPr marL="0" indent="0">
              <a:buNone/>
            </a:pPr>
            <a:r>
              <a:rPr lang="en-US" sz="2000" dirty="0"/>
              <a:t>Adapted from Brown (</a:t>
            </a:r>
            <a:r>
              <a:rPr lang="en-US" sz="2000" dirty="0">
                <a:hlinkClick r:id="rId2"/>
              </a:rPr>
              <a:t>MIT Sloan</a:t>
            </a:r>
            <a:r>
              <a:rPr lang="en-US" sz="2000" dirty="0"/>
              <a:t>, 2021)</a:t>
            </a:r>
          </a:p>
        </p:txBody>
      </p:sp>
    </p:spTree>
    <p:extLst>
      <p:ext uri="{BB962C8B-B14F-4D97-AF65-F5344CB8AC3E}">
        <p14:creationId xmlns:p14="http://schemas.microsoft.com/office/powerpoint/2010/main" val="3633742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F653A-91FC-3512-9033-816C3174391D}"/>
              </a:ext>
            </a:extLst>
          </p:cNvPr>
          <p:cNvSpPr>
            <a:spLocks noGrp="1"/>
          </p:cNvSpPr>
          <p:nvPr>
            <p:ph type="title"/>
          </p:nvPr>
        </p:nvSpPr>
        <p:spPr/>
        <p:txBody>
          <a:bodyPr/>
          <a:lstStyle/>
          <a:p>
            <a:r>
              <a:rPr lang="en-US" dirty="0"/>
              <a:t>How AI Learns, pt. 2</a:t>
            </a:r>
          </a:p>
        </p:txBody>
      </p:sp>
      <p:sp>
        <p:nvSpPr>
          <p:cNvPr id="3" name="Content Placeholder 2">
            <a:extLst>
              <a:ext uri="{FF2B5EF4-FFF2-40B4-BE49-F238E27FC236}">
                <a16:creationId xmlns:a16="http://schemas.microsoft.com/office/drawing/2014/main" id="{D9903B5E-DBEF-2425-8397-EBB5759135D9}"/>
              </a:ext>
            </a:extLst>
          </p:cNvPr>
          <p:cNvSpPr>
            <a:spLocks noGrp="1"/>
          </p:cNvSpPr>
          <p:nvPr>
            <p:ph sz="half" idx="1"/>
          </p:nvPr>
        </p:nvSpPr>
        <p:spPr/>
        <p:txBody>
          <a:bodyPr/>
          <a:lstStyle/>
          <a:p>
            <a:r>
              <a:rPr lang="en-US" dirty="0"/>
              <a:t>3: Pattern Finding</a:t>
            </a:r>
          </a:p>
          <a:p>
            <a:pPr lvl="1"/>
            <a:r>
              <a:rPr lang="en-US" sz="2800" dirty="0"/>
              <a:t>The program detects patterns and learns to make predictions based on what is included in its data.</a:t>
            </a:r>
          </a:p>
          <a:p>
            <a:pPr lvl="1"/>
            <a:r>
              <a:rPr lang="en-US" sz="2800" dirty="0"/>
              <a:t>Programmers can fine-tune accuracy during this time.</a:t>
            </a:r>
          </a:p>
        </p:txBody>
      </p:sp>
      <p:sp>
        <p:nvSpPr>
          <p:cNvPr id="4" name="Content Placeholder 3">
            <a:extLst>
              <a:ext uri="{FF2B5EF4-FFF2-40B4-BE49-F238E27FC236}">
                <a16:creationId xmlns:a16="http://schemas.microsoft.com/office/drawing/2014/main" id="{F872D2C0-40F2-5EE0-2052-FB4B56A7B9C2}"/>
              </a:ext>
            </a:extLst>
          </p:cNvPr>
          <p:cNvSpPr>
            <a:spLocks noGrp="1"/>
          </p:cNvSpPr>
          <p:nvPr>
            <p:ph sz="half" idx="2"/>
          </p:nvPr>
        </p:nvSpPr>
        <p:spPr/>
        <p:txBody>
          <a:bodyPr/>
          <a:lstStyle/>
          <a:p>
            <a:r>
              <a:rPr lang="en-US" dirty="0"/>
              <a:t>4: Reinforcement Learning,</a:t>
            </a:r>
          </a:p>
          <a:p>
            <a:pPr lvl="1"/>
            <a:r>
              <a:rPr lang="en-US" sz="2800" dirty="0"/>
              <a:t>Programmers (or users of an AI tool after it is deployed) identify good output vs bad output to teach the model to be more accurate.</a:t>
            </a:r>
          </a:p>
          <a:p>
            <a:pPr marL="0" indent="0">
              <a:buNone/>
            </a:pPr>
            <a:endParaRPr lang="en-US" dirty="0"/>
          </a:p>
          <a:p>
            <a:pPr marL="0" indent="0">
              <a:buNone/>
            </a:pPr>
            <a:r>
              <a:rPr lang="en-US" sz="2000" dirty="0"/>
              <a:t>Adapted from Brown (</a:t>
            </a:r>
            <a:r>
              <a:rPr lang="en-US" sz="2000" dirty="0">
                <a:hlinkClick r:id="rId2"/>
              </a:rPr>
              <a:t>MIT Sloan</a:t>
            </a:r>
            <a:r>
              <a:rPr lang="en-US" sz="2000" dirty="0"/>
              <a:t>, 2021)</a:t>
            </a:r>
          </a:p>
        </p:txBody>
      </p:sp>
    </p:spTree>
    <p:extLst>
      <p:ext uri="{BB962C8B-B14F-4D97-AF65-F5344CB8AC3E}">
        <p14:creationId xmlns:p14="http://schemas.microsoft.com/office/powerpoint/2010/main" val="4150330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EF0EB-701E-6564-0FDB-6098CAFBE07B}"/>
              </a:ext>
            </a:extLst>
          </p:cNvPr>
          <p:cNvSpPr>
            <a:spLocks noGrp="1"/>
          </p:cNvSpPr>
          <p:nvPr>
            <p:ph type="title"/>
          </p:nvPr>
        </p:nvSpPr>
        <p:spPr/>
        <p:txBody>
          <a:bodyPr/>
          <a:lstStyle/>
          <a:p>
            <a:r>
              <a:rPr lang="en-US" dirty="0"/>
              <a:t>AI Learning Discussion</a:t>
            </a:r>
          </a:p>
        </p:txBody>
      </p:sp>
      <p:sp>
        <p:nvSpPr>
          <p:cNvPr id="3" name="Content Placeholder 2">
            <a:extLst>
              <a:ext uri="{FF2B5EF4-FFF2-40B4-BE49-F238E27FC236}">
                <a16:creationId xmlns:a16="http://schemas.microsoft.com/office/drawing/2014/main" id="{07765229-E79A-E799-FAF2-02BD627C3E11}"/>
              </a:ext>
            </a:extLst>
          </p:cNvPr>
          <p:cNvSpPr>
            <a:spLocks noGrp="1"/>
          </p:cNvSpPr>
          <p:nvPr>
            <p:ph sz="half" idx="1"/>
          </p:nvPr>
        </p:nvSpPr>
        <p:spPr/>
        <p:txBody>
          <a:bodyPr/>
          <a:lstStyle/>
          <a:p>
            <a:pPr marL="0" indent="0">
              <a:buNone/>
            </a:pPr>
            <a:r>
              <a:rPr lang="en-US" dirty="0"/>
              <a:t>Pick a stage of the AI learning process from the previous slide.</a:t>
            </a:r>
          </a:p>
          <a:p>
            <a:pPr marL="0" indent="0">
              <a:buNone/>
            </a:pPr>
            <a:r>
              <a:rPr lang="en-US" dirty="0"/>
              <a:t> </a:t>
            </a:r>
          </a:p>
          <a:p>
            <a:pPr marL="0" indent="0">
              <a:buNone/>
            </a:pPr>
            <a:r>
              <a:rPr lang="en-US" dirty="0"/>
              <a:t>With your group, discuss areas that require extra caution within that learning stage. Be ready to report out.</a:t>
            </a:r>
          </a:p>
        </p:txBody>
      </p:sp>
      <p:sp>
        <p:nvSpPr>
          <p:cNvPr id="4" name="Content Placeholder 3">
            <a:extLst>
              <a:ext uri="{FF2B5EF4-FFF2-40B4-BE49-F238E27FC236}">
                <a16:creationId xmlns:a16="http://schemas.microsoft.com/office/drawing/2014/main" id="{BF9FE99F-78AE-F42F-CF98-A8EB312F9B4D}"/>
              </a:ext>
            </a:extLst>
          </p:cNvPr>
          <p:cNvSpPr>
            <a:spLocks noGrp="1"/>
          </p:cNvSpPr>
          <p:nvPr>
            <p:ph sz="half" idx="2"/>
          </p:nvPr>
        </p:nvSpPr>
        <p:spPr/>
        <p:txBody>
          <a:bodyPr/>
          <a:lstStyle/>
          <a:p>
            <a:pPr marL="0" indent="0">
              <a:buNone/>
            </a:pPr>
            <a:r>
              <a:rPr lang="en-US" dirty="0"/>
              <a:t>Starter topics:</a:t>
            </a:r>
          </a:p>
          <a:p>
            <a:pPr marL="0" indent="0">
              <a:buNone/>
            </a:pPr>
            <a:endParaRPr lang="en-US" dirty="0"/>
          </a:p>
          <a:p>
            <a:r>
              <a:rPr lang="en-US" dirty="0"/>
              <a:t>Data sources (copyright, privacy, inclusion/ exclusion)</a:t>
            </a:r>
          </a:p>
          <a:p>
            <a:r>
              <a:rPr lang="en-US" dirty="0"/>
              <a:t>Labor issues</a:t>
            </a:r>
          </a:p>
          <a:p>
            <a:r>
              <a:rPr lang="en-US" dirty="0"/>
              <a:t>Environmental concerns</a:t>
            </a:r>
          </a:p>
          <a:p>
            <a:r>
              <a:rPr lang="en-US" dirty="0"/>
              <a:t>Risk of bias</a:t>
            </a:r>
          </a:p>
          <a:p>
            <a:r>
              <a:rPr lang="en-US" dirty="0"/>
              <a:t>Accuracy vs errors</a:t>
            </a:r>
          </a:p>
        </p:txBody>
      </p:sp>
    </p:spTree>
    <p:extLst>
      <p:ext uri="{BB962C8B-B14F-4D97-AF65-F5344CB8AC3E}">
        <p14:creationId xmlns:p14="http://schemas.microsoft.com/office/powerpoint/2010/main" val="2695273342"/>
      </p:ext>
    </p:extLst>
  </p:cSld>
  <p:clrMapOvr>
    <a:masterClrMapping/>
  </p:clrMapOvr>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TILTPresentation-Template" id="{AB281015-E3EF-4CA4-ACFF-7A0CCAB593D3}" vid="{736C4559-1246-4482-B1DD-9EFED0333CF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JTILTPresentation-Template-OTH</Template>
  <TotalTime>57</TotalTime>
  <Words>1393</Words>
  <Application>Microsoft Office PowerPoint</Application>
  <PresentationFormat>Widescreen</PresentationFormat>
  <Paragraphs>107</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MS PGothic</vt:lpstr>
      <vt:lpstr>Comic Sans MS</vt:lpstr>
      <vt:lpstr>Roboto</vt:lpstr>
      <vt:lpstr>Roboto Black</vt:lpstr>
      <vt:lpstr>Times New Roman</vt:lpstr>
      <vt:lpstr>Verdana</vt:lpstr>
      <vt:lpstr>Default Design</vt:lpstr>
      <vt:lpstr>AI &amp; Ethics</vt:lpstr>
      <vt:lpstr>Icebreaker</vt:lpstr>
      <vt:lpstr>Terminology, pt. 1</vt:lpstr>
      <vt:lpstr>Terminology, pt. 2</vt:lpstr>
      <vt:lpstr>Important Notes</vt:lpstr>
      <vt:lpstr>Confabulation</vt:lpstr>
      <vt:lpstr>How AI Learns, Pt. 1</vt:lpstr>
      <vt:lpstr>How AI Learns, pt. 2</vt:lpstr>
      <vt:lpstr>AI Learning Discussion</vt:lpstr>
      <vt:lpstr>Two Case Studies in Bias &amp; Efficiency*, pt. 1</vt:lpstr>
      <vt:lpstr>Two Case Studies in Bias &amp; Efficiency*, pt. 2</vt:lpstr>
      <vt:lpstr>Ethics Discussion, pt. 1</vt:lpstr>
      <vt:lpstr>Ethics Discussion, pt. 2</vt:lpstr>
      <vt:lpstr>References</vt:lpstr>
    </vt:vector>
  </TitlesOfParts>
  <Company>The 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Integrating Instructional Software into Teaching and Learning</dc:subject>
  <dc:creator>Craig Erschel Shepherd (cshphrd2)</dc:creator>
  <cp:lastModifiedBy>Craig Erschel Shepherd (cshphrd2)</cp:lastModifiedBy>
  <cp:revision>6</cp:revision>
  <dcterms:created xsi:type="dcterms:W3CDTF">2024-09-10T15:41:43Z</dcterms:created>
  <dcterms:modified xsi:type="dcterms:W3CDTF">2026-05-27T20:26:28Z</dcterms:modified>
</cp:coreProperties>
</file>