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256" r:id="rId2"/>
    <p:sldId id="260" r:id="rId3"/>
    <p:sldId id="261" r:id="rId4"/>
    <p:sldId id="262" r:id="rId5"/>
    <p:sldId id="263" r:id="rId6"/>
    <p:sldId id="264" r:id="rId7"/>
    <p:sldId id="282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3" r:id="rId2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anose="030F0702030302020204" pitchFamily="66" charset="0"/>
        <a:ea typeface="MS PGothic" panose="020B0600070205080204" pitchFamily="34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4B0B783C-CE66-43CC-A1F2-AE7C6EE4B6EF}">
          <p14:sldIdLst>
            <p14:sldId id="256"/>
          </p14:sldIdLst>
        </p14:section>
        <p14:section name="Presentation Contents" id="{4AABBEC6-4A8C-4A7F-A749-6BED348544CB}">
          <p14:sldIdLst>
            <p14:sldId id="260"/>
            <p14:sldId id="261"/>
            <p14:sldId id="262"/>
            <p14:sldId id="263"/>
            <p14:sldId id="264"/>
            <p14:sldId id="282"/>
            <p14:sldId id="266"/>
            <p14:sldId id="267"/>
            <p14:sldId id="268"/>
            <p14:sldId id="269"/>
            <p14:sldId id="270"/>
            <p14:sldId id="271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  <p14:sldId id="280"/>
            <p14:sldId id="281"/>
            <p14:sldId id="28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4319">
          <p15:clr>
            <a:srgbClr val="A4A3A4"/>
          </p15:clr>
        </p15:guide>
        <p15:guide id="2" pos="76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F5597"/>
    <a:srgbClr val="595959"/>
    <a:srgbClr val="B8E08C"/>
    <a:srgbClr val="FF0000"/>
    <a:srgbClr val="CC9900"/>
    <a:srgbClr val="663300"/>
    <a:srgbClr val="006600"/>
    <a:srgbClr val="990000"/>
    <a:srgbClr val="003399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E7491C0-72A2-037D-94FD-8BEB9F5285AC}" v="6" dt="2026-05-19T13:04:10.9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22" autoAdjust="0"/>
    <p:restoredTop sz="91301" autoAdjust="0"/>
  </p:normalViewPr>
  <p:slideViewPr>
    <p:cSldViewPr snapToGrid="0" showGuides="1">
      <p:cViewPr varScale="1">
        <p:scale>
          <a:sx n="91" d="100"/>
          <a:sy n="91" d="100"/>
        </p:scale>
        <p:origin x="60" y="171"/>
      </p:cViewPr>
      <p:guideLst>
        <p:guide orient="horz" pos="4319"/>
        <p:guide pos="7679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>
            <a:extLst>
              <a:ext uri="{FF2B5EF4-FFF2-40B4-BE49-F238E27FC236}">
                <a16:creationId xmlns:a16="http://schemas.microsoft.com/office/drawing/2014/main" id="{C54D9C12-C77C-44B5-A4B6-550B204C29C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1" name="Rectangle 3">
            <a:extLst>
              <a:ext uri="{FF2B5EF4-FFF2-40B4-BE49-F238E27FC236}">
                <a16:creationId xmlns:a16="http://schemas.microsoft.com/office/drawing/2014/main" id="{9794E248-9E8C-443A-A5ED-3F797AF9CCF3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2" name="Rectangle 4">
            <a:extLst>
              <a:ext uri="{FF2B5EF4-FFF2-40B4-BE49-F238E27FC236}">
                <a16:creationId xmlns:a16="http://schemas.microsoft.com/office/drawing/2014/main" id="{3F807E8F-6973-4907-A2A9-0016C1976F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9093" name="Rectangle 5">
            <a:extLst>
              <a:ext uri="{FF2B5EF4-FFF2-40B4-BE49-F238E27FC236}">
                <a16:creationId xmlns:a16="http://schemas.microsoft.com/office/drawing/2014/main" id="{BE14ACE5-F3A1-44D5-A056-A5EADFD2C8D4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2B9D48F8-701B-40D8-B658-5D61D9E7BD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454A6B60-46F5-44FD-91EA-C6001B68C5E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03195FFD-7637-4C12-9641-4DC81A95556D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7B94D00D-C45E-44AC-BBC9-BB7161F66FA4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E8C99408-3AA3-49C2-A275-BEB167CA671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1259C95-AE49-459E-B2EE-D26ED3BBEBD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71ED5B40-1D5B-4B3A-8EE7-056D8C9833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fld id="{4B22A6BE-9336-4166-AE8C-1C58964F57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ＭＳ Ｐゴシック" pitchFamily="-112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MS PGothic" panose="020B0600070205080204" pitchFamily="3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 sz="4400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52146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676347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8857872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373885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6000" y="274638"/>
            <a:ext cx="100584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04875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038072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1603999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227646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668619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8472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83439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64030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2F5597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406888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hyperlink" Target="https://creativecommons.org/licenses/by-nc-sa/4.0/" TargetMode="Externa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hyperlink" Target="https://journals.uwyo.edu/index.php/jtilt/index" TargetMode="Externa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4">
            <a:extLst>
              <a:ext uri="{FF2B5EF4-FFF2-40B4-BE49-F238E27FC236}">
                <a16:creationId xmlns:a16="http://schemas.microsoft.com/office/drawing/2014/main" id="{C8C1C049-F093-489D-90F9-FF3503ADDF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274638"/>
            <a:ext cx="10058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US" altLang="en-US" dirty="0"/>
          </a:p>
        </p:txBody>
      </p:sp>
      <p:sp>
        <p:nvSpPr>
          <p:cNvPr id="1027" name="Rectangle 15">
            <a:extLst>
              <a:ext uri="{FF2B5EF4-FFF2-40B4-BE49-F238E27FC236}">
                <a16:creationId xmlns:a16="http://schemas.microsoft.com/office/drawing/2014/main" id="{0270379C-98BA-456F-9A8F-BAB630A6FC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1DB6455-0209-2065-F6CC-30EB983286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5195" y="6437165"/>
            <a:ext cx="12186805" cy="0"/>
          </a:xfrm>
          <a:prstGeom prst="line">
            <a:avLst/>
          </a:prstGeom>
          <a:ln w="57150">
            <a:solidFill>
              <a:srgbClr val="B8E08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EC493F0C-13A0-FB5C-3D8D-286241BDE09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5194" y="6477002"/>
            <a:ext cx="12186805" cy="380998"/>
          </a:xfrm>
          <a:prstGeom prst="rect">
            <a:avLst/>
          </a:prstGeom>
          <a:solidFill>
            <a:srgbClr val="2F5597"/>
          </a:solidFill>
          <a:ln>
            <a:solidFill>
              <a:srgbClr val="2F559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1000" u="none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  <a:hlinkClick r:id="rId1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Journal of Technology-Integrated Lessons and Teaching</a:t>
            </a:r>
            <a:r>
              <a:rPr lang="en-US" sz="1000" dirty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, 5(1).</a:t>
            </a:r>
          </a:p>
        </p:txBody>
      </p:sp>
      <p:pic>
        <p:nvPicPr>
          <p:cNvPr id="7" name="Picture 6">
            <a:hlinkClick r:id="rId15"/>
            <a:extLst>
              <a:ext uri="{FF2B5EF4-FFF2-40B4-BE49-F238E27FC236}">
                <a16:creationId xmlns:a16="http://schemas.microsoft.com/office/drawing/2014/main" id="{BCE05341-DD77-EB2C-106C-FE0D7F70D44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0025" y="109242"/>
            <a:ext cx="868680" cy="493395"/>
          </a:xfrm>
          <a:prstGeom prst="rect">
            <a:avLst/>
          </a:prstGeom>
        </p:spPr>
      </p:pic>
      <p:pic>
        <p:nvPicPr>
          <p:cNvPr id="8" name="Picture 7" descr="Creative Commons, Attribution, Non-Commercial, Share Alike icon.">
            <a:hlinkClick r:id="rId17"/>
            <a:extLst>
              <a:ext uri="{FF2B5EF4-FFF2-40B4-BE49-F238E27FC236}">
                <a16:creationId xmlns:a16="http://schemas.microsoft.com/office/drawing/2014/main" id="{B1D746F0-1DEE-FF75-477C-ADEF8F836C99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10503" y="6526535"/>
            <a:ext cx="808202" cy="276046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  <p:sldLayoutId id="2147484154" r:id="rId12"/>
    <p:sldLayoutId id="2147484155" r:id="rId13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>
          <a:solidFill>
            <a:srgbClr val="2F5597"/>
          </a:solidFill>
          <a:latin typeface="+mj-lt"/>
          <a:ea typeface="MS PGothic" panose="020B0600070205080204" pitchFamily="34" charset="-128"/>
          <a:cs typeface="ＭＳ Ｐゴシック" pitchFamily="-112" charset="-128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  <a:ea typeface="MS PGothic" panose="020B0600070205080204" pitchFamily="34" charset="-128"/>
          <a:cs typeface="ＭＳ Ｐゴシック" pitchFamily="-112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anose="020B0600070205080204" pitchFamily="34" charset="-128"/>
          <a:cs typeface="ＭＳ Ｐゴシック" pitchFamily="-112" charset="-128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anose="020B0600070205080204" pitchFamily="34" charset="-128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anose="020B0600070205080204" pitchFamily="34" charset="-128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anose="020B0600070205080204" pitchFamily="34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bcnews.com/pop-culture/pop-culture-news/months-after-tiktok-apologized-black-creators-many-say-little-has-n1256726" TargetMode="Externa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tannica.com/topic/Nuremberg-Code" TargetMode="External"/><Relationship Id="rId2" Type="http://schemas.openxmlformats.org/officeDocument/2006/relationships/hyperlink" Target="https://en.wikipedia.org/wiki/Grand_Upright_Music,_Ltd._v._Warner_Bros._Records_Inc." TargetMode="Externa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ytimes.com/2018/04/04/us/politics/cambridge-analytica-scandal-fallout.html" TargetMode="Externa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hs.gov/ohrp/regulations-and-policy/belmont-report/read-the-belmont-report/index.html" TargetMode="External"/><Relationship Id="rId2" Type="http://schemas.openxmlformats.org/officeDocument/2006/relationships/hyperlink" Target="https://www.britannica.com/topic/Nuremberg-Code" TargetMode="Externa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Grand_Upright_Music,_Ltd._v._Warner_Bros._Records_Inc" TargetMode="External"/><Relationship Id="rId2" Type="http://schemas.openxmlformats.org/officeDocument/2006/relationships/hyperlink" Target="https://www.nytimes.com/2018/04/04/us/politics/cambridge-analytica-scandal-fallout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nbcnews.com/pop-culture/pop-culture-news/months-after-tiktok-apologized-black-creators-many-say-little-has-n1256726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roxy-tu.researchport.umd.edu/login?ins=tu&amp;url=https://search-ebscohost-com.proxy-tu.researchport.umd.edu/login.aspx?direct=true&amp;db=bth&amp;AN=20916971&amp;site=eds-live&amp;scope=site" TargetMode="External"/><Relationship Id="rId2" Type="http://schemas.openxmlformats.org/officeDocument/2006/relationships/hyperlink" Target="https://www.merriam-webster.com/dictionary/information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roxy-tu.researchport.umd.edu/login?url=https://sk-sagepub-com.proxy-tu.researchport.umd.edu/books/information/n1.xml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3026A-A2AF-6151-9112-44E3AFB14F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Information Ethics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A7B3BC-E72C-C501-735D-04F3C219E24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>
                <a:ea typeface="MS PGothic"/>
              </a:rPr>
              <a:t>Jasmine Thomas, Towson University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8643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0990850-1440-AD0E-FE27-6B2407E64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Morals, Ethics, and Policy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3A82744D-63DE-3ED5-CC60-A4C9CF090E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00000"/>
              </a:lnSpc>
              <a:defRPr b="1"/>
            </a:pPr>
            <a:r>
              <a:rPr lang="en-US" dirty="0"/>
              <a:t>Morals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Right versus Wrong</a:t>
            </a:r>
          </a:p>
          <a:p>
            <a:pPr lvl="0">
              <a:lnSpc>
                <a:spcPct val="100000"/>
              </a:lnSpc>
              <a:defRPr b="1"/>
            </a:pPr>
            <a:r>
              <a:rPr lang="en-US"/>
              <a:t>Ethics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Good versus Bad</a:t>
            </a:r>
          </a:p>
          <a:p>
            <a:pPr lvl="0">
              <a:lnSpc>
                <a:spcPct val="100000"/>
              </a:lnSpc>
              <a:defRPr b="1"/>
            </a:pPr>
            <a:r>
              <a:rPr lang="en-US" dirty="0"/>
              <a:t>Policy</a:t>
            </a:r>
          </a:p>
          <a:p>
            <a:pPr lvl="1">
              <a:lnSpc>
                <a:spcPct val="100000"/>
              </a:lnSpc>
            </a:pPr>
            <a:r>
              <a:rPr lang="en-US" dirty="0"/>
              <a:t>Legal versus Illegal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7886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BADD15-57CA-9DC3-4D8F-50E20DDEC9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Ethical Frameworks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8712E987-8C37-19EB-1FD3-A40DE327058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/>
            <a:r>
              <a:rPr lang="en-US" b="1" dirty="0"/>
              <a:t>Utilitarianism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dirty="0"/>
              <a:t>trying to do the most good for the most people; maximizing benefits and minimizing harms</a:t>
            </a:r>
          </a:p>
          <a:p>
            <a:pPr lvl="0"/>
            <a:r>
              <a:rPr lang="en-US" b="1" dirty="0"/>
              <a:t>Virtue Ethics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dirty="0"/>
              <a:t>focusing on virtuous traits or habits like loyalty, bravery, generosity, and wisdom</a:t>
            </a:r>
          </a:p>
          <a:p>
            <a:pPr lvl="0"/>
            <a:r>
              <a:rPr lang="en-US" b="1" dirty="0"/>
              <a:t>Egoism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dirty="0"/>
              <a:t>morality is based on self-interest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0425A715-4519-40ED-1C39-4BAD0460DCA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lvl="0"/>
            <a:r>
              <a:rPr lang="en-US" b="1" dirty="0"/>
              <a:t>Care Ethics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dirty="0"/>
              <a:t>feminist approach; moral decisions based on relationships with those around us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US" b="1" dirty="0"/>
              <a:t>Ubuntu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dirty="0"/>
              <a:t>collectivist approach to ethics and morals</a:t>
            </a:r>
          </a:p>
          <a:p>
            <a:pPr lvl="0">
              <a:buFont typeface="Arial" panose="020B0604020202020204" pitchFamily="34" charset="0"/>
              <a:buNone/>
            </a:pPr>
            <a:r>
              <a:rPr lang="en-US" b="1" dirty="0"/>
              <a:t>And more…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dirty="0"/>
              <a:t>Deontology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dirty="0"/>
              <a:t>Consequentialism</a:t>
            </a:r>
          </a:p>
          <a:p>
            <a:pPr lvl="1">
              <a:buFont typeface="Arial" panose="020B0604020202020204" pitchFamily="34" charset="0"/>
              <a:buNone/>
            </a:pPr>
            <a:r>
              <a:rPr lang="en-US" dirty="0"/>
              <a:t>Contractual Ethics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001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332F1426-2481-BDAB-0D8C-512D94D6DE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Ethics Defined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C832AF6C-E341-1BA7-7692-224A2E94657D}"/>
              </a:ext>
            </a:extLst>
          </p:cNvPr>
          <p:cNvSpPr>
            <a:spLocks noGrp="1"/>
          </p:cNvSpPr>
          <p:nvPr>
            <p:ph type="body"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Information Ethics </a:t>
            </a:r>
            <a:r>
              <a:rPr lang="en-US" dirty="0"/>
              <a:t>is the story of the good that can be accomplished with information, and all the ways it may be used to harm. ​</a:t>
            </a:r>
          </a:p>
          <a:p>
            <a:pPr marL="0" indent="0">
              <a:buNone/>
            </a:pPr>
            <a:br>
              <a:rPr lang="en-US" dirty="0"/>
            </a:br>
            <a:r>
              <a:rPr lang="en-US" sz="2800" dirty="0"/>
              <a:t>(</a:t>
            </a:r>
            <a:r>
              <a:rPr lang="en-US" sz="2800" u="sng" dirty="0"/>
              <a:t>Burgess 2019</a:t>
            </a:r>
            <a:r>
              <a:rPr lang="en-US" sz="2800" dirty="0"/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13513A9D-2C84-277D-A268-FECB0C87593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lvl="0" indent="0" algn="ctr">
              <a:buNone/>
            </a:pPr>
            <a:r>
              <a:rPr lang="en-US" sz="5400" dirty="0"/>
              <a:t>Access</a:t>
            </a:r>
          </a:p>
          <a:p>
            <a:pPr marL="0" lvl="0" indent="0" algn="ctr">
              <a:buNone/>
            </a:pPr>
            <a:r>
              <a:rPr lang="en-US" sz="5400" dirty="0"/>
              <a:t>Ownership</a:t>
            </a:r>
          </a:p>
          <a:p>
            <a:pPr marL="0" lvl="0" indent="0" algn="ctr">
              <a:buNone/>
            </a:pPr>
            <a:r>
              <a:rPr lang="en-US" sz="5400" dirty="0"/>
              <a:t>Privacy</a:t>
            </a:r>
          </a:p>
          <a:p>
            <a:pPr marL="0" lvl="0" indent="0" algn="ctr">
              <a:buNone/>
            </a:pPr>
            <a:r>
              <a:rPr lang="en-US" sz="5400" dirty="0"/>
              <a:t>Security</a:t>
            </a:r>
          </a:p>
        </p:txBody>
      </p:sp>
    </p:spTree>
    <p:extLst>
      <p:ext uri="{BB962C8B-B14F-4D97-AF65-F5344CB8AC3E}">
        <p14:creationId xmlns:p14="http://schemas.microsoft.com/office/powerpoint/2010/main" val="3846778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7D1969-1F33-3505-8DC1-3CAA87B298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021D8AC-FE59-E9AA-D384-B0C4B0C27E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Issues in Information Ethics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BC4E8E3-B4F0-C4FB-8F29-A830F5C19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What ethical issues may arise as you find, use, and create?</a:t>
            </a:r>
          </a:p>
        </p:txBody>
      </p:sp>
    </p:spTree>
    <p:extLst>
      <p:ext uri="{BB962C8B-B14F-4D97-AF65-F5344CB8AC3E}">
        <p14:creationId xmlns:p14="http://schemas.microsoft.com/office/powerpoint/2010/main" val="2892965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C46DE9B-6E5A-5CEC-0C05-7104282EF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Access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3E595EA-6FA4-5A27-C0D8-CB53D04C854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Information access: </a:t>
            </a:r>
            <a:r>
              <a:rPr lang="en-US" dirty="0"/>
              <a:t>limiting or providing access to information and information technology</a:t>
            </a:r>
          </a:p>
          <a:p>
            <a:r>
              <a:rPr lang="en-US" dirty="0"/>
              <a:t>including the freedom/ability to identify, find, evaluate, and use information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BEDE43-E443-170B-5ABF-400FFD49EC8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are barriers associated with accessing information during the research process:</a:t>
            </a:r>
          </a:p>
          <a:p>
            <a:r>
              <a:rPr lang="en-US" dirty="0"/>
              <a:t>Paywalls</a:t>
            </a:r>
          </a:p>
          <a:p>
            <a:r>
              <a:rPr lang="en-US" dirty="0"/>
              <a:t>Travel</a:t>
            </a:r>
          </a:p>
          <a:p>
            <a:r>
              <a:rPr lang="en-US" dirty="0"/>
              <a:t>Technology</a:t>
            </a:r>
          </a:p>
          <a:p>
            <a:r>
              <a:rPr lang="en-US" dirty="0"/>
              <a:t>Internet</a:t>
            </a:r>
          </a:p>
          <a:p>
            <a:r>
              <a:rPr lang="en-US" dirty="0"/>
              <a:t>Education</a:t>
            </a:r>
          </a:p>
        </p:txBody>
      </p:sp>
    </p:spTree>
    <p:extLst>
      <p:ext uri="{BB962C8B-B14F-4D97-AF65-F5344CB8AC3E}">
        <p14:creationId xmlns:p14="http://schemas.microsoft.com/office/powerpoint/2010/main" val="9224981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B97163-0434-DA3A-8F52-045F0A5863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Access: TikTok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E8894F-BEA7-CF79-8976-C7AC20CEFB6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en-US" dirty="0"/>
              <a:t>TikTok’s content moderation policies in the past have censored and suppressed LGBTQ+ and Black content creators. </a:t>
            </a:r>
          </a:p>
          <a:p>
            <a:pPr marL="0" indent="0">
              <a:buNone/>
            </a:pPr>
            <a:endParaRPr lang="en-US" sz="1200" dirty="0">
              <a:hlinkClick r:id="rId2"/>
            </a:endParaRPr>
          </a:p>
          <a:p>
            <a:pPr marL="0" indent="0">
              <a:buNone/>
            </a:pPr>
            <a:r>
              <a:rPr lang="en-US" sz="1200" dirty="0">
                <a:hlinkClick r:id="rId2"/>
              </a:rPr>
              <a:t>Months after TikTok apologized to Black creators, many say little has changed</a:t>
            </a:r>
            <a:endParaRPr lang="en-US" sz="1200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7D4AF5-0424-4E40-30DB-19A8CBC2378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lvl="0" indent="0">
              <a:lnSpc>
                <a:spcPct val="100000"/>
              </a:lnSpc>
              <a:buNone/>
            </a:pPr>
            <a:r>
              <a:rPr lang="en-US" dirty="0"/>
              <a:t>Are there any instances where limiting one’s ability to access information is appropriate?</a:t>
            </a:r>
          </a:p>
        </p:txBody>
      </p:sp>
    </p:spTree>
    <p:extLst>
      <p:ext uri="{BB962C8B-B14F-4D97-AF65-F5344CB8AC3E}">
        <p14:creationId xmlns:p14="http://schemas.microsoft.com/office/powerpoint/2010/main" val="34673111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661CB-289B-8D59-921E-05D2398767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Ownership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06BCDF-BF51-05EE-12F0-A92F38A84E1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0">
              <a:lnSpc>
                <a:spcPct val="100000"/>
              </a:lnSpc>
            </a:pPr>
            <a:r>
              <a:rPr lang="en-US" b="1" dirty="0"/>
              <a:t>Copyright: </a:t>
            </a:r>
            <a:r>
              <a:rPr lang="en-US" dirty="0"/>
              <a:t>intellectual property protection that is automatically applied when someone publishes a creative work, lasts for the life of the author + 70 years</a:t>
            </a:r>
          </a:p>
          <a:p>
            <a:pPr lvl="0">
              <a:lnSpc>
                <a:spcPct val="100000"/>
              </a:lnSpc>
            </a:pPr>
            <a:endParaRPr lang="en-US" dirty="0"/>
          </a:p>
          <a:p>
            <a:pPr lvl="0">
              <a:lnSpc>
                <a:spcPct val="100000"/>
              </a:lnSpc>
            </a:pPr>
            <a:r>
              <a:rPr lang="en-US" b="1" dirty="0"/>
              <a:t>Attribution: </a:t>
            </a:r>
            <a:r>
              <a:rPr lang="en-US" dirty="0"/>
              <a:t>giving credit to the original author of a work or the copyright holder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55A7B0-65D9-2E3D-9C2E-3098DC04633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dirty="0"/>
              <a:t>In academic research you must give credit whenever you are:</a:t>
            </a:r>
          </a:p>
          <a:p>
            <a:r>
              <a:rPr lang="en-US" sz="2400" dirty="0"/>
              <a:t>quoting another person’s actual words or replicating all or part of another’s product</a:t>
            </a:r>
          </a:p>
          <a:p>
            <a:r>
              <a:rPr lang="en-US" sz="2400" dirty="0"/>
              <a:t>using another person’s ideas, opinions, work, data, or theories, even if you are paraphrasing</a:t>
            </a:r>
          </a:p>
          <a:p>
            <a:r>
              <a:rPr lang="en-US" sz="2400" dirty="0"/>
              <a:t>Borrowing facts, statistics, or other illustrative materials.</a:t>
            </a:r>
          </a:p>
        </p:txBody>
      </p:sp>
    </p:spTree>
    <p:extLst>
      <p:ext uri="{BB962C8B-B14F-4D97-AF65-F5344CB8AC3E}">
        <p14:creationId xmlns:p14="http://schemas.microsoft.com/office/powerpoint/2010/main" val="223660323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59CC8-6305-1454-620C-5B5A5AB0EF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Copyright &amp; Attribution: Alone Again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D6E9D-D63F-72D3-9BEF-A24EBFF1231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In 1991, rapper Biz Markie was sued for sampling George O’Sullivan’s “Alone Again (Naturally)” in his song “Alone Again” without permission.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The court ruled that the sampling without permission was copyright infringement.</a:t>
            </a:r>
          </a:p>
          <a:p>
            <a:pPr marL="0" indent="0">
              <a:buNone/>
            </a:pPr>
            <a:endParaRPr lang="en-US" sz="1200" dirty="0">
              <a:hlinkClick r:id="" action="ppaction://noaction"/>
            </a:endParaRPr>
          </a:p>
          <a:p>
            <a:pPr marL="0" indent="0">
              <a:buNone/>
            </a:pPr>
            <a:r>
              <a:rPr lang="en-US" sz="1200" dirty="0">
                <a:hlinkClick r:id="rId2"/>
              </a:rPr>
              <a:t>(Grand Upright Music, Ltd. v. Warner Bros. Records Inc.</a:t>
            </a:r>
            <a:r>
              <a:rPr lang="en-US" sz="1200" dirty="0"/>
              <a:t>)</a:t>
            </a:r>
            <a:endParaRPr lang="en-US" sz="1200" dirty="0">
              <a:hlinkClick r:id="rId3"/>
            </a:endParaRP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4038AD0-47A2-5AF5-865B-FFED82467D47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lvl="0" indent="0">
              <a:lnSpc>
                <a:spcPct val="100000"/>
              </a:lnSpc>
              <a:buNone/>
            </a:pPr>
            <a:r>
              <a:rPr lang="en-US" dirty="0"/>
              <a:t>Why should you give credit to the original author?</a:t>
            </a:r>
          </a:p>
        </p:txBody>
      </p:sp>
    </p:spTree>
    <p:extLst>
      <p:ext uri="{BB962C8B-B14F-4D97-AF65-F5344CB8AC3E}">
        <p14:creationId xmlns:p14="http://schemas.microsoft.com/office/powerpoint/2010/main" val="38025753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F90EB-D5C7-C878-9038-DE542A7A7B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Privacy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4F58B7-DB41-7FD2-C52C-E225B24607C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Information privacy: </a:t>
            </a:r>
            <a:r>
              <a:rPr lang="en-US" dirty="0"/>
              <a:t>having control over/ limiting access to one’s personal information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 research participant has the </a:t>
            </a:r>
            <a:r>
              <a:rPr lang="en-US" b="1" dirty="0"/>
              <a:t>right to privacy </a:t>
            </a:r>
            <a:r>
              <a:rPr lang="en-US" dirty="0"/>
              <a:t>and the researcher is responsible for protecting the participants’ privacy.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96E230-38B6-B0B0-C7CA-0F8E5BEEFEE0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>
              <a:defRPr cap="all"/>
            </a:pPr>
            <a:r>
              <a:rPr lang="en-US" dirty="0"/>
              <a:t>HIPPA and medical records</a:t>
            </a:r>
          </a:p>
          <a:p>
            <a:pPr lvl="0">
              <a:lnSpc>
                <a:spcPct val="100000"/>
              </a:lnSpc>
              <a:defRPr cap="all"/>
            </a:pPr>
            <a:r>
              <a:rPr lang="en-US" dirty="0"/>
              <a:t>FERPA and educational records</a:t>
            </a:r>
          </a:p>
          <a:p>
            <a:pPr lvl="0">
              <a:lnSpc>
                <a:spcPct val="100000"/>
              </a:lnSpc>
              <a:defRPr cap="all"/>
            </a:pPr>
            <a:r>
              <a:rPr lang="en-US" dirty="0"/>
              <a:t>Financial privacy rule</a:t>
            </a:r>
          </a:p>
        </p:txBody>
      </p:sp>
    </p:spTree>
    <p:extLst>
      <p:ext uri="{BB962C8B-B14F-4D97-AF65-F5344CB8AC3E}">
        <p14:creationId xmlns:p14="http://schemas.microsoft.com/office/powerpoint/2010/main" val="28296804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19BEF8-C22E-BD73-F58F-58FE095A8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Privacy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89D3D-D0B3-905C-C18E-8479D03BF071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 anchor="ctr"/>
          <a:lstStyle/>
          <a:p>
            <a:pPr marL="0" indent="0">
              <a:buNone/>
            </a:pPr>
            <a:r>
              <a:rPr lang="en-US" dirty="0"/>
              <a:t>Cambridge Analytica obtained the personal data of millions of Facebook users and sold psychological profiles of American voters to political campaigns and advertisers.</a:t>
            </a:r>
          </a:p>
          <a:p>
            <a:pPr marL="0" indent="0">
              <a:buNone/>
            </a:pPr>
            <a:endParaRPr lang="en-US" sz="1200" dirty="0"/>
          </a:p>
          <a:p>
            <a:pPr marL="0" indent="0">
              <a:buNone/>
            </a:pPr>
            <a:r>
              <a:rPr lang="en-US" sz="1200" dirty="0">
                <a:hlinkClick r:id="rId2"/>
              </a:rPr>
              <a:t>Cambridge Analytica and Facebook: The Scandal and the Fallout So Far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DAE42F32-702B-1485-CE83-13F597B53186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anchor="ctr"/>
          <a:lstStyle/>
          <a:p>
            <a:pPr marL="0" lvl="0" indent="0">
              <a:lnSpc>
                <a:spcPct val="100000"/>
              </a:lnSpc>
              <a:buNone/>
            </a:pPr>
            <a:r>
              <a:rPr lang="en-US" dirty="0"/>
              <a:t>How important is information privacy to you?</a:t>
            </a:r>
          </a:p>
        </p:txBody>
      </p:sp>
    </p:spTree>
    <p:extLst>
      <p:ext uri="{BB962C8B-B14F-4D97-AF65-F5344CB8AC3E}">
        <p14:creationId xmlns:p14="http://schemas.microsoft.com/office/powerpoint/2010/main" val="586240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D977CE-8870-78D6-BE00-E4265F65C3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344F9-14BD-D5DC-6528-A3814315DD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Define information.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Explore ethical issues related to information creation, access, and use.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Reflect on your own ethical considerations.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Create an Information Code of Ethics.</a:t>
            </a:r>
          </a:p>
        </p:txBody>
      </p:sp>
    </p:spTree>
    <p:extLst>
      <p:ext uri="{BB962C8B-B14F-4D97-AF65-F5344CB8AC3E}">
        <p14:creationId xmlns:p14="http://schemas.microsoft.com/office/powerpoint/2010/main" val="393389564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B480787-E271-968A-D20E-0D0C194A0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…and many, many, other issues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AEAB78B9-C9DF-0579-F1CA-3A323BEE6E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Algorithmic bias​</a:t>
            </a:r>
          </a:p>
          <a:p>
            <a:pPr lvl="0"/>
            <a:r>
              <a:rPr lang="en-US"/>
              <a:t>Artificial intelligence</a:t>
            </a:r>
          </a:p>
          <a:p>
            <a:pPr lvl="0"/>
            <a:r>
              <a:rPr lang="en-US"/>
              <a:t>Book banning and other forms of censorship​</a:t>
            </a:r>
          </a:p>
          <a:p>
            <a:pPr lvl="0"/>
            <a:r>
              <a:rPr lang="en-US"/>
              <a:t>Cybersecurity</a:t>
            </a:r>
          </a:p>
          <a:p>
            <a:pPr lvl="0"/>
            <a:r>
              <a:rPr lang="en-US"/>
              <a:t>Environmental impact</a:t>
            </a:r>
          </a:p>
          <a:p>
            <a:pPr lvl="0"/>
            <a:r>
              <a:rPr lang="en-US" dirty="0"/>
              <a:t>Information access and privilege</a:t>
            </a:r>
          </a:p>
          <a:p>
            <a:pPr lvl="0"/>
            <a:r>
              <a:rPr lang="en-US" dirty="0"/>
              <a:t>Misinformation, disinformation, and propaganda​</a:t>
            </a:r>
          </a:p>
          <a:p>
            <a:pPr lvl="0"/>
            <a:r>
              <a:rPr lang="en-US"/>
              <a:t>Surveillance</a:t>
            </a:r>
          </a:p>
        </p:txBody>
      </p:sp>
    </p:spTree>
    <p:extLst>
      <p:ext uri="{BB962C8B-B14F-4D97-AF65-F5344CB8AC3E}">
        <p14:creationId xmlns:p14="http://schemas.microsoft.com/office/powerpoint/2010/main" val="41668606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AE260-FA92-DB40-14CB-AC71BB470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Code of Ethics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8ADD3-0E5C-FF38-4962-D23AAF2F7B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are no universal standards or guidelines for information use and creation that consider today’s information infrastructure.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Ethical Guidelines for Research with People:</a:t>
            </a:r>
          </a:p>
          <a:p>
            <a:r>
              <a:rPr lang="en-US" dirty="0">
                <a:hlinkClick r:id="rId2"/>
              </a:rPr>
              <a:t>Nuremburg Code</a:t>
            </a:r>
            <a:endParaRPr lang="en-US" dirty="0"/>
          </a:p>
          <a:p>
            <a:r>
              <a:rPr lang="en-US" dirty="0">
                <a:hlinkClick r:id="rId3"/>
              </a:rPr>
              <a:t>The Belmont Report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07815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559770-DD10-0159-DB54-9F86EB004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Turn!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43DC1FD-7546-66BF-DBBA-2B196EBEC5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dirty="0"/>
              <a:t>Imagine you had to create standards for ethical information creation and use today. What would you include?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Questions to think about: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What does it mean to ethically engage with information?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What are the ways that information is used for good? What about harm?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What ethical issues related to information come up during research? What about your day-to-day?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400" dirty="0"/>
              <a:t>How does information impact society?</a:t>
            </a:r>
          </a:p>
        </p:txBody>
      </p:sp>
    </p:spTree>
    <p:extLst>
      <p:ext uri="{BB962C8B-B14F-4D97-AF65-F5344CB8AC3E}">
        <p14:creationId xmlns:p14="http://schemas.microsoft.com/office/powerpoint/2010/main" val="5998552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5AC16B-7ED8-8FD7-8C34-5D73C12FAA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ideas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2CC15D-2F9C-3558-AAD8-A9C9029CD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/>
          <a:lstStyle/>
          <a:p>
            <a:r>
              <a:rPr lang="en-US" sz="1800" dirty="0"/>
              <a:t>Risk and potential for harm</a:t>
            </a:r>
          </a:p>
          <a:p>
            <a:r>
              <a:rPr lang="en-US" sz="1800" dirty="0"/>
              <a:t>Informed consent</a:t>
            </a:r>
          </a:p>
          <a:p>
            <a:r>
              <a:rPr lang="en-US" sz="1800" dirty="0"/>
              <a:t>Privacy and confidentiality</a:t>
            </a:r>
          </a:p>
          <a:p>
            <a:r>
              <a:rPr lang="en-US" sz="1800" dirty="0"/>
              <a:t>Falsification</a:t>
            </a:r>
          </a:p>
          <a:p>
            <a:r>
              <a:rPr lang="en-US" sz="1800" dirty="0"/>
              <a:t>Free access</a:t>
            </a:r>
          </a:p>
          <a:p>
            <a:r>
              <a:rPr lang="en-US" sz="1800" dirty="0"/>
              <a:t>Conflict of Interest</a:t>
            </a:r>
          </a:p>
          <a:p>
            <a:r>
              <a:rPr lang="en-US" sz="1800" dirty="0"/>
              <a:t>Copyright and intellectual property</a:t>
            </a:r>
          </a:p>
          <a:p>
            <a:r>
              <a:rPr lang="en-US" sz="1800" dirty="0"/>
              <a:t>Plagiarism</a:t>
            </a:r>
          </a:p>
          <a:p>
            <a:r>
              <a:rPr lang="en-US" sz="1800" dirty="0"/>
              <a:t>Impact on the environment</a:t>
            </a:r>
          </a:p>
          <a:p>
            <a:r>
              <a:rPr lang="en-US" sz="1800" dirty="0"/>
              <a:t>Discrimination</a:t>
            </a:r>
          </a:p>
          <a:p>
            <a:r>
              <a:rPr lang="en-US" sz="1800" dirty="0"/>
              <a:t>Treatment of vulnerable groups </a:t>
            </a:r>
          </a:p>
          <a:p>
            <a:r>
              <a:rPr lang="en-US" sz="1800" dirty="0"/>
              <a:t>Author</a:t>
            </a:r>
          </a:p>
          <a:p>
            <a:r>
              <a:rPr lang="en-US" sz="1800" dirty="0"/>
              <a:t>Process for selecting participant</a:t>
            </a:r>
          </a:p>
          <a:p>
            <a:r>
              <a:rPr lang="en-US" sz="1800" dirty="0"/>
              <a:t>Responsibility</a:t>
            </a:r>
          </a:p>
          <a:p>
            <a:r>
              <a:rPr lang="en-US" sz="1800" dirty="0"/>
              <a:t>Human rights</a:t>
            </a:r>
          </a:p>
          <a:p>
            <a:r>
              <a:rPr lang="en-US" sz="1800" dirty="0"/>
              <a:t>Benefit for society</a:t>
            </a:r>
          </a:p>
          <a:p>
            <a:r>
              <a:rPr lang="en-US" sz="1800" dirty="0"/>
              <a:t>Research integrity</a:t>
            </a:r>
          </a:p>
          <a:p>
            <a:r>
              <a:rPr lang="en-US" sz="1800" dirty="0"/>
              <a:t>Funding</a:t>
            </a:r>
          </a:p>
          <a:p>
            <a:r>
              <a:rPr lang="en-US" sz="1800" dirty="0"/>
              <a:t>Potential for bias</a:t>
            </a:r>
          </a:p>
          <a:p>
            <a:r>
              <a:rPr lang="en-US" sz="1800" dirty="0"/>
              <a:t>Misinformation</a:t>
            </a:r>
          </a:p>
          <a:p>
            <a:r>
              <a:rPr lang="en-US" sz="1800" dirty="0"/>
              <a:t>Credibility</a:t>
            </a:r>
          </a:p>
          <a:p>
            <a:r>
              <a:rPr lang="en-US" sz="1800" dirty="0"/>
              <a:t>Cost </a:t>
            </a:r>
          </a:p>
          <a:p>
            <a:r>
              <a:rPr lang="en-US" sz="1800" dirty="0"/>
              <a:t>Accessibility</a:t>
            </a:r>
          </a:p>
          <a:p>
            <a:r>
              <a:rPr lang="en-US" sz="1800" dirty="0"/>
              <a:t>Information format</a:t>
            </a:r>
          </a:p>
          <a:p>
            <a:r>
              <a:rPr lang="en-US" sz="1800" dirty="0"/>
              <a:t>Use of AI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37967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1C3F66-01DC-6ADA-AC18-8E077B9D6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E2B89C-07E9-6E90-72C5-155AD91B70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/>
              <a:t>Burgess, J. T. F., &amp; Knox, E. J. M. (Eds.) (2019). </a:t>
            </a:r>
            <a:r>
              <a:rPr lang="en-US" sz="2000" i="1" dirty="0"/>
              <a:t>Foundations of information ethics</a:t>
            </a:r>
            <a:r>
              <a:rPr lang="en-US" sz="2000" dirty="0"/>
              <a:t>. American Library Association. </a:t>
            </a:r>
          </a:p>
          <a:p>
            <a:r>
              <a:rPr lang="en-US" sz="2000" dirty="0"/>
              <a:t>Confessore, N. (2018, April 4). Cambridge Analytica and Facebook: the Scandal and the Fallout so Far. </a:t>
            </a:r>
            <a:r>
              <a:rPr lang="en-US" sz="2000" i="1" dirty="0"/>
              <a:t>The New York Times</a:t>
            </a:r>
            <a:r>
              <a:rPr lang="en-US" sz="2000" dirty="0"/>
              <a:t>. </a:t>
            </a:r>
            <a:r>
              <a:rPr lang="en-US" sz="2000" dirty="0">
                <a:hlinkClick r:id="rId2"/>
              </a:rPr>
              <a:t>https://www.nytimes.com/2018/04/04/us/politics/cambridge-analytica-scandal-fallout.html</a:t>
            </a:r>
            <a:r>
              <a:rPr lang="en-US" sz="2000" dirty="0"/>
              <a:t> </a:t>
            </a:r>
          </a:p>
          <a:p>
            <a:r>
              <a:rPr lang="en-US" sz="2000" dirty="0"/>
              <a:t>Grand Upright Music, Ltd. v. Warner Bros. Records Inc. (2025, November 16). In Wikipedia. </a:t>
            </a:r>
            <a:r>
              <a:rPr lang="en-US" sz="2000" dirty="0">
                <a:hlinkClick r:id="rId3"/>
              </a:rPr>
              <a:t>https://en.wikipedia.org/wiki/Grand_Upright_Music,_Ltd._v._Warner_Bros._Records_Inc</a:t>
            </a:r>
            <a:r>
              <a:rPr lang="en-US" sz="2000" dirty="0"/>
              <a:t>. </a:t>
            </a:r>
          </a:p>
          <a:p>
            <a:r>
              <a:rPr lang="en-US" sz="2000" dirty="0"/>
              <a:t>Rosenblatt, K. (2021, February 9). </a:t>
            </a:r>
            <a:r>
              <a:rPr lang="en-US" sz="2000" i="1" dirty="0"/>
              <a:t>Months after TikTok apologized to Black creators, many say little has changed</a:t>
            </a:r>
            <a:r>
              <a:rPr lang="en-US" sz="2000" dirty="0"/>
              <a:t>. NBC News. </a:t>
            </a:r>
            <a:r>
              <a:rPr lang="en-US" sz="2000" u="sng" dirty="0">
                <a:hlinkClick r:id="rId4"/>
              </a:rPr>
              <a:t>https://www.nbcnews.com/pop-culture/pop-culture-news/months-after-tiktok-apologized-black-creators-many-say-little-has-n1256726</a:t>
            </a:r>
            <a:r>
              <a:rPr lang="en-US" sz="2000" dirty="0"/>
              <a:t>  </a:t>
            </a:r>
          </a:p>
        </p:txBody>
      </p:sp>
    </p:spTree>
    <p:extLst>
      <p:ext uri="{BB962C8B-B14F-4D97-AF65-F5344CB8AC3E}">
        <p14:creationId xmlns:p14="http://schemas.microsoft.com/office/powerpoint/2010/main" val="3768735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82B755D-FD5E-CFE3-83F6-4A6B70048C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none" dirty="0"/>
              <a:t>WHAT IS INFORMATION?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ED0B379-7842-D3B3-A6C9-4C84D1EE2B6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1423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9E39571-1E54-D376-39EF-D3611F15D8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F2DBE70-FCBE-72CB-CBEE-DB1E29146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"The communication or reception of knowledge or intelligence" (</a:t>
            </a:r>
            <a:r>
              <a:rPr lang="en-US" u="sng" dirty="0">
                <a:hlinkClick r:id="rId2"/>
              </a:rPr>
              <a:t>Merriam Webster</a:t>
            </a:r>
            <a:r>
              <a:rPr lang="en-US" dirty="0"/>
              <a:t>)​​</a:t>
            </a:r>
          </a:p>
          <a:p>
            <a:r>
              <a:rPr lang="en-US" dirty="0"/>
              <a:t>"Knowledge obtained from investigation, study, or instruction" (</a:t>
            </a:r>
            <a:r>
              <a:rPr lang="en-US" u="sng" dirty="0">
                <a:hlinkClick r:id="rId2"/>
              </a:rPr>
              <a:t>Merriam Webster</a:t>
            </a:r>
            <a:r>
              <a:rPr lang="en-US" dirty="0"/>
              <a:t>)​​</a:t>
            </a:r>
          </a:p>
          <a:p>
            <a:r>
              <a:rPr lang="en-US" dirty="0"/>
              <a:t>"The pattern of organization of everything" (</a:t>
            </a:r>
            <a:r>
              <a:rPr lang="en-US" u="sng" dirty="0">
                <a:hlinkClick r:id="rId3"/>
              </a:rPr>
              <a:t>Marcia Bates</a:t>
            </a:r>
            <a:r>
              <a:rPr lang="en-US" dirty="0"/>
              <a:t>, 2006)​​</a:t>
            </a:r>
          </a:p>
          <a:p>
            <a:r>
              <a:rPr lang="en-US" dirty="0"/>
              <a:t>"Answering questions and reducing uncertainty" (</a:t>
            </a:r>
            <a:r>
              <a:rPr lang="en-US" u="sng" dirty="0">
                <a:hlinkClick r:id="rId4"/>
              </a:rPr>
              <a:t>L. David Richie</a:t>
            </a:r>
            <a:r>
              <a:rPr lang="en-US" dirty="0"/>
              <a:t>, 1991)</a:t>
            </a:r>
          </a:p>
        </p:txBody>
      </p:sp>
    </p:spTree>
    <p:extLst>
      <p:ext uri="{BB962C8B-B14F-4D97-AF65-F5344CB8AC3E}">
        <p14:creationId xmlns:p14="http://schemas.microsoft.com/office/powerpoint/2010/main" val="19378192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871762B-784B-BE11-6992-2D19828835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Information Formats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C9888B-8AD9-1540-0AB4-F911638F51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 wrap="square" anchor="t">
            <a:normAutofit/>
          </a:bodyPr>
          <a:lstStyle/>
          <a:p>
            <a:r>
              <a:rPr lang="en-US" dirty="0"/>
              <a:t>Information comes in many packages! What types of sources you have used(and not used!) in your research in other classes.​</a:t>
            </a:r>
          </a:p>
        </p:txBody>
      </p:sp>
    </p:spTree>
    <p:extLst>
      <p:ext uri="{BB962C8B-B14F-4D97-AF65-F5344CB8AC3E}">
        <p14:creationId xmlns:p14="http://schemas.microsoft.com/office/powerpoint/2010/main" val="739342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0371F67-E1D3-DDFD-DC90-B08EE5B5C8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Primary, Secondary, Tertiary</a:t>
            </a:r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26C49466-9A6A-DF4C-C76F-EB1B94421C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00000"/>
              </a:lnSpc>
            </a:pPr>
            <a:r>
              <a:rPr lang="en-US" b="1" dirty="0"/>
              <a:t>Primary</a:t>
            </a:r>
            <a:r>
              <a:rPr lang="en-US" dirty="0"/>
              <a:t>: the “original” source of information; typically, a firsthand account</a:t>
            </a:r>
          </a:p>
          <a:p>
            <a:pPr lvl="1">
              <a:lnSpc>
                <a:spcPct val="100000"/>
              </a:lnSpc>
            </a:pPr>
            <a:r>
              <a:rPr lang="en-US"/>
              <a:t>Diaries, letters, speeches, newspapers, photos</a:t>
            </a:r>
          </a:p>
          <a:p>
            <a:pPr lvl="0">
              <a:lnSpc>
                <a:spcPct val="100000"/>
              </a:lnSpc>
            </a:pPr>
            <a:r>
              <a:rPr lang="en-US" b="1" dirty="0"/>
              <a:t>Secondary</a:t>
            </a:r>
            <a:r>
              <a:rPr lang="en-US" dirty="0"/>
              <a:t>: summary and analysis of primary sources</a:t>
            </a:r>
          </a:p>
          <a:p>
            <a:pPr lvl="1">
              <a:lnSpc>
                <a:spcPct val="100000"/>
              </a:lnSpc>
            </a:pPr>
            <a:r>
              <a:rPr lang="en-US"/>
              <a:t>Journal articles, books, documentaries</a:t>
            </a:r>
          </a:p>
          <a:p>
            <a:pPr lvl="0">
              <a:lnSpc>
                <a:spcPct val="100000"/>
              </a:lnSpc>
            </a:pPr>
            <a:r>
              <a:rPr lang="en-US" b="1" dirty="0"/>
              <a:t>Tertiary</a:t>
            </a:r>
            <a:r>
              <a:rPr lang="en-US" dirty="0"/>
              <a:t>: summary of primary and secondary source; usually general</a:t>
            </a:r>
          </a:p>
          <a:p>
            <a:pPr lvl="1">
              <a:lnSpc>
                <a:spcPct val="100000"/>
              </a:lnSpc>
            </a:pPr>
            <a:r>
              <a:rPr lang="en-US"/>
              <a:t>Textbooks, encyclopedias, Wikipedia</a:t>
            </a:r>
          </a:p>
        </p:txBody>
      </p:sp>
    </p:spTree>
    <p:extLst>
      <p:ext uri="{BB962C8B-B14F-4D97-AF65-F5344CB8AC3E}">
        <p14:creationId xmlns:p14="http://schemas.microsoft.com/office/powerpoint/2010/main" val="9493611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1DBFBB-41F3-8544-7BBA-D3FC64940C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2B7EEC6-E520-F732-A190-25797C06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Scholarly, Popular, Trade</a:t>
            </a:r>
          </a:p>
        </p:txBody>
      </p:sp>
      <p:sp>
        <p:nvSpPr>
          <p:cNvPr id="13" name="Content Placeholder 12">
            <a:extLst>
              <a:ext uri="{FF2B5EF4-FFF2-40B4-BE49-F238E27FC236}">
                <a16:creationId xmlns:a16="http://schemas.microsoft.com/office/drawing/2014/main" id="{D91A779F-4725-44AC-F232-FF6E0E1966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lnSpc>
                <a:spcPct val="100000"/>
              </a:lnSpc>
            </a:pPr>
            <a:r>
              <a:rPr lang="en-US" sz="2800" b="1" dirty="0"/>
              <a:t>Scholarly:</a:t>
            </a:r>
            <a:r>
              <a:rPr lang="en-US" sz="2800" dirty="0"/>
              <a:t> Intended for a scholarly audience; usually peer-reviewed; present research findings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Journal articles, some books</a:t>
            </a:r>
          </a:p>
          <a:p>
            <a:pPr lvl="0">
              <a:lnSpc>
                <a:spcPct val="100000"/>
              </a:lnSpc>
            </a:pPr>
            <a:r>
              <a:rPr lang="en-US" sz="2800" b="1" dirty="0"/>
              <a:t>Popular: </a:t>
            </a:r>
            <a:r>
              <a:rPr lang="en-US" sz="2800" dirty="0"/>
              <a:t>Intended for a general audience; great to use for current events and perspectives absent from the scholarly literature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Newspapers, magazines, social media, blogs, podcasts</a:t>
            </a:r>
          </a:p>
          <a:p>
            <a:pPr lvl="0">
              <a:lnSpc>
                <a:spcPct val="100000"/>
              </a:lnSpc>
            </a:pPr>
            <a:r>
              <a:rPr lang="en-US" sz="2800" b="1" dirty="0"/>
              <a:t>Trade:</a:t>
            </a:r>
            <a:r>
              <a:rPr lang="en-US" sz="2800" dirty="0"/>
              <a:t> Intended for professionals/practitioners; not peer-reviewed</a:t>
            </a:r>
          </a:p>
          <a:p>
            <a:pPr lvl="1">
              <a:lnSpc>
                <a:spcPct val="100000"/>
              </a:lnSpc>
            </a:pPr>
            <a:r>
              <a:rPr lang="en-US" sz="2400" dirty="0"/>
              <a:t>Trade publications- magazines, journals</a:t>
            </a:r>
          </a:p>
        </p:txBody>
      </p:sp>
    </p:spTree>
    <p:extLst>
      <p:ext uri="{BB962C8B-B14F-4D97-AF65-F5344CB8AC3E}">
        <p14:creationId xmlns:p14="http://schemas.microsoft.com/office/powerpoint/2010/main" val="23505312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FC88A1B2-75E6-4E7E-DF85-8E438246BF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Information Literacy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DE052706-1513-D1A7-27E8-D8DDE7C858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Information literacy </a:t>
            </a:r>
            <a:r>
              <a:rPr lang="en-US" dirty="0"/>
              <a:t>is the ability to identify, find, evaluate, and use information effectively and ethically.</a:t>
            </a:r>
          </a:p>
          <a:p>
            <a:r>
              <a:rPr lang="en-US" dirty="0"/>
              <a:t>Critical thinking</a:t>
            </a:r>
          </a:p>
          <a:p>
            <a:r>
              <a:rPr lang="en-US" dirty="0"/>
              <a:t>Empowerment</a:t>
            </a:r>
          </a:p>
          <a:p>
            <a:r>
              <a:rPr lang="en-US" dirty="0"/>
              <a:t>Access to rights</a:t>
            </a:r>
          </a:p>
          <a:p>
            <a:r>
              <a:rPr lang="en-US" dirty="0"/>
              <a:t>Improve self and society</a:t>
            </a:r>
          </a:p>
        </p:txBody>
      </p:sp>
    </p:spTree>
    <p:extLst>
      <p:ext uri="{BB962C8B-B14F-4D97-AF65-F5344CB8AC3E}">
        <p14:creationId xmlns:p14="http://schemas.microsoft.com/office/powerpoint/2010/main" val="21716967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EFEFB4D-64E3-E7BF-E4F5-9E8980022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Information Ethics?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A9708E-DDAA-588F-9C89-232BC8575F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509317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JTILT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8E08C"/>
      </a:accent1>
      <a:accent2>
        <a:srgbClr val="2F5597"/>
      </a:accent2>
      <a:accent3>
        <a:srgbClr val="FFFFFF"/>
      </a:accent3>
      <a:accent4>
        <a:srgbClr val="FFF2CC"/>
      </a:accent4>
      <a:accent5>
        <a:srgbClr val="FFE599"/>
      </a:accent5>
      <a:accent6>
        <a:srgbClr val="000000"/>
      </a:accent6>
      <a:hlink>
        <a:srgbClr val="2F5597"/>
      </a:hlink>
      <a:folHlink>
        <a:srgbClr val="2F5597"/>
      </a:folHlink>
    </a:clrScheme>
    <a:fontScheme name="JTILT">
      <a:majorFont>
        <a:latin typeface="Roboto Black"/>
        <a:ea typeface=""/>
        <a:cs typeface=""/>
      </a:majorFont>
      <a:minorFont>
        <a:latin typeface="Robot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00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JTILTPresentation-Template" id="{AB281015-E3EF-4CA4-ACFF-7A0CCAB593D3}" vid="{736C4559-1246-4482-B1DD-9EFED0333CF4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JTILTPresentation-Template-OTH</Template>
  <TotalTime>110</TotalTime>
  <Words>1164</Words>
  <Application>Microsoft Office PowerPoint</Application>
  <PresentationFormat>Widescreen</PresentationFormat>
  <Paragraphs>162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MS PGothic</vt:lpstr>
      <vt:lpstr>Arial</vt:lpstr>
      <vt:lpstr>Comic Sans MS</vt:lpstr>
      <vt:lpstr>Roboto</vt:lpstr>
      <vt:lpstr>Roboto Black</vt:lpstr>
      <vt:lpstr>Times New Roman</vt:lpstr>
      <vt:lpstr>Verdana</vt:lpstr>
      <vt:lpstr>Default Design</vt:lpstr>
      <vt:lpstr>Information Ethics</vt:lpstr>
      <vt:lpstr>Agenda</vt:lpstr>
      <vt:lpstr>WHAT IS INFORMATION?</vt:lpstr>
      <vt:lpstr>Information</vt:lpstr>
      <vt:lpstr>Information Formats</vt:lpstr>
      <vt:lpstr>Primary, Secondary, Tertiary</vt:lpstr>
      <vt:lpstr>Scholarly, Popular, Trade</vt:lpstr>
      <vt:lpstr>Information Literacy</vt:lpstr>
      <vt:lpstr>What is Information Ethics?</vt:lpstr>
      <vt:lpstr>Morals, Ethics, and Policy</vt:lpstr>
      <vt:lpstr>Ethical Frameworks</vt:lpstr>
      <vt:lpstr>Information Ethics Defined</vt:lpstr>
      <vt:lpstr>Issues in Information Ethics</vt:lpstr>
      <vt:lpstr>Access</vt:lpstr>
      <vt:lpstr>Information Access: TikTok</vt:lpstr>
      <vt:lpstr>Ownership</vt:lpstr>
      <vt:lpstr>Copyright &amp; Attribution: Alone Again</vt:lpstr>
      <vt:lpstr>Privacy</vt:lpstr>
      <vt:lpstr>Information Privacy</vt:lpstr>
      <vt:lpstr>…and many, many, other issues</vt:lpstr>
      <vt:lpstr>Information Code of Ethics</vt:lpstr>
      <vt:lpstr>Your Turn!</vt:lpstr>
      <vt:lpstr>Some ideas</vt:lpstr>
      <vt:lpstr>References</vt:lpstr>
    </vt:vector>
  </TitlesOfParts>
  <Company>The University of Memphis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>Integrating Instructional Software into Teaching and Learning</dc:subject>
  <dc:creator>Craig Erschel Shepherd (cshphrd2)</dc:creator>
  <cp:lastModifiedBy>Craig Erschel Shepherd (cshphrd2)</cp:lastModifiedBy>
  <cp:revision>8</cp:revision>
  <dcterms:created xsi:type="dcterms:W3CDTF">2024-09-10T15:41:43Z</dcterms:created>
  <dcterms:modified xsi:type="dcterms:W3CDTF">2026-05-27T20:26:17Z</dcterms:modified>
</cp:coreProperties>
</file>