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0" r:id="rId3"/>
    <p:sldId id="261" r:id="rId4"/>
    <p:sldId id="262" r:id="rId5"/>
    <p:sldId id="263" r:id="rId6"/>
    <p:sldId id="264" r:id="rId7"/>
    <p:sldId id="28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60"/>
            <p14:sldId id="261"/>
            <p14:sldId id="262"/>
            <p14:sldId id="263"/>
            <p14:sldId id="264"/>
            <p14:sldId id="282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7491C0-72A2-037D-94FD-8BEB9F5285AC}" v="6" dt="2026-05-19T13:04:10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2" autoAdjust="0"/>
    <p:restoredTop sz="91301" autoAdjust="0"/>
  </p:normalViewPr>
  <p:slideViewPr>
    <p:cSldViewPr snapToGrid="0" showGuides="1">
      <p:cViewPr varScale="1">
        <p:scale>
          <a:sx n="91" d="100"/>
          <a:sy n="91" d="100"/>
        </p:scale>
        <p:origin x="60" y="17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bcnews.com/pop-culture/pop-culture-news/months-after-tiktok-apologized-black-creators-many-say-little-has-n1256726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Nuremberg-Code" TargetMode="External"/><Relationship Id="rId2" Type="http://schemas.openxmlformats.org/officeDocument/2006/relationships/hyperlink" Target="https://en.wikipedia.org/wiki/Grand_Upright_Music,_Ltd._v._Warner_Bros._Records_Inc.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ytimes.com/2018/04/04/us/politics/cambridge-analytica-scandal-fallout.html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hs.gov/ohrp/regulations-and-policy/belmont-report/read-the-belmont-report/index.html" TargetMode="External"/><Relationship Id="rId2" Type="http://schemas.openxmlformats.org/officeDocument/2006/relationships/hyperlink" Target="https://www.britannica.com/topic/Nuremberg-Cod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and_Upright_Music,_Ltd._v._Warner_Bros._Records_Inc" TargetMode="External"/><Relationship Id="rId2" Type="http://schemas.openxmlformats.org/officeDocument/2006/relationships/hyperlink" Target="https://www.nytimes.com/2018/04/04/us/politics/cambridge-analytica-scandal-fallout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bcnews.com/pop-culture/pop-culture-news/months-after-tiktok-apologized-black-creators-many-say-little-has-n125672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roxy-tu.researchport.umd.edu/login?ins=tu&amp;url=https://search-ebscohost-com.proxy-tu.researchport.umd.edu/login.aspx?direct=true&amp;db=bth&amp;AN=20916971&amp;site=eds-live&amp;scope=site" TargetMode="External"/><Relationship Id="rId2" Type="http://schemas.openxmlformats.org/officeDocument/2006/relationships/hyperlink" Target="https://www.merriam-webster.com/dictionary/inform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oxy-tu.researchport.umd.edu/login?url=https://sk-sagepub-com.proxy-tu.researchport.umd.edu/books/information/n1.x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Information Ethics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ea typeface="MS PGothic"/>
              </a:rPr>
              <a:t>Jasmine Thomas, Towson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990850-1440-AD0E-FE27-6B2407E6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Morals, Ethics, and Policy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A82744D-63DE-3ED5-CC60-A4C9CF09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defRPr b="1"/>
            </a:pPr>
            <a:r>
              <a:rPr lang="en-US" dirty="0"/>
              <a:t>Morals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Right versus Wrong</a:t>
            </a:r>
          </a:p>
          <a:p>
            <a:pPr lvl="0">
              <a:lnSpc>
                <a:spcPct val="100000"/>
              </a:lnSpc>
              <a:defRPr b="1"/>
            </a:pPr>
            <a:r>
              <a:rPr lang="en-US"/>
              <a:t>Ethics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Good versus Bad</a:t>
            </a:r>
          </a:p>
          <a:p>
            <a:pPr lvl="0">
              <a:lnSpc>
                <a:spcPct val="100000"/>
              </a:lnSpc>
              <a:defRPr b="1"/>
            </a:pPr>
            <a:r>
              <a:rPr lang="en-US" dirty="0"/>
              <a:t>Policy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Legal versus Illegal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886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ADD15-57CA-9DC3-4D8F-50E20DDE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Frameworks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712E987-8C37-19EB-1FD3-A40DE32705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b="1" dirty="0"/>
              <a:t>Utilitarianism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trying to do the most good for the most people; maximizing benefits and minimizing harms</a:t>
            </a:r>
          </a:p>
          <a:p>
            <a:pPr lvl="0"/>
            <a:r>
              <a:rPr lang="en-US" b="1" dirty="0"/>
              <a:t>Virtue Ethics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focusing on virtuous traits or habits like loyalty, bravery, generosity, and wisdom</a:t>
            </a:r>
          </a:p>
          <a:p>
            <a:pPr lvl="0"/>
            <a:r>
              <a:rPr lang="en-US" b="1" dirty="0"/>
              <a:t>Egoism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morality is based on self-interest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425A715-4519-40ED-1C39-4BAD0460DC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b="1" dirty="0"/>
              <a:t>Care Ethics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feminist approach; moral decisions based on relationships with those around us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b="1" dirty="0"/>
              <a:t>Ubuntu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collectivist approach to ethics and morals</a:t>
            </a:r>
          </a:p>
          <a:p>
            <a:pPr lvl="0">
              <a:buFont typeface="Arial" panose="020B0604020202020204" pitchFamily="34" charset="0"/>
              <a:buNone/>
            </a:pPr>
            <a:r>
              <a:rPr lang="en-US" b="1" dirty="0"/>
              <a:t>And more…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Deontology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Consequentialism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dirty="0"/>
              <a:t>Contractual Ethics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0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2F1426-2481-BDAB-0D8C-512D94D6D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Ethics Defined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32AF6C-E341-1BA7-7692-224A2E94657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Information Ethics </a:t>
            </a:r>
            <a:r>
              <a:rPr lang="en-US" dirty="0"/>
              <a:t>is the story of the good that can be accomplished with information, and all the ways it may be used to harm. ​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sz="2800" dirty="0"/>
              <a:t>(</a:t>
            </a:r>
            <a:r>
              <a:rPr lang="en-US" sz="2800" u="sng" dirty="0"/>
              <a:t>Burgess 2019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3513A9D-2C84-277D-A268-FECB0C8759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5400" dirty="0"/>
              <a:t>Access</a:t>
            </a:r>
          </a:p>
          <a:p>
            <a:pPr marL="0" lvl="0" indent="0" algn="ctr">
              <a:buNone/>
            </a:pPr>
            <a:r>
              <a:rPr lang="en-US" sz="5400" dirty="0"/>
              <a:t>Ownership</a:t>
            </a:r>
          </a:p>
          <a:p>
            <a:pPr marL="0" lvl="0" indent="0" algn="ctr">
              <a:buNone/>
            </a:pPr>
            <a:r>
              <a:rPr lang="en-US" sz="5400" dirty="0"/>
              <a:t>Privacy</a:t>
            </a:r>
          </a:p>
          <a:p>
            <a:pPr marL="0" lvl="0" indent="0" algn="ctr">
              <a:buNone/>
            </a:pPr>
            <a:r>
              <a:rPr lang="en-US" sz="540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384677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D1969-1F33-3505-8DC1-3CAA87B29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21D8AC-FE59-E9AA-D384-B0C4B0C27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Issues in Information Ethics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E8E3-B4F0-C4FB-8F29-A830F5C19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What ethical issues may arise as you find, use, and create?</a:t>
            </a:r>
          </a:p>
        </p:txBody>
      </p:sp>
    </p:spTree>
    <p:extLst>
      <p:ext uri="{BB962C8B-B14F-4D97-AF65-F5344CB8AC3E}">
        <p14:creationId xmlns:p14="http://schemas.microsoft.com/office/powerpoint/2010/main" val="2892965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46DE9B-6E5A-5CEC-0C05-7104282EF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E595EA-6FA4-5A27-C0D8-CB53D04C85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Information access: </a:t>
            </a:r>
            <a:r>
              <a:rPr lang="en-US" dirty="0"/>
              <a:t>limiting or providing access to information and information technology</a:t>
            </a:r>
          </a:p>
          <a:p>
            <a:r>
              <a:rPr lang="en-US" dirty="0"/>
              <a:t>including the freedom/ability to identify, find, evaluate, and use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BEDE43-E443-170B-5ABF-400FFD49EC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barriers associated with accessing information during the research process:</a:t>
            </a:r>
          </a:p>
          <a:p>
            <a:r>
              <a:rPr lang="en-US" dirty="0"/>
              <a:t>Paywalls</a:t>
            </a:r>
          </a:p>
          <a:p>
            <a:r>
              <a:rPr lang="en-US" dirty="0"/>
              <a:t>Travel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Internet</a:t>
            </a:r>
          </a:p>
          <a:p>
            <a:r>
              <a:rPr lang="en-US" dirty="0"/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9224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97163-0434-DA3A-8F52-045F0A58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Access: TikTok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8894F-BEA7-CF79-8976-C7AC20CEFB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US" dirty="0"/>
              <a:t>TikTok’s content moderation policies in the past have censored and suppressed LGBTQ+ and Black content creators. </a:t>
            </a:r>
          </a:p>
          <a:p>
            <a:pPr marL="0" indent="0">
              <a:buNone/>
            </a:pPr>
            <a:endParaRPr lang="en-US" sz="1200" dirty="0">
              <a:hlinkClick r:id="rId2"/>
            </a:endParaRPr>
          </a:p>
          <a:p>
            <a:pPr marL="0" indent="0">
              <a:buNone/>
            </a:pPr>
            <a:r>
              <a:rPr lang="en-US" sz="1200" dirty="0">
                <a:hlinkClick r:id="rId2"/>
              </a:rPr>
              <a:t>Months after TikTok apologized to Black creators, many say little has changed</a:t>
            </a:r>
            <a:endParaRPr lang="en-US" sz="1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D4AF5-0424-4E40-30DB-19A8CBC237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Are there any instances where limiting one’s ability to access information is appropriate?</a:t>
            </a:r>
          </a:p>
        </p:txBody>
      </p:sp>
    </p:spTree>
    <p:extLst>
      <p:ext uri="{BB962C8B-B14F-4D97-AF65-F5344CB8AC3E}">
        <p14:creationId xmlns:p14="http://schemas.microsoft.com/office/powerpoint/2010/main" val="346731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661CB-289B-8D59-921E-05D23987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BCDF-BF51-05EE-12F0-A92F38A84E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</a:pPr>
            <a:r>
              <a:rPr lang="en-US" b="1" dirty="0"/>
              <a:t>Copyright: </a:t>
            </a:r>
            <a:r>
              <a:rPr lang="en-US" dirty="0"/>
              <a:t>intellectual property protection that is automatically applied when someone publishes a creative work, lasts for the life of the author + 70 years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b="1" dirty="0"/>
              <a:t>Attribution: </a:t>
            </a:r>
            <a:r>
              <a:rPr lang="en-US" dirty="0"/>
              <a:t>giving credit to the original author of a work or the copyright holder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5A7B0-65D9-2E3D-9C2E-3098DC0463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In academic research you must give credit whenever you are:</a:t>
            </a:r>
          </a:p>
          <a:p>
            <a:r>
              <a:rPr lang="en-US" sz="2400" dirty="0"/>
              <a:t>quoting another person’s actual words or replicating all or part of another’s product</a:t>
            </a:r>
          </a:p>
          <a:p>
            <a:r>
              <a:rPr lang="en-US" sz="2400" dirty="0"/>
              <a:t>using another person’s ideas, opinions, work, data, or theories, even if you are paraphrasing</a:t>
            </a:r>
          </a:p>
          <a:p>
            <a:r>
              <a:rPr lang="en-US" sz="2400" dirty="0"/>
              <a:t>Borrowing facts, statistics, or other illustrative materials.</a:t>
            </a:r>
          </a:p>
        </p:txBody>
      </p:sp>
    </p:spTree>
    <p:extLst>
      <p:ext uri="{BB962C8B-B14F-4D97-AF65-F5344CB8AC3E}">
        <p14:creationId xmlns:p14="http://schemas.microsoft.com/office/powerpoint/2010/main" val="2236603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59CC8-6305-1454-620C-5B5A5AB0E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 &amp; Attribution: Alone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D6E9D-D63F-72D3-9BEF-A24EBFF123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1991, rapper Biz Markie was sued for sampling George O’Sullivan’s “Alone Again (Naturally)” in his song “Alone Again” without permission.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court ruled that the sampling without permission was copyright infringement.</a:t>
            </a:r>
          </a:p>
          <a:p>
            <a:pPr marL="0" indent="0">
              <a:buNone/>
            </a:pPr>
            <a:endParaRPr lang="en-US" sz="1200" dirty="0">
              <a:hlinkClick r:id="" action="ppaction://noaction"/>
            </a:endParaRPr>
          </a:p>
          <a:p>
            <a:pPr marL="0" indent="0">
              <a:buNone/>
            </a:pPr>
            <a:r>
              <a:rPr lang="en-US" sz="1200" dirty="0">
                <a:hlinkClick r:id="rId2"/>
              </a:rPr>
              <a:t>(Grand Upright Music, Ltd. v. Warner Bros. Records Inc.</a:t>
            </a:r>
            <a:r>
              <a:rPr lang="en-US" sz="1200" dirty="0"/>
              <a:t>)</a:t>
            </a:r>
            <a:endParaRPr lang="en-US" sz="1200" dirty="0">
              <a:hlinkClick r:id="rId3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038AD0-47A2-5AF5-865B-FFED82467D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Why should you give credit to the original author?</a:t>
            </a:r>
          </a:p>
        </p:txBody>
      </p:sp>
    </p:spTree>
    <p:extLst>
      <p:ext uri="{BB962C8B-B14F-4D97-AF65-F5344CB8AC3E}">
        <p14:creationId xmlns:p14="http://schemas.microsoft.com/office/powerpoint/2010/main" val="3802575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F90EB-D5C7-C878-9038-DE542A7A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F58B7-DB41-7FD2-C52C-E225B24607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Information privacy: </a:t>
            </a:r>
            <a:r>
              <a:rPr lang="en-US" dirty="0"/>
              <a:t>having control over/ limiting access to one’s personal information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research participant has the </a:t>
            </a:r>
            <a:r>
              <a:rPr lang="en-US" b="1" dirty="0"/>
              <a:t>right to privacy </a:t>
            </a:r>
            <a:r>
              <a:rPr lang="en-US" dirty="0"/>
              <a:t>and the researcher is responsible for protecting the participants’ privacy.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96E230-38B6-B0B0-C7CA-0F8E5BEEFE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>
              <a:defRPr cap="all"/>
            </a:pPr>
            <a:r>
              <a:rPr lang="en-US" dirty="0"/>
              <a:t>HIPPA and medical records</a:t>
            </a:r>
          </a:p>
          <a:p>
            <a:pPr lvl="0">
              <a:lnSpc>
                <a:spcPct val="100000"/>
              </a:lnSpc>
              <a:defRPr cap="all"/>
            </a:pPr>
            <a:r>
              <a:rPr lang="en-US" dirty="0"/>
              <a:t>FERPA and educational records</a:t>
            </a:r>
          </a:p>
          <a:p>
            <a:pPr lvl="0">
              <a:lnSpc>
                <a:spcPct val="100000"/>
              </a:lnSpc>
              <a:defRPr cap="all"/>
            </a:pPr>
            <a:r>
              <a:rPr lang="en-US" dirty="0"/>
              <a:t>Financial privacy rule</a:t>
            </a:r>
          </a:p>
        </p:txBody>
      </p:sp>
    </p:spTree>
    <p:extLst>
      <p:ext uri="{BB962C8B-B14F-4D97-AF65-F5344CB8AC3E}">
        <p14:creationId xmlns:p14="http://schemas.microsoft.com/office/powerpoint/2010/main" val="2829680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9BEF8-C22E-BD73-F58F-58FE095A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9D3D-D0B3-905C-C18E-8479D03BF0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US" dirty="0"/>
              <a:t>Cambridge Analytica obtained the personal data of millions of Facebook users and sold psychological profiles of American voters to political campaigns and advertisers.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hlinkClick r:id="rId2"/>
              </a:rPr>
              <a:t>Cambridge Analytica and Facebook: The Scandal and the Fallout So Far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E42F32-702B-1485-CE83-13F597B5318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How important is information privacy to you?</a:t>
            </a:r>
          </a:p>
        </p:txBody>
      </p:sp>
    </p:spTree>
    <p:extLst>
      <p:ext uri="{BB962C8B-B14F-4D97-AF65-F5344CB8AC3E}">
        <p14:creationId xmlns:p14="http://schemas.microsoft.com/office/powerpoint/2010/main" val="58624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977CE-8870-78D6-BE00-E4265F65C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344F9-14BD-D5DC-6528-A3814315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Define information.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Explore ethical issues related to information creation, access, and use.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Reflect on your own ethical considerations.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an Information Code of Ethics.</a:t>
            </a:r>
          </a:p>
        </p:txBody>
      </p:sp>
    </p:spTree>
    <p:extLst>
      <p:ext uri="{BB962C8B-B14F-4D97-AF65-F5344CB8AC3E}">
        <p14:creationId xmlns:p14="http://schemas.microsoft.com/office/powerpoint/2010/main" val="393389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480787-E271-968A-D20E-0D0C194A0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…and many, many, other issues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AB78B9-C9DF-0579-F1CA-3A323BEE6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Algorithmic bias​</a:t>
            </a:r>
          </a:p>
          <a:p>
            <a:pPr lvl="0"/>
            <a:r>
              <a:rPr lang="en-US"/>
              <a:t>Artificial intelligence</a:t>
            </a:r>
          </a:p>
          <a:p>
            <a:pPr lvl="0"/>
            <a:r>
              <a:rPr lang="en-US"/>
              <a:t>Book banning and other forms of censorship​</a:t>
            </a:r>
          </a:p>
          <a:p>
            <a:pPr lvl="0"/>
            <a:r>
              <a:rPr lang="en-US"/>
              <a:t>Cybersecurity</a:t>
            </a:r>
          </a:p>
          <a:p>
            <a:pPr lvl="0"/>
            <a:r>
              <a:rPr lang="en-US"/>
              <a:t>Environmental impact</a:t>
            </a:r>
          </a:p>
          <a:p>
            <a:pPr lvl="0"/>
            <a:r>
              <a:rPr lang="en-US" dirty="0"/>
              <a:t>Information access and privilege</a:t>
            </a:r>
          </a:p>
          <a:p>
            <a:pPr lvl="0"/>
            <a:r>
              <a:rPr lang="en-US" dirty="0"/>
              <a:t>Misinformation, disinformation, and propaganda​</a:t>
            </a:r>
          </a:p>
          <a:p>
            <a:pPr lvl="0"/>
            <a:r>
              <a:rPr lang="en-US"/>
              <a:t>Surveillance</a:t>
            </a:r>
          </a:p>
        </p:txBody>
      </p:sp>
    </p:spTree>
    <p:extLst>
      <p:ext uri="{BB962C8B-B14F-4D97-AF65-F5344CB8AC3E}">
        <p14:creationId xmlns:p14="http://schemas.microsoft.com/office/powerpoint/2010/main" val="4166860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AE260-FA92-DB40-14CB-AC71BB470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Code of Ethics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8ADD3-0E5C-FF38-4962-D23AAF2F7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no universal standards or guidelines for information use and creation that consider today’s information infrastructure.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Ethical Guidelines for Research with People:</a:t>
            </a:r>
          </a:p>
          <a:p>
            <a:r>
              <a:rPr lang="en-US" dirty="0">
                <a:hlinkClick r:id="rId2"/>
              </a:rPr>
              <a:t>Nuremburg Code</a:t>
            </a:r>
            <a:endParaRPr lang="en-US" dirty="0"/>
          </a:p>
          <a:p>
            <a:r>
              <a:rPr lang="en-US" dirty="0">
                <a:hlinkClick r:id="rId3"/>
              </a:rPr>
              <a:t>The Belmont Report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781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59770-DD10-0159-DB54-9F86EB004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Turn!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DC1FD-7546-66BF-DBBA-2B196EBEC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Imagine you had to create standards for ethical information creation and use today. What would you include?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Questions to think about: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What does it mean to ethically engage with information?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What are the ways that information is used for good? What about harm?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What ethical issues related to information come up during research? What about your day-to-day?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How does information impact society?</a:t>
            </a:r>
          </a:p>
        </p:txBody>
      </p:sp>
    </p:spTree>
    <p:extLst>
      <p:ext uri="{BB962C8B-B14F-4D97-AF65-F5344CB8AC3E}">
        <p14:creationId xmlns:p14="http://schemas.microsoft.com/office/powerpoint/2010/main" val="59985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AC16B-7ED8-8FD7-8C34-5D73C12FA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CC15D-2F9C-3558-AAD8-A9C9029CD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sz="1800" dirty="0"/>
              <a:t>Risk and potential for harm</a:t>
            </a:r>
          </a:p>
          <a:p>
            <a:r>
              <a:rPr lang="en-US" sz="1800" dirty="0"/>
              <a:t>Informed consent</a:t>
            </a:r>
          </a:p>
          <a:p>
            <a:r>
              <a:rPr lang="en-US" sz="1800" dirty="0"/>
              <a:t>Privacy and confidentiality</a:t>
            </a:r>
          </a:p>
          <a:p>
            <a:r>
              <a:rPr lang="en-US" sz="1800" dirty="0"/>
              <a:t>Falsification</a:t>
            </a:r>
          </a:p>
          <a:p>
            <a:r>
              <a:rPr lang="en-US" sz="1800" dirty="0"/>
              <a:t>Free access</a:t>
            </a:r>
          </a:p>
          <a:p>
            <a:r>
              <a:rPr lang="en-US" sz="1800" dirty="0"/>
              <a:t>Conflict of Interest</a:t>
            </a:r>
          </a:p>
          <a:p>
            <a:r>
              <a:rPr lang="en-US" sz="1800" dirty="0"/>
              <a:t>Copyright and intellectual property</a:t>
            </a:r>
          </a:p>
          <a:p>
            <a:r>
              <a:rPr lang="en-US" sz="1800" dirty="0"/>
              <a:t>Plagiarism</a:t>
            </a:r>
          </a:p>
          <a:p>
            <a:r>
              <a:rPr lang="en-US" sz="1800" dirty="0"/>
              <a:t>Impact on the environment</a:t>
            </a:r>
          </a:p>
          <a:p>
            <a:r>
              <a:rPr lang="en-US" sz="1800" dirty="0"/>
              <a:t>Discrimination</a:t>
            </a:r>
          </a:p>
          <a:p>
            <a:r>
              <a:rPr lang="en-US" sz="1800" dirty="0"/>
              <a:t>Treatment of vulnerable groups </a:t>
            </a:r>
          </a:p>
          <a:p>
            <a:r>
              <a:rPr lang="en-US" sz="1800" dirty="0"/>
              <a:t>Author</a:t>
            </a:r>
          </a:p>
          <a:p>
            <a:r>
              <a:rPr lang="en-US" sz="1800" dirty="0"/>
              <a:t>Process for selecting participant</a:t>
            </a:r>
          </a:p>
          <a:p>
            <a:r>
              <a:rPr lang="en-US" sz="1800" dirty="0"/>
              <a:t>Responsibility</a:t>
            </a:r>
          </a:p>
          <a:p>
            <a:r>
              <a:rPr lang="en-US" sz="1800" dirty="0"/>
              <a:t>Human rights</a:t>
            </a:r>
          </a:p>
          <a:p>
            <a:r>
              <a:rPr lang="en-US" sz="1800" dirty="0"/>
              <a:t>Benefit for society</a:t>
            </a:r>
          </a:p>
          <a:p>
            <a:r>
              <a:rPr lang="en-US" sz="1800" dirty="0"/>
              <a:t>Research integrity</a:t>
            </a:r>
          </a:p>
          <a:p>
            <a:r>
              <a:rPr lang="en-US" sz="1800" dirty="0"/>
              <a:t>Funding</a:t>
            </a:r>
          </a:p>
          <a:p>
            <a:r>
              <a:rPr lang="en-US" sz="1800" dirty="0"/>
              <a:t>Potential for bias</a:t>
            </a:r>
          </a:p>
          <a:p>
            <a:r>
              <a:rPr lang="en-US" sz="1800" dirty="0"/>
              <a:t>Misinformation</a:t>
            </a:r>
          </a:p>
          <a:p>
            <a:r>
              <a:rPr lang="en-US" sz="1800" dirty="0"/>
              <a:t>Credibility</a:t>
            </a:r>
          </a:p>
          <a:p>
            <a:r>
              <a:rPr lang="en-US" sz="1800" dirty="0"/>
              <a:t>Cost </a:t>
            </a:r>
          </a:p>
          <a:p>
            <a:r>
              <a:rPr lang="en-US" sz="1800" dirty="0"/>
              <a:t>Accessibility</a:t>
            </a:r>
          </a:p>
          <a:p>
            <a:r>
              <a:rPr lang="en-US" sz="1800" dirty="0"/>
              <a:t>Information format</a:t>
            </a:r>
          </a:p>
          <a:p>
            <a:r>
              <a:rPr lang="en-US" sz="1800" dirty="0"/>
              <a:t>Use of 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9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C3F66-01DC-6ADA-AC18-8E077B9D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2B89C-07E9-6E90-72C5-155AD91B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Burgess, J. T. F., &amp; Knox, E. J. M. (Eds.) (2019). </a:t>
            </a:r>
            <a:r>
              <a:rPr lang="en-US" sz="2000" i="1" dirty="0"/>
              <a:t>Foundations of information ethics</a:t>
            </a:r>
            <a:r>
              <a:rPr lang="en-US" sz="2000" dirty="0"/>
              <a:t>. American Library Association. </a:t>
            </a:r>
          </a:p>
          <a:p>
            <a:r>
              <a:rPr lang="en-US" sz="2000" dirty="0"/>
              <a:t>Confessore, N. (2018, April 4). Cambridge Analytica and Facebook: the Scandal and the Fallout so Far. </a:t>
            </a:r>
            <a:r>
              <a:rPr lang="en-US" sz="2000" i="1" dirty="0"/>
              <a:t>The New York Times</a:t>
            </a:r>
            <a:r>
              <a:rPr lang="en-US" sz="2000" dirty="0"/>
              <a:t>. </a:t>
            </a:r>
            <a:r>
              <a:rPr lang="en-US" sz="2000" dirty="0">
                <a:hlinkClick r:id="rId2"/>
              </a:rPr>
              <a:t>https://www.nytimes.com/2018/04/04/us/politics/cambridge-analytica-scandal-fallout.html</a:t>
            </a:r>
            <a:r>
              <a:rPr lang="en-US" sz="2000" dirty="0"/>
              <a:t> </a:t>
            </a:r>
          </a:p>
          <a:p>
            <a:r>
              <a:rPr lang="en-US" sz="2000" dirty="0"/>
              <a:t>Grand Upright Music, Ltd. v. Warner Bros. Records Inc. (2025, November 16). In Wikipedia. </a:t>
            </a:r>
            <a:r>
              <a:rPr lang="en-US" sz="2000" dirty="0">
                <a:hlinkClick r:id="rId3"/>
              </a:rPr>
              <a:t>https://en.wikipedia.org/wiki/Grand_Upright_Music,_Ltd._v._Warner_Bros._Records_Inc</a:t>
            </a:r>
            <a:r>
              <a:rPr lang="en-US" sz="2000" dirty="0"/>
              <a:t>. </a:t>
            </a:r>
          </a:p>
          <a:p>
            <a:r>
              <a:rPr lang="en-US" sz="2000" dirty="0"/>
              <a:t>Rosenblatt, K. (2021, February 9). </a:t>
            </a:r>
            <a:r>
              <a:rPr lang="en-US" sz="2000" i="1" dirty="0"/>
              <a:t>Months after TikTok apologized to Black creators, many say little has changed</a:t>
            </a:r>
            <a:r>
              <a:rPr lang="en-US" sz="2000" dirty="0"/>
              <a:t>. NBC News. </a:t>
            </a:r>
            <a:r>
              <a:rPr lang="en-US" sz="2000" u="sng" dirty="0">
                <a:hlinkClick r:id="rId4"/>
              </a:rPr>
              <a:t>https://www.nbcnews.com/pop-culture/pop-culture-news/months-after-tiktok-apologized-black-creators-many-say-little-has-n1256726</a:t>
            </a:r>
            <a:r>
              <a:rPr lang="en-US" sz="2000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3768735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2B755D-FD5E-CFE3-83F6-4A6B7004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WHAT IS INFORMATION?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D0B379-7842-D3B3-A6C9-4C84D1EE2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E39571-1E54-D376-39EF-D3611F15D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2DBE70-FCBE-72CB-CBEE-DB1E29146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"The communication or reception of knowledge or intelligence" (</a:t>
            </a:r>
            <a:r>
              <a:rPr lang="en-US" u="sng" dirty="0">
                <a:hlinkClick r:id="rId2"/>
              </a:rPr>
              <a:t>Merriam Webster</a:t>
            </a:r>
            <a:r>
              <a:rPr lang="en-US" dirty="0"/>
              <a:t>)​​</a:t>
            </a:r>
          </a:p>
          <a:p>
            <a:r>
              <a:rPr lang="en-US" dirty="0"/>
              <a:t>"Knowledge obtained from investigation, study, or instruction" (</a:t>
            </a:r>
            <a:r>
              <a:rPr lang="en-US" u="sng" dirty="0">
                <a:hlinkClick r:id="rId2"/>
              </a:rPr>
              <a:t>Merriam Webster</a:t>
            </a:r>
            <a:r>
              <a:rPr lang="en-US" dirty="0"/>
              <a:t>)​​</a:t>
            </a:r>
          </a:p>
          <a:p>
            <a:r>
              <a:rPr lang="en-US" dirty="0"/>
              <a:t>"The pattern of organization of everything" (</a:t>
            </a:r>
            <a:r>
              <a:rPr lang="en-US" u="sng" dirty="0">
                <a:hlinkClick r:id="rId3"/>
              </a:rPr>
              <a:t>Marcia Bates</a:t>
            </a:r>
            <a:r>
              <a:rPr lang="en-US" dirty="0"/>
              <a:t>, 2006)​​</a:t>
            </a:r>
          </a:p>
          <a:p>
            <a:r>
              <a:rPr lang="en-US" dirty="0"/>
              <a:t>"Answering questions and reducing uncertainty" (</a:t>
            </a:r>
            <a:r>
              <a:rPr lang="en-US" u="sng" dirty="0">
                <a:hlinkClick r:id="rId4"/>
              </a:rPr>
              <a:t>L. David Richie</a:t>
            </a:r>
            <a:r>
              <a:rPr lang="en-US" dirty="0"/>
              <a:t>, 1991)</a:t>
            </a:r>
          </a:p>
        </p:txBody>
      </p:sp>
    </p:spTree>
    <p:extLst>
      <p:ext uri="{BB962C8B-B14F-4D97-AF65-F5344CB8AC3E}">
        <p14:creationId xmlns:p14="http://schemas.microsoft.com/office/powerpoint/2010/main" val="1937819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71762B-784B-BE11-6992-2D1982883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Information Formats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9888B-8AD9-1540-0AB4-F911638F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Information comes in many packages! What types of sources you have used(and not used!) in your research in other classes.​</a:t>
            </a:r>
          </a:p>
        </p:txBody>
      </p:sp>
    </p:spTree>
    <p:extLst>
      <p:ext uri="{BB962C8B-B14F-4D97-AF65-F5344CB8AC3E}">
        <p14:creationId xmlns:p14="http://schemas.microsoft.com/office/powerpoint/2010/main" val="73934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371F67-E1D3-DDFD-DC90-B08EE5B5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Primary, Secondary, Tertiary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6C49466-9A6A-DF4C-C76F-EB1B94421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</a:pPr>
            <a:r>
              <a:rPr lang="en-US" b="1" dirty="0"/>
              <a:t>Primary</a:t>
            </a:r>
            <a:r>
              <a:rPr lang="en-US" dirty="0"/>
              <a:t>: the “original” source of information; typically, a firsthand account</a:t>
            </a:r>
          </a:p>
          <a:p>
            <a:pPr lvl="1">
              <a:lnSpc>
                <a:spcPct val="100000"/>
              </a:lnSpc>
            </a:pPr>
            <a:r>
              <a:rPr lang="en-US"/>
              <a:t>Diaries, letters, speeches, newspapers, photos</a:t>
            </a:r>
          </a:p>
          <a:p>
            <a:pPr lvl="0">
              <a:lnSpc>
                <a:spcPct val="100000"/>
              </a:lnSpc>
            </a:pPr>
            <a:r>
              <a:rPr lang="en-US" b="1" dirty="0"/>
              <a:t>Secondary</a:t>
            </a:r>
            <a:r>
              <a:rPr lang="en-US" dirty="0"/>
              <a:t>: summary and analysis of primary sources</a:t>
            </a:r>
          </a:p>
          <a:p>
            <a:pPr lvl="1">
              <a:lnSpc>
                <a:spcPct val="100000"/>
              </a:lnSpc>
            </a:pPr>
            <a:r>
              <a:rPr lang="en-US"/>
              <a:t>Journal articles, books, documentaries</a:t>
            </a:r>
          </a:p>
          <a:p>
            <a:pPr lvl="0">
              <a:lnSpc>
                <a:spcPct val="100000"/>
              </a:lnSpc>
            </a:pPr>
            <a:r>
              <a:rPr lang="en-US" b="1" dirty="0"/>
              <a:t>Tertiary</a:t>
            </a:r>
            <a:r>
              <a:rPr lang="en-US" dirty="0"/>
              <a:t>: summary of primary and secondary source; usually general</a:t>
            </a:r>
          </a:p>
          <a:p>
            <a:pPr lvl="1">
              <a:lnSpc>
                <a:spcPct val="100000"/>
              </a:lnSpc>
            </a:pPr>
            <a:r>
              <a:rPr lang="en-US"/>
              <a:t>Textbooks, encyclopedias, Wikipedia</a:t>
            </a:r>
          </a:p>
        </p:txBody>
      </p:sp>
    </p:spTree>
    <p:extLst>
      <p:ext uri="{BB962C8B-B14F-4D97-AF65-F5344CB8AC3E}">
        <p14:creationId xmlns:p14="http://schemas.microsoft.com/office/powerpoint/2010/main" val="94936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DBFBB-41F3-8544-7BBA-D3FC64940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B7EEC6-E520-F732-A190-25797C06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Scholarly, Popular, Trade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91A779F-4725-44AC-F232-FF6E0E196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</a:pPr>
            <a:r>
              <a:rPr lang="en-US" sz="2800" b="1" dirty="0"/>
              <a:t>Scholarly:</a:t>
            </a:r>
            <a:r>
              <a:rPr lang="en-US" sz="2800" dirty="0"/>
              <a:t> Intended for a scholarly audience; usually peer-reviewed; present research findings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Journal articles, some books</a:t>
            </a:r>
          </a:p>
          <a:p>
            <a:pPr lvl="0">
              <a:lnSpc>
                <a:spcPct val="100000"/>
              </a:lnSpc>
            </a:pPr>
            <a:r>
              <a:rPr lang="en-US" sz="2800" b="1" dirty="0"/>
              <a:t>Popular: </a:t>
            </a:r>
            <a:r>
              <a:rPr lang="en-US" sz="2800" dirty="0"/>
              <a:t>Intended for a general audience; great to use for current events and perspectives absent from the scholarly literature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Newspapers, magazines, social media, blogs, podcasts</a:t>
            </a:r>
          </a:p>
          <a:p>
            <a:pPr lvl="0">
              <a:lnSpc>
                <a:spcPct val="100000"/>
              </a:lnSpc>
            </a:pPr>
            <a:r>
              <a:rPr lang="en-US" sz="2800" b="1" dirty="0"/>
              <a:t>Trade:</a:t>
            </a:r>
            <a:r>
              <a:rPr lang="en-US" sz="2800" dirty="0"/>
              <a:t> Intended for professionals/practitioners; not peer-reviewed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Trade publications- magazines, journals</a:t>
            </a:r>
          </a:p>
        </p:txBody>
      </p:sp>
    </p:spTree>
    <p:extLst>
      <p:ext uri="{BB962C8B-B14F-4D97-AF65-F5344CB8AC3E}">
        <p14:creationId xmlns:p14="http://schemas.microsoft.com/office/powerpoint/2010/main" val="2350531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88A1B2-75E6-4E7E-DF85-8E438246B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Literacy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052706-1513-D1A7-27E8-D8DDE7C85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Information literacy </a:t>
            </a:r>
            <a:r>
              <a:rPr lang="en-US" dirty="0"/>
              <a:t>is the ability to identify, find, evaluate, and use information effectively and ethically.</a:t>
            </a:r>
          </a:p>
          <a:p>
            <a:r>
              <a:rPr lang="en-US" dirty="0"/>
              <a:t>Critical thinking</a:t>
            </a:r>
          </a:p>
          <a:p>
            <a:r>
              <a:rPr lang="en-US" dirty="0"/>
              <a:t>Empowerment</a:t>
            </a:r>
          </a:p>
          <a:p>
            <a:r>
              <a:rPr lang="en-US" dirty="0"/>
              <a:t>Access to rights</a:t>
            </a:r>
          </a:p>
          <a:p>
            <a:r>
              <a:rPr lang="en-US" dirty="0"/>
              <a:t>Improve self and society</a:t>
            </a:r>
          </a:p>
        </p:txBody>
      </p:sp>
    </p:spTree>
    <p:extLst>
      <p:ext uri="{BB962C8B-B14F-4D97-AF65-F5344CB8AC3E}">
        <p14:creationId xmlns:p14="http://schemas.microsoft.com/office/powerpoint/2010/main" val="217169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FEFB4D-64E3-E7BF-E4F5-9E898002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Information Ethics?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9708E-DDAA-588F-9C89-232BC8575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0931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110</TotalTime>
  <Words>1164</Words>
  <Application>Microsoft Office PowerPoint</Application>
  <PresentationFormat>Widescreen</PresentationFormat>
  <Paragraphs>162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MS PGothic</vt:lpstr>
      <vt:lpstr>Arial</vt:lpstr>
      <vt:lpstr>Comic Sans MS</vt:lpstr>
      <vt:lpstr>Roboto</vt:lpstr>
      <vt:lpstr>Roboto Black</vt:lpstr>
      <vt:lpstr>Times New Roman</vt:lpstr>
      <vt:lpstr>Verdana</vt:lpstr>
      <vt:lpstr>Default Design</vt:lpstr>
      <vt:lpstr>Information Ethics</vt:lpstr>
      <vt:lpstr>Agenda</vt:lpstr>
      <vt:lpstr>WHAT IS INFORMATION?</vt:lpstr>
      <vt:lpstr>Information</vt:lpstr>
      <vt:lpstr>Information Formats</vt:lpstr>
      <vt:lpstr>Primary, Secondary, Tertiary</vt:lpstr>
      <vt:lpstr>Scholarly, Popular, Trade</vt:lpstr>
      <vt:lpstr>Information Literacy</vt:lpstr>
      <vt:lpstr>What is Information Ethics?</vt:lpstr>
      <vt:lpstr>Morals, Ethics, and Policy</vt:lpstr>
      <vt:lpstr>Ethical Frameworks</vt:lpstr>
      <vt:lpstr>Information Ethics Defined</vt:lpstr>
      <vt:lpstr>Issues in Information Ethics</vt:lpstr>
      <vt:lpstr>Access</vt:lpstr>
      <vt:lpstr>Information Access: TikTok</vt:lpstr>
      <vt:lpstr>Ownership</vt:lpstr>
      <vt:lpstr>Copyright &amp; Attribution: Alone Again</vt:lpstr>
      <vt:lpstr>Privacy</vt:lpstr>
      <vt:lpstr>Information Privacy</vt:lpstr>
      <vt:lpstr>…and many, many, other issues</vt:lpstr>
      <vt:lpstr>Information Code of Ethics</vt:lpstr>
      <vt:lpstr>Your Turn!</vt:lpstr>
      <vt:lpstr>Some ideas</vt:lpstr>
      <vt:lpstr>References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8</cp:revision>
  <dcterms:created xsi:type="dcterms:W3CDTF">2024-09-10T15:41:43Z</dcterms:created>
  <dcterms:modified xsi:type="dcterms:W3CDTF">2026-05-27T20:26:17Z</dcterms:modified>
</cp:coreProperties>
</file>