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60" r:id="rId2"/>
    <p:sldId id="261" r:id="rId3"/>
    <p:sldId id="301" r:id="rId4"/>
    <p:sldId id="297" r:id="rId5"/>
    <p:sldId id="302" r:id="rId6"/>
    <p:sldId id="262" r:id="rId7"/>
    <p:sldId id="273" r:id="rId8"/>
    <p:sldId id="274" r:id="rId9"/>
    <p:sldId id="275"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66" r:id="rId28"/>
    <p:sldId id="300" r:id="rId29"/>
    <p:sldId id="270" r:id="rId30"/>
    <p:sldId id="298" r:id="rId31"/>
    <p:sldId id="295" r:id="rId32"/>
    <p:sldId id="299" r:id="rId33"/>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4B0B783C-CE66-43CC-A1F2-AE7C6EE4B6EF}">
          <p14:sldIdLst>
            <p14:sldId id="260"/>
            <p14:sldId id="261"/>
            <p14:sldId id="301"/>
            <p14:sldId id="297"/>
            <p14:sldId id="302"/>
            <p14:sldId id="262"/>
            <p14:sldId id="273"/>
            <p14:sldId id="274"/>
            <p14:sldId id="275"/>
            <p14:sldId id="277"/>
            <p14:sldId id="278"/>
            <p14:sldId id="279"/>
            <p14:sldId id="280"/>
            <p14:sldId id="281"/>
            <p14:sldId id="282"/>
            <p14:sldId id="283"/>
            <p14:sldId id="284"/>
            <p14:sldId id="285"/>
            <p14:sldId id="286"/>
            <p14:sldId id="287"/>
            <p14:sldId id="288"/>
            <p14:sldId id="289"/>
            <p14:sldId id="290"/>
            <p14:sldId id="291"/>
            <p14:sldId id="292"/>
            <p14:sldId id="293"/>
            <p14:sldId id="266"/>
            <p14:sldId id="300"/>
            <p14:sldId id="270"/>
            <p14:sldId id="298"/>
            <p14:sldId id="295"/>
            <p14:sldId id="299"/>
          </p14:sldIdLst>
        </p14:section>
        <p14:section name="Presentation Contents" id="{4AABBEC6-4A8C-4A7F-A749-6BED348544CB}">
          <p14:sldIdLst/>
        </p14:section>
      </p14:sectionLst>
    </p:ext>
    <p:ext uri="{EFAFB233-063F-42B5-8137-9DF3F51BA10A}">
      <p15:sldGuideLst xmlns:p15="http://schemas.microsoft.com/office/powerpoint/2012/main">
        <p15:guide id="1" orient="horz" pos="4319">
          <p15:clr>
            <a:srgbClr val="A4A3A4"/>
          </p15:clr>
        </p15:guide>
        <p15:guide id="2" pos="76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B8E08C"/>
    <a:srgbClr val="595959"/>
    <a:srgbClr val="FF0000"/>
    <a:srgbClr val="CC9900"/>
    <a:srgbClr val="663300"/>
    <a:srgbClr val="006600"/>
    <a:srgbClr val="990000"/>
    <a:srgbClr val="0033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23" autoAdjust="0"/>
    <p:restoredTop sz="91329" autoAdjust="0"/>
  </p:normalViewPr>
  <p:slideViewPr>
    <p:cSldViewPr snapToGrid="0" showGuides="1">
      <p:cViewPr varScale="1">
        <p:scale>
          <a:sx n="91" d="100"/>
          <a:sy n="91" d="100"/>
        </p:scale>
        <p:origin x="60" y="171"/>
      </p:cViewPr>
      <p:guideLst>
        <p:guide orient="horz" pos="4319"/>
        <p:guide pos="76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54D9C12-C77C-44B5-A4B6-550B204C29C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89091" name="Rectangle 3">
            <a:extLst>
              <a:ext uri="{FF2B5EF4-FFF2-40B4-BE49-F238E27FC236}">
                <a16:creationId xmlns:a16="http://schemas.microsoft.com/office/drawing/2014/main" id="{9794E248-9E8C-443A-A5ED-3F797AF9CCF3}"/>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89092" name="Rectangle 4">
            <a:extLst>
              <a:ext uri="{FF2B5EF4-FFF2-40B4-BE49-F238E27FC236}">
                <a16:creationId xmlns:a16="http://schemas.microsoft.com/office/drawing/2014/main" id="{3F807E8F-6973-4907-A2A9-0016C1976F78}"/>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89093" name="Rectangle 5">
            <a:extLst>
              <a:ext uri="{FF2B5EF4-FFF2-40B4-BE49-F238E27FC236}">
                <a16:creationId xmlns:a16="http://schemas.microsoft.com/office/drawing/2014/main" id="{BE14ACE5-F3A1-44D5-A056-A5EADFD2C8D4}"/>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2B9D48F8-701B-40D8-B658-5D61D9E7BD2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54A6B60-46F5-44FD-91EA-C6001B68C5E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5123" name="Rectangle 3">
            <a:extLst>
              <a:ext uri="{FF2B5EF4-FFF2-40B4-BE49-F238E27FC236}">
                <a16:creationId xmlns:a16="http://schemas.microsoft.com/office/drawing/2014/main" id="{03195FFD-7637-4C12-9641-4DC81A95556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15364" name="Rectangle 4">
            <a:extLst>
              <a:ext uri="{FF2B5EF4-FFF2-40B4-BE49-F238E27FC236}">
                <a16:creationId xmlns:a16="http://schemas.microsoft.com/office/drawing/2014/main" id="{7B94D00D-C45E-44AC-BBC9-BB7161F66FA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E8C99408-3AA3-49C2-A275-BEB167CA671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E1259C95-AE49-459E-B2EE-D26ED3BBEBD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5127" name="Rectangle 7">
            <a:extLst>
              <a:ext uri="{FF2B5EF4-FFF2-40B4-BE49-F238E27FC236}">
                <a16:creationId xmlns:a16="http://schemas.microsoft.com/office/drawing/2014/main" id="{71ED5B40-1D5B-4B3A-8EE7-056D8C98338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4B22A6BE-9336-4166-AE8C-1C58964F57D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diving into one of the most important issues in doctoral education: how to use AI ethically and effectively in your research journey. You'll notice I have some 'friends' with me today – these AI personas represent the different ways you might interact with AI during your doctoral work.</a:t>
            </a:r>
          </a:p>
        </p:txBody>
      </p:sp>
      <p:sp>
        <p:nvSpPr>
          <p:cNvPr id="4" name="Slide Number Placeholder 3"/>
          <p:cNvSpPr>
            <a:spLocks noGrp="1"/>
          </p:cNvSpPr>
          <p:nvPr>
            <p:ph type="sldNum" sz="quarter" idx="5"/>
          </p:nvPr>
        </p:nvSpPr>
        <p:spPr/>
        <p:txBody>
          <a:bodyPr/>
          <a:lstStyle/>
          <a:p>
            <a:fld id="{CB18BFB3-BC79-4957-AE9B-68B28C069535}" type="slidenum">
              <a:rPr lang="en-US" smtClean="0"/>
              <a:t>1</a:t>
            </a:fld>
            <a:endParaRPr lang="en-US"/>
          </a:p>
        </p:txBody>
      </p:sp>
    </p:spTree>
    <p:extLst>
      <p:ext uri="{BB962C8B-B14F-4D97-AF65-F5344CB8AC3E}">
        <p14:creationId xmlns:p14="http://schemas.microsoft.com/office/powerpoint/2010/main" val="264246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you address these risks? Always read the original sources – use AI summaries as starting points, not endpoints. Cite original authors, not 'AI summary of Smith et al.' Test your understanding – could you explain this concept to your advisor without the AI summary? And document your process clearly.</a:t>
            </a:r>
          </a:p>
          <a:p>
            <a:endParaRPr lang="en-US" dirty="0"/>
          </a:p>
        </p:txBody>
      </p:sp>
      <p:sp>
        <p:nvSpPr>
          <p:cNvPr id="4" name="Slide Number Placeholder 3"/>
          <p:cNvSpPr>
            <a:spLocks noGrp="1"/>
          </p:cNvSpPr>
          <p:nvPr>
            <p:ph type="sldNum" sz="quarter" idx="5"/>
          </p:nvPr>
        </p:nvSpPr>
        <p:spPr/>
        <p:txBody>
          <a:bodyPr/>
          <a:lstStyle/>
          <a:p>
            <a:fld id="{CB18BFB3-BC79-4957-AE9B-68B28C069535}" type="slidenum">
              <a:rPr lang="en-US" smtClean="0"/>
              <a:t>10</a:t>
            </a:fld>
            <a:endParaRPr lang="en-US"/>
          </a:p>
        </p:txBody>
      </p:sp>
    </p:spTree>
    <p:extLst>
      <p:ext uri="{BB962C8B-B14F-4D97-AF65-F5344CB8AC3E}">
        <p14:creationId xmlns:p14="http://schemas.microsoft.com/office/powerpoint/2010/main" val="98963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the Writing Coach. This persona improves sentence structure, suggests transitions, helps with academic tone, reorganizes arguments, and helps you overcome writer's block.</a:t>
            </a:r>
          </a:p>
          <a:p>
            <a:endParaRPr lang="en-US" dirty="0"/>
          </a:p>
        </p:txBody>
      </p:sp>
      <p:sp>
        <p:nvSpPr>
          <p:cNvPr id="4" name="Slide Number Placeholder 3"/>
          <p:cNvSpPr>
            <a:spLocks noGrp="1"/>
          </p:cNvSpPr>
          <p:nvPr>
            <p:ph type="sldNum" sz="quarter" idx="5"/>
          </p:nvPr>
        </p:nvSpPr>
        <p:spPr/>
        <p:txBody>
          <a:bodyPr/>
          <a:lstStyle/>
          <a:p>
            <a:fld id="{CB18BFB3-BC79-4957-AE9B-68B28C069535}" type="slidenum">
              <a:rPr lang="en-US" smtClean="0"/>
              <a:t>11</a:t>
            </a:fld>
            <a:endParaRPr lang="en-US"/>
          </a:p>
        </p:txBody>
      </p:sp>
    </p:spTree>
    <p:extLst>
      <p:ext uri="{BB962C8B-B14F-4D97-AF65-F5344CB8AC3E}">
        <p14:creationId xmlns:p14="http://schemas.microsoft.com/office/powerpoint/2010/main" val="1162149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tempting to let the Writing Coach do all of the work because it can fix awkward phrases instantly, helps you create better structure, makes you sound more 'academic,' and breaks through writer's block.</a:t>
            </a:r>
          </a:p>
          <a:p>
            <a:endParaRPr lang="en-US" dirty="0"/>
          </a:p>
        </p:txBody>
      </p:sp>
      <p:sp>
        <p:nvSpPr>
          <p:cNvPr id="4" name="Slide Number Placeholder 3"/>
          <p:cNvSpPr>
            <a:spLocks noGrp="1"/>
          </p:cNvSpPr>
          <p:nvPr>
            <p:ph type="sldNum" sz="quarter" idx="5"/>
          </p:nvPr>
        </p:nvSpPr>
        <p:spPr/>
        <p:txBody>
          <a:bodyPr/>
          <a:lstStyle/>
          <a:p>
            <a:fld id="{CB18BFB3-BC79-4957-AE9B-68B28C069535}" type="slidenum">
              <a:rPr lang="en-US" smtClean="0"/>
              <a:t>12</a:t>
            </a:fld>
            <a:endParaRPr lang="en-US"/>
          </a:p>
        </p:txBody>
      </p:sp>
    </p:spTree>
    <p:extLst>
      <p:ext uri="{BB962C8B-B14F-4D97-AF65-F5344CB8AC3E}">
        <p14:creationId xmlns:p14="http://schemas.microsoft.com/office/powerpoint/2010/main" val="520039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blind spots: Voice Authenticity – at what point does your writing become AI's writing? Intellectual Honesty – are you developing YOUR scholarly voice or mimicking AI's version? And Committee Expectations – your advisor expects to see your thinking process, including the messy parts.</a:t>
            </a:r>
          </a:p>
          <a:p>
            <a:endParaRPr lang="en-US" dirty="0"/>
          </a:p>
        </p:txBody>
      </p:sp>
      <p:sp>
        <p:nvSpPr>
          <p:cNvPr id="4" name="Slide Number Placeholder 3"/>
          <p:cNvSpPr>
            <a:spLocks noGrp="1"/>
          </p:cNvSpPr>
          <p:nvPr>
            <p:ph type="sldNum" sz="quarter" idx="5"/>
          </p:nvPr>
        </p:nvSpPr>
        <p:spPr/>
        <p:txBody>
          <a:bodyPr/>
          <a:lstStyle/>
          <a:p>
            <a:fld id="{CB18BFB3-BC79-4957-AE9B-68B28C069535}" type="slidenum">
              <a:rPr lang="en-US" smtClean="0"/>
              <a:t>13</a:t>
            </a:fld>
            <a:endParaRPr lang="en-US"/>
          </a:p>
        </p:txBody>
      </p:sp>
    </p:spTree>
    <p:extLst>
      <p:ext uri="{BB962C8B-B14F-4D97-AF65-F5344CB8AC3E}">
        <p14:creationId xmlns:p14="http://schemas.microsoft.com/office/powerpoint/2010/main" val="3102870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Address these by setting clear boundaries – use AI for mechanics like grammar and transitions, not argument development. Keep your voice by saving pre-AI versions and asking 'Can I still recognize my thinking?' Be transparent with your advisor about what AI assistance you're using, and document all changes in an AI assistance log.</a:t>
            </a:r>
          </a:p>
          <a:p>
            <a:endParaRPr lang="en-US" dirty="0"/>
          </a:p>
        </p:txBody>
      </p:sp>
      <p:sp>
        <p:nvSpPr>
          <p:cNvPr id="4" name="Slide Number Placeholder 3"/>
          <p:cNvSpPr>
            <a:spLocks noGrp="1"/>
          </p:cNvSpPr>
          <p:nvPr>
            <p:ph type="sldNum" sz="quarter" idx="5"/>
          </p:nvPr>
        </p:nvSpPr>
        <p:spPr/>
        <p:txBody>
          <a:bodyPr/>
          <a:lstStyle/>
          <a:p>
            <a:fld id="{CB18BFB3-BC79-4957-AE9B-68B28C069535}" type="slidenum">
              <a:rPr lang="en-US" smtClean="0"/>
              <a:t>14</a:t>
            </a:fld>
            <a:endParaRPr lang="en-US"/>
          </a:p>
        </p:txBody>
      </p:sp>
    </p:spTree>
    <p:extLst>
      <p:ext uri="{BB962C8B-B14F-4D97-AF65-F5344CB8AC3E}">
        <p14:creationId xmlns:p14="http://schemas.microsoft.com/office/powerpoint/2010/main" val="2076006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Detective suggests statistical approaches, identifies patterns, explains complex analyses, generates code, and catches errors.</a:t>
            </a:r>
          </a:p>
          <a:p>
            <a:endParaRPr lang="en-US" dirty="0"/>
          </a:p>
        </p:txBody>
      </p:sp>
      <p:sp>
        <p:nvSpPr>
          <p:cNvPr id="4" name="Slide Number Placeholder 3"/>
          <p:cNvSpPr>
            <a:spLocks noGrp="1"/>
          </p:cNvSpPr>
          <p:nvPr>
            <p:ph type="sldNum" sz="quarter" idx="5"/>
          </p:nvPr>
        </p:nvSpPr>
        <p:spPr/>
        <p:txBody>
          <a:bodyPr/>
          <a:lstStyle/>
          <a:p>
            <a:fld id="{CB18BFB3-BC79-4957-AE9B-68B28C069535}" type="slidenum">
              <a:rPr lang="en-US" smtClean="0"/>
              <a:t>15</a:t>
            </a:fld>
            <a:endParaRPr lang="en-US"/>
          </a:p>
        </p:txBody>
      </p:sp>
    </p:spTree>
    <p:extLst>
      <p:ext uri="{BB962C8B-B14F-4D97-AF65-F5344CB8AC3E}">
        <p14:creationId xmlns:p14="http://schemas.microsoft.com/office/powerpoint/2010/main" val="1112583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tempting because it explains stats in plain English, makes advanced methods accessible, speeds up your workflow, and finds errors you might miss.</a:t>
            </a:r>
          </a:p>
          <a:p>
            <a:endParaRPr lang="en-US" dirty="0"/>
          </a:p>
        </p:txBody>
      </p:sp>
      <p:sp>
        <p:nvSpPr>
          <p:cNvPr id="4" name="Slide Number Placeholder 3"/>
          <p:cNvSpPr>
            <a:spLocks noGrp="1"/>
          </p:cNvSpPr>
          <p:nvPr>
            <p:ph type="sldNum" sz="quarter" idx="5"/>
          </p:nvPr>
        </p:nvSpPr>
        <p:spPr/>
        <p:txBody>
          <a:bodyPr/>
          <a:lstStyle/>
          <a:p>
            <a:fld id="{CB18BFB3-BC79-4957-AE9B-68B28C069535}" type="slidenum">
              <a:rPr lang="en-US" smtClean="0"/>
              <a:t>16</a:t>
            </a:fld>
            <a:endParaRPr lang="en-US"/>
          </a:p>
        </p:txBody>
      </p:sp>
    </p:spTree>
    <p:extLst>
      <p:ext uri="{BB962C8B-B14F-4D97-AF65-F5344CB8AC3E}">
        <p14:creationId xmlns:p14="http://schemas.microsoft.com/office/powerpoint/2010/main" val="3436077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beware of the blind spots: The Black Box Problem – do you understand the analysis well enough to defend it in your defense? Methodological Rigor – AI might suggest 'good enough' rather than most appropriate methods. And Reproducibility – can others replicate your work without your AI prompts?</a:t>
            </a:r>
          </a:p>
          <a:p>
            <a:endParaRPr lang="en-US" dirty="0"/>
          </a:p>
        </p:txBody>
      </p:sp>
      <p:sp>
        <p:nvSpPr>
          <p:cNvPr id="4" name="Slide Number Placeholder 3"/>
          <p:cNvSpPr>
            <a:spLocks noGrp="1"/>
          </p:cNvSpPr>
          <p:nvPr>
            <p:ph type="sldNum" sz="quarter" idx="5"/>
          </p:nvPr>
        </p:nvSpPr>
        <p:spPr/>
        <p:txBody>
          <a:bodyPr/>
          <a:lstStyle/>
          <a:p>
            <a:fld id="{CB18BFB3-BC79-4957-AE9B-68B28C069535}" type="slidenum">
              <a:rPr lang="en-US" smtClean="0"/>
              <a:t>17</a:t>
            </a:fld>
            <a:endParaRPr lang="en-US"/>
          </a:p>
        </p:txBody>
      </p:sp>
    </p:spTree>
    <p:extLst>
      <p:ext uri="{BB962C8B-B14F-4D97-AF65-F5344CB8AC3E}">
        <p14:creationId xmlns:p14="http://schemas.microsoft.com/office/powerpoint/2010/main" val="2493042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Never use methods you can't explain – use AI to learn, not just to do. Verify AI suggestions with experts and against discipline best practices. Document everything – prompts, reasoning, verification steps. Test yourself: Can you explain why it's appropriate, interpret results, and defend the choice?</a:t>
            </a:r>
          </a:p>
          <a:p>
            <a:endParaRPr lang="en-US" dirty="0"/>
          </a:p>
        </p:txBody>
      </p:sp>
      <p:sp>
        <p:nvSpPr>
          <p:cNvPr id="4" name="Slide Number Placeholder 3"/>
          <p:cNvSpPr>
            <a:spLocks noGrp="1"/>
          </p:cNvSpPr>
          <p:nvPr>
            <p:ph type="sldNum" sz="quarter" idx="5"/>
          </p:nvPr>
        </p:nvSpPr>
        <p:spPr/>
        <p:txBody>
          <a:bodyPr/>
          <a:lstStyle/>
          <a:p>
            <a:fld id="{CB18BFB3-BC79-4957-AE9B-68B28C069535}" type="slidenum">
              <a:rPr lang="en-US" smtClean="0"/>
              <a:t>18</a:t>
            </a:fld>
            <a:endParaRPr lang="en-US"/>
          </a:p>
        </p:txBody>
      </p:sp>
    </p:spTree>
    <p:extLst>
      <p:ext uri="{BB962C8B-B14F-4D97-AF65-F5344CB8AC3E}">
        <p14:creationId xmlns:p14="http://schemas.microsoft.com/office/powerpoint/2010/main" val="1770287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Generator brainstorms research questions, suggests theoretical frameworks, proposes novel connections, offers interdisciplinary perspectives, and breaks creative blocks.</a:t>
            </a:r>
          </a:p>
          <a:p>
            <a:endParaRPr lang="en-US" dirty="0"/>
          </a:p>
        </p:txBody>
      </p:sp>
      <p:sp>
        <p:nvSpPr>
          <p:cNvPr id="4" name="Slide Number Placeholder 3"/>
          <p:cNvSpPr>
            <a:spLocks noGrp="1"/>
          </p:cNvSpPr>
          <p:nvPr>
            <p:ph type="sldNum" sz="quarter" idx="5"/>
          </p:nvPr>
        </p:nvSpPr>
        <p:spPr/>
        <p:txBody>
          <a:bodyPr/>
          <a:lstStyle/>
          <a:p>
            <a:fld id="{CB18BFB3-BC79-4957-AE9B-68B28C069535}" type="slidenum">
              <a:rPr lang="en-US" smtClean="0"/>
              <a:t>19</a:t>
            </a:fld>
            <a:endParaRPr lang="en-US"/>
          </a:p>
        </p:txBody>
      </p:sp>
    </p:spTree>
    <p:extLst>
      <p:ext uri="{BB962C8B-B14F-4D97-AF65-F5344CB8AC3E}">
        <p14:creationId xmlns:p14="http://schemas.microsoft.com/office/powerpoint/2010/main" val="178577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start, I want to hear from YOU. Please take out your phones and join our poll. You can go to PollEv.com/saramcneil364 or text 'saramcneil364' plus your message to 37607.</a:t>
            </a:r>
          </a:p>
          <a:p>
            <a:r>
              <a:rPr lang="en-US" dirty="0"/>
              <a:t>The question is: In a few words, describe your biggest concern about using AI in your doctoral work.</a:t>
            </a:r>
          </a:p>
          <a:p>
            <a:r>
              <a:rPr lang="en-US" dirty="0"/>
              <a:t>[Wait for response to show – could write these on a whiteboard]</a:t>
            </a:r>
          </a:p>
          <a:p>
            <a:r>
              <a:rPr lang="en-US" dirty="0"/>
              <a:t>These responses tell us so much about where you are in your thinking about AI. I see concerns about [mention 2-3 common themes from responses]. Today, we're going to address these concerns head-on.</a:t>
            </a:r>
          </a:p>
          <a:p>
            <a:endParaRPr lang="en-US" dirty="0"/>
          </a:p>
        </p:txBody>
      </p:sp>
      <p:sp>
        <p:nvSpPr>
          <p:cNvPr id="4" name="Slide Number Placeholder 3"/>
          <p:cNvSpPr>
            <a:spLocks noGrp="1"/>
          </p:cNvSpPr>
          <p:nvPr>
            <p:ph type="sldNum" sz="quarter" idx="5"/>
          </p:nvPr>
        </p:nvSpPr>
        <p:spPr/>
        <p:txBody>
          <a:bodyPr/>
          <a:lstStyle/>
          <a:p>
            <a:fld id="{CB18BFB3-BC79-4957-AE9B-68B28C069535}" type="slidenum">
              <a:rPr lang="en-US" smtClean="0"/>
              <a:t>2</a:t>
            </a:fld>
            <a:endParaRPr lang="en-US"/>
          </a:p>
        </p:txBody>
      </p:sp>
    </p:spTree>
    <p:extLst>
      <p:ext uri="{BB962C8B-B14F-4D97-AF65-F5344CB8AC3E}">
        <p14:creationId xmlns:p14="http://schemas.microsoft.com/office/powerpoint/2010/main" val="2498248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so tempting because it offers an unlimited brainstorming partner that can shorten analysis and identification, suggest creative ideas, provide perspectives from outside your field, and breaks through mental blocks.</a:t>
            </a:r>
          </a:p>
          <a:p>
            <a:endParaRPr lang="en-US" dirty="0"/>
          </a:p>
        </p:txBody>
      </p:sp>
      <p:sp>
        <p:nvSpPr>
          <p:cNvPr id="4" name="Slide Number Placeholder 3"/>
          <p:cNvSpPr>
            <a:spLocks noGrp="1"/>
          </p:cNvSpPr>
          <p:nvPr>
            <p:ph type="sldNum" sz="quarter" idx="5"/>
          </p:nvPr>
        </p:nvSpPr>
        <p:spPr/>
        <p:txBody>
          <a:bodyPr/>
          <a:lstStyle/>
          <a:p>
            <a:fld id="{CB18BFB3-BC79-4957-AE9B-68B28C069535}" type="slidenum">
              <a:rPr lang="en-US" smtClean="0"/>
              <a:t>20</a:t>
            </a:fld>
            <a:endParaRPr lang="en-US"/>
          </a:p>
        </p:txBody>
      </p:sp>
    </p:spTree>
    <p:extLst>
      <p:ext uri="{BB962C8B-B14F-4D97-AF65-F5344CB8AC3E}">
        <p14:creationId xmlns:p14="http://schemas.microsoft.com/office/powerpoint/2010/main" val="1902541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there are ethical blind spots. Originality Questions – is this insight yours, AI's, or from the interaction? Feasibility Reality Check – AI doesn't know your actual resources, timeline, or constraints. And Field Contribution – AI might suggest ideas that seem novel but have been explored.</a:t>
            </a:r>
          </a:p>
          <a:p>
            <a:endParaRPr lang="en-US" dirty="0"/>
          </a:p>
        </p:txBody>
      </p:sp>
      <p:sp>
        <p:nvSpPr>
          <p:cNvPr id="4" name="Slide Number Placeholder 3"/>
          <p:cNvSpPr>
            <a:spLocks noGrp="1"/>
          </p:cNvSpPr>
          <p:nvPr>
            <p:ph type="sldNum" sz="quarter" idx="5"/>
          </p:nvPr>
        </p:nvSpPr>
        <p:spPr/>
        <p:txBody>
          <a:bodyPr/>
          <a:lstStyle/>
          <a:p>
            <a:fld id="{CB18BFB3-BC79-4957-AE9B-68B28C069535}" type="slidenum">
              <a:rPr lang="en-US" smtClean="0"/>
              <a:t>21</a:t>
            </a:fld>
            <a:endParaRPr lang="en-US"/>
          </a:p>
        </p:txBody>
      </p:sp>
    </p:spTree>
    <p:extLst>
      <p:ext uri="{BB962C8B-B14F-4D97-AF65-F5344CB8AC3E}">
        <p14:creationId xmlns:p14="http://schemas.microsoft.com/office/powerpoint/2010/main" val="702601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Treat AI ideas as raw material that needs your disciplinary expertise. Reality-test with humans who know your constraints. Do thorough literature searches on AI-suggested directions. Attribute clearly: 'Inspired by AI brainstorming, developed through [your specific process].</a:t>
            </a:r>
          </a:p>
          <a:p>
            <a:endParaRPr lang="en-US" dirty="0"/>
          </a:p>
        </p:txBody>
      </p:sp>
      <p:sp>
        <p:nvSpPr>
          <p:cNvPr id="4" name="Slide Number Placeholder 3"/>
          <p:cNvSpPr>
            <a:spLocks noGrp="1"/>
          </p:cNvSpPr>
          <p:nvPr>
            <p:ph type="sldNum" sz="quarter" idx="5"/>
          </p:nvPr>
        </p:nvSpPr>
        <p:spPr/>
        <p:txBody>
          <a:bodyPr/>
          <a:lstStyle/>
          <a:p>
            <a:fld id="{CB18BFB3-BC79-4957-AE9B-68B28C069535}" type="slidenum">
              <a:rPr lang="en-US" smtClean="0"/>
              <a:t>22</a:t>
            </a:fld>
            <a:endParaRPr lang="en-US"/>
          </a:p>
        </p:txBody>
      </p:sp>
    </p:spTree>
    <p:extLst>
      <p:ext uri="{BB962C8B-B14F-4D97-AF65-F5344CB8AC3E}">
        <p14:creationId xmlns:p14="http://schemas.microsoft.com/office/powerpoint/2010/main" val="698094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Academic Concierge formats citations, conducts grammar checks, manages administrative writing, tracks deadlines, and creates templates.</a:t>
            </a:r>
          </a:p>
          <a:p>
            <a:endParaRPr lang="en-US" dirty="0"/>
          </a:p>
        </p:txBody>
      </p:sp>
      <p:sp>
        <p:nvSpPr>
          <p:cNvPr id="4" name="Slide Number Placeholder 3"/>
          <p:cNvSpPr>
            <a:spLocks noGrp="1"/>
          </p:cNvSpPr>
          <p:nvPr>
            <p:ph type="sldNum" sz="quarter" idx="5"/>
          </p:nvPr>
        </p:nvSpPr>
        <p:spPr/>
        <p:txBody>
          <a:bodyPr/>
          <a:lstStyle/>
          <a:p>
            <a:fld id="{CB18BFB3-BC79-4957-AE9B-68B28C069535}" type="slidenum">
              <a:rPr lang="en-US" smtClean="0"/>
              <a:t>23</a:t>
            </a:fld>
            <a:endParaRPr lang="en-US"/>
          </a:p>
        </p:txBody>
      </p:sp>
    </p:spTree>
    <p:extLst>
      <p:ext uri="{BB962C8B-B14F-4D97-AF65-F5344CB8AC3E}">
        <p14:creationId xmlns:p14="http://schemas.microsoft.com/office/powerpoint/2010/main" val="1449809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tempting to rely on the Academic Concierge because it reduces stress about formatting, ensures professional presentation, frees mental energy for high-level thinking, organizes and schedules important tasks, and handles the 'boring' stuff.</a:t>
            </a:r>
          </a:p>
          <a:p>
            <a:endParaRPr lang="en-US" dirty="0"/>
          </a:p>
        </p:txBody>
      </p:sp>
      <p:sp>
        <p:nvSpPr>
          <p:cNvPr id="4" name="Slide Number Placeholder 3"/>
          <p:cNvSpPr>
            <a:spLocks noGrp="1"/>
          </p:cNvSpPr>
          <p:nvPr>
            <p:ph type="sldNum" sz="quarter" idx="5"/>
          </p:nvPr>
        </p:nvSpPr>
        <p:spPr/>
        <p:txBody>
          <a:bodyPr/>
          <a:lstStyle/>
          <a:p>
            <a:fld id="{CB18BFB3-BC79-4957-AE9B-68B28C069535}" type="slidenum">
              <a:rPr lang="en-US" smtClean="0"/>
              <a:t>24</a:t>
            </a:fld>
            <a:endParaRPr lang="en-US"/>
          </a:p>
        </p:txBody>
      </p:sp>
    </p:spTree>
    <p:extLst>
      <p:ext uri="{BB962C8B-B14F-4D97-AF65-F5344CB8AC3E}">
        <p14:creationId xmlns:p14="http://schemas.microsoft.com/office/powerpoint/2010/main" val="3869021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watch out for Skills Atrophy – are you losing important academic competencies? Quality Control – small citation errors or “hallucinated” can undermine your credibility and wreck the process. And remember that these systems is part of your doctoral training.</a:t>
            </a:r>
          </a:p>
          <a:p>
            <a:endParaRPr lang="en-US" dirty="0"/>
          </a:p>
        </p:txBody>
      </p:sp>
      <p:sp>
        <p:nvSpPr>
          <p:cNvPr id="4" name="Slide Number Placeholder 3"/>
          <p:cNvSpPr>
            <a:spLocks noGrp="1"/>
          </p:cNvSpPr>
          <p:nvPr>
            <p:ph type="sldNum" sz="quarter" idx="5"/>
          </p:nvPr>
        </p:nvSpPr>
        <p:spPr/>
        <p:txBody>
          <a:bodyPr/>
          <a:lstStyle/>
          <a:p>
            <a:fld id="{CB18BFB3-BC79-4957-AE9B-68B28C069535}" type="slidenum">
              <a:rPr lang="en-US" smtClean="0"/>
              <a:t>25</a:t>
            </a:fld>
            <a:endParaRPr lang="en-US"/>
          </a:p>
        </p:txBody>
      </p:sp>
    </p:spTree>
    <p:extLst>
      <p:ext uri="{BB962C8B-B14F-4D97-AF65-F5344CB8AC3E}">
        <p14:creationId xmlns:p14="http://schemas.microsoft.com/office/powerpoint/2010/main" val="3532257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address these risks and maintain your skills and competency by regularly doing these tasks manually.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Always double-check, especially references. Follow the 70/30 rule – AI handles 30% of routine tasks while you practice 70%. Focus your saved energy on higher-level skill development.</a:t>
            </a:r>
          </a:p>
          <a:p>
            <a:endParaRPr lang="en-US" dirty="0"/>
          </a:p>
        </p:txBody>
      </p:sp>
      <p:sp>
        <p:nvSpPr>
          <p:cNvPr id="4" name="Slide Number Placeholder 3"/>
          <p:cNvSpPr>
            <a:spLocks noGrp="1"/>
          </p:cNvSpPr>
          <p:nvPr>
            <p:ph type="sldNum" sz="quarter" idx="5"/>
          </p:nvPr>
        </p:nvSpPr>
        <p:spPr/>
        <p:txBody>
          <a:bodyPr/>
          <a:lstStyle/>
          <a:p>
            <a:fld id="{CB18BFB3-BC79-4957-AE9B-68B28C069535}" type="slidenum">
              <a:rPr lang="en-US" smtClean="0"/>
              <a:t>26</a:t>
            </a:fld>
            <a:endParaRPr lang="en-US"/>
          </a:p>
        </p:txBody>
      </p:sp>
    </p:spTree>
    <p:extLst>
      <p:ext uri="{BB962C8B-B14F-4D97-AF65-F5344CB8AC3E}">
        <p14:creationId xmlns:p14="http://schemas.microsoft.com/office/powerpoint/2010/main" val="2885991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four questions to ask yourself before using any AI. If my advisor asked me to explain this right now, could I? Would I be comfortable defending this choice in my defense? Am I using AI to learn faster or to avoid learning? Could someone reproduce my work based on my documentation?"</a:t>
            </a:r>
          </a:p>
        </p:txBody>
      </p:sp>
      <p:sp>
        <p:nvSpPr>
          <p:cNvPr id="4" name="Slide Number Placeholder 3"/>
          <p:cNvSpPr>
            <a:spLocks noGrp="1"/>
          </p:cNvSpPr>
          <p:nvPr>
            <p:ph type="sldNum" sz="quarter" idx="5"/>
          </p:nvPr>
        </p:nvSpPr>
        <p:spPr/>
        <p:txBody>
          <a:bodyPr/>
          <a:lstStyle/>
          <a:p>
            <a:fld id="{CB18BFB3-BC79-4957-AE9B-68B28C069535}" type="slidenum">
              <a:rPr lang="en-US" smtClean="0"/>
              <a:t>27</a:t>
            </a:fld>
            <a:endParaRPr lang="en-US"/>
          </a:p>
        </p:txBody>
      </p:sp>
    </p:spTree>
    <p:extLst>
      <p:ext uri="{BB962C8B-B14F-4D97-AF65-F5344CB8AC3E}">
        <p14:creationId xmlns:p14="http://schemas.microsoft.com/office/powerpoint/2010/main" val="1678207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88C41-11A6-4BD1-0018-90594BEB4E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6866F6-7BB3-C207-958C-91320F436D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14BC6B-D3B0-BBBA-C79E-376F97ECA349}"/>
              </a:ext>
            </a:extLst>
          </p:cNvPr>
          <p:cNvSpPr>
            <a:spLocks noGrp="1"/>
          </p:cNvSpPr>
          <p:nvPr>
            <p:ph type="body" idx="1"/>
          </p:nvPr>
        </p:nvSpPr>
        <p:spPr/>
        <p:txBody>
          <a:bodyPr/>
          <a:lstStyle/>
          <a:p>
            <a:r>
              <a:rPr lang="en-US" dirty="0"/>
              <a:t>Here are your key takeaways: Each AI persona has specific benefits and blind spots. The biggest risks are losing understanding, authenticity, and professional development. But solutions exist – they require intentionality and documentation. Most importantly, your committee wants to see YOUR thinking, enhanced by AI, not replaced by it.</a:t>
            </a:r>
          </a:p>
        </p:txBody>
      </p:sp>
      <p:sp>
        <p:nvSpPr>
          <p:cNvPr id="4" name="Slide Number Placeholder 3">
            <a:extLst>
              <a:ext uri="{FF2B5EF4-FFF2-40B4-BE49-F238E27FC236}">
                <a16:creationId xmlns:a16="http://schemas.microsoft.com/office/drawing/2014/main" id="{E30DC936-4F06-07D2-12D3-55FEFD02AC83}"/>
              </a:ext>
            </a:extLst>
          </p:cNvPr>
          <p:cNvSpPr>
            <a:spLocks noGrp="1"/>
          </p:cNvSpPr>
          <p:nvPr>
            <p:ph type="sldNum" sz="quarter" idx="5"/>
          </p:nvPr>
        </p:nvSpPr>
        <p:spPr/>
        <p:txBody>
          <a:bodyPr/>
          <a:lstStyle/>
          <a:p>
            <a:fld id="{CB18BFB3-BC79-4957-AE9B-68B28C069535}" type="slidenum">
              <a:rPr lang="en-US" smtClean="0"/>
              <a:t>28</a:t>
            </a:fld>
            <a:endParaRPr lang="en-US"/>
          </a:p>
        </p:txBody>
      </p:sp>
    </p:spTree>
    <p:extLst>
      <p:ext uri="{BB962C8B-B14F-4D97-AF65-F5344CB8AC3E}">
        <p14:creationId xmlns:p14="http://schemas.microsoft.com/office/powerpoint/2010/main" val="2032406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your daily AI ethics checklist. Before using AI, ask: Purpose – what exactly am I asking AI to do? Attribution – how will I acknowledge this assistance? Understanding – will I still understand my own work? Growth – am I learning or just getting things done?</a:t>
            </a:r>
          </a:p>
        </p:txBody>
      </p:sp>
      <p:sp>
        <p:nvSpPr>
          <p:cNvPr id="4" name="Slide Number Placeholder 3"/>
          <p:cNvSpPr>
            <a:spLocks noGrp="1"/>
          </p:cNvSpPr>
          <p:nvPr>
            <p:ph type="sldNum" sz="quarter" idx="5"/>
          </p:nvPr>
        </p:nvSpPr>
        <p:spPr/>
        <p:txBody>
          <a:bodyPr/>
          <a:lstStyle/>
          <a:p>
            <a:fld id="{CB18BFB3-BC79-4957-AE9B-68B28C069535}" type="slidenum">
              <a:rPr lang="en-US" smtClean="0"/>
              <a:t>29</a:t>
            </a:fld>
            <a:endParaRPr lang="en-US"/>
          </a:p>
        </p:txBody>
      </p:sp>
    </p:spTree>
    <p:extLst>
      <p:ext uri="{BB962C8B-B14F-4D97-AF65-F5344CB8AC3E}">
        <p14:creationId xmlns:p14="http://schemas.microsoft.com/office/powerpoint/2010/main" val="188999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B7744-1A6F-45F8-AEBA-23E9035B73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CA8A6-256E-061A-9ED9-698E7DABE6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70AEF7-4E34-ABDE-541D-3C4725B807AA}"/>
              </a:ext>
            </a:extLst>
          </p:cNvPr>
          <p:cNvSpPr>
            <a:spLocks noGrp="1"/>
          </p:cNvSpPr>
          <p:nvPr>
            <p:ph type="body" idx="1"/>
          </p:nvPr>
        </p:nvSpPr>
        <p:spPr/>
        <p:txBody>
          <a:bodyPr/>
          <a:lstStyle/>
          <a:p>
            <a:r>
              <a:rPr lang="en-US" dirty="0"/>
              <a:t>[Just let the</a:t>
            </a:r>
          </a:p>
          <a:p>
            <a:r>
              <a:rPr lang="en-US" dirty="0"/>
              <a:t>Note. Collage created using screenshots of publicly available news headlines and educational materials related to artificial intelligence and public discourse. Original materials remain copyrighted by their respective publishers and authors. Screenshots used for educational commentary and instructional purposes.se headlines sink in]</a:t>
            </a:r>
          </a:p>
        </p:txBody>
      </p:sp>
      <p:sp>
        <p:nvSpPr>
          <p:cNvPr id="4" name="Slide Number Placeholder 3">
            <a:extLst>
              <a:ext uri="{FF2B5EF4-FFF2-40B4-BE49-F238E27FC236}">
                <a16:creationId xmlns:a16="http://schemas.microsoft.com/office/drawing/2014/main" id="{2634EC7D-C0DB-3497-2984-B134FC6C6108}"/>
              </a:ext>
            </a:extLst>
          </p:cNvPr>
          <p:cNvSpPr>
            <a:spLocks noGrp="1"/>
          </p:cNvSpPr>
          <p:nvPr>
            <p:ph type="sldNum" sz="quarter" idx="5"/>
          </p:nvPr>
        </p:nvSpPr>
        <p:spPr/>
        <p:txBody>
          <a:bodyPr/>
          <a:lstStyle/>
          <a:p>
            <a:fld id="{CB18BFB3-BC79-4957-AE9B-68B28C069535}" type="slidenum">
              <a:rPr lang="en-US" smtClean="0"/>
              <a:t>3</a:t>
            </a:fld>
            <a:endParaRPr lang="en-US"/>
          </a:p>
        </p:txBody>
      </p:sp>
    </p:spTree>
    <p:extLst>
      <p:ext uri="{BB962C8B-B14F-4D97-AF65-F5344CB8AC3E}">
        <p14:creationId xmlns:p14="http://schemas.microsoft.com/office/powerpoint/2010/main" val="128959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your next steps: Keep that daily ethics checklist handy. </a:t>
            </a:r>
          </a:p>
          <a:p>
            <a:r>
              <a:rPr lang="en-US" dirty="0"/>
              <a:t>Start an AI assistance log for your work. </a:t>
            </a:r>
          </a:p>
          <a:p>
            <a:r>
              <a:rPr lang="en-US" dirty="0"/>
              <a:t>Talk to your advisor about AI policies – they're probably figuring this out too. </a:t>
            </a:r>
          </a:p>
          <a:p>
            <a:r>
              <a:rPr lang="en-US" dirty="0"/>
              <a:t>Connect with your peers about best practices.</a:t>
            </a:r>
          </a:p>
        </p:txBody>
      </p:sp>
      <p:sp>
        <p:nvSpPr>
          <p:cNvPr id="4" name="Slide Number Placeholder 3"/>
          <p:cNvSpPr>
            <a:spLocks noGrp="1"/>
          </p:cNvSpPr>
          <p:nvPr>
            <p:ph type="sldNum" sz="quarter" idx="5"/>
          </p:nvPr>
        </p:nvSpPr>
        <p:spPr/>
        <p:txBody>
          <a:bodyPr/>
          <a:lstStyle/>
          <a:p>
            <a:fld id="{CB18BFB3-BC79-4957-AE9B-68B28C069535}" type="slidenum">
              <a:rPr lang="en-US" smtClean="0"/>
              <a:t>30</a:t>
            </a:fld>
            <a:endParaRPr lang="en-US"/>
          </a:p>
        </p:txBody>
      </p:sp>
    </p:spTree>
    <p:extLst>
      <p:ext uri="{BB962C8B-B14F-4D97-AF65-F5344CB8AC3E}">
        <p14:creationId xmlns:p14="http://schemas.microsoft.com/office/powerpoint/2010/main" val="2933576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goal is responsible use, not perfect use. Start small. Document everything. Keep learning. Your future scholarly self will thank you. </a:t>
            </a:r>
          </a:p>
        </p:txBody>
      </p:sp>
      <p:sp>
        <p:nvSpPr>
          <p:cNvPr id="4" name="Slide Number Placeholder 3"/>
          <p:cNvSpPr>
            <a:spLocks noGrp="1"/>
          </p:cNvSpPr>
          <p:nvPr>
            <p:ph type="sldNum" sz="quarter" idx="5"/>
          </p:nvPr>
        </p:nvSpPr>
        <p:spPr/>
        <p:txBody>
          <a:bodyPr/>
          <a:lstStyle/>
          <a:p>
            <a:fld id="{CB18BFB3-BC79-4957-AE9B-68B28C069535}" type="slidenum">
              <a:rPr lang="en-US" smtClean="0"/>
              <a:t>31</a:t>
            </a:fld>
            <a:endParaRPr lang="en-US"/>
          </a:p>
        </p:txBody>
      </p:sp>
    </p:spTree>
    <p:extLst>
      <p:ext uri="{BB962C8B-B14F-4D97-AF65-F5344CB8AC3E}">
        <p14:creationId xmlns:p14="http://schemas.microsoft.com/office/powerpoint/2010/main" val="2332576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engagement today. The conversation about AI ethics in doctoral education is just beginning, and you're now part of shaping how we do this responsibly. </a:t>
            </a:r>
          </a:p>
        </p:txBody>
      </p:sp>
      <p:sp>
        <p:nvSpPr>
          <p:cNvPr id="4" name="Slide Number Placeholder 3"/>
          <p:cNvSpPr>
            <a:spLocks noGrp="1"/>
          </p:cNvSpPr>
          <p:nvPr>
            <p:ph type="sldNum" sz="quarter" idx="5"/>
          </p:nvPr>
        </p:nvSpPr>
        <p:spPr/>
        <p:txBody>
          <a:bodyPr/>
          <a:lstStyle/>
          <a:p>
            <a:fld id="{CB18BFB3-BC79-4957-AE9B-68B28C069535}" type="slidenum">
              <a:rPr lang="en-US" smtClean="0"/>
              <a:t>32</a:t>
            </a:fld>
            <a:endParaRPr lang="en-US"/>
          </a:p>
        </p:txBody>
      </p:sp>
    </p:spTree>
    <p:extLst>
      <p:ext uri="{BB962C8B-B14F-4D97-AF65-F5344CB8AC3E}">
        <p14:creationId xmlns:p14="http://schemas.microsoft.com/office/powerpoint/2010/main" val="1212102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reality check we all need to hear: AI isn't going anywhere. The question isn't WHETHER to use AI in your doctoral work – it's HOW to use it ethically and effectively. That's exactly what we're here to figure out today.</a:t>
            </a:r>
          </a:p>
        </p:txBody>
      </p:sp>
      <p:sp>
        <p:nvSpPr>
          <p:cNvPr id="4" name="Slide Number Placeholder 3"/>
          <p:cNvSpPr>
            <a:spLocks noGrp="1"/>
          </p:cNvSpPr>
          <p:nvPr>
            <p:ph type="sldNum" sz="quarter" idx="5"/>
          </p:nvPr>
        </p:nvSpPr>
        <p:spPr/>
        <p:txBody>
          <a:bodyPr/>
          <a:lstStyle/>
          <a:p>
            <a:fld id="{CB18BFB3-BC79-4957-AE9B-68B28C069535}" type="slidenum">
              <a:rPr lang="en-US" smtClean="0"/>
              <a:t>4</a:t>
            </a:fld>
            <a:endParaRPr lang="en-US"/>
          </a:p>
        </p:txBody>
      </p:sp>
    </p:spTree>
    <p:extLst>
      <p:ext uri="{BB962C8B-B14F-4D97-AF65-F5344CB8AC3E}">
        <p14:creationId xmlns:p14="http://schemas.microsoft.com/office/powerpoint/2010/main" val="3677717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our session, you'll be able to identify at least two common ethical risks or blind spots when using AI tools in academic writing, research design, or data analysis. We're building the foundation for responsible AI use in your doctoral journey. This is just the beginning – think of this as your ethical AI boot camp.</a:t>
            </a:r>
          </a:p>
        </p:txBody>
      </p:sp>
      <p:sp>
        <p:nvSpPr>
          <p:cNvPr id="4" name="Slide Number Placeholder 3"/>
          <p:cNvSpPr>
            <a:spLocks noGrp="1"/>
          </p:cNvSpPr>
          <p:nvPr>
            <p:ph type="sldNum" sz="quarter" idx="5"/>
          </p:nvPr>
        </p:nvSpPr>
        <p:spPr/>
        <p:txBody>
          <a:bodyPr/>
          <a:lstStyle/>
          <a:p>
            <a:fld id="{CB18BFB3-BC79-4957-AE9B-68B28C069535}" type="slidenum">
              <a:rPr lang="en-US" smtClean="0"/>
              <a:t>5</a:t>
            </a:fld>
            <a:endParaRPr lang="en-US"/>
          </a:p>
        </p:txBody>
      </p:sp>
    </p:spTree>
    <p:extLst>
      <p:ext uri="{BB962C8B-B14F-4D97-AF65-F5344CB8AC3E}">
        <p14:creationId xmlns:p14="http://schemas.microsoft.com/office/powerpoint/2010/main" val="4191597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introduce you to your AI research team. You have five potential teammates here: The Research Assistant, The Writing Coach, The Data Detective, The Idea Generator, and The Academic Concierge. Each one is incredibly helpful. Each one is also risky. Let's meet them.</a:t>
            </a:r>
          </a:p>
        </p:txBody>
      </p:sp>
      <p:sp>
        <p:nvSpPr>
          <p:cNvPr id="4" name="Slide Number Placeholder 3"/>
          <p:cNvSpPr>
            <a:spLocks noGrp="1"/>
          </p:cNvSpPr>
          <p:nvPr>
            <p:ph type="sldNum" sz="quarter" idx="5"/>
          </p:nvPr>
        </p:nvSpPr>
        <p:spPr/>
        <p:txBody>
          <a:bodyPr/>
          <a:lstStyle/>
          <a:p>
            <a:fld id="{CB18BFB3-BC79-4957-AE9B-68B28C069535}" type="slidenum">
              <a:rPr lang="en-US" smtClean="0"/>
              <a:t>6</a:t>
            </a:fld>
            <a:endParaRPr lang="en-US"/>
          </a:p>
        </p:txBody>
      </p:sp>
    </p:spTree>
    <p:extLst>
      <p:ext uri="{BB962C8B-B14F-4D97-AF65-F5344CB8AC3E}">
        <p14:creationId xmlns:p14="http://schemas.microsoft.com/office/powerpoint/2010/main" val="2620888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up is the Research Assistant. This persona can summarize articles and books, identify themes across literature, suggest search terms, create annotated bibliographies, and map connections between sources.</a:t>
            </a:r>
          </a:p>
          <a:p>
            <a:endParaRPr lang="en-US" dirty="0"/>
          </a:p>
        </p:txBody>
      </p:sp>
      <p:sp>
        <p:nvSpPr>
          <p:cNvPr id="4" name="Slide Number Placeholder 3"/>
          <p:cNvSpPr>
            <a:spLocks noGrp="1"/>
          </p:cNvSpPr>
          <p:nvPr>
            <p:ph type="sldNum" sz="quarter" idx="5"/>
          </p:nvPr>
        </p:nvSpPr>
        <p:spPr/>
        <p:txBody>
          <a:bodyPr/>
          <a:lstStyle/>
          <a:p>
            <a:fld id="{CB18BFB3-BC79-4957-AE9B-68B28C069535}" type="slidenum">
              <a:rPr lang="en-US" smtClean="0"/>
              <a:t>7</a:t>
            </a:fld>
            <a:endParaRPr lang="en-US"/>
          </a:p>
        </p:txBody>
      </p:sp>
    </p:spTree>
    <p:extLst>
      <p:ext uri="{BB962C8B-B14F-4D97-AF65-F5344CB8AC3E}">
        <p14:creationId xmlns:p14="http://schemas.microsoft.com/office/powerpoint/2010/main" val="71018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it so tempting? It cuts your literature review time from weeks to days. It finds connections you might miss and handles all that tedious organizational work. It makes massive amounts of literature actually manageable.</a:t>
            </a:r>
          </a:p>
          <a:p>
            <a:endParaRPr lang="en-US" dirty="0"/>
          </a:p>
        </p:txBody>
      </p:sp>
      <p:sp>
        <p:nvSpPr>
          <p:cNvPr id="4" name="Slide Number Placeholder 3"/>
          <p:cNvSpPr>
            <a:spLocks noGrp="1"/>
          </p:cNvSpPr>
          <p:nvPr>
            <p:ph type="sldNum" sz="quarter" idx="5"/>
          </p:nvPr>
        </p:nvSpPr>
        <p:spPr/>
        <p:txBody>
          <a:bodyPr/>
          <a:lstStyle/>
          <a:p>
            <a:fld id="{CB18BFB3-BC79-4957-AE9B-68B28C069535}" type="slidenum">
              <a:rPr lang="en-US" smtClean="0"/>
              <a:t>8</a:t>
            </a:fld>
            <a:endParaRPr lang="en-US"/>
          </a:p>
        </p:txBody>
      </p:sp>
    </p:spTree>
    <p:extLst>
      <p:ext uri="{BB962C8B-B14F-4D97-AF65-F5344CB8AC3E}">
        <p14:creationId xmlns:p14="http://schemas.microsoft.com/office/powerpoint/2010/main" val="1865553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here are the ethical blind spots: The Synthesis Trap – are you understanding the field or just consuming AI's interpretation? Citation Integrity – when AI summarizes 50 papers, whose ideas are you actually building on? And Knowledge Gaps – you might miss important methodological details or context that AI filtered out.</a:t>
            </a:r>
          </a:p>
          <a:p>
            <a:endParaRPr lang="en-US" dirty="0"/>
          </a:p>
        </p:txBody>
      </p:sp>
      <p:sp>
        <p:nvSpPr>
          <p:cNvPr id="4" name="Slide Number Placeholder 3"/>
          <p:cNvSpPr>
            <a:spLocks noGrp="1"/>
          </p:cNvSpPr>
          <p:nvPr>
            <p:ph type="sldNum" sz="quarter" idx="5"/>
          </p:nvPr>
        </p:nvSpPr>
        <p:spPr/>
        <p:txBody>
          <a:bodyPr/>
          <a:lstStyle/>
          <a:p>
            <a:fld id="{CB18BFB3-BC79-4957-AE9B-68B28C069535}" type="slidenum">
              <a:rPr lang="en-US" smtClean="0"/>
              <a:t>9</a:t>
            </a:fld>
            <a:endParaRPr lang="en-US"/>
          </a:p>
        </p:txBody>
      </p:sp>
    </p:spTree>
    <p:extLst>
      <p:ext uri="{BB962C8B-B14F-4D97-AF65-F5344CB8AC3E}">
        <p14:creationId xmlns:p14="http://schemas.microsoft.com/office/powerpoint/2010/main" val="1568521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4400">
                <a:solidFill>
                  <a:srgbClr val="2F5597"/>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790521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76347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rgbClr val="2F5597"/>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578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10058400" cy="1143000"/>
          </a:xfrm>
        </p:spPr>
        <p:txBody>
          <a:bodyPr/>
          <a:lstStyle>
            <a:lvl1pPr>
              <a:defRPr>
                <a:solidFill>
                  <a:srgbClr val="2F5597"/>
                </a:solidFill>
              </a:defRPr>
            </a:lvl1pPr>
          </a:lstStyle>
          <a:p>
            <a:r>
              <a:rPr lang="en-US"/>
              <a:t>Click to edit Master title style</a:t>
            </a:r>
            <a:endParaRPr lang="en-US" dirty="0"/>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73885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10058400" cy="1143000"/>
          </a:xfrm>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875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3807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2F5597"/>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60399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27646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rgbClr val="2F5597"/>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8619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Tree>
    <p:extLst>
      <p:ext uri="{BB962C8B-B14F-4D97-AF65-F5344CB8AC3E}">
        <p14:creationId xmlns:p14="http://schemas.microsoft.com/office/powerpoint/2010/main" val="29958472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343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2F5597"/>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64030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2F5597"/>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06888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creativecommons.org/licenses/by-nc-sa/4.0/"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journals.uwyo.edu/index.php/jtilt/index"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a:extLst>
              <a:ext uri="{FF2B5EF4-FFF2-40B4-BE49-F238E27FC236}">
                <a16:creationId xmlns:a16="http://schemas.microsoft.com/office/drawing/2014/main" id="{C8C1C049-F093-489D-90F9-FF3503ADDF19}"/>
              </a:ext>
            </a:extLst>
          </p:cNvPr>
          <p:cNvSpPr>
            <a:spLocks noGrp="1" noChangeArrowheads="1"/>
          </p:cNvSpPr>
          <p:nvPr>
            <p:ph type="title"/>
          </p:nvPr>
        </p:nvSpPr>
        <p:spPr bwMode="auto">
          <a:xfrm>
            <a:off x="1016000" y="274638"/>
            <a:ext cx="1005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15">
            <a:extLst>
              <a:ext uri="{FF2B5EF4-FFF2-40B4-BE49-F238E27FC236}">
                <a16:creationId xmlns:a16="http://schemas.microsoft.com/office/drawing/2014/main" id="{0270379C-98BA-456F-9A8F-BAB630A6FC15}"/>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cxnSp>
        <p:nvCxnSpPr>
          <p:cNvPr id="5" name="Straight Connector 4">
            <a:extLst>
              <a:ext uri="{FF2B5EF4-FFF2-40B4-BE49-F238E27FC236}">
                <a16:creationId xmlns:a16="http://schemas.microsoft.com/office/drawing/2014/main" id="{A1DB6455-0209-2065-F6CC-30EB98328600}"/>
              </a:ext>
              <a:ext uri="{C183D7F6-B498-43B3-948B-1728B52AA6E4}">
                <adec:decorative xmlns:adec="http://schemas.microsoft.com/office/drawing/2017/decorative" val="1"/>
              </a:ext>
            </a:extLst>
          </p:cNvPr>
          <p:cNvCxnSpPr>
            <a:cxnSpLocks/>
          </p:cNvCxnSpPr>
          <p:nvPr userDrawn="1"/>
        </p:nvCxnSpPr>
        <p:spPr>
          <a:xfrm>
            <a:off x="5195" y="6437165"/>
            <a:ext cx="12186805" cy="0"/>
          </a:xfrm>
          <a:prstGeom prst="line">
            <a:avLst/>
          </a:prstGeom>
          <a:ln w="57150">
            <a:solidFill>
              <a:srgbClr val="B8E08C"/>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C493F0C-13A0-FB5C-3D8D-286241BDE092}"/>
              </a:ext>
              <a:ext uri="{C183D7F6-B498-43B3-948B-1728B52AA6E4}">
                <adec:decorative xmlns:adec="http://schemas.microsoft.com/office/drawing/2017/decorative" val="1"/>
              </a:ext>
            </a:extLst>
          </p:cNvPr>
          <p:cNvSpPr/>
          <p:nvPr userDrawn="1"/>
        </p:nvSpPr>
        <p:spPr>
          <a:xfrm>
            <a:off x="5194" y="6477002"/>
            <a:ext cx="12186805" cy="380998"/>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000" u="none" dirty="0">
                <a:solidFill>
                  <a:schemeClr val="bg1"/>
                </a:solidFill>
                <a:latin typeface="Roboto" panose="02000000000000000000" pitchFamily="2" charset="0"/>
                <a:ea typeface="Roboto" panose="02000000000000000000" pitchFamily="2" charset="0"/>
                <a:hlinkClick r:id="rId15">
                  <a:extLst>
                    <a:ext uri="{A12FA001-AC4F-418D-AE19-62706E023703}">
                      <ahyp:hlinkClr xmlns:ahyp="http://schemas.microsoft.com/office/drawing/2018/hyperlinkcolor" val="tx"/>
                    </a:ext>
                  </a:extLst>
                </a:hlinkClick>
              </a:rPr>
              <a:t>Journal of Technology-Integrated Lessons and Teaching</a:t>
            </a:r>
            <a:r>
              <a:rPr lang="en-US" sz="1000" dirty="0">
                <a:solidFill>
                  <a:schemeClr val="bg1"/>
                </a:solidFill>
                <a:latin typeface="Roboto" panose="02000000000000000000" pitchFamily="2" charset="0"/>
                <a:ea typeface="Roboto" panose="02000000000000000000" pitchFamily="2" charset="0"/>
              </a:rPr>
              <a:t>, 5(1).</a:t>
            </a:r>
          </a:p>
        </p:txBody>
      </p:sp>
      <p:pic>
        <p:nvPicPr>
          <p:cNvPr id="7" name="Picture 6">
            <a:hlinkClick r:id="rId15"/>
            <a:extLst>
              <a:ext uri="{FF2B5EF4-FFF2-40B4-BE49-F238E27FC236}">
                <a16:creationId xmlns:a16="http://schemas.microsoft.com/office/drawing/2014/main" id="{BCE05341-DD77-EB2C-106C-FE0D7F70D446}"/>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250025" y="109242"/>
            <a:ext cx="868680" cy="493395"/>
          </a:xfrm>
          <a:prstGeom prst="rect">
            <a:avLst/>
          </a:prstGeom>
        </p:spPr>
      </p:pic>
      <p:pic>
        <p:nvPicPr>
          <p:cNvPr id="8" name="Picture 7" descr="Creative Commons, Attribution, Non-Commercial, Share Alike icon.">
            <a:hlinkClick r:id="rId17"/>
            <a:extLst>
              <a:ext uri="{FF2B5EF4-FFF2-40B4-BE49-F238E27FC236}">
                <a16:creationId xmlns:a16="http://schemas.microsoft.com/office/drawing/2014/main" id="{B1D746F0-1DEE-FF75-477C-ADEF8F836C99}"/>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310503" y="6526535"/>
            <a:ext cx="808202" cy="276046"/>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Lst>
  <p:hf hdr="0" ftr="0" dt="0"/>
  <p:txStyles>
    <p:titleStyle>
      <a:lvl1pPr algn="ctr" rtl="0" eaLnBrk="1" fontAlgn="base" hangingPunct="1">
        <a:spcBef>
          <a:spcPct val="0"/>
        </a:spcBef>
        <a:spcAft>
          <a:spcPct val="0"/>
        </a:spcAft>
        <a:defRPr sz="3600">
          <a:solidFill>
            <a:srgbClr val="2F5597"/>
          </a:solidFill>
          <a:latin typeface="+mj-lt"/>
          <a:ea typeface="MS PGothic" panose="020B0600070205080204" pitchFamily="34" charset="-128"/>
          <a:cs typeface="ＭＳ Ｐゴシック" pitchFamily="-112" charset="-128"/>
        </a:defRPr>
      </a:lvl1pPr>
      <a:lvl2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2pPr>
      <a:lvl3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3pPr>
      <a:lvl4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4pPr>
      <a:lvl5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5pPr>
      <a:lvl6pPr marL="457200" algn="ctr" rtl="0" eaLnBrk="1" fontAlgn="base" hangingPunct="1">
        <a:spcBef>
          <a:spcPct val="0"/>
        </a:spcBef>
        <a:spcAft>
          <a:spcPct val="0"/>
        </a:spcAft>
        <a:defRPr sz="3600">
          <a:solidFill>
            <a:schemeClr val="tx2"/>
          </a:solidFill>
          <a:latin typeface="Verdana" pitchFamily="34" charset="0"/>
        </a:defRPr>
      </a:lvl6pPr>
      <a:lvl7pPr marL="914400" algn="ctr" rtl="0" eaLnBrk="1" fontAlgn="base" hangingPunct="1">
        <a:spcBef>
          <a:spcPct val="0"/>
        </a:spcBef>
        <a:spcAft>
          <a:spcPct val="0"/>
        </a:spcAft>
        <a:defRPr sz="3600">
          <a:solidFill>
            <a:schemeClr val="tx2"/>
          </a:solidFill>
          <a:latin typeface="Verdana" pitchFamily="34" charset="0"/>
        </a:defRPr>
      </a:lvl7pPr>
      <a:lvl8pPr marL="1371600" algn="ctr" rtl="0" eaLnBrk="1" fontAlgn="base" hangingPunct="1">
        <a:spcBef>
          <a:spcPct val="0"/>
        </a:spcBef>
        <a:spcAft>
          <a:spcPct val="0"/>
        </a:spcAft>
        <a:defRPr sz="3600">
          <a:solidFill>
            <a:schemeClr val="tx2"/>
          </a:solidFill>
          <a:latin typeface="Verdana" pitchFamily="34" charset="0"/>
        </a:defRPr>
      </a:lvl8pPr>
      <a:lvl9pPr marL="1828800" algn="ctr"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anose="020B0600070205080204" pitchFamily="34" charset="-128"/>
          <a:cs typeface="ＭＳ Ｐゴシック" pitchFamily="-112" charset="-128"/>
        </a:defRPr>
      </a:lvl1pPr>
      <a:lvl2pPr marL="742950" indent="-285750" algn="l" rtl="0" eaLnBrk="1" fontAlgn="base" hangingPunct="1">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ollev.com/saramcneil364"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1314F0-C5F1-457E-48FA-AC9046AF56A9}"/>
              </a:ext>
            </a:extLst>
          </p:cNvPr>
          <p:cNvSpPr txBox="1"/>
          <p:nvPr/>
        </p:nvSpPr>
        <p:spPr>
          <a:xfrm>
            <a:off x="6538" y="521897"/>
            <a:ext cx="12185462" cy="1631216"/>
          </a:xfrm>
          <a:prstGeom prst="rect">
            <a:avLst/>
          </a:prstGeom>
          <a:noFill/>
        </p:spPr>
        <p:txBody>
          <a:bodyPr wrap="square">
            <a:spAutoFit/>
          </a:bodyPr>
          <a:lstStyle/>
          <a:p>
            <a:pPr algn="ctr">
              <a:buNone/>
            </a:pPr>
            <a:r>
              <a:rPr lang="en-US" sz="4000" b="1" dirty="0">
                <a:solidFill>
                  <a:srgbClr val="2F5597"/>
                </a:solidFill>
                <a:latin typeface="+mn-lt"/>
              </a:rPr>
              <a:t>The Changing Landscape of Doctoral Education: Ethics and AI</a:t>
            </a:r>
            <a:endParaRPr lang="en-US" dirty="0">
              <a:solidFill>
                <a:srgbClr val="2F5597"/>
              </a:solidFill>
              <a:latin typeface="+mn-lt"/>
            </a:endParaRPr>
          </a:p>
          <a:p>
            <a:pPr algn="ctr"/>
            <a:r>
              <a:rPr lang="en-US" sz="2000" b="1" dirty="0">
                <a:solidFill>
                  <a:srgbClr val="2F5597"/>
                </a:solidFill>
                <a:latin typeface="+mn-lt"/>
              </a:rPr>
              <a:t>Identifying Ethical Risks &amp; Blind Spots in Academic AI Use</a:t>
            </a:r>
          </a:p>
        </p:txBody>
      </p:sp>
      <p:pic>
        <p:nvPicPr>
          <p:cNvPr id="12" name="Picture 11" descr="A cartoon of a robot&#10;&#10;AI-generated content may be incorrect.">
            <a:extLst>
              <a:ext uri="{FF2B5EF4-FFF2-40B4-BE49-F238E27FC236}">
                <a16:creationId xmlns:a16="http://schemas.microsoft.com/office/drawing/2014/main" id="{BD3F797F-E164-B97D-E73C-CC2ABCA214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6755" y="2126266"/>
            <a:ext cx="1948116" cy="3478748"/>
          </a:xfrm>
          <a:prstGeom prst="rect">
            <a:avLst/>
          </a:prstGeom>
        </p:spPr>
      </p:pic>
      <p:pic>
        <p:nvPicPr>
          <p:cNvPr id="13" name="Picture 12" descr="A cartoon of a robot&#10;&#10;AI-generated content may be incorrect.">
            <a:extLst>
              <a:ext uri="{FF2B5EF4-FFF2-40B4-BE49-F238E27FC236}">
                <a16:creationId xmlns:a16="http://schemas.microsoft.com/office/drawing/2014/main" id="{7E53DC70-F0C8-0E9E-CDE7-F859262FAD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6747" y="2112748"/>
            <a:ext cx="2240622" cy="3492267"/>
          </a:xfrm>
          <a:prstGeom prst="rect">
            <a:avLst/>
          </a:prstGeom>
        </p:spPr>
      </p:pic>
      <p:pic>
        <p:nvPicPr>
          <p:cNvPr id="20" name="Picture 19" descr="A cartoon of a robot with a heart on its chest&#10;&#10;AI-generated content may be incorrect.">
            <a:extLst>
              <a:ext uri="{FF2B5EF4-FFF2-40B4-BE49-F238E27FC236}">
                <a16:creationId xmlns:a16="http://schemas.microsoft.com/office/drawing/2014/main" id="{49128809-ABDB-8369-E4F3-B91079CAFC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1164" y="2150405"/>
            <a:ext cx="1631117" cy="3454609"/>
          </a:xfrm>
          <a:prstGeom prst="rect">
            <a:avLst/>
          </a:prstGeom>
        </p:spPr>
      </p:pic>
      <p:pic>
        <p:nvPicPr>
          <p:cNvPr id="21" name="Picture 20" descr="A cartoon of a robot&#10;&#10;AI-generated content may be incorrect.">
            <a:extLst>
              <a:ext uri="{FF2B5EF4-FFF2-40B4-BE49-F238E27FC236}">
                <a16:creationId xmlns:a16="http://schemas.microsoft.com/office/drawing/2014/main" id="{89A01DBB-CDB4-E31A-68BD-B89650A279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0273" y="2151575"/>
            <a:ext cx="1563578" cy="3447794"/>
          </a:xfrm>
          <a:prstGeom prst="rect">
            <a:avLst/>
          </a:prstGeom>
        </p:spPr>
      </p:pic>
      <p:pic>
        <p:nvPicPr>
          <p:cNvPr id="22" name="Picture 21" descr="A cartoon of a robot&#10;&#10;AI-generated content may be incorrect.">
            <a:extLst>
              <a:ext uri="{FF2B5EF4-FFF2-40B4-BE49-F238E27FC236}">
                <a16:creationId xmlns:a16="http://schemas.microsoft.com/office/drawing/2014/main" id="{99E0FF48-2458-DAE0-F8DE-4BFDB0FB0C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984" y="2106163"/>
            <a:ext cx="1748829" cy="3498852"/>
          </a:xfrm>
          <a:prstGeom prst="rect">
            <a:avLst/>
          </a:prstGeom>
        </p:spPr>
      </p:pic>
      <p:sp>
        <p:nvSpPr>
          <p:cNvPr id="24" name="TextBox 23">
            <a:extLst>
              <a:ext uri="{FF2B5EF4-FFF2-40B4-BE49-F238E27FC236}">
                <a16:creationId xmlns:a16="http://schemas.microsoft.com/office/drawing/2014/main" id="{7536AA08-258D-15D6-0C4A-D9543C805D94}"/>
              </a:ext>
            </a:extLst>
          </p:cNvPr>
          <p:cNvSpPr txBox="1"/>
          <p:nvPr/>
        </p:nvSpPr>
        <p:spPr>
          <a:xfrm>
            <a:off x="6538" y="5872353"/>
            <a:ext cx="12178924" cy="523220"/>
          </a:xfrm>
          <a:prstGeom prst="rect">
            <a:avLst/>
          </a:prstGeom>
          <a:solidFill>
            <a:schemeClr val="bg1"/>
          </a:solidFill>
        </p:spPr>
        <p:txBody>
          <a:bodyPr wrap="square" rtlCol="0">
            <a:spAutoFit/>
          </a:bodyPr>
          <a:lstStyle/>
          <a:p>
            <a:pPr algn="ctr"/>
            <a:r>
              <a:rPr lang="en-US" sz="2800" spc="100" dirty="0">
                <a:solidFill>
                  <a:srgbClr val="2F5597"/>
                </a:solidFill>
                <a:latin typeface="+mn-lt"/>
              </a:rPr>
              <a:t>Sara G. McNeil</a:t>
            </a:r>
            <a:r>
              <a:rPr lang="en-US" sz="2800" spc="100">
                <a:solidFill>
                  <a:srgbClr val="2F5597"/>
                </a:solidFill>
                <a:latin typeface="+mn-lt"/>
              </a:rPr>
              <a:t>, University </a:t>
            </a:r>
            <a:r>
              <a:rPr lang="en-US" sz="2800" spc="100" dirty="0">
                <a:solidFill>
                  <a:srgbClr val="2F5597"/>
                </a:solidFill>
                <a:latin typeface="+mn-lt"/>
              </a:rPr>
              <a:t>of Houston</a:t>
            </a:r>
          </a:p>
        </p:txBody>
      </p:sp>
    </p:spTree>
    <p:extLst>
      <p:ext uri="{BB962C8B-B14F-4D97-AF65-F5344CB8AC3E}">
        <p14:creationId xmlns:p14="http://schemas.microsoft.com/office/powerpoint/2010/main" val="3613576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9205E-4887-9FF3-C3E0-2775F8F764B6}"/>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11ADFD3C-810B-A5A1-1945-70D016C58BB9}"/>
              </a:ext>
            </a:extLst>
          </p:cNvPr>
          <p:cNvSpPr txBox="1"/>
          <p:nvPr/>
        </p:nvSpPr>
        <p:spPr>
          <a:xfrm>
            <a:off x="0" y="470353"/>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The Research Assistant</a:t>
            </a:r>
          </a:p>
        </p:txBody>
      </p:sp>
      <p:sp>
        <p:nvSpPr>
          <p:cNvPr id="2" name="Rectangle 1">
            <a:extLst>
              <a:ext uri="{FF2B5EF4-FFF2-40B4-BE49-F238E27FC236}">
                <a16:creationId xmlns:a16="http://schemas.microsoft.com/office/drawing/2014/main" id="{18E60FF0-6E0E-6704-3555-74DED2DBCDA1}"/>
              </a:ext>
            </a:extLst>
          </p:cNvPr>
          <p:cNvSpPr>
            <a:spLocks noChangeArrowheads="1"/>
          </p:cNvSpPr>
          <p:nvPr/>
        </p:nvSpPr>
        <p:spPr bwMode="auto">
          <a:xfrm>
            <a:off x="3167623" y="1304018"/>
            <a:ext cx="8469055"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How to Address These Risks: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 </a:t>
            </a:r>
            <a:r>
              <a:rPr kumimoji="0" lang="en-US" altLang="en-US" sz="2000" b="1" i="0" u="none" strike="noStrike" cap="none" normalizeH="0" baseline="0" dirty="0">
                <a:ln>
                  <a:noFill/>
                </a:ln>
                <a:solidFill>
                  <a:schemeClr val="tx1"/>
                </a:solidFill>
                <a:effectLst/>
                <a:latin typeface="Aptos" panose="020B0004020202020204" pitchFamily="34" charset="0"/>
              </a:rPr>
              <a:t>Read original sources.</a:t>
            </a: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Aptos" panose="020B0004020202020204" pitchFamily="34" charset="0"/>
              </a:rPr>
              <a:t>	</a:t>
            </a:r>
            <a:r>
              <a:rPr kumimoji="0" lang="en-US" altLang="en-US" sz="2000" b="0" i="0" u="none" strike="noStrike" cap="none" normalizeH="0" baseline="0" dirty="0">
                <a:ln>
                  <a:noFill/>
                </a:ln>
                <a:solidFill>
                  <a:schemeClr val="tx1"/>
                </a:solidFill>
                <a:effectLst/>
                <a:latin typeface="Aptos" panose="020B0004020202020204" pitchFamily="34" charset="0"/>
              </a:rPr>
              <a:t>Use AI summaries as starting points, not endpoints.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 </a:t>
            </a:r>
            <a:r>
              <a:rPr kumimoji="0" lang="en-US" altLang="en-US" sz="2000" b="1" i="0" u="none" strike="noStrike" cap="none" normalizeH="0" baseline="0" dirty="0">
                <a:ln>
                  <a:noFill/>
                </a:ln>
                <a:solidFill>
                  <a:schemeClr val="tx1"/>
                </a:solidFill>
                <a:effectLst/>
                <a:latin typeface="Aptos" panose="020B0004020202020204" pitchFamily="34" charset="0"/>
              </a:rPr>
              <a:t>Cite original authors.</a:t>
            </a: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Aptos" panose="020B0004020202020204" pitchFamily="34" charset="0"/>
              </a:rPr>
              <a:t>	</a:t>
            </a:r>
            <a:r>
              <a:rPr kumimoji="0" lang="en-US" altLang="en-US" sz="2000" b="0" i="0" u="none" strike="noStrike" cap="none" normalizeH="0" baseline="0" dirty="0">
                <a:ln>
                  <a:noFill/>
                </a:ln>
                <a:solidFill>
                  <a:schemeClr val="tx1"/>
                </a:solidFill>
                <a:effectLst/>
                <a:latin typeface="Aptos" panose="020B0004020202020204" pitchFamily="34" charset="0"/>
              </a:rPr>
              <a:t>Don't cite “AI summary of Smith and Brown.”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 </a:t>
            </a:r>
            <a:r>
              <a:rPr kumimoji="0" lang="en-US" altLang="en-US" sz="2000" b="1" i="0" u="none" strike="noStrike" cap="none" normalizeH="0" baseline="0" dirty="0">
                <a:ln>
                  <a:noFill/>
                </a:ln>
                <a:solidFill>
                  <a:schemeClr val="tx1"/>
                </a:solidFill>
                <a:effectLst/>
                <a:latin typeface="Aptos" panose="020B0004020202020204" pitchFamily="34" charset="0"/>
              </a:rPr>
              <a:t>Test your understanding.</a:t>
            </a: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Aptos" panose="020B0004020202020204" pitchFamily="34" charset="0"/>
              </a:rPr>
              <a:t>	</a:t>
            </a:r>
            <a:r>
              <a:rPr kumimoji="0" lang="en-US" altLang="en-US" sz="2000" b="0" i="0" u="none" strike="noStrike" cap="none" normalizeH="0" baseline="0" dirty="0">
                <a:ln>
                  <a:noFill/>
                </a:ln>
                <a:solidFill>
                  <a:schemeClr val="tx1"/>
                </a:solidFill>
                <a:effectLst/>
                <a:latin typeface="Aptos" panose="020B0004020202020204" pitchFamily="34" charset="0"/>
              </a:rPr>
              <a:t>Could you explain this to your advisor without the AI summary?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 </a:t>
            </a:r>
            <a:r>
              <a:rPr kumimoji="0" lang="en-US" altLang="en-US" sz="2000" b="1" i="0" u="none" strike="noStrike" cap="none" normalizeH="0" baseline="0" dirty="0">
                <a:ln>
                  <a:noFill/>
                </a:ln>
                <a:solidFill>
                  <a:schemeClr val="tx1"/>
                </a:solidFill>
                <a:effectLst/>
                <a:latin typeface="Aptos" panose="020B0004020202020204" pitchFamily="34" charset="0"/>
              </a:rPr>
              <a:t>Document your process.</a:t>
            </a: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914400" marR="0" lvl="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"Based on AI synthesis, I identified themes, then verified through close reading of..."</a:t>
            </a:r>
          </a:p>
        </p:txBody>
      </p:sp>
      <p:grpSp>
        <p:nvGrpSpPr>
          <p:cNvPr id="10" name="Group 9">
            <a:extLst>
              <a:ext uri="{FF2B5EF4-FFF2-40B4-BE49-F238E27FC236}">
                <a16:creationId xmlns:a16="http://schemas.microsoft.com/office/drawing/2014/main" id="{3B8987BF-363B-1637-F4BB-E7AD97742DA8}"/>
              </a:ext>
            </a:extLst>
          </p:cNvPr>
          <p:cNvGrpSpPr/>
          <p:nvPr/>
        </p:nvGrpSpPr>
        <p:grpSpPr>
          <a:xfrm>
            <a:off x="378177" y="1411115"/>
            <a:ext cx="2103120" cy="4663440"/>
            <a:chOff x="378177" y="1411115"/>
            <a:chExt cx="2103120" cy="4663440"/>
          </a:xfrm>
        </p:grpSpPr>
        <p:sp>
          <p:nvSpPr>
            <p:cNvPr id="13" name="Rectangle: Rounded Corners 12">
              <a:extLst>
                <a:ext uri="{FF2B5EF4-FFF2-40B4-BE49-F238E27FC236}">
                  <a16:creationId xmlns:a16="http://schemas.microsoft.com/office/drawing/2014/main" id="{574D4348-3018-8CCB-3510-B8F1D5991389}"/>
                </a:ext>
              </a:extLst>
            </p:cNvPr>
            <p:cNvSpPr/>
            <p:nvPr/>
          </p:nvSpPr>
          <p:spPr>
            <a:xfrm>
              <a:off x="378177" y="1411115"/>
              <a:ext cx="2103120" cy="46634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31F915B-4EF5-1CA8-5C0C-35F65E83DD58}"/>
                </a:ext>
              </a:extLst>
            </p:cNvPr>
            <p:cNvSpPr txBox="1"/>
            <p:nvPr/>
          </p:nvSpPr>
          <p:spPr>
            <a:xfrm>
              <a:off x="378177" y="5256583"/>
              <a:ext cx="2103120" cy="707886"/>
            </a:xfrm>
            <a:prstGeom prst="rect">
              <a:avLst/>
            </a:prstGeom>
            <a:noFill/>
          </p:spPr>
          <p:txBody>
            <a:bodyPr wrap="square">
              <a:spAutoFit/>
            </a:bodyPr>
            <a:lstStyle/>
            <a:p>
              <a:pPr algn="ctr"/>
              <a:r>
                <a:rPr lang="en-US" sz="2000" b="1" dirty="0">
                  <a:latin typeface="Aptos" panose="020B0004020202020204" pitchFamily="34" charset="0"/>
                </a:rPr>
                <a:t>The Research Assistant</a:t>
              </a:r>
              <a:endParaRPr lang="en-US" sz="2000" dirty="0">
                <a:latin typeface="Aptos" panose="020B0004020202020204" pitchFamily="34" charset="0"/>
              </a:endParaRPr>
            </a:p>
          </p:txBody>
        </p:sp>
        <p:grpSp>
          <p:nvGrpSpPr>
            <p:cNvPr id="15" name="Group 14">
              <a:extLst>
                <a:ext uri="{FF2B5EF4-FFF2-40B4-BE49-F238E27FC236}">
                  <a16:creationId xmlns:a16="http://schemas.microsoft.com/office/drawing/2014/main" id="{33F8EC0A-DE9C-E550-4F98-50F2E4CAC40B}"/>
                </a:ext>
              </a:extLst>
            </p:cNvPr>
            <p:cNvGrpSpPr/>
            <p:nvPr/>
          </p:nvGrpSpPr>
          <p:grpSpPr>
            <a:xfrm>
              <a:off x="515337" y="1546580"/>
              <a:ext cx="1828800" cy="3576841"/>
              <a:chOff x="515337" y="1546580"/>
              <a:chExt cx="1828800" cy="3576841"/>
            </a:xfrm>
          </p:grpSpPr>
          <p:sp>
            <p:nvSpPr>
              <p:cNvPr id="16" name="Rectangle: Rounded Corners 15">
                <a:extLst>
                  <a:ext uri="{FF2B5EF4-FFF2-40B4-BE49-F238E27FC236}">
                    <a16:creationId xmlns:a16="http://schemas.microsoft.com/office/drawing/2014/main" id="{A7F7379C-2057-3C7F-D85D-630F18010C1C}"/>
                  </a:ext>
                </a:extLst>
              </p:cNvPr>
              <p:cNvSpPr/>
              <p:nvPr/>
            </p:nvSpPr>
            <p:spPr>
              <a:xfrm>
                <a:off x="515337" y="1546580"/>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artoon of a robot&#10;&#10;AI-generated content may be incorrect.">
                <a:extLst>
                  <a:ext uri="{FF2B5EF4-FFF2-40B4-BE49-F238E27FC236}">
                    <a16:creationId xmlns:a16="http://schemas.microsoft.com/office/drawing/2014/main" id="{08A11259-CF70-A672-34E0-F3C9D53BC4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322" y="1715984"/>
                <a:ext cx="1748829" cy="3407437"/>
              </a:xfrm>
              <a:prstGeom prst="rect">
                <a:avLst/>
              </a:prstGeom>
            </p:spPr>
          </p:pic>
        </p:grpSp>
      </p:grpSp>
    </p:spTree>
    <p:extLst>
      <p:ext uri="{BB962C8B-B14F-4D97-AF65-F5344CB8AC3E}">
        <p14:creationId xmlns:p14="http://schemas.microsoft.com/office/powerpoint/2010/main" val="283475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8B5EA-9482-1B77-33C6-B418F9A48FB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1B67B78-4DD9-2DB4-ECD1-D2F374D599AF}"/>
              </a:ext>
            </a:extLst>
          </p:cNvPr>
          <p:cNvSpPr>
            <a:spLocks noChangeArrowheads="1"/>
          </p:cNvSpPr>
          <p:nvPr/>
        </p:nvSpPr>
        <p:spPr bwMode="auto">
          <a:xfrm>
            <a:off x="2979457" y="1394412"/>
            <a:ext cx="3633687"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The Writing Coach can:</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Improve sentence structure</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Suggest transitions and flow</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Help with academic tone</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Reorganize arguments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Overcome writer’s block</a:t>
            </a:r>
          </a:p>
          <a:p>
            <a:pPr marL="0" marR="0" lvl="0" indent="0" algn="l" defTabSz="914400" rtl="0" eaLnBrk="0" fontAlgn="base" latinLnBrk="0" hangingPunct="0">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D80F4CF1-6070-C5E9-3736-F29942184323}"/>
              </a:ext>
            </a:extLst>
          </p:cNvPr>
          <p:cNvSpPr txBox="1"/>
          <p:nvPr/>
        </p:nvSpPr>
        <p:spPr>
          <a:xfrm>
            <a:off x="0" y="470353"/>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The Writing Coach</a:t>
            </a:r>
          </a:p>
        </p:txBody>
      </p:sp>
      <p:grpSp>
        <p:nvGrpSpPr>
          <p:cNvPr id="8" name="Group 7">
            <a:extLst>
              <a:ext uri="{FF2B5EF4-FFF2-40B4-BE49-F238E27FC236}">
                <a16:creationId xmlns:a16="http://schemas.microsoft.com/office/drawing/2014/main" id="{5302CA72-DD0A-4B89-84A6-E9B984C9286C}"/>
              </a:ext>
            </a:extLst>
          </p:cNvPr>
          <p:cNvGrpSpPr/>
          <p:nvPr/>
        </p:nvGrpSpPr>
        <p:grpSpPr>
          <a:xfrm>
            <a:off x="296089" y="1394412"/>
            <a:ext cx="2267296" cy="4663440"/>
            <a:chOff x="296089" y="1394412"/>
            <a:chExt cx="2267296" cy="4663440"/>
          </a:xfrm>
        </p:grpSpPr>
        <p:grpSp>
          <p:nvGrpSpPr>
            <p:cNvPr id="2" name="Group 1">
              <a:extLst>
                <a:ext uri="{FF2B5EF4-FFF2-40B4-BE49-F238E27FC236}">
                  <a16:creationId xmlns:a16="http://schemas.microsoft.com/office/drawing/2014/main" id="{0C827920-4561-B9D8-C7F8-144AAD1FE91B}"/>
                </a:ext>
              </a:extLst>
            </p:cNvPr>
            <p:cNvGrpSpPr/>
            <p:nvPr/>
          </p:nvGrpSpPr>
          <p:grpSpPr>
            <a:xfrm>
              <a:off x="378177" y="1394412"/>
              <a:ext cx="2103120" cy="4663440"/>
              <a:chOff x="378177" y="1411115"/>
              <a:chExt cx="2103120" cy="4663440"/>
            </a:xfrm>
          </p:grpSpPr>
          <p:sp>
            <p:nvSpPr>
              <p:cNvPr id="3" name="Rectangle: Rounded Corners 2">
                <a:extLst>
                  <a:ext uri="{FF2B5EF4-FFF2-40B4-BE49-F238E27FC236}">
                    <a16:creationId xmlns:a16="http://schemas.microsoft.com/office/drawing/2014/main" id="{9FB11DF7-761B-8196-ABA6-57DA7BF18996}"/>
                  </a:ext>
                </a:extLst>
              </p:cNvPr>
              <p:cNvSpPr/>
              <p:nvPr/>
            </p:nvSpPr>
            <p:spPr>
              <a:xfrm>
                <a:off x="378177" y="1411115"/>
                <a:ext cx="2103120" cy="46634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5699263-C43B-04B3-3045-8749AC72E21D}"/>
                  </a:ext>
                </a:extLst>
              </p:cNvPr>
              <p:cNvSpPr txBox="1"/>
              <p:nvPr/>
            </p:nvSpPr>
            <p:spPr>
              <a:xfrm>
                <a:off x="378177" y="5256583"/>
                <a:ext cx="2103120" cy="707886"/>
              </a:xfrm>
              <a:prstGeom prst="rect">
                <a:avLst/>
              </a:prstGeom>
              <a:noFill/>
            </p:spPr>
            <p:txBody>
              <a:bodyPr wrap="square">
                <a:spAutoFit/>
              </a:bodyPr>
              <a:lstStyle/>
              <a:p>
                <a:pPr algn="ctr"/>
                <a:r>
                  <a:rPr lang="en-US" sz="2000" b="1" dirty="0">
                    <a:latin typeface="Aptos" panose="020B0004020202020204" pitchFamily="34" charset="0"/>
                  </a:rPr>
                  <a:t>The Writing</a:t>
                </a:r>
              </a:p>
              <a:p>
                <a:pPr algn="ctr"/>
                <a:r>
                  <a:rPr lang="en-US" sz="2000" b="1" dirty="0">
                    <a:latin typeface="Aptos" panose="020B0004020202020204" pitchFamily="34" charset="0"/>
                  </a:rPr>
                  <a:t>Coach</a:t>
                </a:r>
                <a:endParaRPr lang="en-US" sz="2000" dirty="0">
                  <a:latin typeface="Aptos" panose="020B0004020202020204" pitchFamily="34" charset="0"/>
                </a:endParaRPr>
              </a:p>
            </p:txBody>
          </p:sp>
          <p:sp>
            <p:nvSpPr>
              <p:cNvPr id="7" name="Rectangle: Rounded Corners 6">
                <a:extLst>
                  <a:ext uri="{FF2B5EF4-FFF2-40B4-BE49-F238E27FC236}">
                    <a16:creationId xmlns:a16="http://schemas.microsoft.com/office/drawing/2014/main" id="{9383BCB4-8DBD-8E33-D500-4AD2710B61BF}"/>
                  </a:ext>
                </a:extLst>
              </p:cNvPr>
              <p:cNvSpPr/>
              <p:nvPr/>
            </p:nvSpPr>
            <p:spPr>
              <a:xfrm>
                <a:off x="515337" y="1546580"/>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cartoon of a robot&#10;&#10;AI-generated content may be incorrect.">
              <a:extLst>
                <a:ext uri="{FF2B5EF4-FFF2-40B4-BE49-F238E27FC236}">
                  <a16:creationId xmlns:a16="http://schemas.microsoft.com/office/drawing/2014/main" id="{BEA78F3E-417D-FB7F-74DD-D75C2F240C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89" y="1692367"/>
              <a:ext cx="2267296" cy="3429859"/>
            </a:xfrm>
            <a:prstGeom prst="rect">
              <a:avLst/>
            </a:prstGeom>
          </p:spPr>
        </p:pic>
      </p:grpSp>
    </p:spTree>
    <p:extLst>
      <p:ext uri="{BB962C8B-B14F-4D97-AF65-F5344CB8AC3E}">
        <p14:creationId xmlns:p14="http://schemas.microsoft.com/office/powerpoint/2010/main" val="1572252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8ED7C-1787-5128-4A7F-36BBD4C0CE58}"/>
            </a:ext>
          </a:extLst>
        </p:cNvPr>
        <p:cNvGrpSpPr/>
        <p:nvPr/>
      </p:nvGrpSpPr>
      <p:grpSpPr>
        <a:xfrm>
          <a:off x="0" y="0"/>
          <a:ext cx="0" cy="0"/>
          <a:chOff x="0" y="0"/>
          <a:chExt cx="0" cy="0"/>
        </a:xfrm>
      </p:grpSpPr>
      <p:sp>
        <p:nvSpPr>
          <p:cNvPr id="15" name="Arrow: Pentagon 14">
            <a:extLst>
              <a:ext uri="{FF2B5EF4-FFF2-40B4-BE49-F238E27FC236}">
                <a16:creationId xmlns:a16="http://schemas.microsoft.com/office/drawing/2014/main" id="{8D14686A-5A91-766C-1F70-F122E4A84309}"/>
              </a:ext>
            </a:extLst>
          </p:cNvPr>
          <p:cNvSpPr/>
          <p:nvPr/>
        </p:nvSpPr>
        <p:spPr>
          <a:xfrm flipH="1">
            <a:off x="7961688" y="4624655"/>
            <a:ext cx="3606881"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BF282A33-AB5E-B571-E542-A8ECA42A245D}"/>
              </a:ext>
            </a:extLst>
          </p:cNvPr>
          <p:cNvSpPr/>
          <p:nvPr/>
        </p:nvSpPr>
        <p:spPr>
          <a:xfrm flipH="1">
            <a:off x="7961687" y="5573751"/>
            <a:ext cx="3606885"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Arrow: Pentagon 17">
            <a:extLst>
              <a:ext uri="{FF2B5EF4-FFF2-40B4-BE49-F238E27FC236}">
                <a16:creationId xmlns:a16="http://schemas.microsoft.com/office/drawing/2014/main" id="{93D12980-F666-E995-744B-BC4DA7F256EB}"/>
              </a:ext>
            </a:extLst>
          </p:cNvPr>
          <p:cNvSpPr/>
          <p:nvPr/>
        </p:nvSpPr>
        <p:spPr>
          <a:xfrm flipH="1">
            <a:off x="7899080" y="1766600"/>
            <a:ext cx="3669486"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54CFEC85-C5D1-E720-7BC6-65B64C85EB40}"/>
              </a:ext>
            </a:extLst>
          </p:cNvPr>
          <p:cNvSpPr/>
          <p:nvPr/>
        </p:nvSpPr>
        <p:spPr>
          <a:xfrm flipH="1">
            <a:off x="7961689" y="2726463"/>
            <a:ext cx="3606880"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8AC1C09-967F-7446-10D1-97D180D5D8E8}"/>
              </a:ext>
            </a:extLst>
          </p:cNvPr>
          <p:cNvSpPr txBox="1"/>
          <p:nvPr/>
        </p:nvSpPr>
        <p:spPr>
          <a:xfrm>
            <a:off x="0" y="470353"/>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The Writing Coach</a:t>
            </a:r>
          </a:p>
        </p:txBody>
      </p:sp>
      <p:sp>
        <p:nvSpPr>
          <p:cNvPr id="2" name="Rectangle 1">
            <a:extLst>
              <a:ext uri="{FF2B5EF4-FFF2-40B4-BE49-F238E27FC236}">
                <a16:creationId xmlns:a16="http://schemas.microsoft.com/office/drawing/2014/main" id="{520745B5-86BE-2BB4-5BF7-52460AD9B992}"/>
              </a:ext>
            </a:extLst>
          </p:cNvPr>
          <p:cNvSpPr>
            <a:spLocks noChangeArrowheads="1"/>
          </p:cNvSpPr>
          <p:nvPr/>
        </p:nvSpPr>
        <p:spPr bwMode="auto">
          <a:xfrm>
            <a:off x="8217608" y="1185624"/>
            <a:ext cx="30580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Why It's So Tempting</a:t>
            </a:r>
          </a:p>
        </p:txBody>
      </p:sp>
      <p:sp>
        <p:nvSpPr>
          <p:cNvPr id="5" name="TextBox 4">
            <a:extLst>
              <a:ext uri="{FF2B5EF4-FFF2-40B4-BE49-F238E27FC236}">
                <a16:creationId xmlns:a16="http://schemas.microsoft.com/office/drawing/2014/main" id="{1F8BE93D-3630-0CD7-958E-F9C6260A275F}"/>
              </a:ext>
            </a:extLst>
          </p:cNvPr>
          <p:cNvSpPr txBox="1"/>
          <p:nvPr/>
        </p:nvSpPr>
        <p:spPr>
          <a:xfrm>
            <a:off x="8301765" y="1831205"/>
            <a:ext cx="3266808" cy="707886"/>
          </a:xfrm>
          <a:prstGeom prst="rect">
            <a:avLst/>
          </a:prstGeom>
          <a:noFill/>
        </p:spPr>
        <p:txBody>
          <a:bodyPr wrap="square">
            <a:spAutoFit/>
          </a:bodyPr>
          <a:lstStyle/>
          <a:p>
            <a:r>
              <a:rPr lang="en-US" altLang="en-US" sz="2000" dirty="0">
                <a:solidFill>
                  <a:schemeClr val="bg1"/>
                </a:solidFill>
                <a:latin typeface="Aptos" panose="020B0004020202020204" pitchFamily="34" charset="0"/>
              </a:rPr>
              <a:t>Fixes awkward phrases instantly</a:t>
            </a:r>
            <a:endParaRPr lang="en-US" sz="2000" dirty="0">
              <a:solidFill>
                <a:schemeClr val="bg1"/>
              </a:solidFill>
            </a:endParaRPr>
          </a:p>
        </p:txBody>
      </p:sp>
      <p:sp>
        <p:nvSpPr>
          <p:cNvPr id="7" name="TextBox 6">
            <a:extLst>
              <a:ext uri="{FF2B5EF4-FFF2-40B4-BE49-F238E27FC236}">
                <a16:creationId xmlns:a16="http://schemas.microsoft.com/office/drawing/2014/main" id="{B53079FF-0AA8-ADF6-BE19-66D77E0CFB06}"/>
              </a:ext>
            </a:extLst>
          </p:cNvPr>
          <p:cNvSpPr txBox="1"/>
          <p:nvPr/>
        </p:nvSpPr>
        <p:spPr>
          <a:xfrm>
            <a:off x="8318591" y="2791068"/>
            <a:ext cx="2856053" cy="707886"/>
          </a:xfrm>
          <a:prstGeom prst="rect">
            <a:avLst/>
          </a:prstGeom>
          <a:noFill/>
        </p:spPr>
        <p:txBody>
          <a:bodyPr wrap="square">
            <a:spAutoFit/>
          </a:bodyPr>
          <a:lstStyle/>
          <a:p>
            <a:r>
              <a:rPr lang="en-US" sz="2000" dirty="0">
                <a:solidFill>
                  <a:schemeClr val="bg1"/>
                </a:solidFill>
                <a:latin typeface="Aptos" panose="020B0004020202020204" pitchFamily="34" charset="0"/>
              </a:rPr>
              <a:t>Helps create transitions and better structure</a:t>
            </a:r>
            <a:endParaRPr lang="en-US" sz="2000" dirty="0">
              <a:solidFill>
                <a:schemeClr val="bg1"/>
              </a:solidFill>
            </a:endParaRPr>
          </a:p>
        </p:txBody>
      </p:sp>
      <p:sp>
        <p:nvSpPr>
          <p:cNvPr id="9" name="TextBox 8">
            <a:extLst>
              <a:ext uri="{FF2B5EF4-FFF2-40B4-BE49-F238E27FC236}">
                <a16:creationId xmlns:a16="http://schemas.microsoft.com/office/drawing/2014/main" id="{C9045F6B-304A-2F59-71CF-6AFD5A46DBA5}"/>
              </a:ext>
            </a:extLst>
          </p:cNvPr>
          <p:cNvSpPr txBox="1"/>
          <p:nvPr/>
        </p:nvSpPr>
        <p:spPr>
          <a:xfrm>
            <a:off x="8318590" y="4689260"/>
            <a:ext cx="3249981" cy="707886"/>
          </a:xfrm>
          <a:prstGeom prst="rect">
            <a:avLst/>
          </a:prstGeom>
          <a:noFill/>
        </p:spPr>
        <p:txBody>
          <a:bodyPr wrap="square">
            <a:spAutoFit/>
          </a:bodyPr>
          <a:lstStyle/>
          <a:p>
            <a:r>
              <a:rPr kumimoji="0" lang="en-US" altLang="en-US" sz="2000" i="0" u="none" strike="noStrike" cap="none" normalizeH="0" baseline="0" dirty="0">
                <a:ln>
                  <a:noFill/>
                </a:ln>
                <a:solidFill>
                  <a:schemeClr val="bg1"/>
                </a:solidFill>
                <a:effectLst/>
                <a:latin typeface="Aptos" panose="020B0004020202020204" pitchFamily="34" charset="0"/>
              </a:rPr>
              <a:t>Organizes logical flow and creates clarity</a:t>
            </a:r>
            <a:endParaRPr lang="en-US" sz="2000" dirty="0">
              <a:solidFill>
                <a:schemeClr val="bg1"/>
              </a:solidFill>
            </a:endParaRPr>
          </a:p>
        </p:txBody>
      </p:sp>
      <p:sp>
        <p:nvSpPr>
          <p:cNvPr id="13" name="TextBox 12">
            <a:extLst>
              <a:ext uri="{FF2B5EF4-FFF2-40B4-BE49-F238E27FC236}">
                <a16:creationId xmlns:a16="http://schemas.microsoft.com/office/drawing/2014/main" id="{05D7442E-59E5-4295-9C8D-DEFE62FA5FA3}"/>
              </a:ext>
            </a:extLst>
          </p:cNvPr>
          <p:cNvSpPr txBox="1"/>
          <p:nvPr/>
        </p:nvSpPr>
        <p:spPr>
          <a:xfrm>
            <a:off x="8360374" y="5632221"/>
            <a:ext cx="3224818" cy="707886"/>
          </a:xfrm>
          <a:prstGeom prst="rect">
            <a:avLst/>
          </a:prstGeom>
          <a:noFill/>
        </p:spPr>
        <p:txBody>
          <a:bodyPr wrap="square">
            <a:spAutoFit/>
          </a:bodyPr>
          <a:lstStyle/>
          <a:p>
            <a:r>
              <a:rPr kumimoji="0" lang="en-US" altLang="en-US" sz="2000" i="0" u="none" strike="noStrike" cap="none" normalizeH="0" baseline="0" dirty="0">
                <a:ln>
                  <a:noFill/>
                </a:ln>
                <a:solidFill>
                  <a:schemeClr val="bg1"/>
                </a:solidFill>
                <a:effectLst/>
                <a:latin typeface="Aptos" panose="020B0004020202020204" pitchFamily="34" charset="0"/>
              </a:rPr>
              <a:t>Break through writer’s block</a:t>
            </a:r>
            <a:endParaRPr lang="en-US" sz="2000" dirty="0">
              <a:solidFill>
                <a:schemeClr val="bg1"/>
              </a:solidFill>
            </a:endParaRPr>
          </a:p>
        </p:txBody>
      </p:sp>
      <p:sp>
        <p:nvSpPr>
          <p:cNvPr id="16" name="Arrow: Pentagon 15">
            <a:extLst>
              <a:ext uri="{FF2B5EF4-FFF2-40B4-BE49-F238E27FC236}">
                <a16:creationId xmlns:a16="http://schemas.microsoft.com/office/drawing/2014/main" id="{54F5B977-0127-E78F-B079-6248B7A1A2C8}"/>
              </a:ext>
            </a:extLst>
          </p:cNvPr>
          <p:cNvSpPr/>
          <p:nvPr/>
        </p:nvSpPr>
        <p:spPr>
          <a:xfrm flipH="1">
            <a:off x="7961687" y="3675559"/>
            <a:ext cx="3606883"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E1D7787-48B2-0075-CE1C-0BB41039261B}"/>
              </a:ext>
            </a:extLst>
          </p:cNvPr>
          <p:cNvSpPr txBox="1"/>
          <p:nvPr/>
        </p:nvSpPr>
        <p:spPr>
          <a:xfrm>
            <a:off x="8415046" y="3740165"/>
            <a:ext cx="2856053" cy="707886"/>
          </a:xfrm>
          <a:prstGeom prst="rect">
            <a:avLst/>
          </a:prstGeom>
          <a:noFill/>
        </p:spPr>
        <p:txBody>
          <a:bodyPr wrap="square">
            <a:spAutoFit/>
          </a:bodyPr>
          <a:lstStyle/>
          <a:p>
            <a:r>
              <a:rPr kumimoji="0" lang="en-US" altLang="en-US" sz="2000" i="0" u="none" strike="noStrike" cap="none" normalizeH="0" baseline="0" dirty="0">
                <a:ln>
                  <a:noFill/>
                </a:ln>
                <a:solidFill>
                  <a:schemeClr val="bg1"/>
                </a:solidFill>
                <a:effectLst/>
                <a:latin typeface="Aptos" panose="020B0004020202020204" pitchFamily="34" charset="0"/>
              </a:rPr>
              <a:t>Makes you sound more “academic”</a:t>
            </a:r>
            <a:endParaRPr lang="en-US" sz="2000" dirty="0">
              <a:solidFill>
                <a:schemeClr val="bg1"/>
              </a:solidFill>
            </a:endParaRPr>
          </a:p>
        </p:txBody>
      </p:sp>
      <p:sp>
        <p:nvSpPr>
          <p:cNvPr id="20" name="Rectangle 19">
            <a:extLst>
              <a:ext uri="{FF2B5EF4-FFF2-40B4-BE49-F238E27FC236}">
                <a16:creationId xmlns:a16="http://schemas.microsoft.com/office/drawing/2014/main" id="{AEAD2921-04E2-B8B1-9DA4-988104FC379B}"/>
              </a:ext>
            </a:extLst>
          </p:cNvPr>
          <p:cNvSpPr>
            <a:spLocks noChangeArrowheads="1"/>
          </p:cNvSpPr>
          <p:nvPr/>
        </p:nvSpPr>
        <p:spPr bwMode="auto">
          <a:xfrm>
            <a:off x="2979457" y="1168438"/>
            <a:ext cx="3633687"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The Writing Coach can:</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Improve sentence structure</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Suggest transitions and flow</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Help with academic tone</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Reorganize arguments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Overcome writer’s block</a:t>
            </a:r>
          </a:p>
          <a:p>
            <a:pPr marL="0" marR="0" lvl="0" indent="0" algn="l" defTabSz="914400" rtl="0" eaLnBrk="0" fontAlgn="base" latinLnBrk="0" hangingPunct="0">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75BEF0F9-B6D0-6EE2-770A-4B373977D5B7}"/>
              </a:ext>
            </a:extLst>
          </p:cNvPr>
          <p:cNvGrpSpPr/>
          <p:nvPr/>
        </p:nvGrpSpPr>
        <p:grpSpPr>
          <a:xfrm>
            <a:off x="296089" y="1394412"/>
            <a:ext cx="2267296" cy="4663440"/>
            <a:chOff x="296089" y="1394412"/>
            <a:chExt cx="2267296" cy="4663440"/>
          </a:xfrm>
        </p:grpSpPr>
        <p:grpSp>
          <p:nvGrpSpPr>
            <p:cNvPr id="19" name="Group 18">
              <a:extLst>
                <a:ext uri="{FF2B5EF4-FFF2-40B4-BE49-F238E27FC236}">
                  <a16:creationId xmlns:a16="http://schemas.microsoft.com/office/drawing/2014/main" id="{A8B9E361-AF0F-8123-907C-839F8C7E5412}"/>
                </a:ext>
              </a:extLst>
            </p:cNvPr>
            <p:cNvGrpSpPr/>
            <p:nvPr/>
          </p:nvGrpSpPr>
          <p:grpSpPr>
            <a:xfrm>
              <a:off x="378177" y="1394412"/>
              <a:ext cx="2103120" cy="4663440"/>
              <a:chOff x="378177" y="1411115"/>
              <a:chExt cx="2103120" cy="4663440"/>
            </a:xfrm>
          </p:grpSpPr>
          <p:sp>
            <p:nvSpPr>
              <p:cNvPr id="23" name="Rectangle: Rounded Corners 22">
                <a:extLst>
                  <a:ext uri="{FF2B5EF4-FFF2-40B4-BE49-F238E27FC236}">
                    <a16:creationId xmlns:a16="http://schemas.microsoft.com/office/drawing/2014/main" id="{1F8D590B-638A-2053-55DE-BC2F2B23FE02}"/>
                  </a:ext>
                </a:extLst>
              </p:cNvPr>
              <p:cNvSpPr/>
              <p:nvPr/>
            </p:nvSpPr>
            <p:spPr>
              <a:xfrm>
                <a:off x="378177" y="1411115"/>
                <a:ext cx="2103120" cy="46634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F2CE625-D58E-6C95-7D5B-8C4BF9165807}"/>
                  </a:ext>
                </a:extLst>
              </p:cNvPr>
              <p:cNvSpPr txBox="1"/>
              <p:nvPr/>
            </p:nvSpPr>
            <p:spPr>
              <a:xfrm>
                <a:off x="378177" y="5256583"/>
                <a:ext cx="2103120" cy="707886"/>
              </a:xfrm>
              <a:prstGeom prst="rect">
                <a:avLst/>
              </a:prstGeom>
              <a:noFill/>
            </p:spPr>
            <p:txBody>
              <a:bodyPr wrap="square">
                <a:spAutoFit/>
              </a:bodyPr>
              <a:lstStyle/>
              <a:p>
                <a:pPr algn="ctr"/>
                <a:r>
                  <a:rPr lang="en-US" sz="2000" b="1" dirty="0">
                    <a:latin typeface="Aptos" panose="020B0004020202020204" pitchFamily="34" charset="0"/>
                  </a:rPr>
                  <a:t>The Writing</a:t>
                </a:r>
              </a:p>
              <a:p>
                <a:pPr algn="ctr"/>
                <a:r>
                  <a:rPr lang="en-US" sz="2000" b="1" dirty="0">
                    <a:latin typeface="Aptos" panose="020B0004020202020204" pitchFamily="34" charset="0"/>
                  </a:rPr>
                  <a:t>Coach</a:t>
                </a:r>
                <a:endParaRPr lang="en-US" sz="2000" dirty="0">
                  <a:latin typeface="Aptos" panose="020B0004020202020204" pitchFamily="34" charset="0"/>
                </a:endParaRPr>
              </a:p>
            </p:txBody>
          </p:sp>
          <p:sp>
            <p:nvSpPr>
              <p:cNvPr id="27" name="Rectangle: Rounded Corners 26">
                <a:extLst>
                  <a:ext uri="{FF2B5EF4-FFF2-40B4-BE49-F238E27FC236}">
                    <a16:creationId xmlns:a16="http://schemas.microsoft.com/office/drawing/2014/main" id="{0404CE85-BD5B-3FCB-3E30-104CA00C313A}"/>
                  </a:ext>
                </a:extLst>
              </p:cNvPr>
              <p:cNvSpPr/>
              <p:nvPr/>
            </p:nvSpPr>
            <p:spPr>
              <a:xfrm>
                <a:off x="515337" y="1546580"/>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descr="A cartoon of a robot&#10;&#10;AI-generated content may be incorrect.">
              <a:extLst>
                <a:ext uri="{FF2B5EF4-FFF2-40B4-BE49-F238E27FC236}">
                  <a16:creationId xmlns:a16="http://schemas.microsoft.com/office/drawing/2014/main" id="{97F35CC2-D1AC-ED2C-67D0-BDA7B6AD3A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89" y="1692367"/>
              <a:ext cx="2267296" cy="3429859"/>
            </a:xfrm>
            <a:prstGeom prst="rect">
              <a:avLst/>
            </a:prstGeom>
          </p:spPr>
        </p:pic>
      </p:grpSp>
    </p:spTree>
    <p:extLst>
      <p:ext uri="{BB962C8B-B14F-4D97-AF65-F5344CB8AC3E}">
        <p14:creationId xmlns:p14="http://schemas.microsoft.com/office/powerpoint/2010/main" val="699068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11813-263D-62A6-945A-F3D1D5BA7D3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0C3BD62-B6C6-7388-94D1-1B5CD5045EA0}"/>
              </a:ext>
            </a:extLst>
          </p:cNvPr>
          <p:cNvSpPr/>
          <p:nvPr/>
        </p:nvSpPr>
        <p:spPr>
          <a:xfrm>
            <a:off x="7723105" y="1372222"/>
            <a:ext cx="4176889" cy="4781961"/>
          </a:xfrm>
          <a:prstGeom prst="roundRect">
            <a:avLst/>
          </a:prstGeom>
          <a:noFill/>
          <a:ln w="76200">
            <a:solidFill>
              <a:srgbClr val="349D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0A8D7B6-34DC-F9DA-C740-7D8373CB25E9}"/>
              </a:ext>
            </a:extLst>
          </p:cNvPr>
          <p:cNvSpPr txBox="1"/>
          <p:nvPr/>
        </p:nvSpPr>
        <p:spPr>
          <a:xfrm>
            <a:off x="0" y="470353"/>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The Writing Coach</a:t>
            </a:r>
          </a:p>
        </p:txBody>
      </p:sp>
      <p:sp>
        <p:nvSpPr>
          <p:cNvPr id="3" name="Rectangle 2">
            <a:extLst>
              <a:ext uri="{FF2B5EF4-FFF2-40B4-BE49-F238E27FC236}">
                <a16:creationId xmlns:a16="http://schemas.microsoft.com/office/drawing/2014/main" id="{31D79FB5-ADF8-2E6C-FA4E-4CD1586051C7}"/>
              </a:ext>
            </a:extLst>
          </p:cNvPr>
          <p:cNvSpPr>
            <a:spLocks noChangeArrowheads="1"/>
          </p:cNvSpPr>
          <p:nvPr/>
        </p:nvSpPr>
        <p:spPr bwMode="auto">
          <a:xfrm>
            <a:off x="8027962" y="1075870"/>
            <a:ext cx="379790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The Ethical Blind Spots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BC1F14"/>
                </a:solidFill>
                <a:effectLst/>
                <a:latin typeface="Aptos" panose="020B0004020202020204" pitchFamily="34" charset="0"/>
              </a:rPr>
              <a:t>🚩</a:t>
            </a:r>
            <a:r>
              <a:rPr kumimoji="0" lang="en-US" altLang="en-US" sz="2000" b="1" i="0" u="none" strike="noStrike" cap="none" normalizeH="0" baseline="0" dirty="0">
                <a:ln>
                  <a:noFill/>
                </a:ln>
                <a:solidFill>
                  <a:schemeClr val="tx1"/>
                </a:solidFill>
                <a:effectLst/>
                <a:latin typeface="Aptos" panose="020B0004020202020204" pitchFamily="34" charset="0"/>
              </a:rPr>
              <a:t> Voice Authenticity</a:t>
            </a:r>
          </a:p>
          <a:p>
            <a:pPr marL="463550" marR="0" lvl="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Aptos" panose="020B0004020202020204" pitchFamily="34" charset="0"/>
              </a:rPr>
              <a:t>At what point does your writing become AI’s writing?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ptos" panose="020B0004020202020204" pitchFamily="34" charset="0"/>
              </a:rPr>
              <a:t>🚩 Intellectual Honesty</a:t>
            </a:r>
          </a:p>
          <a:p>
            <a:pPr marL="463550" marR="0" lvl="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Aptos" panose="020B0004020202020204" pitchFamily="34" charset="0"/>
              </a:rPr>
              <a:t>Are you developing YOUR scholarly voice or mimicking AI’s version?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ptos" panose="020B0004020202020204" pitchFamily="34" charset="0"/>
              </a:rPr>
              <a:t>🚩 Committee Expectations</a:t>
            </a:r>
          </a:p>
          <a:p>
            <a:pPr marL="463550" marR="0" lvl="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Aptos" panose="020B0004020202020204" pitchFamily="34" charset="0"/>
              </a:rPr>
              <a:t>Your advisor expects to see your thinking process, including the messy parts.</a:t>
            </a:r>
          </a:p>
        </p:txBody>
      </p:sp>
      <p:sp>
        <p:nvSpPr>
          <p:cNvPr id="15" name="Rectangle 14">
            <a:extLst>
              <a:ext uri="{FF2B5EF4-FFF2-40B4-BE49-F238E27FC236}">
                <a16:creationId xmlns:a16="http://schemas.microsoft.com/office/drawing/2014/main" id="{0B4ACEC8-1B67-9F22-6874-9B92E15979B5}"/>
              </a:ext>
            </a:extLst>
          </p:cNvPr>
          <p:cNvSpPr>
            <a:spLocks noChangeArrowheads="1"/>
          </p:cNvSpPr>
          <p:nvPr/>
        </p:nvSpPr>
        <p:spPr bwMode="auto">
          <a:xfrm>
            <a:off x="2979457" y="1394412"/>
            <a:ext cx="3633687"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The Writing Coach can:</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Improve sentence structure</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Suggest transitions and flow</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Help with academic tone</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Reorganize arguments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Overcome writer’s block</a:t>
            </a:r>
          </a:p>
          <a:p>
            <a:pPr marL="0" marR="0" lvl="0" indent="0" algn="l" defTabSz="914400" rtl="0" eaLnBrk="0" fontAlgn="base" latinLnBrk="0" hangingPunct="0">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3D3D5B1A-14A4-2A8D-4700-91F6246EAC5E}"/>
              </a:ext>
            </a:extLst>
          </p:cNvPr>
          <p:cNvGrpSpPr/>
          <p:nvPr/>
        </p:nvGrpSpPr>
        <p:grpSpPr>
          <a:xfrm>
            <a:off x="296089" y="1394412"/>
            <a:ext cx="2267296" cy="4663440"/>
            <a:chOff x="296089" y="1394412"/>
            <a:chExt cx="2267296" cy="4663440"/>
          </a:xfrm>
        </p:grpSpPr>
        <p:grpSp>
          <p:nvGrpSpPr>
            <p:cNvPr id="9" name="Group 8">
              <a:extLst>
                <a:ext uri="{FF2B5EF4-FFF2-40B4-BE49-F238E27FC236}">
                  <a16:creationId xmlns:a16="http://schemas.microsoft.com/office/drawing/2014/main" id="{3D8E71AB-CC50-77A1-FC97-40A39E0688BC}"/>
                </a:ext>
              </a:extLst>
            </p:cNvPr>
            <p:cNvGrpSpPr/>
            <p:nvPr/>
          </p:nvGrpSpPr>
          <p:grpSpPr>
            <a:xfrm>
              <a:off x="378177" y="1394412"/>
              <a:ext cx="2103120" cy="4663440"/>
              <a:chOff x="378177" y="1411115"/>
              <a:chExt cx="2103120" cy="4663440"/>
            </a:xfrm>
          </p:grpSpPr>
          <p:sp>
            <p:nvSpPr>
              <p:cNvPr id="17" name="Rectangle: Rounded Corners 16">
                <a:extLst>
                  <a:ext uri="{FF2B5EF4-FFF2-40B4-BE49-F238E27FC236}">
                    <a16:creationId xmlns:a16="http://schemas.microsoft.com/office/drawing/2014/main" id="{9BEB66F6-EFCE-A2C0-E060-781E918405C4}"/>
                  </a:ext>
                </a:extLst>
              </p:cNvPr>
              <p:cNvSpPr/>
              <p:nvPr/>
            </p:nvSpPr>
            <p:spPr>
              <a:xfrm>
                <a:off x="378177" y="1411115"/>
                <a:ext cx="2103120" cy="46634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2CEA73A-3366-0397-1946-4EB350D91A64}"/>
                  </a:ext>
                </a:extLst>
              </p:cNvPr>
              <p:cNvSpPr txBox="1"/>
              <p:nvPr/>
            </p:nvSpPr>
            <p:spPr>
              <a:xfrm>
                <a:off x="378177" y="5256583"/>
                <a:ext cx="2103120" cy="707886"/>
              </a:xfrm>
              <a:prstGeom prst="rect">
                <a:avLst/>
              </a:prstGeom>
              <a:noFill/>
            </p:spPr>
            <p:txBody>
              <a:bodyPr wrap="square">
                <a:spAutoFit/>
              </a:bodyPr>
              <a:lstStyle/>
              <a:p>
                <a:pPr algn="ctr"/>
                <a:r>
                  <a:rPr lang="en-US" sz="2000" b="1" dirty="0">
                    <a:latin typeface="Aptos" panose="020B0004020202020204" pitchFamily="34" charset="0"/>
                  </a:rPr>
                  <a:t>The Writing</a:t>
                </a:r>
              </a:p>
              <a:p>
                <a:pPr algn="ctr"/>
                <a:r>
                  <a:rPr lang="en-US" sz="2000" b="1" dirty="0">
                    <a:latin typeface="Aptos" panose="020B0004020202020204" pitchFamily="34" charset="0"/>
                  </a:rPr>
                  <a:t>Coach</a:t>
                </a:r>
                <a:endParaRPr lang="en-US" sz="2000" dirty="0">
                  <a:latin typeface="Aptos" panose="020B0004020202020204" pitchFamily="34" charset="0"/>
                </a:endParaRPr>
              </a:p>
            </p:txBody>
          </p:sp>
          <p:sp>
            <p:nvSpPr>
              <p:cNvPr id="19" name="Rectangle: Rounded Corners 18">
                <a:extLst>
                  <a:ext uri="{FF2B5EF4-FFF2-40B4-BE49-F238E27FC236}">
                    <a16:creationId xmlns:a16="http://schemas.microsoft.com/office/drawing/2014/main" id="{B41E03A0-2AED-0A82-6F6C-C69F717435D8}"/>
                  </a:ext>
                </a:extLst>
              </p:cNvPr>
              <p:cNvSpPr/>
              <p:nvPr/>
            </p:nvSpPr>
            <p:spPr>
              <a:xfrm>
                <a:off x="515337" y="1546580"/>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A cartoon of a robot&#10;&#10;AI-generated content may be incorrect.">
              <a:extLst>
                <a:ext uri="{FF2B5EF4-FFF2-40B4-BE49-F238E27FC236}">
                  <a16:creationId xmlns:a16="http://schemas.microsoft.com/office/drawing/2014/main" id="{58E4BCA2-E52E-7A2F-174C-1AD68A0080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89" y="1692367"/>
              <a:ext cx="2267296" cy="3429859"/>
            </a:xfrm>
            <a:prstGeom prst="rect">
              <a:avLst/>
            </a:prstGeom>
          </p:spPr>
        </p:pic>
      </p:grpSp>
    </p:spTree>
    <p:extLst>
      <p:ext uri="{BB962C8B-B14F-4D97-AF65-F5344CB8AC3E}">
        <p14:creationId xmlns:p14="http://schemas.microsoft.com/office/powerpoint/2010/main" val="316109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494DA-7904-B080-7F7D-C12A2B7A8470}"/>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F0D88EE5-A0DD-BF56-2EB4-FE3C8B2F1E88}"/>
              </a:ext>
            </a:extLst>
          </p:cNvPr>
          <p:cNvSpPr txBox="1"/>
          <p:nvPr/>
        </p:nvSpPr>
        <p:spPr>
          <a:xfrm>
            <a:off x="0" y="470353"/>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The Writing Coach</a:t>
            </a:r>
          </a:p>
        </p:txBody>
      </p:sp>
      <p:sp>
        <p:nvSpPr>
          <p:cNvPr id="2" name="Rectangle 1">
            <a:extLst>
              <a:ext uri="{FF2B5EF4-FFF2-40B4-BE49-F238E27FC236}">
                <a16:creationId xmlns:a16="http://schemas.microsoft.com/office/drawing/2014/main" id="{060E922B-F503-C97A-D473-01646C79D6A7}"/>
              </a:ext>
            </a:extLst>
          </p:cNvPr>
          <p:cNvSpPr>
            <a:spLocks noChangeArrowheads="1"/>
          </p:cNvSpPr>
          <p:nvPr/>
        </p:nvSpPr>
        <p:spPr bwMode="auto">
          <a:xfrm>
            <a:off x="3167623" y="1304018"/>
            <a:ext cx="8469055"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How to Address These Risks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 </a:t>
            </a:r>
            <a:r>
              <a:rPr kumimoji="0" lang="en-US" altLang="en-US" sz="2000" b="1" i="0" u="none" strike="noStrike" cap="none" normalizeH="0" baseline="0" dirty="0">
                <a:ln>
                  <a:noFill/>
                </a:ln>
                <a:solidFill>
                  <a:schemeClr val="tx1"/>
                </a:solidFill>
                <a:effectLst/>
                <a:latin typeface="Aptos" panose="020B0004020202020204" pitchFamily="34" charset="0"/>
              </a:rPr>
              <a:t>Set clear boundaries.</a:t>
            </a: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914400" marR="0" lvl="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Use AI for mechanics (Grammar, transitions) not argument development.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 </a:t>
            </a:r>
            <a:r>
              <a:rPr kumimoji="0" lang="en-US" altLang="en-US" sz="2000" b="1" i="0" u="none" strike="noStrike" cap="none" normalizeH="0" baseline="0" dirty="0">
                <a:ln>
                  <a:noFill/>
                </a:ln>
                <a:solidFill>
                  <a:schemeClr val="tx1"/>
                </a:solidFill>
                <a:effectLst/>
                <a:latin typeface="Aptos" panose="020B0004020202020204" pitchFamily="34" charset="0"/>
              </a:rPr>
              <a:t>Keep your voice.</a:t>
            </a: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Aptos" panose="020B0004020202020204" pitchFamily="34" charset="0"/>
              </a:rPr>
              <a:t>	</a:t>
            </a:r>
            <a:r>
              <a:rPr kumimoji="0" lang="en-US" altLang="en-US" sz="2000" b="0" i="0" u="none" strike="noStrike" cap="none" normalizeH="0" baseline="0" dirty="0">
                <a:ln>
                  <a:noFill/>
                </a:ln>
                <a:solidFill>
                  <a:schemeClr val="tx1"/>
                </a:solidFill>
                <a:effectLst/>
                <a:latin typeface="Aptos" panose="020B0004020202020204" pitchFamily="34" charset="0"/>
              </a:rPr>
              <a:t>Save pre-AI versions and ask, “Can I still recognize my thinking?”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 </a:t>
            </a:r>
            <a:r>
              <a:rPr kumimoji="0" lang="en-US" altLang="en-US" sz="2000" b="1" i="0" u="none" strike="noStrike" cap="none" normalizeH="0" baseline="0" dirty="0">
                <a:ln>
                  <a:noFill/>
                </a:ln>
                <a:solidFill>
                  <a:schemeClr val="tx1"/>
                </a:solidFill>
                <a:effectLst/>
                <a:latin typeface="Aptos" panose="020B0004020202020204" pitchFamily="34" charset="0"/>
              </a:rPr>
              <a:t>Be transparent.</a:t>
            </a: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Aptos" panose="020B0004020202020204" pitchFamily="34" charset="0"/>
              </a:rPr>
              <a:t>	</a:t>
            </a:r>
            <a:r>
              <a:rPr kumimoji="0" lang="en-US" altLang="en-US" sz="2000" b="0" i="0" u="none" strike="noStrike" cap="none" normalizeH="0" baseline="0" dirty="0">
                <a:ln>
                  <a:noFill/>
                </a:ln>
                <a:solidFill>
                  <a:schemeClr val="tx1"/>
                </a:solidFill>
                <a:effectLst/>
                <a:latin typeface="Aptos" panose="020B0004020202020204" pitchFamily="34" charset="0"/>
              </a:rPr>
              <a:t>Tell your advisor what AI assistance you are using.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 </a:t>
            </a:r>
            <a:r>
              <a:rPr kumimoji="0" lang="en-US" altLang="en-US" sz="2000" b="1" i="0" u="none" strike="noStrike" cap="none" normalizeH="0" baseline="0" dirty="0">
                <a:ln>
                  <a:noFill/>
                </a:ln>
                <a:solidFill>
                  <a:schemeClr val="tx1"/>
                </a:solidFill>
                <a:effectLst/>
                <a:latin typeface="Aptos" panose="020B0004020202020204" pitchFamily="34" charset="0"/>
              </a:rPr>
              <a:t>Document changes.</a:t>
            </a: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914400" marR="0" lvl="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Keep an “AI assistance log” for each chapter.</a:t>
            </a:r>
          </a:p>
        </p:txBody>
      </p:sp>
      <p:grpSp>
        <p:nvGrpSpPr>
          <p:cNvPr id="6" name="Group 5">
            <a:extLst>
              <a:ext uri="{FF2B5EF4-FFF2-40B4-BE49-F238E27FC236}">
                <a16:creationId xmlns:a16="http://schemas.microsoft.com/office/drawing/2014/main" id="{3A9C4E85-836B-BAE0-2C4E-AC8B6BFE922B}"/>
              </a:ext>
            </a:extLst>
          </p:cNvPr>
          <p:cNvGrpSpPr/>
          <p:nvPr/>
        </p:nvGrpSpPr>
        <p:grpSpPr>
          <a:xfrm>
            <a:off x="296089" y="1394412"/>
            <a:ext cx="2267296" cy="4663440"/>
            <a:chOff x="296089" y="1394412"/>
            <a:chExt cx="2267296" cy="4663440"/>
          </a:xfrm>
        </p:grpSpPr>
        <p:grpSp>
          <p:nvGrpSpPr>
            <p:cNvPr id="8" name="Group 7">
              <a:extLst>
                <a:ext uri="{FF2B5EF4-FFF2-40B4-BE49-F238E27FC236}">
                  <a16:creationId xmlns:a16="http://schemas.microsoft.com/office/drawing/2014/main" id="{213E9489-ED08-F9D7-9723-3D1ECD7B93B3}"/>
                </a:ext>
              </a:extLst>
            </p:cNvPr>
            <p:cNvGrpSpPr/>
            <p:nvPr/>
          </p:nvGrpSpPr>
          <p:grpSpPr>
            <a:xfrm>
              <a:off x="378177" y="1394412"/>
              <a:ext cx="2103120" cy="4663440"/>
              <a:chOff x="378177" y="1411115"/>
              <a:chExt cx="2103120" cy="4663440"/>
            </a:xfrm>
          </p:grpSpPr>
          <p:sp>
            <p:nvSpPr>
              <p:cNvPr id="13" name="Rectangle: Rounded Corners 12">
                <a:extLst>
                  <a:ext uri="{FF2B5EF4-FFF2-40B4-BE49-F238E27FC236}">
                    <a16:creationId xmlns:a16="http://schemas.microsoft.com/office/drawing/2014/main" id="{BAFB1520-C325-83F2-B597-C3B48D2C495C}"/>
                  </a:ext>
                </a:extLst>
              </p:cNvPr>
              <p:cNvSpPr/>
              <p:nvPr/>
            </p:nvSpPr>
            <p:spPr>
              <a:xfrm>
                <a:off x="378177" y="1411115"/>
                <a:ext cx="2103120" cy="46634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4C37D36-D09A-49E4-48F9-E110B933080A}"/>
                  </a:ext>
                </a:extLst>
              </p:cNvPr>
              <p:cNvSpPr txBox="1"/>
              <p:nvPr/>
            </p:nvSpPr>
            <p:spPr>
              <a:xfrm>
                <a:off x="378177" y="5256583"/>
                <a:ext cx="2103120" cy="707886"/>
              </a:xfrm>
              <a:prstGeom prst="rect">
                <a:avLst/>
              </a:prstGeom>
              <a:noFill/>
            </p:spPr>
            <p:txBody>
              <a:bodyPr wrap="square">
                <a:spAutoFit/>
              </a:bodyPr>
              <a:lstStyle/>
              <a:p>
                <a:pPr algn="ctr"/>
                <a:r>
                  <a:rPr lang="en-US" sz="2000" b="1" dirty="0">
                    <a:latin typeface="Aptos" panose="020B0004020202020204" pitchFamily="34" charset="0"/>
                  </a:rPr>
                  <a:t>The Writing</a:t>
                </a:r>
              </a:p>
              <a:p>
                <a:pPr algn="ctr"/>
                <a:r>
                  <a:rPr lang="en-US" sz="2000" b="1" dirty="0">
                    <a:latin typeface="Aptos" panose="020B0004020202020204" pitchFamily="34" charset="0"/>
                  </a:rPr>
                  <a:t>Coach</a:t>
                </a:r>
                <a:endParaRPr lang="en-US" sz="2000" dirty="0">
                  <a:latin typeface="Aptos" panose="020B0004020202020204" pitchFamily="34" charset="0"/>
                </a:endParaRPr>
              </a:p>
            </p:txBody>
          </p:sp>
          <p:sp>
            <p:nvSpPr>
              <p:cNvPr id="15" name="Rectangle: Rounded Corners 14">
                <a:extLst>
                  <a:ext uri="{FF2B5EF4-FFF2-40B4-BE49-F238E27FC236}">
                    <a16:creationId xmlns:a16="http://schemas.microsoft.com/office/drawing/2014/main" id="{71431DA1-78E1-45C4-5664-7018975B65C9}"/>
                  </a:ext>
                </a:extLst>
              </p:cNvPr>
              <p:cNvSpPr/>
              <p:nvPr/>
            </p:nvSpPr>
            <p:spPr>
              <a:xfrm>
                <a:off x="515337" y="1546580"/>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A cartoon of a robot&#10;&#10;AI-generated content may be incorrect.">
              <a:extLst>
                <a:ext uri="{FF2B5EF4-FFF2-40B4-BE49-F238E27FC236}">
                  <a16:creationId xmlns:a16="http://schemas.microsoft.com/office/drawing/2014/main" id="{C58136C4-2913-623E-2184-F106B3CD4B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89" y="1692367"/>
              <a:ext cx="2267296" cy="3429859"/>
            </a:xfrm>
            <a:prstGeom prst="rect">
              <a:avLst/>
            </a:prstGeom>
          </p:spPr>
        </p:pic>
      </p:grpSp>
    </p:spTree>
    <p:extLst>
      <p:ext uri="{BB962C8B-B14F-4D97-AF65-F5344CB8AC3E}">
        <p14:creationId xmlns:p14="http://schemas.microsoft.com/office/powerpoint/2010/main" val="3764537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99955-4A9A-1EA7-1691-13157BC86D7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486467A-B80C-1EF9-29B3-EE8008841016}"/>
              </a:ext>
            </a:extLst>
          </p:cNvPr>
          <p:cNvSpPr>
            <a:spLocks noChangeArrowheads="1"/>
          </p:cNvSpPr>
          <p:nvPr/>
        </p:nvSpPr>
        <p:spPr bwMode="auto">
          <a:xfrm>
            <a:off x="2979457" y="1394412"/>
            <a:ext cx="4048352"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The Data Detective can:</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Suggests statistical approaches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Identifies patterns in datasets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Explains complex analyses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Generates analysis code</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Catches potential errors</a:t>
            </a:r>
          </a:p>
          <a:p>
            <a:pPr marL="0" marR="0" lvl="0" indent="0" algn="l" defTabSz="914400" rtl="0" eaLnBrk="0" fontAlgn="base" latinLnBrk="0" hangingPunct="0">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6CBA2672-02EE-9DE1-EE98-EBAF5912CD89}"/>
              </a:ext>
            </a:extLst>
          </p:cNvPr>
          <p:cNvSpPr txBox="1"/>
          <p:nvPr/>
        </p:nvSpPr>
        <p:spPr>
          <a:xfrm>
            <a:off x="0" y="470353"/>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The Data Detective</a:t>
            </a:r>
          </a:p>
        </p:txBody>
      </p:sp>
      <p:grpSp>
        <p:nvGrpSpPr>
          <p:cNvPr id="5" name="Group 4">
            <a:extLst>
              <a:ext uri="{FF2B5EF4-FFF2-40B4-BE49-F238E27FC236}">
                <a16:creationId xmlns:a16="http://schemas.microsoft.com/office/drawing/2014/main" id="{22EECF85-E9B1-D0F1-6347-7845292FFDAB}"/>
              </a:ext>
            </a:extLst>
          </p:cNvPr>
          <p:cNvGrpSpPr/>
          <p:nvPr/>
        </p:nvGrpSpPr>
        <p:grpSpPr>
          <a:xfrm>
            <a:off x="378177" y="1411115"/>
            <a:ext cx="2200105" cy="4663440"/>
            <a:chOff x="378177" y="1411115"/>
            <a:chExt cx="2200105" cy="4663440"/>
          </a:xfrm>
        </p:grpSpPr>
        <p:grpSp>
          <p:nvGrpSpPr>
            <p:cNvPr id="2" name="Group 1">
              <a:extLst>
                <a:ext uri="{FF2B5EF4-FFF2-40B4-BE49-F238E27FC236}">
                  <a16:creationId xmlns:a16="http://schemas.microsoft.com/office/drawing/2014/main" id="{E57A34DD-A2A6-0305-3EB6-F6B671F1422E}"/>
                </a:ext>
              </a:extLst>
            </p:cNvPr>
            <p:cNvGrpSpPr/>
            <p:nvPr/>
          </p:nvGrpSpPr>
          <p:grpSpPr>
            <a:xfrm>
              <a:off x="378177" y="1411115"/>
              <a:ext cx="2103120" cy="4663440"/>
              <a:chOff x="378177" y="1411115"/>
              <a:chExt cx="2103120" cy="4663440"/>
            </a:xfrm>
          </p:grpSpPr>
          <p:sp>
            <p:nvSpPr>
              <p:cNvPr id="3" name="Rectangle: Rounded Corners 2">
                <a:extLst>
                  <a:ext uri="{FF2B5EF4-FFF2-40B4-BE49-F238E27FC236}">
                    <a16:creationId xmlns:a16="http://schemas.microsoft.com/office/drawing/2014/main" id="{30499562-C6AA-8C38-F4E9-3D7787742B84}"/>
                  </a:ext>
                </a:extLst>
              </p:cNvPr>
              <p:cNvSpPr/>
              <p:nvPr/>
            </p:nvSpPr>
            <p:spPr>
              <a:xfrm>
                <a:off x="378177" y="1411115"/>
                <a:ext cx="2103120" cy="46634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E8C9A97-A562-ACBE-EF5B-FA57A383CF64}"/>
                  </a:ext>
                </a:extLst>
              </p:cNvPr>
              <p:cNvSpPr/>
              <p:nvPr/>
            </p:nvSpPr>
            <p:spPr>
              <a:xfrm>
                <a:off x="515337" y="1546580"/>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6CADEA14-FCCB-E72B-794A-52EFD299CA97}"/>
                </a:ext>
              </a:extLst>
            </p:cNvPr>
            <p:cNvSpPr txBox="1"/>
            <p:nvPr/>
          </p:nvSpPr>
          <p:spPr>
            <a:xfrm>
              <a:off x="402977" y="5193135"/>
              <a:ext cx="2103120" cy="707886"/>
            </a:xfrm>
            <a:prstGeom prst="rect">
              <a:avLst/>
            </a:prstGeom>
            <a:noFill/>
          </p:spPr>
          <p:txBody>
            <a:bodyPr wrap="square">
              <a:spAutoFit/>
            </a:bodyPr>
            <a:lstStyle/>
            <a:p>
              <a:pPr algn="ctr"/>
              <a:r>
                <a:rPr lang="en-US" sz="2000" b="1" dirty="0">
                  <a:latin typeface="Aptos" panose="020B0004020202020204" pitchFamily="34" charset="0"/>
                </a:rPr>
                <a:t>The Data</a:t>
              </a:r>
              <a:br>
                <a:rPr lang="en-US" sz="2000" b="1" dirty="0">
                  <a:latin typeface="Aptos" panose="020B0004020202020204" pitchFamily="34" charset="0"/>
                </a:rPr>
              </a:br>
              <a:r>
                <a:rPr lang="en-US" sz="2000" b="1" dirty="0">
                  <a:latin typeface="Aptos" panose="020B0004020202020204" pitchFamily="34" charset="0"/>
                </a:rPr>
                <a:t>Detective</a:t>
              </a:r>
              <a:endParaRPr lang="en-US" sz="2000" dirty="0">
                <a:latin typeface="Aptos" panose="020B0004020202020204" pitchFamily="34" charset="0"/>
              </a:endParaRPr>
            </a:p>
          </p:txBody>
        </p:sp>
        <p:pic>
          <p:nvPicPr>
            <p:cNvPr id="8" name="Picture 7" descr="A cartoon of a robot&#10;&#10;AI-generated content may be incorrect.">
              <a:extLst>
                <a:ext uri="{FF2B5EF4-FFF2-40B4-BE49-F238E27FC236}">
                  <a16:creationId xmlns:a16="http://schemas.microsoft.com/office/drawing/2014/main" id="{0FCC8902-69C8-8AD7-026C-397370F661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166" y="1799220"/>
              <a:ext cx="1948116" cy="3259559"/>
            </a:xfrm>
            <a:prstGeom prst="rect">
              <a:avLst/>
            </a:prstGeom>
          </p:spPr>
        </p:pic>
      </p:grpSp>
    </p:spTree>
    <p:extLst>
      <p:ext uri="{BB962C8B-B14F-4D97-AF65-F5344CB8AC3E}">
        <p14:creationId xmlns:p14="http://schemas.microsoft.com/office/powerpoint/2010/main" val="186551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66C50-3D9C-3E28-5603-D31484039501}"/>
            </a:ext>
          </a:extLst>
        </p:cNvPr>
        <p:cNvGrpSpPr/>
        <p:nvPr/>
      </p:nvGrpSpPr>
      <p:grpSpPr>
        <a:xfrm>
          <a:off x="0" y="0"/>
          <a:ext cx="0" cy="0"/>
          <a:chOff x="0" y="0"/>
          <a:chExt cx="0" cy="0"/>
        </a:xfrm>
      </p:grpSpPr>
      <p:sp>
        <p:nvSpPr>
          <p:cNvPr id="15" name="Arrow: Pentagon 14">
            <a:extLst>
              <a:ext uri="{FF2B5EF4-FFF2-40B4-BE49-F238E27FC236}">
                <a16:creationId xmlns:a16="http://schemas.microsoft.com/office/drawing/2014/main" id="{B74DF1B4-8688-AE51-2D01-2AD9DEDB1CE7}"/>
              </a:ext>
            </a:extLst>
          </p:cNvPr>
          <p:cNvSpPr/>
          <p:nvPr/>
        </p:nvSpPr>
        <p:spPr>
          <a:xfrm flipH="1">
            <a:off x="7961688" y="4577362"/>
            <a:ext cx="3606881"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34C441B-B7C4-75CD-6AD3-3BEF58E38662}"/>
              </a:ext>
            </a:extLst>
          </p:cNvPr>
          <p:cNvSpPr/>
          <p:nvPr/>
        </p:nvSpPr>
        <p:spPr>
          <a:xfrm flipH="1">
            <a:off x="7961687" y="5526458"/>
            <a:ext cx="3606885"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Arrow: Pentagon 17">
            <a:extLst>
              <a:ext uri="{FF2B5EF4-FFF2-40B4-BE49-F238E27FC236}">
                <a16:creationId xmlns:a16="http://schemas.microsoft.com/office/drawing/2014/main" id="{66356357-1FB1-52B5-A976-414C1A9E2421}"/>
              </a:ext>
            </a:extLst>
          </p:cNvPr>
          <p:cNvSpPr/>
          <p:nvPr/>
        </p:nvSpPr>
        <p:spPr>
          <a:xfrm flipH="1">
            <a:off x="7899080" y="1719307"/>
            <a:ext cx="3669486"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02BC825B-F33D-FCE4-A214-C931501403E1}"/>
              </a:ext>
            </a:extLst>
          </p:cNvPr>
          <p:cNvSpPr/>
          <p:nvPr/>
        </p:nvSpPr>
        <p:spPr>
          <a:xfrm flipH="1">
            <a:off x="7961689" y="2679170"/>
            <a:ext cx="3606880"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720E988-30D3-7FE3-1924-1B4CDC74288D}"/>
              </a:ext>
            </a:extLst>
          </p:cNvPr>
          <p:cNvSpPr txBox="1"/>
          <p:nvPr/>
        </p:nvSpPr>
        <p:spPr>
          <a:xfrm>
            <a:off x="0" y="470353"/>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The Data Detective</a:t>
            </a:r>
          </a:p>
        </p:txBody>
      </p:sp>
      <p:sp>
        <p:nvSpPr>
          <p:cNvPr id="2" name="Rectangle 1">
            <a:extLst>
              <a:ext uri="{FF2B5EF4-FFF2-40B4-BE49-F238E27FC236}">
                <a16:creationId xmlns:a16="http://schemas.microsoft.com/office/drawing/2014/main" id="{8C30A803-C22E-9C59-D5D1-034C48E1B7B4}"/>
              </a:ext>
            </a:extLst>
          </p:cNvPr>
          <p:cNvSpPr>
            <a:spLocks noChangeArrowheads="1"/>
          </p:cNvSpPr>
          <p:nvPr/>
        </p:nvSpPr>
        <p:spPr bwMode="auto">
          <a:xfrm>
            <a:off x="8217608" y="1138331"/>
            <a:ext cx="30580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Why It's So Tempting</a:t>
            </a:r>
          </a:p>
        </p:txBody>
      </p:sp>
      <p:sp>
        <p:nvSpPr>
          <p:cNvPr id="7" name="TextBox 6">
            <a:extLst>
              <a:ext uri="{FF2B5EF4-FFF2-40B4-BE49-F238E27FC236}">
                <a16:creationId xmlns:a16="http://schemas.microsoft.com/office/drawing/2014/main" id="{0D6D4949-8BBC-F405-2227-B71ED164EA17}"/>
              </a:ext>
            </a:extLst>
          </p:cNvPr>
          <p:cNvSpPr txBox="1"/>
          <p:nvPr/>
        </p:nvSpPr>
        <p:spPr>
          <a:xfrm>
            <a:off x="8318591" y="2743775"/>
            <a:ext cx="2856053" cy="707886"/>
          </a:xfrm>
          <a:prstGeom prst="rect">
            <a:avLst/>
          </a:prstGeom>
          <a:noFill/>
        </p:spPr>
        <p:txBody>
          <a:bodyPr wrap="square">
            <a:spAutoFit/>
          </a:bodyPr>
          <a:lstStyle/>
          <a:p>
            <a:r>
              <a:rPr lang="en-US" sz="2000" dirty="0">
                <a:solidFill>
                  <a:schemeClr val="bg1"/>
                </a:solidFill>
                <a:latin typeface="Aptos" panose="020B0004020202020204" pitchFamily="34" charset="0"/>
              </a:rPr>
              <a:t>Shortens analysis and identification </a:t>
            </a:r>
            <a:endParaRPr lang="en-US" sz="2000" dirty="0">
              <a:solidFill>
                <a:schemeClr val="bg1"/>
              </a:solidFill>
            </a:endParaRPr>
          </a:p>
        </p:txBody>
      </p:sp>
      <p:sp>
        <p:nvSpPr>
          <p:cNvPr id="9" name="TextBox 8">
            <a:extLst>
              <a:ext uri="{FF2B5EF4-FFF2-40B4-BE49-F238E27FC236}">
                <a16:creationId xmlns:a16="http://schemas.microsoft.com/office/drawing/2014/main" id="{43F6AF32-817B-4837-AEB0-B68A1CB44EA7}"/>
              </a:ext>
            </a:extLst>
          </p:cNvPr>
          <p:cNvSpPr txBox="1"/>
          <p:nvPr/>
        </p:nvSpPr>
        <p:spPr>
          <a:xfrm>
            <a:off x="8318590" y="4641967"/>
            <a:ext cx="3249981" cy="707886"/>
          </a:xfrm>
          <a:prstGeom prst="rect">
            <a:avLst/>
          </a:prstGeom>
          <a:noFill/>
        </p:spPr>
        <p:txBody>
          <a:bodyPr wrap="square">
            <a:spAutoFit/>
          </a:bodyPr>
          <a:lstStyle/>
          <a:p>
            <a:r>
              <a:rPr kumimoji="0" lang="en-US" altLang="en-US" sz="2000" i="0" u="none" strike="noStrike" cap="none" normalizeH="0" baseline="0" dirty="0">
                <a:ln>
                  <a:noFill/>
                </a:ln>
                <a:solidFill>
                  <a:schemeClr val="bg1"/>
                </a:solidFill>
                <a:effectLst/>
                <a:latin typeface="Aptos" panose="020B0004020202020204" pitchFamily="34" charset="0"/>
              </a:rPr>
              <a:t>Speeds up analysis workflow</a:t>
            </a:r>
            <a:endParaRPr lang="en-US" sz="2000" dirty="0">
              <a:solidFill>
                <a:schemeClr val="bg1"/>
              </a:solidFill>
            </a:endParaRPr>
          </a:p>
        </p:txBody>
      </p:sp>
      <p:sp>
        <p:nvSpPr>
          <p:cNvPr id="13" name="TextBox 12">
            <a:extLst>
              <a:ext uri="{FF2B5EF4-FFF2-40B4-BE49-F238E27FC236}">
                <a16:creationId xmlns:a16="http://schemas.microsoft.com/office/drawing/2014/main" id="{7101B24D-ED0F-3370-402C-BE53A006287F}"/>
              </a:ext>
            </a:extLst>
          </p:cNvPr>
          <p:cNvSpPr txBox="1"/>
          <p:nvPr/>
        </p:nvSpPr>
        <p:spPr>
          <a:xfrm>
            <a:off x="8360374" y="5584928"/>
            <a:ext cx="3224818" cy="707886"/>
          </a:xfrm>
          <a:prstGeom prst="rect">
            <a:avLst/>
          </a:prstGeom>
          <a:noFill/>
        </p:spPr>
        <p:txBody>
          <a:bodyPr wrap="square">
            <a:spAutoFit/>
          </a:bodyPr>
          <a:lstStyle/>
          <a:p>
            <a:r>
              <a:rPr kumimoji="0" lang="en-US" altLang="en-US" sz="2000" i="0" u="none" strike="noStrike" cap="none" normalizeH="0" baseline="0" dirty="0">
                <a:ln>
                  <a:noFill/>
                </a:ln>
                <a:solidFill>
                  <a:schemeClr val="bg1"/>
                </a:solidFill>
                <a:effectLst/>
                <a:latin typeface="Aptos" panose="020B0004020202020204" pitchFamily="34" charset="0"/>
              </a:rPr>
              <a:t>Finds errors you might have missed</a:t>
            </a:r>
            <a:endParaRPr lang="en-US" sz="2000" dirty="0">
              <a:solidFill>
                <a:schemeClr val="bg1"/>
              </a:solidFill>
            </a:endParaRPr>
          </a:p>
        </p:txBody>
      </p:sp>
      <p:sp>
        <p:nvSpPr>
          <p:cNvPr id="16" name="Arrow: Pentagon 15">
            <a:extLst>
              <a:ext uri="{FF2B5EF4-FFF2-40B4-BE49-F238E27FC236}">
                <a16:creationId xmlns:a16="http://schemas.microsoft.com/office/drawing/2014/main" id="{A79D939E-F4E3-D51B-77DD-D14AD5ABFDAB}"/>
              </a:ext>
            </a:extLst>
          </p:cNvPr>
          <p:cNvSpPr/>
          <p:nvPr/>
        </p:nvSpPr>
        <p:spPr>
          <a:xfrm flipH="1">
            <a:off x="7961687" y="3628266"/>
            <a:ext cx="3606883"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C0CFD8-ACE9-6D98-E7CB-71405624AE90}"/>
              </a:ext>
            </a:extLst>
          </p:cNvPr>
          <p:cNvSpPr txBox="1"/>
          <p:nvPr/>
        </p:nvSpPr>
        <p:spPr>
          <a:xfrm>
            <a:off x="8415046" y="3692872"/>
            <a:ext cx="2856053" cy="707886"/>
          </a:xfrm>
          <a:prstGeom prst="rect">
            <a:avLst/>
          </a:prstGeom>
          <a:noFill/>
        </p:spPr>
        <p:txBody>
          <a:bodyPr wrap="square">
            <a:spAutoFit/>
          </a:bodyPr>
          <a:lstStyle/>
          <a:p>
            <a:r>
              <a:rPr lang="en-US" altLang="en-US" sz="2000" dirty="0">
                <a:solidFill>
                  <a:schemeClr val="bg1"/>
                </a:solidFill>
                <a:latin typeface="Aptos" panose="020B0004020202020204" pitchFamily="34" charset="0"/>
              </a:rPr>
              <a:t>Makes advanced methods accessible</a:t>
            </a:r>
            <a:endParaRPr lang="en-US" sz="2000" dirty="0">
              <a:solidFill>
                <a:schemeClr val="bg1"/>
              </a:solidFill>
            </a:endParaRPr>
          </a:p>
        </p:txBody>
      </p:sp>
      <p:grpSp>
        <p:nvGrpSpPr>
          <p:cNvPr id="3" name="Group 2">
            <a:extLst>
              <a:ext uri="{FF2B5EF4-FFF2-40B4-BE49-F238E27FC236}">
                <a16:creationId xmlns:a16="http://schemas.microsoft.com/office/drawing/2014/main" id="{131E82B3-14BF-D28B-D99C-94DEB5485429}"/>
              </a:ext>
            </a:extLst>
          </p:cNvPr>
          <p:cNvGrpSpPr/>
          <p:nvPr/>
        </p:nvGrpSpPr>
        <p:grpSpPr>
          <a:xfrm>
            <a:off x="378177" y="1411115"/>
            <a:ext cx="2103120" cy="4663440"/>
            <a:chOff x="378177" y="1411115"/>
            <a:chExt cx="2103120" cy="4663440"/>
          </a:xfrm>
        </p:grpSpPr>
        <p:sp>
          <p:nvSpPr>
            <p:cNvPr id="6" name="Rectangle: Rounded Corners 5">
              <a:extLst>
                <a:ext uri="{FF2B5EF4-FFF2-40B4-BE49-F238E27FC236}">
                  <a16:creationId xmlns:a16="http://schemas.microsoft.com/office/drawing/2014/main" id="{2E9C9EE0-9F2E-7819-92A9-2E7C39AC382C}"/>
                </a:ext>
              </a:extLst>
            </p:cNvPr>
            <p:cNvSpPr/>
            <p:nvPr/>
          </p:nvSpPr>
          <p:spPr>
            <a:xfrm>
              <a:off x="378177" y="1411115"/>
              <a:ext cx="2103120" cy="46634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6AC71720-9942-2BD0-C7DE-4E20BD83329B}"/>
                </a:ext>
              </a:extLst>
            </p:cNvPr>
            <p:cNvSpPr/>
            <p:nvPr/>
          </p:nvSpPr>
          <p:spPr>
            <a:xfrm>
              <a:off x="515337" y="1546580"/>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3E10C87A-4E19-F2B4-5E2F-E81464E8A078}"/>
              </a:ext>
            </a:extLst>
          </p:cNvPr>
          <p:cNvSpPr txBox="1"/>
          <p:nvPr/>
        </p:nvSpPr>
        <p:spPr>
          <a:xfrm>
            <a:off x="402977" y="5193135"/>
            <a:ext cx="2103120" cy="707886"/>
          </a:xfrm>
          <a:prstGeom prst="rect">
            <a:avLst/>
          </a:prstGeom>
          <a:noFill/>
        </p:spPr>
        <p:txBody>
          <a:bodyPr wrap="square">
            <a:spAutoFit/>
          </a:bodyPr>
          <a:lstStyle/>
          <a:p>
            <a:pPr algn="ctr"/>
            <a:r>
              <a:rPr lang="en-US" sz="2000" b="1" dirty="0">
                <a:latin typeface="Aptos" panose="020B0004020202020204" pitchFamily="34" charset="0"/>
              </a:rPr>
              <a:t>The Data</a:t>
            </a:r>
            <a:br>
              <a:rPr lang="en-US" sz="2000" b="1" dirty="0">
                <a:latin typeface="Aptos" panose="020B0004020202020204" pitchFamily="34" charset="0"/>
              </a:rPr>
            </a:br>
            <a:r>
              <a:rPr lang="en-US" sz="2000" b="1" dirty="0">
                <a:latin typeface="Aptos" panose="020B0004020202020204" pitchFamily="34" charset="0"/>
              </a:rPr>
              <a:t>Detective</a:t>
            </a:r>
            <a:endParaRPr lang="en-US" sz="2000" dirty="0">
              <a:latin typeface="Aptos" panose="020B0004020202020204" pitchFamily="34" charset="0"/>
            </a:endParaRPr>
          </a:p>
        </p:txBody>
      </p:sp>
      <p:pic>
        <p:nvPicPr>
          <p:cNvPr id="10" name="Picture 9" descr="A cartoon of a robot&#10;&#10;AI-generated content may be incorrect.">
            <a:extLst>
              <a:ext uri="{FF2B5EF4-FFF2-40B4-BE49-F238E27FC236}">
                <a16:creationId xmlns:a16="http://schemas.microsoft.com/office/drawing/2014/main" id="{F6663367-AC1A-03E7-55F6-53FDD07B85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166" y="1799220"/>
            <a:ext cx="1948116" cy="3259559"/>
          </a:xfrm>
          <a:prstGeom prst="rect">
            <a:avLst/>
          </a:prstGeom>
        </p:spPr>
      </p:pic>
      <p:sp>
        <p:nvSpPr>
          <p:cNvPr id="19" name="Rectangle 18">
            <a:extLst>
              <a:ext uri="{FF2B5EF4-FFF2-40B4-BE49-F238E27FC236}">
                <a16:creationId xmlns:a16="http://schemas.microsoft.com/office/drawing/2014/main" id="{B2DD32B6-B2E3-1769-5440-017335EB3B52}"/>
              </a:ext>
            </a:extLst>
          </p:cNvPr>
          <p:cNvSpPr>
            <a:spLocks noChangeArrowheads="1"/>
          </p:cNvSpPr>
          <p:nvPr/>
        </p:nvSpPr>
        <p:spPr bwMode="auto">
          <a:xfrm>
            <a:off x="2979457" y="1121145"/>
            <a:ext cx="4048352"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The Data Detective can:</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Suggests statistical approaches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Identifies patterns in datasets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Explains complex analyses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Generates analysis code</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Catches potential errors</a:t>
            </a:r>
          </a:p>
          <a:p>
            <a:pPr marL="0" marR="0" lvl="0" indent="0" algn="l" defTabSz="914400" rtl="0" eaLnBrk="0" fontAlgn="base" latinLnBrk="0" hangingPunct="0">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22" name="TextBox 21">
            <a:extLst>
              <a:ext uri="{FF2B5EF4-FFF2-40B4-BE49-F238E27FC236}">
                <a16:creationId xmlns:a16="http://schemas.microsoft.com/office/drawing/2014/main" id="{915ADE55-8DA4-64A3-AE8C-EED202737C18}"/>
              </a:ext>
            </a:extLst>
          </p:cNvPr>
          <p:cNvSpPr txBox="1"/>
          <p:nvPr/>
        </p:nvSpPr>
        <p:spPr>
          <a:xfrm>
            <a:off x="8415046" y="1758519"/>
            <a:ext cx="2856053" cy="707886"/>
          </a:xfrm>
          <a:prstGeom prst="rect">
            <a:avLst/>
          </a:prstGeom>
          <a:noFill/>
        </p:spPr>
        <p:txBody>
          <a:bodyPr wrap="square">
            <a:spAutoFit/>
          </a:bodyPr>
          <a:lstStyle/>
          <a:p>
            <a:r>
              <a:rPr lang="en-US" sz="2000" dirty="0">
                <a:solidFill>
                  <a:schemeClr val="bg1"/>
                </a:solidFill>
                <a:latin typeface="Aptos" panose="020B0004020202020204" pitchFamily="34" charset="0"/>
              </a:rPr>
              <a:t>Explains stats in plain English</a:t>
            </a:r>
            <a:endParaRPr lang="en-US" sz="2000" dirty="0">
              <a:solidFill>
                <a:schemeClr val="bg1"/>
              </a:solidFill>
            </a:endParaRPr>
          </a:p>
        </p:txBody>
      </p:sp>
    </p:spTree>
    <p:extLst>
      <p:ext uri="{BB962C8B-B14F-4D97-AF65-F5344CB8AC3E}">
        <p14:creationId xmlns:p14="http://schemas.microsoft.com/office/powerpoint/2010/main" val="1731601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A0612-6799-C172-C0D3-658823D3D30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78D38BB-CA72-9472-3ABF-75B50123D784}"/>
              </a:ext>
            </a:extLst>
          </p:cNvPr>
          <p:cNvSpPr/>
          <p:nvPr/>
        </p:nvSpPr>
        <p:spPr>
          <a:xfrm>
            <a:off x="7723105" y="1124606"/>
            <a:ext cx="4176889" cy="5171090"/>
          </a:xfrm>
          <a:prstGeom prst="roundRect">
            <a:avLst/>
          </a:prstGeom>
          <a:noFill/>
          <a:ln w="76200">
            <a:solidFill>
              <a:srgbClr val="349D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A014988-C34B-A351-C0BE-2D7467D3BC74}"/>
              </a:ext>
            </a:extLst>
          </p:cNvPr>
          <p:cNvSpPr txBox="1"/>
          <p:nvPr/>
        </p:nvSpPr>
        <p:spPr>
          <a:xfrm>
            <a:off x="0" y="470353"/>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The Data Detective</a:t>
            </a:r>
          </a:p>
        </p:txBody>
      </p:sp>
      <p:sp>
        <p:nvSpPr>
          <p:cNvPr id="3" name="Rectangle 2">
            <a:extLst>
              <a:ext uri="{FF2B5EF4-FFF2-40B4-BE49-F238E27FC236}">
                <a16:creationId xmlns:a16="http://schemas.microsoft.com/office/drawing/2014/main" id="{1AE0A5FF-4881-F0F2-B672-17B8C2688242}"/>
              </a:ext>
            </a:extLst>
          </p:cNvPr>
          <p:cNvSpPr>
            <a:spLocks noChangeArrowheads="1"/>
          </p:cNvSpPr>
          <p:nvPr/>
        </p:nvSpPr>
        <p:spPr bwMode="auto">
          <a:xfrm>
            <a:off x="8027962" y="864173"/>
            <a:ext cx="3797902"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The Ethical Blind Spots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BC1F14"/>
                </a:solidFill>
                <a:effectLst/>
                <a:latin typeface="Aptos" panose="020B0004020202020204" pitchFamily="34" charset="0"/>
              </a:rPr>
              <a:t>🚩</a:t>
            </a:r>
            <a:r>
              <a:rPr kumimoji="0" lang="en-US" altLang="en-US" sz="2000" b="1" i="0" u="none" strike="noStrike" cap="none" normalizeH="0" baseline="0" dirty="0">
                <a:ln>
                  <a:noFill/>
                </a:ln>
                <a:solidFill>
                  <a:schemeClr val="tx1"/>
                </a:solidFill>
                <a:effectLst/>
                <a:latin typeface="Aptos" panose="020B0004020202020204" pitchFamily="34" charset="0"/>
              </a:rPr>
              <a:t> The Black Box Problem</a:t>
            </a:r>
          </a:p>
          <a:p>
            <a:pPr marL="463550" marR="0" lvl="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Aptos" panose="020B0004020202020204" pitchFamily="34" charset="0"/>
              </a:rPr>
              <a:t>Do you understand the analysis well enough to defend it?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ptos" panose="020B0004020202020204" pitchFamily="34" charset="0"/>
              </a:rPr>
              <a:t>🚩 Methodological Rigor</a:t>
            </a:r>
          </a:p>
          <a:p>
            <a:pPr marL="463550" marR="0" lvl="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Aptos" panose="020B0004020202020204" pitchFamily="34" charset="0"/>
              </a:rPr>
              <a:t>AI might suggest “good enough” rather than the most appropriate methods.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ptos" panose="020B0004020202020204" pitchFamily="34" charset="0"/>
              </a:rPr>
              <a:t>🚩 Reproducibility</a:t>
            </a:r>
          </a:p>
          <a:p>
            <a:pPr marL="463550" marR="0" lvl="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Aptos" panose="020B0004020202020204" pitchFamily="34" charset="0"/>
              </a:rPr>
              <a:t>Can others replicate your work without your AI prompts?</a:t>
            </a:r>
          </a:p>
        </p:txBody>
      </p:sp>
      <p:grpSp>
        <p:nvGrpSpPr>
          <p:cNvPr id="2" name="Group 1">
            <a:extLst>
              <a:ext uri="{FF2B5EF4-FFF2-40B4-BE49-F238E27FC236}">
                <a16:creationId xmlns:a16="http://schemas.microsoft.com/office/drawing/2014/main" id="{FECCD2D6-3CCD-D748-6320-44C3D9B733B9}"/>
              </a:ext>
            </a:extLst>
          </p:cNvPr>
          <p:cNvGrpSpPr/>
          <p:nvPr/>
        </p:nvGrpSpPr>
        <p:grpSpPr>
          <a:xfrm>
            <a:off x="378177" y="1411115"/>
            <a:ext cx="2103120" cy="4663440"/>
            <a:chOff x="378177" y="1411115"/>
            <a:chExt cx="2103120" cy="4663440"/>
          </a:xfrm>
        </p:grpSpPr>
        <p:sp>
          <p:nvSpPr>
            <p:cNvPr id="5" name="Rectangle: Rounded Corners 4">
              <a:extLst>
                <a:ext uri="{FF2B5EF4-FFF2-40B4-BE49-F238E27FC236}">
                  <a16:creationId xmlns:a16="http://schemas.microsoft.com/office/drawing/2014/main" id="{E085D7AE-D527-0C4A-2077-EF4C4E328652}"/>
                </a:ext>
              </a:extLst>
            </p:cNvPr>
            <p:cNvSpPr/>
            <p:nvPr/>
          </p:nvSpPr>
          <p:spPr>
            <a:xfrm>
              <a:off x="378177" y="1411115"/>
              <a:ext cx="2103120" cy="4663440"/>
            </a:xfrm>
            <a:prstGeom prst="roundRect">
              <a:avLst/>
            </a:prstGeom>
            <a:ln w="1905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6767E3F5-FA62-800E-CE90-68EFE56CC032}"/>
                </a:ext>
              </a:extLst>
            </p:cNvPr>
            <p:cNvSpPr/>
            <p:nvPr/>
          </p:nvSpPr>
          <p:spPr>
            <a:xfrm>
              <a:off x="515337" y="1546580"/>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B67491D-2796-605D-33DF-B1E0BA4CCDEC}"/>
              </a:ext>
            </a:extLst>
          </p:cNvPr>
          <p:cNvSpPr txBox="1"/>
          <p:nvPr/>
        </p:nvSpPr>
        <p:spPr>
          <a:xfrm>
            <a:off x="402977" y="5193135"/>
            <a:ext cx="2103120" cy="707886"/>
          </a:xfrm>
          <a:prstGeom prst="rect">
            <a:avLst/>
          </a:prstGeom>
          <a:noFill/>
        </p:spPr>
        <p:txBody>
          <a:bodyPr wrap="square">
            <a:spAutoFit/>
          </a:bodyPr>
          <a:lstStyle/>
          <a:p>
            <a:pPr algn="ctr"/>
            <a:r>
              <a:rPr lang="en-US" sz="2000" b="1" dirty="0">
                <a:latin typeface="Aptos" panose="020B0004020202020204" pitchFamily="34" charset="0"/>
              </a:rPr>
              <a:t>The Data</a:t>
            </a:r>
            <a:br>
              <a:rPr lang="en-US" sz="2000" b="1" dirty="0">
                <a:latin typeface="Aptos" panose="020B0004020202020204" pitchFamily="34" charset="0"/>
              </a:rPr>
            </a:br>
            <a:r>
              <a:rPr lang="en-US" sz="2000" b="1" dirty="0">
                <a:latin typeface="Aptos" panose="020B0004020202020204" pitchFamily="34" charset="0"/>
              </a:rPr>
              <a:t>Detective</a:t>
            </a:r>
            <a:endParaRPr lang="en-US" sz="2000" dirty="0">
              <a:latin typeface="Aptos" panose="020B0004020202020204" pitchFamily="34" charset="0"/>
            </a:endParaRPr>
          </a:p>
        </p:txBody>
      </p:sp>
      <p:pic>
        <p:nvPicPr>
          <p:cNvPr id="9" name="Picture 8" descr="A cartoon of a robot&#10;&#10;AI-generated content may be incorrect.">
            <a:extLst>
              <a:ext uri="{FF2B5EF4-FFF2-40B4-BE49-F238E27FC236}">
                <a16:creationId xmlns:a16="http://schemas.microsoft.com/office/drawing/2014/main" id="{970F0A8C-E534-5F99-4D2B-07D0390E84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166" y="1799220"/>
            <a:ext cx="1948116" cy="3259559"/>
          </a:xfrm>
          <a:prstGeom prst="rect">
            <a:avLst/>
          </a:prstGeom>
        </p:spPr>
      </p:pic>
      <p:sp>
        <p:nvSpPr>
          <p:cNvPr id="14" name="Rectangle 13">
            <a:extLst>
              <a:ext uri="{FF2B5EF4-FFF2-40B4-BE49-F238E27FC236}">
                <a16:creationId xmlns:a16="http://schemas.microsoft.com/office/drawing/2014/main" id="{8F294595-10B4-EF63-C5C7-4D143A6E1BD1}"/>
              </a:ext>
            </a:extLst>
          </p:cNvPr>
          <p:cNvSpPr>
            <a:spLocks noChangeArrowheads="1"/>
          </p:cNvSpPr>
          <p:nvPr/>
        </p:nvSpPr>
        <p:spPr bwMode="auto">
          <a:xfrm>
            <a:off x="2979457" y="1178949"/>
            <a:ext cx="4048352"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The Data Detective can:</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Suggests statistical approaches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Identifies patterns in datasets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Explains complex analyses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Generates analysis code</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Catches potential errors</a:t>
            </a:r>
          </a:p>
          <a:p>
            <a:pPr marL="0" marR="0" lvl="0" indent="0" algn="l" defTabSz="914400" rtl="0" eaLnBrk="0" fontAlgn="base" latinLnBrk="0" hangingPunct="0">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965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E3E68-F8F4-4680-7C3A-7C2E7F7CEF54}"/>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3DEB8F77-5486-0CB4-779F-F2585108E3C7}"/>
              </a:ext>
            </a:extLst>
          </p:cNvPr>
          <p:cNvSpPr txBox="1"/>
          <p:nvPr/>
        </p:nvSpPr>
        <p:spPr>
          <a:xfrm>
            <a:off x="0" y="470353"/>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The Data Detective</a:t>
            </a:r>
          </a:p>
        </p:txBody>
      </p:sp>
      <p:sp>
        <p:nvSpPr>
          <p:cNvPr id="2" name="Rectangle 1">
            <a:extLst>
              <a:ext uri="{FF2B5EF4-FFF2-40B4-BE49-F238E27FC236}">
                <a16:creationId xmlns:a16="http://schemas.microsoft.com/office/drawing/2014/main" id="{0607F0E2-9E1A-CC8A-5883-10C1007D656B}"/>
              </a:ext>
            </a:extLst>
          </p:cNvPr>
          <p:cNvSpPr>
            <a:spLocks noChangeArrowheads="1"/>
          </p:cNvSpPr>
          <p:nvPr/>
        </p:nvSpPr>
        <p:spPr bwMode="auto">
          <a:xfrm>
            <a:off x="3167623" y="1304018"/>
            <a:ext cx="8469055"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How to Address These Risks: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 </a:t>
            </a:r>
            <a:r>
              <a:rPr kumimoji="0" lang="en-US" altLang="en-US" sz="2000" b="1" i="0" u="none" strike="noStrike" cap="none" normalizeH="0" baseline="0" dirty="0">
                <a:ln>
                  <a:noFill/>
                </a:ln>
                <a:solidFill>
                  <a:schemeClr val="tx1"/>
                </a:solidFill>
                <a:effectLst/>
                <a:latin typeface="Aptos" panose="020B0004020202020204" pitchFamily="34" charset="0"/>
              </a:rPr>
              <a:t>Never use methods you can’t explain.</a:t>
            </a: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914400" marR="0" lvl="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Use AI to learn, not just to do.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 </a:t>
            </a:r>
            <a:r>
              <a:rPr kumimoji="0" lang="en-US" altLang="en-US" sz="2000" b="1" i="0" u="none" strike="noStrike" cap="none" normalizeH="0" baseline="0" dirty="0">
                <a:ln>
                  <a:noFill/>
                </a:ln>
                <a:solidFill>
                  <a:schemeClr val="tx1"/>
                </a:solidFill>
                <a:effectLst/>
                <a:latin typeface="Aptos" panose="020B0004020202020204" pitchFamily="34" charset="0"/>
              </a:rPr>
              <a:t>Verify with experts.</a:t>
            </a: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Aptos" panose="020B0004020202020204" pitchFamily="34" charset="0"/>
              </a:rPr>
              <a:t>	</a:t>
            </a:r>
            <a:r>
              <a:rPr kumimoji="0" lang="en-US" altLang="en-US" sz="2000" b="0" i="0" u="none" strike="noStrike" cap="none" normalizeH="0" baseline="0" dirty="0">
                <a:ln>
                  <a:noFill/>
                </a:ln>
                <a:solidFill>
                  <a:schemeClr val="tx1"/>
                </a:solidFill>
                <a:effectLst/>
                <a:latin typeface="Aptos" panose="020B0004020202020204" pitchFamily="34" charset="0"/>
              </a:rPr>
              <a:t>Check AI suggestions against discipline best practices.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 </a:t>
            </a:r>
            <a:r>
              <a:rPr kumimoji="0" lang="en-US" altLang="en-US" sz="2000" b="1" i="0" u="none" strike="noStrike" cap="none" normalizeH="0" baseline="0" dirty="0">
                <a:ln>
                  <a:noFill/>
                </a:ln>
                <a:solidFill>
                  <a:schemeClr val="tx1"/>
                </a:solidFill>
                <a:effectLst/>
                <a:latin typeface="Aptos" panose="020B0004020202020204" pitchFamily="34" charset="0"/>
              </a:rPr>
              <a:t>Document everything.</a:t>
            </a: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Aptos" panose="020B0004020202020204" pitchFamily="34" charset="0"/>
              </a:rPr>
              <a:t>	</a:t>
            </a:r>
            <a:r>
              <a:rPr kumimoji="0" lang="en-US" altLang="en-US" sz="2000" b="0" i="0" u="none" strike="noStrike" cap="none" normalizeH="0" baseline="0" dirty="0">
                <a:ln>
                  <a:noFill/>
                </a:ln>
                <a:solidFill>
                  <a:schemeClr val="tx1"/>
                </a:solidFill>
                <a:effectLst/>
                <a:latin typeface="Aptos" panose="020B0004020202020204" pitchFamily="34" charset="0"/>
              </a:rPr>
              <a:t>Record prompts, reasoning, and verification steps.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 </a:t>
            </a:r>
            <a:r>
              <a:rPr kumimoji="0" lang="en-US" altLang="en-US" sz="2000" b="1" i="0" u="none" strike="noStrike" cap="none" normalizeH="0" baseline="0" dirty="0">
                <a:ln>
                  <a:noFill/>
                </a:ln>
                <a:solidFill>
                  <a:schemeClr val="tx1"/>
                </a:solidFill>
                <a:effectLst/>
                <a:latin typeface="Aptos" panose="020B0004020202020204" pitchFamily="34" charset="0"/>
              </a:rPr>
              <a:t>Test yourself.</a:t>
            </a: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914400" marR="0" lvl="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Can you explain why it is appropriate, interpret results, defend the choice?</a:t>
            </a:r>
          </a:p>
        </p:txBody>
      </p:sp>
      <p:grpSp>
        <p:nvGrpSpPr>
          <p:cNvPr id="3" name="Group 2">
            <a:extLst>
              <a:ext uri="{FF2B5EF4-FFF2-40B4-BE49-F238E27FC236}">
                <a16:creationId xmlns:a16="http://schemas.microsoft.com/office/drawing/2014/main" id="{CC9D9EAF-AEA1-48F4-7E78-C30485B4398C}"/>
              </a:ext>
            </a:extLst>
          </p:cNvPr>
          <p:cNvGrpSpPr/>
          <p:nvPr/>
        </p:nvGrpSpPr>
        <p:grpSpPr>
          <a:xfrm>
            <a:off x="378177" y="1411115"/>
            <a:ext cx="2103120" cy="4663440"/>
            <a:chOff x="378177" y="1411115"/>
            <a:chExt cx="2103120" cy="4663440"/>
          </a:xfrm>
        </p:grpSpPr>
        <p:sp>
          <p:nvSpPr>
            <p:cNvPr id="4" name="Rectangle: Rounded Corners 3">
              <a:extLst>
                <a:ext uri="{FF2B5EF4-FFF2-40B4-BE49-F238E27FC236}">
                  <a16:creationId xmlns:a16="http://schemas.microsoft.com/office/drawing/2014/main" id="{4D1F2A3C-47A3-8C43-2417-A7EE41BA66E7}"/>
                </a:ext>
              </a:extLst>
            </p:cNvPr>
            <p:cNvSpPr/>
            <p:nvPr/>
          </p:nvSpPr>
          <p:spPr>
            <a:xfrm>
              <a:off x="378177" y="1411115"/>
              <a:ext cx="2103120" cy="46634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A5C3F78-8696-A273-6FC3-BD4012ABCB48}"/>
                </a:ext>
              </a:extLst>
            </p:cNvPr>
            <p:cNvSpPr/>
            <p:nvPr/>
          </p:nvSpPr>
          <p:spPr>
            <a:xfrm>
              <a:off x="515337" y="1546580"/>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0DB9C6D1-B8C7-1BBE-682C-BAB09193F0BE}"/>
              </a:ext>
            </a:extLst>
          </p:cNvPr>
          <p:cNvSpPr txBox="1"/>
          <p:nvPr/>
        </p:nvSpPr>
        <p:spPr>
          <a:xfrm>
            <a:off x="402977" y="5193135"/>
            <a:ext cx="2103120" cy="707886"/>
          </a:xfrm>
          <a:prstGeom prst="rect">
            <a:avLst/>
          </a:prstGeom>
          <a:noFill/>
        </p:spPr>
        <p:txBody>
          <a:bodyPr wrap="square">
            <a:spAutoFit/>
          </a:bodyPr>
          <a:lstStyle/>
          <a:p>
            <a:pPr algn="ctr"/>
            <a:r>
              <a:rPr lang="en-US" sz="2000" b="1" dirty="0">
                <a:latin typeface="Aptos" panose="020B0004020202020204" pitchFamily="34" charset="0"/>
              </a:rPr>
              <a:t>The Data</a:t>
            </a:r>
            <a:br>
              <a:rPr lang="en-US" sz="2000" b="1" dirty="0">
                <a:latin typeface="Aptos" panose="020B0004020202020204" pitchFamily="34" charset="0"/>
              </a:rPr>
            </a:br>
            <a:r>
              <a:rPr lang="en-US" sz="2000" b="1" dirty="0">
                <a:latin typeface="Aptos" panose="020B0004020202020204" pitchFamily="34" charset="0"/>
              </a:rPr>
              <a:t>Detective</a:t>
            </a:r>
            <a:endParaRPr lang="en-US" sz="2000" dirty="0">
              <a:latin typeface="Aptos" panose="020B0004020202020204" pitchFamily="34" charset="0"/>
            </a:endParaRPr>
          </a:p>
        </p:txBody>
      </p:sp>
      <p:pic>
        <p:nvPicPr>
          <p:cNvPr id="8" name="Picture 7" descr="A cartoon of a robot&#10;&#10;AI-generated content may be incorrect.">
            <a:extLst>
              <a:ext uri="{FF2B5EF4-FFF2-40B4-BE49-F238E27FC236}">
                <a16:creationId xmlns:a16="http://schemas.microsoft.com/office/drawing/2014/main" id="{3A07C58D-D3CF-C96B-7272-BA98A83027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166" y="1799220"/>
            <a:ext cx="1948116" cy="3259559"/>
          </a:xfrm>
          <a:prstGeom prst="rect">
            <a:avLst/>
          </a:prstGeom>
        </p:spPr>
      </p:pic>
    </p:spTree>
    <p:extLst>
      <p:ext uri="{BB962C8B-B14F-4D97-AF65-F5344CB8AC3E}">
        <p14:creationId xmlns:p14="http://schemas.microsoft.com/office/powerpoint/2010/main" val="2886726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9AB03-B3DB-2656-18D2-5FD18525EA9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786B6F1-C16D-43C6-6886-9E97024450D2}"/>
              </a:ext>
            </a:extLst>
          </p:cNvPr>
          <p:cNvSpPr>
            <a:spLocks noChangeArrowheads="1"/>
          </p:cNvSpPr>
          <p:nvPr/>
        </p:nvSpPr>
        <p:spPr bwMode="auto">
          <a:xfrm>
            <a:off x="2979457" y="1394412"/>
            <a:ext cx="4397807"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The Idea Generator can:</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Brainstorm research questions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Suggest theoretical frameworks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Propose novel connections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Offer interdisciplinary perspectives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Break creative blocks</a:t>
            </a:r>
          </a:p>
          <a:p>
            <a:pPr marL="0" marR="0" lvl="0" indent="0" algn="l" defTabSz="914400" rtl="0" eaLnBrk="0" fontAlgn="base" latinLnBrk="0" hangingPunct="0">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0D3BB487-4845-CE9E-9E4F-9307371FE175}"/>
              </a:ext>
            </a:extLst>
          </p:cNvPr>
          <p:cNvSpPr txBox="1"/>
          <p:nvPr/>
        </p:nvSpPr>
        <p:spPr>
          <a:xfrm>
            <a:off x="0" y="470353"/>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The Idea Generator</a:t>
            </a:r>
          </a:p>
        </p:txBody>
      </p:sp>
      <p:grpSp>
        <p:nvGrpSpPr>
          <p:cNvPr id="6" name="Group 5">
            <a:extLst>
              <a:ext uri="{FF2B5EF4-FFF2-40B4-BE49-F238E27FC236}">
                <a16:creationId xmlns:a16="http://schemas.microsoft.com/office/drawing/2014/main" id="{FD9476C3-AFE5-B80E-DA74-978156FFF7F7}"/>
              </a:ext>
            </a:extLst>
          </p:cNvPr>
          <p:cNvGrpSpPr/>
          <p:nvPr/>
        </p:nvGrpSpPr>
        <p:grpSpPr>
          <a:xfrm>
            <a:off x="305247" y="1411115"/>
            <a:ext cx="2189905" cy="4663440"/>
            <a:chOff x="305247" y="1411115"/>
            <a:chExt cx="2189905" cy="4663440"/>
          </a:xfrm>
        </p:grpSpPr>
        <p:grpSp>
          <p:nvGrpSpPr>
            <p:cNvPr id="2" name="Group 1">
              <a:extLst>
                <a:ext uri="{FF2B5EF4-FFF2-40B4-BE49-F238E27FC236}">
                  <a16:creationId xmlns:a16="http://schemas.microsoft.com/office/drawing/2014/main" id="{6FF695B1-0CBC-A596-FCE3-87C590D87D70}"/>
                </a:ext>
              </a:extLst>
            </p:cNvPr>
            <p:cNvGrpSpPr/>
            <p:nvPr/>
          </p:nvGrpSpPr>
          <p:grpSpPr>
            <a:xfrm>
              <a:off x="378177" y="1411115"/>
              <a:ext cx="2103120" cy="4663440"/>
              <a:chOff x="378177" y="1411115"/>
              <a:chExt cx="2103120" cy="4663440"/>
            </a:xfrm>
          </p:grpSpPr>
          <p:sp>
            <p:nvSpPr>
              <p:cNvPr id="3" name="Rectangle: Rounded Corners 2">
                <a:extLst>
                  <a:ext uri="{FF2B5EF4-FFF2-40B4-BE49-F238E27FC236}">
                    <a16:creationId xmlns:a16="http://schemas.microsoft.com/office/drawing/2014/main" id="{C6B6F0FC-DD90-ACBB-D978-DF4A82163C22}"/>
                  </a:ext>
                </a:extLst>
              </p:cNvPr>
              <p:cNvSpPr/>
              <p:nvPr/>
            </p:nvSpPr>
            <p:spPr>
              <a:xfrm>
                <a:off x="378177" y="1411115"/>
                <a:ext cx="2103120" cy="46634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9B1F06F-22A5-DCDD-00F2-651657081AFB}"/>
                  </a:ext>
                </a:extLst>
              </p:cNvPr>
              <p:cNvSpPr/>
              <p:nvPr/>
            </p:nvSpPr>
            <p:spPr>
              <a:xfrm>
                <a:off x="515337" y="1546580"/>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CD9CFEF9-641F-F568-E72C-326E87A688C1}"/>
                </a:ext>
              </a:extLst>
            </p:cNvPr>
            <p:cNvSpPr txBox="1"/>
            <p:nvPr/>
          </p:nvSpPr>
          <p:spPr>
            <a:xfrm>
              <a:off x="392032" y="5206838"/>
              <a:ext cx="2103120" cy="707886"/>
            </a:xfrm>
            <a:prstGeom prst="rect">
              <a:avLst/>
            </a:prstGeom>
            <a:noFill/>
          </p:spPr>
          <p:txBody>
            <a:bodyPr wrap="square">
              <a:spAutoFit/>
            </a:bodyPr>
            <a:lstStyle/>
            <a:p>
              <a:pPr algn="ctr"/>
              <a:r>
                <a:rPr lang="en-US" sz="2000" b="1" dirty="0">
                  <a:latin typeface="Aptos" panose="020B0004020202020204" pitchFamily="34" charset="0"/>
                </a:rPr>
                <a:t>The Idea</a:t>
              </a:r>
            </a:p>
            <a:p>
              <a:pPr algn="ctr"/>
              <a:r>
                <a:rPr lang="en-US" sz="2000" b="1" dirty="0">
                  <a:latin typeface="Aptos" panose="020B0004020202020204" pitchFamily="34" charset="0"/>
                </a:rPr>
                <a:t>Generator</a:t>
              </a:r>
              <a:endParaRPr lang="en-US" sz="2000" dirty="0">
                <a:latin typeface="Aptos" panose="020B0004020202020204" pitchFamily="34" charset="0"/>
              </a:endParaRPr>
            </a:p>
          </p:txBody>
        </p:sp>
        <p:pic>
          <p:nvPicPr>
            <p:cNvPr id="9" name="Picture 8" descr="A cartoon of a robot&#10;&#10;AI-generated content may be incorrect.">
              <a:extLst>
                <a:ext uri="{FF2B5EF4-FFF2-40B4-BE49-F238E27FC236}">
                  <a16:creationId xmlns:a16="http://schemas.microsoft.com/office/drawing/2014/main" id="{1B3DC7DE-916D-D679-8027-923548BD58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47" y="1643478"/>
              <a:ext cx="1948116" cy="3478748"/>
            </a:xfrm>
            <a:prstGeom prst="rect">
              <a:avLst/>
            </a:prstGeom>
          </p:spPr>
        </p:pic>
      </p:grpSp>
    </p:spTree>
    <p:extLst>
      <p:ext uri="{BB962C8B-B14F-4D97-AF65-F5344CB8AC3E}">
        <p14:creationId xmlns:p14="http://schemas.microsoft.com/office/powerpoint/2010/main" val="60713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DBABE97E-57F3-68F9-2073-AAD98253DA7F}"/>
              </a:ext>
            </a:extLst>
          </p:cNvPr>
          <p:cNvSpPr/>
          <p:nvPr/>
        </p:nvSpPr>
        <p:spPr>
          <a:xfrm>
            <a:off x="858982" y="471058"/>
            <a:ext cx="10404763" cy="1579415"/>
          </a:xfrm>
          <a:prstGeom prst="wedgeRoundRectCallout">
            <a:avLst>
              <a:gd name="adj1" fmla="val -21099"/>
              <a:gd name="adj2" fmla="val 80044"/>
              <a:gd name="adj3" fmla="val 16667"/>
            </a:avLst>
          </a:prstGeom>
          <a:solidFill>
            <a:srgbClr val="B8E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8E08C"/>
              </a:solidFill>
            </a:endParaRPr>
          </a:p>
        </p:txBody>
      </p:sp>
      <p:sp>
        <p:nvSpPr>
          <p:cNvPr id="6" name="TextBox 5">
            <a:extLst>
              <a:ext uri="{FF2B5EF4-FFF2-40B4-BE49-F238E27FC236}">
                <a16:creationId xmlns:a16="http://schemas.microsoft.com/office/drawing/2014/main" id="{F3226332-255F-35C6-A448-054A67B5A310}"/>
              </a:ext>
            </a:extLst>
          </p:cNvPr>
          <p:cNvSpPr txBox="1"/>
          <p:nvPr/>
        </p:nvSpPr>
        <p:spPr>
          <a:xfrm>
            <a:off x="1453701" y="722943"/>
            <a:ext cx="9810044" cy="1077218"/>
          </a:xfrm>
          <a:prstGeom prst="rect">
            <a:avLst/>
          </a:prstGeom>
          <a:noFill/>
        </p:spPr>
        <p:txBody>
          <a:bodyPr wrap="square">
            <a:spAutoFit/>
          </a:bodyPr>
          <a:lstStyle/>
          <a:p>
            <a:r>
              <a:rPr lang="en-US" sz="3200" dirty="0">
                <a:solidFill>
                  <a:srgbClr val="2F5597"/>
                </a:solidFill>
                <a:latin typeface="Aptos" panose="020B0004020202020204" pitchFamily="34" charset="0"/>
              </a:rPr>
              <a:t>In a few words, describe your biggest concern about using AI in your doctoral work.</a:t>
            </a:r>
          </a:p>
        </p:txBody>
      </p:sp>
      <p:sp>
        <p:nvSpPr>
          <p:cNvPr id="14" name="TextBox 13">
            <a:extLst>
              <a:ext uri="{FF2B5EF4-FFF2-40B4-BE49-F238E27FC236}">
                <a16:creationId xmlns:a16="http://schemas.microsoft.com/office/drawing/2014/main" id="{E658C331-C450-02A6-06E9-A7207A50A536}"/>
              </a:ext>
            </a:extLst>
          </p:cNvPr>
          <p:cNvSpPr txBox="1"/>
          <p:nvPr/>
        </p:nvSpPr>
        <p:spPr>
          <a:xfrm>
            <a:off x="2708050" y="2640838"/>
            <a:ext cx="8290508" cy="3046988"/>
          </a:xfrm>
          <a:prstGeom prst="rect">
            <a:avLst/>
          </a:prstGeom>
          <a:noFill/>
        </p:spPr>
        <p:txBody>
          <a:bodyPr wrap="square">
            <a:spAutoFit/>
          </a:bodyPr>
          <a:lstStyle/>
          <a:p>
            <a:pPr>
              <a:buNone/>
            </a:pPr>
            <a:r>
              <a:rPr lang="en-US" sz="3200" dirty="0">
                <a:latin typeface="Aptos" panose="020B0004020202020204" pitchFamily="34" charset="0"/>
              </a:rPr>
              <a:t>Join by Web</a:t>
            </a:r>
          </a:p>
          <a:p>
            <a:pPr>
              <a:buNone/>
            </a:pPr>
            <a:r>
              <a:rPr lang="en-US" sz="3200" dirty="0">
                <a:latin typeface="Aptos" panose="020B0004020202020204" pitchFamily="34" charset="0"/>
                <a:hlinkClick r:id="rId3"/>
              </a:rPr>
              <a:t>PollEv.com​/saramcneil364</a:t>
            </a:r>
            <a:r>
              <a:rPr lang="en-US" sz="3200" dirty="0">
                <a:latin typeface="Aptos" panose="020B0004020202020204" pitchFamily="34" charset="0"/>
              </a:rPr>
              <a:t> </a:t>
            </a:r>
          </a:p>
          <a:p>
            <a:pPr>
              <a:buNone/>
            </a:pPr>
            <a:endParaRPr lang="en-US" sz="3200" dirty="0">
              <a:latin typeface="Aptos" panose="020B0004020202020204" pitchFamily="34" charset="0"/>
            </a:endParaRPr>
          </a:p>
          <a:p>
            <a:pPr>
              <a:buNone/>
            </a:pPr>
            <a:r>
              <a:rPr lang="en-US" sz="3200" dirty="0">
                <a:latin typeface="Aptos" panose="020B0004020202020204" pitchFamily="34" charset="0"/>
              </a:rPr>
              <a:t>Join by Text</a:t>
            </a:r>
          </a:p>
          <a:p>
            <a:pPr>
              <a:buNone/>
            </a:pPr>
            <a:r>
              <a:rPr lang="en-US" sz="3200" dirty="0">
                <a:latin typeface="Aptos" panose="020B0004020202020204" pitchFamily="34" charset="0"/>
              </a:rPr>
              <a:t>To: 37607</a:t>
            </a:r>
          </a:p>
          <a:p>
            <a:r>
              <a:rPr lang="en-US" sz="3200" dirty="0">
                <a:latin typeface="Aptos" panose="020B0004020202020204" pitchFamily="34" charset="0"/>
              </a:rPr>
              <a:t>Message: saramcneil364 and your message</a:t>
            </a:r>
          </a:p>
        </p:txBody>
      </p:sp>
    </p:spTree>
    <p:extLst>
      <p:ext uri="{BB962C8B-B14F-4D97-AF65-F5344CB8AC3E}">
        <p14:creationId xmlns:p14="http://schemas.microsoft.com/office/powerpoint/2010/main" val="4243815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E7A9B-F118-8118-ECD0-A1A59214D1E3}"/>
            </a:ext>
          </a:extLst>
        </p:cNvPr>
        <p:cNvGrpSpPr/>
        <p:nvPr/>
      </p:nvGrpSpPr>
      <p:grpSpPr>
        <a:xfrm>
          <a:off x="0" y="0"/>
          <a:ext cx="0" cy="0"/>
          <a:chOff x="0" y="0"/>
          <a:chExt cx="0" cy="0"/>
        </a:xfrm>
      </p:grpSpPr>
      <p:sp>
        <p:nvSpPr>
          <p:cNvPr id="15" name="Arrow: Pentagon 14">
            <a:extLst>
              <a:ext uri="{FF2B5EF4-FFF2-40B4-BE49-F238E27FC236}">
                <a16:creationId xmlns:a16="http://schemas.microsoft.com/office/drawing/2014/main" id="{D506C3D2-A468-09FF-F42E-45763F7400CA}"/>
              </a:ext>
            </a:extLst>
          </p:cNvPr>
          <p:cNvSpPr/>
          <p:nvPr/>
        </p:nvSpPr>
        <p:spPr>
          <a:xfrm flipH="1">
            <a:off x="7961688" y="4614146"/>
            <a:ext cx="3606881"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BDF173E1-90D8-7D34-592D-C7E8466360BA}"/>
              </a:ext>
            </a:extLst>
          </p:cNvPr>
          <p:cNvSpPr/>
          <p:nvPr/>
        </p:nvSpPr>
        <p:spPr>
          <a:xfrm flipH="1">
            <a:off x="7961687" y="5563242"/>
            <a:ext cx="3606885"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Arrow: Pentagon 17">
            <a:extLst>
              <a:ext uri="{FF2B5EF4-FFF2-40B4-BE49-F238E27FC236}">
                <a16:creationId xmlns:a16="http://schemas.microsoft.com/office/drawing/2014/main" id="{C84AF180-95B7-84D2-4460-05582F221086}"/>
              </a:ext>
            </a:extLst>
          </p:cNvPr>
          <p:cNvSpPr/>
          <p:nvPr/>
        </p:nvSpPr>
        <p:spPr>
          <a:xfrm flipH="1">
            <a:off x="7899080" y="1756091"/>
            <a:ext cx="3669486"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C3113B8D-1049-0E8C-C09A-D4CBAEDBA87C}"/>
              </a:ext>
            </a:extLst>
          </p:cNvPr>
          <p:cNvSpPr/>
          <p:nvPr/>
        </p:nvSpPr>
        <p:spPr>
          <a:xfrm flipH="1">
            <a:off x="7961689" y="2715954"/>
            <a:ext cx="3606880"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AF29F43-3818-A8F5-B6B0-86620067F371}"/>
              </a:ext>
            </a:extLst>
          </p:cNvPr>
          <p:cNvSpPr txBox="1"/>
          <p:nvPr/>
        </p:nvSpPr>
        <p:spPr>
          <a:xfrm>
            <a:off x="0" y="470353"/>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The Idea Generator</a:t>
            </a:r>
          </a:p>
        </p:txBody>
      </p:sp>
      <p:sp>
        <p:nvSpPr>
          <p:cNvPr id="2" name="Rectangle 1">
            <a:extLst>
              <a:ext uri="{FF2B5EF4-FFF2-40B4-BE49-F238E27FC236}">
                <a16:creationId xmlns:a16="http://schemas.microsoft.com/office/drawing/2014/main" id="{3EEFFA7C-CB18-C549-B5E1-9B462FB409FB}"/>
              </a:ext>
            </a:extLst>
          </p:cNvPr>
          <p:cNvSpPr>
            <a:spLocks noChangeArrowheads="1"/>
          </p:cNvSpPr>
          <p:nvPr/>
        </p:nvSpPr>
        <p:spPr bwMode="auto">
          <a:xfrm>
            <a:off x="8217608" y="1175115"/>
            <a:ext cx="30580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Why It's So Tempting</a:t>
            </a:r>
          </a:p>
        </p:txBody>
      </p:sp>
      <p:sp>
        <p:nvSpPr>
          <p:cNvPr id="7" name="TextBox 6">
            <a:extLst>
              <a:ext uri="{FF2B5EF4-FFF2-40B4-BE49-F238E27FC236}">
                <a16:creationId xmlns:a16="http://schemas.microsoft.com/office/drawing/2014/main" id="{384727DE-72CE-14D3-7B2F-2EFB1F003EB6}"/>
              </a:ext>
            </a:extLst>
          </p:cNvPr>
          <p:cNvSpPr txBox="1"/>
          <p:nvPr/>
        </p:nvSpPr>
        <p:spPr>
          <a:xfrm>
            <a:off x="8318591" y="2780559"/>
            <a:ext cx="2856053" cy="707886"/>
          </a:xfrm>
          <a:prstGeom prst="rect">
            <a:avLst/>
          </a:prstGeom>
          <a:noFill/>
        </p:spPr>
        <p:txBody>
          <a:bodyPr wrap="square">
            <a:spAutoFit/>
          </a:bodyPr>
          <a:lstStyle/>
          <a:p>
            <a:r>
              <a:rPr lang="en-US" sz="2000" dirty="0">
                <a:solidFill>
                  <a:schemeClr val="bg1"/>
                </a:solidFill>
                <a:latin typeface="Aptos" panose="020B0004020202020204" pitchFamily="34" charset="0"/>
              </a:rPr>
              <a:t>Shortens analysis and identification </a:t>
            </a:r>
            <a:endParaRPr lang="en-US" sz="2000" dirty="0">
              <a:solidFill>
                <a:schemeClr val="bg1"/>
              </a:solidFill>
            </a:endParaRPr>
          </a:p>
        </p:txBody>
      </p:sp>
      <p:sp>
        <p:nvSpPr>
          <p:cNvPr id="9" name="TextBox 8">
            <a:extLst>
              <a:ext uri="{FF2B5EF4-FFF2-40B4-BE49-F238E27FC236}">
                <a16:creationId xmlns:a16="http://schemas.microsoft.com/office/drawing/2014/main" id="{B0EEA955-6E90-805F-9035-9CE08CF91F71}"/>
              </a:ext>
            </a:extLst>
          </p:cNvPr>
          <p:cNvSpPr txBox="1"/>
          <p:nvPr/>
        </p:nvSpPr>
        <p:spPr>
          <a:xfrm>
            <a:off x="8318590" y="4678751"/>
            <a:ext cx="3249981" cy="707886"/>
          </a:xfrm>
          <a:prstGeom prst="rect">
            <a:avLst/>
          </a:prstGeom>
          <a:noFill/>
        </p:spPr>
        <p:txBody>
          <a:bodyPr wrap="square">
            <a:spAutoFit/>
          </a:bodyPr>
          <a:lstStyle/>
          <a:p>
            <a:r>
              <a:rPr kumimoji="0" lang="en-US" altLang="en-US" sz="2000" i="0" u="none" strike="noStrike" cap="none" normalizeH="0" baseline="0" dirty="0">
                <a:ln>
                  <a:noFill/>
                </a:ln>
                <a:solidFill>
                  <a:schemeClr val="bg1"/>
                </a:solidFill>
                <a:effectLst/>
                <a:latin typeface="Aptos" panose="020B0004020202020204" pitchFamily="34" charset="0"/>
              </a:rPr>
              <a:t>Provides perspectives from outside your field</a:t>
            </a:r>
            <a:endParaRPr lang="en-US" sz="2000" dirty="0">
              <a:solidFill>
                <a:schemeClr val="bg1"/>
              </a:solidFill>
            </a:endParaRPr>
          </a:p>
        </p:txBody>
      </p:sp>
      <p:sp>
        <p:nvSpPr>
          <p:cNvPr id="13" name="TextBox 12">
            <a:extLst>
              <a:ext uri="{FF2B5EF4-FFF2-40B4-BE49-F238E27FC236}">
                <a16:creationId xmlns:a16="http://schemas.microsoft.com/office/drawing/2014/main" id="{B007B75E-178F-B557-9D58-00E82DD7BBFA}"/>
              </a:ext>
            </a:extLst>
          </p:cNvPr>
          <p:cNvSpPr txBox="1"/>
          <p:nvPr/>
        </p:nvSpPr>
        <p:spPr>
          <a:xfrm>
            <a:off x="8360374" y="5621712"/>
            <a:ext cx="3224818" cy="707886"/>
          </a:xfrm>
          <a:prstGeom prst="rect">
            <a:avLst/>
          </a:prstGeom>
          <a:noFill/>
        </p:spPr>
        <p:txBody>
          <a:bodyPr wrap="square">
            <a:spAutoFit/>
          </a:bodyPr>
          <a:lstStyle/>
          <a:p>
            <a:r>
              <a:rPr kumimoji="0" lang="en-US" altLang="en-US" sz="2000" i="0" u="none" strike="noStrike" cap="none" normalizeH="0" baseline="0" dirty="0">
                <a:ln>
                  <a:noFill/>
                </a:ln>
                <a:solidFill>
                  <a:schemeClr val="bg1"/>
                </a:solidFill>
                <a:effectLst/>
                <a:latin typeface="Aptos" panose="020B0004020202020204" pitchFamily="34" charset="0"/>
              </a:rPr>
              <a:t>Breaks through mental blocks</a:t>
            </a:r>
            <a:endParaRPr lang="en-US" sz="2000" dirty="0">
              <a:solidFill>
                <a:schemeClr val="bg1"/>
              </a:solidFill>
            </a:endParaRPr>
          </a:p>
        </p:txBody>
      </p:sp>
      <p:sp>
        <p:nvSpPr>
          <p:cNvPr id="16" name="Arrow: Pentagon 15">
            <a:extLst>
              <a:ext uri="{FF2B5EF4-FFF2-40B4-BE49-F238E27FC236}">
                <a16:creationId xmlns:a16="http://schemas.microsoft.com/office/drawing/2014/main" id="{5582AB28-6AE0-A80C-17B0-F2A4A1CE2DC0}"/>
              </a:ext>
            </a:extLst>
          </p:cNvPr>
          <p:cNvSpPr/>
          <p:nvPr/>
        </p:nvSpPr>
        <p:spPr>
          <a:xfrm flipH="1">
            <a:off x="7961687" y="3665050"/>
            <a:ext cx="3606883"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BD8B6B6-9D8D-C4CB-7AA2-4659F247BF47}"/>
              </a:ext>
            </a:extLst>
          </p:cNvPr>
          <p:cNvSpPr txBox="1"/>
          <p:nvPr/>
        </p:nvSpPr>
        <p:spPr>
          <a:xfrm>
            <a:off x="8415046" y="3729656"/>
            <a:ext cx="2856053" cy="707886"/>
          </a:xfrm>
          <a:prstGeom prst="rect">
            <a:avLst/>
          </a:prstGeom>
          <a:noFill/>
        </p:spPr>
        <p:txBody>
          <a:bodyPr wrap="square">
            <a:spAutoFit/>
          </a:bodyPr>
          <a:lstStyle/>
          <a:p>
            <a:r>
              <a:rPr lang="en-US" altLang="en-US" sz="2000" dirty="0">
                <a:solidFill>
                  <a:schemeClr val="bg1"/>
                </a:solidFill>
                <a:latin typeface="Aptos" panose="020B0004020202020204" pitchFamily="34" charset="0"/>
              </a:rPr>
              <a:t>Suggests interesting and creative ideas </a:t>
            </a:r>
            <a:endParaRPr lang="en-US" sz="2000" dirty="0">
              <a:solidFill>
                <a:schemeClr val="bg1"/>
              </a:solidFill>
            </a:endParaRPr>
          </a:p>
        </p:txBody>
      </p:sp>
      <p:grpSp>
        <p:nvGrpSpPr>
          <p:cNvPr id="3" name="Group 2">
            <a:extLst>
              <a:ext uri="{FF2B5EF4-FFF2-40B4-BE49-F238E27FC236}">
                <a16:creationId xmlns:a16="http://schemas.microsoft.com/office/drawing/2014/main" id="{5C2FB10D-2FDB-C728-8806-26570A22ED5C}"/>
              </a:ext>
            </a:extLst>
          </p:cNvPr>
          <p:cNvGrpSpPr/>
          <p:nvPr/>
        </p:nvGrpSpPr>
        <p:grpSpPr>
          <a:xfrm>
            <a:off x="378177" y="1411115"/>
            <a:ext cx="2103120" cy="4663440"/>
            <a:chOff x="378177" y="1411115"/>
            <a:chExt cx="2103120" cy="4663440"/>
          </a:xfrm>
        </p:grpSpPr>
        <p:sp>
          <p:nvSpPr>
            <p:cNvPr id="6" name="Rectangle: Rounded Corners 5">
              <a:extLst>
                <a:ext uri="{FF2B5EF4-FFF2-40B4-BE49-F238E27FC236}">
                  <a16:creationId xmlns:a16="http://schemas.microsoft.com/office/drawing/2014/main" id="{86E4C508-4196-D57D-ECAF-C05B79CBA265}"/>
                </a:ext>
              </a:extLst>
            </p:cNvPr>
            <p:cNvSpPr/>
            <p:nvPr/>
          </p:nvSpPr>
          <p:spPr>
            <a:xfrm>
              <a:off x="378177" y="1411115"/>
              <a:ext cx="2103120" cy="46634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E6B35DE9-EF99-8777-AEEB-3BC9F6F4F99A}"/>
                </a:ext>
              </a:extLst>
            </p:cNvPr>
            <p:cNvSpPr/>
            <p:nvPr/>
          </p:nvSpPr>
          <p:spPr>
            <a:xfrm>
              <a:off x="515337" y="1546580"/>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7705E932-9412-5FAF-71F3-DF0A47B5C5DA}"/>
              </a:ext>
            </a:extLst>
          </p:cNvPr>
          <p:cNvSpPr txBox="1"/>
          <p:nvPr/>
        </p:nvSpPr>
        <p:spPr>
          <a:xfrm>
            <a:off x="8415046" y="1795303"/>
            <a:ext cx="2856053" cy="707886"/>
          </a:xfrm>
          <a:prstGeom prst="rect">
            <a:avLst/>
          </a:prstGeom>
          <a:noFill/>
        </p:spPr>
        <p:txBody>
          <a:bodyPr wrap="square">
            <a:spAutoFit/>
          </a:bodyPr>
          <a:lstStyle/>
          <a:p>
            <a:r>
              <a:rPr lang="en-US" sz="2000" dirty="0">
                <a:solidFill>
                  <a:schemeClr val="bg1"/>
                </a:solidFill>
                <a:latin typeface="Aptos" panose="020B0004020202020204" pitchFamily="34" charset="0"/>
              </a:rPr>
              <a:t>Provides an unlimited brainstorming partner</a:t>
            </a:r>
            <a:endParaRPr lang="en-US" sz="2000" dirty="0">
              <a:solidFill>
                <a:schemeClr val="bg1"/>
              </a:solidFill>
            </a:endParaRPr>
          </a:p>
        </p:txBody>
      </p:sp>
      <p:sp>
        <p:nvSpPr>
          <p:cNvPr id="5" name="TextBox 4">
            <a:extLst>
              <a:ext uri="{FF2B5EF4-FFF2-40B4-BE49-F238E27FC236}">
                <a16:creationId xmlns:a16="http://schemas.microsoft.com/office/drawing/2014/main" id="{DD603E94-3120-598A-D787-571F3CF007DD}"/>
              </a:ext>
            </a:extLst>
          </p:cNvPr>
          <p:cNvSpPr txBox="1"/>
          <p:nvPr/>
        </p:nvSpPr>
        <p:spPr>
          <a:xfrm>
            <a:off x="392032" y="5206838"/>
            <a:ext cx="2103120" cy="707886"/>
          </a:xfrm>
          <a:prstGeom prst="rect">
            <a:avLst/>
          </a:prstGeom>
          <a:noFill/>
        </p:spPr>
        <p:txBody>
          <a:bodyPr wrap="square">
            <a:spAutoFit/>
          </a:bodyPr>
          <a:lstStyle/>
          <a:p>
            <a:pPr algn="ctr"/>
            <a:r>
              <a:rPr lang="en-US" sz="2000" b="1" dirty="0">
                <a:latin typeface="Aptos" panose="020B0004020202020204" pitchFamily="34" charset="0"/>
              </a:rPr>
              <a:t>The Idea</a:t>
            </a:r>
          </a:p>
          <a:p>
            <a:pPr algn="ctr"/>
            <a:r>
              <a:rPr lang="en-US" sz="2000" b="1" dirty="0">
                <a:latin typeface="Aptos" panose="020B0004020202020204" pitchFamily="34" charset="0"/>
              </a:rPr>
              <a:t>Generator</a:t>
            </a:r>
            <a:endParaRPr lang="en-US" sz="2000" dirty="0">
              <a:latin typeface="Aptos" panose="020B0004020202020204" pitchFamily="34" charset="0"/>
            </a:endParaRPr>
          </a:p>
        </p:txBody>
      </p:sp>
      <p:pic>
        <p:nvPicPr>
          <p:cNvPr id="8" name="Picture 7" descr="A cartoon of a robot&#10;&#10;AI-generated content may be incorrect.">
            <a:extLst>
              <a:ext uri="{FF2B5EF4-FFF2-40B4-BE49-F238E27FC236}">
                <a16:creationId xmlns:a16="http://schemas.microsoft.com/office/drawing/2014/main" id="{77D02648-CADB-F237-F61E-8EF7028FD3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47" y="1643478"/>
            <a:ext cx="1948116" cy="3478748"/>
          </a:xfrm>
          <a:prstGeom prst="rect">
            <a:avLst/>
          </a:prstGeom>
        </p:spPr>
      </p:pic>
      <p:sp>
        <p:nvSpPr>
          <p:cNvPr id="20" name="Rectangle 19">
            <a:extLst>
              <a:ext uri="{FF2B5EF4-FFF2-40B4-BE49-F238E27FC236}">
                <a16:creationId xmlns:a16="http://schemas.microsoft.com/office/drawing/2014/main" id="{DE0A97F6-326B-EF9D-D877-8A93E2919D01}"/>
              </a:ext>
            </a:extLst>
          </p:cNvPr>
          <p:cNvSpPr>
            <a:spLocks noChangeArrowheads="1"/>
          </p:cNvSpPr>
          <p:nvPr/>
        </p:nvSpPr>
        <p:spPr bwMode="auto">
          <a:xfrm>
            <a:off x="2979457" y="1157929"/>
            <a:ext cx="4397807"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The Idea Generator can:</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Brainstorm research questions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Suggest theoretical frameworks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Propose novel connections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Offer interdisciplinary perspectives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Break creative blocks</a:t>
            </a:r>
          </a:p>
          <a:p>
            <a:pPr marL="0" marR="0" lvl="0" indent="0" algn="l" defTabSz="914400" rtl="0" eaLnBrk="0" fontAlgn="base" latinLnBrk="0" hangingPunct="0">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3786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B17F6-0B32-3A62-44EF-11BEB04E5DF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65D1C25-29B1-B0B4-6F4B-4344050A714B}"/>
              </a:ext>
            </a:extLst>
          </p:cNvPr>
          <p:cNvSpPr/>
          <p:nvPr/>
        </p:nvSpPr>
        <p:spPr>
          <a:xfrm>
            <a:off x="7723105" y="1319051"/>
            <a:ext cx="4176889" cy="4845645"/>
          </a:xfrm>
          <a:prstGeom prst="roundRect">
            <a:avLst/>
          </a:prstGeom>
          <a:noFill/>
          <a:ln w="76200">
            <a:solidFill>
              <a:srgbClr val="349D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DE8B38D-05A6-B8D8-32DE-D5268F1C935B}"/>
              </a:ext>
            </a:extLst>
          </p:cNvPr>
          <p:cNvSpPr txBox="1"/>
          <p:nvPr/>
        </p:nvSpPr>
        <p:spPr>
          <a:xfrm>
            <a:off x="0" y="470353"/>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The Idea Generator</a:t>
            </a:r>
          </a:p>
        </p:txBody>
      </p:sp>
      <p:sp>
        <p:nvSpPr>
          <p:cNvPr id="3" name="Rectangle 2">
            <a:extLst>
              <a:ext uri="{FF2B5EF4-FFF2-40B4-BE49-F238E27FC236}">
                <a16:creationId xmlns:a16="http://schemas.microsoft.com/office/drawing/2014/main" id="{68B3AD07-A033-A34C-9A9A-464BB2E5352F}"/>
              </a:ext>
            </a:extLst>
          </p:cNvPr>
          <p:cNvSpPr>
            <a:spLocks noChangeArrowheads="1"/>
          </p:cNvSpPr>
          <p:nvPr/>
        </p:nvSpPr>
        <p:spPr bwMode="auto">
          <a:xfrm>
            <a:off x="8027962" y="1086383"/>
            <a:ext cx="379790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The Ethical Blind Spots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BC1F14"/>
                </a:solidFill>
                <a:effectLst/>
                <a:latin typeface="Aptos" panose="020B0004020202020204" pitchFamily="34" charset="0"/>
              </a:rPr>
              <a:t>🚩</a:t>
            </a:r>
            <a:r>
              <a:rPr kumimoji="0" lang="en-US" altLang="en-US" sz="2000" b="1" i="0" u="none" strike="noStrike" cap="none" normalizeH="0" baseline="0" dirty="0">
                <a:ln>
                  <a:noFill/>
                </a:ln>
                <a:solidFill>
                  <a:schemeClr val="tx1"/>
                </a:solidFill>
                <a:effectLst/>
                <a:latin typeface="Aptos" panose="020B0004020202020204" pitchFamily="34" charset="0"/>
              </a:rPr>
              <a:t> Originality Questions</a:t>
            </a:r>
          </a:p>
          <a:p>
            <a:pPr marL="463550" marR="0" lvl="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Aptos" panose="020B0004020202020204" pitchFamily="34" charset="0"/>
              </a:rPr>
              <a:t>Is this insight yours, AI’s or from the interaction?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ptos" panose="020B0004020202020204" pitchFamily="34" charset="0"/>
              </a:rPr>
              <a:t>🚩 Feasibility Reality Check</a:t>
            </a:r>
          </a:p>
          <a:p>
            <a:pPr marL="463550" marR="0" lvl="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Aptos" panose="020B0004020202020204" pitchFamily="34" charset="0"/>
              </a:rPr>
              <a:t>AI doesn’t know your actual resources, timeline, or constraints.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ptos" panose="020B0004020202020204" pitchFamily="34" charset="0"/>
              </a:rPr>
              <a:t>🚩 Field Contribution</a:t>
            </a:r>
          </a:p>
          <a:p>
            <a:pPr marL="463550" marR="0" lvl="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Aptos" panose="020B0004020202020204" pitchFamily="34" charset="0"/>
              </a:rPr>
              <a:t>AI might suggest ideas that seem novel but have been explored.</a:t>
            </a:r>
          </a:p>
        </p:txBody>
      </p:sp>
      <p:grpSp>
        <p:nvGrpSpPr>
          <p:cNvPr id="2" name="Group 1">
            <a:extLst>
              <a:ext uri="{FF2B5EF4-FFF2-40B4-BE49-F238E27FC236}">
                <a16:creationId xmlns:a16="http://schemas.microsoft.com/office/drawing/2014/main" id="{B03EAB10-953A-0D4E-2E8F-1A364CC76CAC}"/>
              </a:ext>
            </a:extLst>
          </p:cNvPr>
          <p:cNvGrpSpPr/>
          <p:nvPr/>
        </p:nvGrpSpPr>
        <p:grpSpPr>
          <a:xfrm>
            <a:off x="378177" y="1411115"/>
            <a:ext cx="2103120" cy="4663440"/>
            <a:chOff x="378177" y="1411115"/>
            <a:chExt cx="2103120" cy="4663440"/>
          </a:xfrm>
        </p:grpSpPr>
        <p:sp>
          <p:nvSpPr>
            <p:cNvPr id="5" name="Rectangle: Rounded Corners 4">
              <a:extLst>
                <a:ext uri="{FF2B5EF4-FFF2-40B4-BE49-F238E27FC236}">
                  <a16:creationId xmlns:a16="http://schemas.microsoft.com/office/drawing/2014/main" id="{CE3257DD-EF7E-ED53-3000-EFD42ABE7828}"/>
                </a:ext>
              </a:extLst>
            </p:cNvPr>
            <p:cNvSpPr/>
            <p:nvPr/>
          </p:nvSpPr>
          <p:spPr>
            <a:xfrm>
              <a:off x="378177" y="1411115"/>
              <a:ext cx="2103120" cy="4663440"/>
            </a:xfrm>
            <a:prstGeom prst="roundRect">
              <a:avLst/>
            </a:prstGeom>
            <a:ln w="1905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99BA82A-744A-6A03-3F99-DBD0811F618F}"/>
                </a:ext>
              </a:extLst>
            </p:cNvPr>
            <p:cNvSpPr/>
            <p:nvPr/>
          </p:nvSpPr>
          <p:spPr>
            <a:xfrm>
              <a:off x="515337" y="1546580"/>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D78EAFFB-E3B7-68DC-49E0-24E6F61F9C3D}"/>
              </a:ext>
            </a:extLst>
          </p:cNvPr>
          <p:cNvSpPr txBox="1"/>
          <p:nvPr/>
        </p:nvSpPr>
        <p:spPr>
          <a:xfrm>
            <a:off x="392032" y="5206838"/>
            <a:ext cx="2103120" cy="707886"/>
          </a:xfrm>
          <a:prstGeom prst="rect">
            <a:avLst/>
          </a:prstGeom>
          <a:noFill/>
        </p:spPr>
        <p:txBody>
          <a:bodyPr wrap="square">
            <a:spAutoFit/>
          </a:bodyPr>
          <a:lstStyle/>
          <a:p>
            <a:pPr algn="ctr"/>
            <a:r>
              <a:rPr lang="en-US" sz="2000" b="1" dirty="0">
                <a:latin typeface="Aptos" panose="020B0004020202020204" pitchFamily="34" charset="0"/>
              </a:rPr>
              <a:t>The Idea</a:t>
            </a:r>
          </a:p>
          <a:p>
            <a:pPr algn="ctr"/>
            <a:r>
              <a:rPr lang="en-US" sz="2000" b="1" dirty="0">
                <a:latin typeface="Aptos" panose="020B0004020202020204" pitchFamily="34" charset="0"/>
              </a:rPr>
              <a:t>Generator</a:t>
            </a:r>
            <a:endParaRPr lang="en-US" sz="2000" dirty="0">
              <a:latin typeface="Aptos" panose="020B0004020202020204" pitchFamily="34" charset="0"/>
            </a:endParaRPr>
          </a:p>
        </p:txBody>
      </p:sp>
      <p:pic>
        <p:nvPicPr>
          <p:cNvPr id="15" name="Picture 14" descr="A cartoon of a robot&#10;&#10;AI-generated content may be incorrect.">
            <a:extLst>
              <a:ext uri="{FF2B5EF4-FFF2-40B4-BE49-F238E27FC236}">
                <a16:creationId xmlns:a16="http://schemas.microsoft.com/office/drawing/2014/main" id="{3633A59D-AEFF-8A3C-B2F3-22799789A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47" y="1643478"/>
            <a:ext cx="1948116" cy="3478748"/>
          </a:xfrm>
          <a:prstGeom prst="rect">
            <a:avLst/>
          </a:prstGeom>
        </p:spPr>
      </p:pic>
      <p:sp>
        <p:nvSpPr>
          <p:cNvPr id="16" name="Rectangle 15">
            <a:extLst>
              <a:ext uri="{FF2B5EF4-FFF2-40B4-BE49-F238E27FC236}">
                <a16:creationId xmlns:a16="http://schemas.microsoft.com/office/drawing/2014/main" id="{E7209040-1993-B8D5-94E1-F23B1D0C2231}"/>
              </a:ext>
            </a:extLst>
          </p:cNvPr>
          <p:cNvSpPr>
            <a:spLocks noChangeArrowheads="1"/>
          </p:cNvSpPr>
          <p:nvPr/>
        </p:nvSpPr>
        <p:spPr bwMode="auto">
          <a:xfrm>
            <a:off x="2979457" y="1394412"/>
            <a:ext cx="4397807"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The Idea Generator can:</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Brainstorm research questions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Suggest theoretical frameworks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Propose novel connections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Offer interdisciplinary perspectives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Break creative blocks</a:t>
            </a:r>
          </a:p>
          <a:p>
            <a:pPr marL="0" marR="0" lvl="0" indent="0" algn="l" defTabSz="914400" rtl="0" eaLnBrk="0" fontAlgn="base" latinLnBrk="0" hangingPunct="0">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3890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605D1-8653-D7E8-2B60-ABDC93B14501}"/>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41A1DEAC-9413-C69D-99B1-906D3F1B780A}"/>
              </a:ext>
            </a:extLst>
          </p:cNvPr>
          <p:cNvSpPr txBox="1"/>
          <p:nvPr/>
        </p:nvSpPr>
        <p:spPr>
          <a:xfrm>
            <a:off x="0" y="470353"/>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The Idea Generator</a:t>
            </a:r>
          </a:p>
        </p:txBody>
      </p:sp>
      <p:sp>
        <p:nvSpPr>
          <p:cNvPr id="2" name="Rectangle 1">
            <a:extLst>
              <a:ext uri="{FF2B5EF4-FFF2-40B4-BE49-F238E27FC236}">
                <a16:creationId xmlns:a16="http://schemas.microsoft.com/office/drawing/2014/main" id="{92724446-8C79-AA59-9973-F471D17835A8}"/>
              </a:ext>
            </a:extLst>
          </p:cNvPr>
          <p:cNvSpPr>
            <a:spLocks noChangeArrowheads="1"/>
          </p:cNvSpPr>
          <p:nvPr/>
        </p:nvSpPr>
        <p:spPr bwMode="auto">
          <a:xfrm>
            <a:off x="3167623" y="1457906"/>
            <a:ext cx="8469055"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How to Address These Risks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 </a:t>
            </a:r>
            <a:r>
              <a:rPr kumimoji="0" lang="en-US" altLang="en-US" sz="2000" b="1" i="0" u="none" strike="noStrike" cap="none" normalizeH="0" baseline="0" dirty="0">
                <a:ln>
                  <a:noFill/>
                </a:ln>
                <a:solidFill>
                  <a:schemeClr val="tx1"/>
                </a:solidFill>
                <a:effectLst/>
                <a:latin typeface="Aptos" panose="020B0004020202020204" pitchFamily="34" charset="0"/>
              </a:rPr>
              <a:t>Treat ideas as raw material.</a:t>
            </a: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914400" marR="0" lvl="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Add your disciplinary expertise and critical analysis.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 </a:t>
            </a:r>
            <a:r>
              <a:rPr kumimoji="0" lang="en-US" altLang="en-US" sz="2000" b="1" i="0" u="none" strike="noStrike" cap="none" normalizeH="0" baseline="0" dirty="0">
                <a:ln>
                  <a:noFill/>
                </a:ln>
                <a:solidFill>
                  <a:schemeClr val="tx1"/>
                </a:solidFill>
                <a:effectLst/>
                <a:latin typeface="Aptos" panose="020B0004020202020204" pitchFamily="34" charset="0"/>
              </a:rPr>
              <a:t>Reality-test with humans.</a:t>
            </a: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Aptos" panose="020B0004020202020204" pitchFamily="34" charset="0"/>
              </a:rPr>
              <a:t>	</a:t>
            </a:r>
            <a:r>
              <a:rPr kumimoji="0" lang="en-US" altLang="en-US" sz="2000" b="0" i="0" u="none" strike="noStrike" cap="none" normalizeH="0" baseline="0" dirty="0">
                <a:ln>
                  <a:noFill/>
                </a:ln>
                <a:solidFill>
                  <a:schemeClr val="tx1"/>
                </a:solidFill>
                <a:effectLst/>
                <a:latin typeface="Aptos" panose="020B0004020202020204" pitchFamily="34" charset="0"/>
              </a:rPr>
              <a:t>Run ideas past advisors and peers who know your constraints.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 </a:t>
            </a:r>
            <a:r>
              <a:rPr kumimoji="0" lang="en-US" altLang="en-US" sz="2000" b="1" i="0" u="none" strike="noStrike" cap="none" normalizeH="0" baseline="0" dirty="0">
                <a:ln>
                  <a:noFill/>
                </a:ln>
                <a:solidFill>
                  <a:schemeClr val="tx1"/>
                </a:solidFill>
                <a:effectLst/>
                <a:latin typeface="Aptos" panose="020B0004020202020204" pitchFamily="34" charset="0"/>
              </a:rPr>
              <a:t>Do your homework.</a:t>
            </a: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Aptos" panose="020B0004020202020204" pitchFamily="34" charset="0"/>
              </a:rPr>
              <a:t>	</a:t>
            </a:r>
            <a:r>
              <a:rPr kumimoji="0" lang="en-US" altLang="en-US" sz="2000" b="0" i="0" u="none" strike="noStrike" cap="none" normalizeH="0" baseline="0" dirty="0">
                <a:ln>
                  <a:noFill/>
                </a:ln>
                <a:solidFill>
                  <a:schemeClr val="tx1"/>
                </a:solidFill>
                <a:effectLst/>
                <a:latin typeface="Aptos" panose="020B0004020202020204" pitchFamily="34" charset="0"/>
              </a:rPr>
              <a:t>Conduct thorough literature searches on AI-suggested directions.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 </a:t>
            </a:r>
            <a:r>
              <a:rPr kumimoji="0" lang="en-US" altLang="en-US" sz="2000" b="1" i="0" u="none" strike="noStrike" cap="none" normalizeH="0" baseline="0" dirty="0">
                <a:ln>
                  <a:noFill/>
                </a:ln>
                <a:solidFill>
                  <a:schemeClr val="tx1"/>
                </a:solidFill>
                <a:effectLst/>
                <a:latin typeface="Aptos" panose="020B0004020202020204" pitchFamily="34" charset="0"/>
              </a:rPr>
              <a:t>Attribute clearly.</a:t>
            </a: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914400" marR="0" lvl="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“Inspired by AI brainstorming, developed through (your process).”</a:t>
            </a:r>
          </a:p>
        </p:txBody>
      </p:sp>
      <p:grpSp>
        <p:nvGrpSpPr>
          <p:cNvPr id="3" name="Group 2">
            <a:extLst>
              <a:ext uri="{FF2B5EF4-FFF2-40B4-BE49-F238E27FC236}">
                <a16:creationId xmlns:a16="http://schemas.microsoft.com/office/drawing/2014/main" id="{776A453B-5ABA-D684-7278-72A038DD6AE0}"/>
              </a:ext>
            </a:extLst>
          </p:cNvPr>
          <p:cNvGrpSpPr/>
          <p:nvPr/>
        </p:nvGrpSpPr>
        <p:grpSpPr>
          <a:xfrm>
            <a:off x="378177" y="1411115"/>
            <a:ext cx="2103120" cy="4663440"/>
            <a:chOff x="378177" y="1411115"/>
            <a:chExt cx="2103120" cy="4663440"/>
          </a:xfrm>
        </p:grpSpPr>
        <p:sp>
          <p:nvSpPr>
            <p:cNvPr id="4" name="Rectangle: Rounded Corners 3">
              <a:extLst>
                <a:ext uri="{FF2B5EF4-FFF2-40B4-BE49-F238E27FC236}">
                  <a16:creationId xmlns:a16="http://schemas.microsoft.com/office/drawing/2014/main" id="{39A20FC3-EA64-44E9-F468-129EA265F9D7}"/>
                </a:ext>
              </a:extLst>
            </p:cNvPr>
            <p:cNvSpPr/>
            <p:nvPr/>
          </p:nvSpPr>
          <p:spPr>
            <a:xfrm>
              <a:off x="378177" y="1411115"/>
              <a:ext cx="2103120" cy="46634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41D0E31-0084-DA60-90BF-ECA5E6BCE413}"/>
                </a:ext>
              </a:extLst>
            </p:cNvPr>
            <p:cNvSpPr/>
            <p:nvPr/>
          </p:nvSpPr>
          <p:spPr>
            <a:xfrm>
              <a:off x="515337" y="1546580"/>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6F4B4F63-335C-BC28-615E-A5DA2B0A7AE4}"/>
              </a:ext>
            </a:extLst>
          </p:cNvPr>
          <p:cNvSpPr txBox="1"/>
          <p:nvPr/>
        </p:nvSpPr>
        <p:spPr>
          <a:xfrm>
            <a:off x="392032" y="5206838"/>
            <a:ext cx="2103120" cy="707886"/>
          </a:xfrm>
          <a:prstGeom prst="rect">
            <a:avLst/>
          </a:prstGeom>
          <a:noFill/>
        </p:spPr>
        <p:txBody>
          <a:bodyPr wrap="square">
            <a:spAutoFit/>
          </a:bodyPr>
          <a:lstStyle/>
          <a:p>
            <a:pPr algn="ctr"/>
            <a:r>
              <a:rPr lang="en-US" sz="2000" b="1" dirty="0">
                <a:latin typeface="Aptos" panose="020B0004020202020204" pitchFamily="34" charset="0"/>
              </a:rPr>
              <a:t>The Idea</a:t>
            </a:r>
          </a:p>
          <a:p>
            <a:pPr algn="ctr"/>
            <a:r>
              <a:rPr lang="en-US" sz="2000" b="1" dirty="0">
                <a:latin typeface="Aptos" panose="020B0004020202020204" pitchFamily="34" charset="0"/>
              </a:rPr>
              <a:t>Generator</a:t>
            </a:r>
            <a:endParaRPr lang="en-US" sz="2000" dirty="0">
              <a:latin typeface="Aptos" panose="020B0004020202020204" pitchFamily="34" charset="0"/>
            </a:endParaRPr>
          </a:p>
        </p:txBody>
      </p:sp>
      <p:pic>
        <p:nvPicPr>
          <p:cNvPr id="9" name="Picture 8" descr="A cartoon of a robot&#10;&#10;AI-generated content may be incorrect.">
            <a:extLst>
              <a:ext uri="{FF2B5EF4-FFF2-40B4-BE49-F238E27FC236}">
                <a16:creationId xmlns:a16="http://schemas.microsoft.com/office/drawing/2014/main" id="{5034320A-8828-F3CA-46E1-4B0F69A1A5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47" y="1643478"/>
            <a:ext cx="1948116" cy="3478748"/>
          </a:xfrm>
          <a:prstGeom prst="rect">
            <a:avLst/>
          </a:prstGeom>
        </p:spPr>
      </p:pic>
    </p:spTree>
    <p:extLst>
      <p:ext uri="{BB962C8B-B14F-4D97-AF65-F5344CB8AC3E}">
        <p14:creationId xmlns:p14="http://schemas.microsoft.com/office/powerpoint/2010/main" val="3624731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0B104-13C3-BB13-07A3-93E6CCC635F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1F33AC2-5B55-938C-A98E-1F9530D44D74}"/>
              </a:ext>
            </a:extLst>
          </p:cNvPr>
          <p:cNvSpPr>
            <a:spLocks noChangeArrowheads="1"/>
          </p:cNvSpPr>
          <p:nvPr/>
        </p:nvSpPr>
        <p:spPr bwMode="auto">
          <a:xfrm>
            <a:off x="2979457" y="1394412"/>
            <a:ext cx="4444037"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The Academic Concierge can:</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Format citations perfectly</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Conduct grammar and style checks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Manage administrative writing</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Track deadlines and requirements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Create templates and forms</a:t>
            </a:r>
          </a:p>
          <a:p>
            <a:pPr marL="0" marR="0" lvl="0" indent="0" algn="l" defTabSz="914400" rtl="0" eaLnBrk="0" fontAlgn="base" latinLnBrk="0" hangingPunct="0">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9ADB5FD2-7B81-3B81-9968-BA6D65A836CE}"/>
              </a:ext>
            </a:extLst>
          </p:cNvPr>
          <p:cNvSpPr txBox="1"/>
          <p:nvPr/>
        </p:nvSpPr>
        <p:spPr>
          <a:xfrm>
            <a:off x="0" y="470353"/>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The Academic Concierge</a:t>
            </a:r>
          </a:p>
        </p:txBody>
      </p:sp>
      <p:grpSp>
        <p:nvGrpSpPr>
          <p:cNvPr id="2" name="Group 1">
            <a:extLst>
              <a:ext uri="{FF2B5EF4-FFF2-40B4-BE49-F238E27FC236}">
                <a16:creationId xmlns:a16="http://schemas.microsoft.com/office/drawing/2014/main" id="{6B0E926F-3701-7971-6C21-8B06FA902DF5}"/>
              </a:ext>
            </a:extLst>
          </p:cNvPr>
          <p:cNvGrpSpPr/>
          <p:nvPr/>
        </p:nvGrpSpPr>
        <p:grpSpPr>
          <a:xfrm>
            <a:off x="378177" y="1411115"/>
            <a:ext cx="2103120" cy="4663440"/>
            <a:chOff x="378177" y="1411115"/>
            <a:chExt cx="2103120" cy="4663440"/>
          </a:xfrm>
        </p:grpSpPr>
        <p:sp>
          <p:nvSpPr>
            <p:cNvPr id="3" name="Rectangle: Rounded Corners 2">
              <a:extLst>
                <a:ext uri="{FF2B5EF4-FFF2-40B4-BE49-F238E27FC236}">
                  <a16:creationId xmlns:a16="http://schemas.microsoft.com/office/drawing/2014/main" id="{A352902D-C35F-D80B-EC43-B8F7A7802B77}"/>
                </a:ext>
              </a:extLst>
            </p:cNvPr>
            <p:cNvSpPr/>
            <p:nvPr/>
          </p:nvSpPr>
          <p:spPr>
            <a:xfrm>
              <a:off x="378177" y="1411115"/>
              <a:ext cx="2103120" cy="46634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1682CDA-DE90-7A86-C270-E3527EB418D5}"/>
                </a:ext>
              </a:extLst>
            </p:cNvPr>
            <p:cNvSpPr/>
            <p:nvPr/>
          </p:nvSpPr>
          <p:spPr>
            <a:xfrm>
              <a:off x="515337" y="1546580"/>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2F88D15B-9CD7-3C66-6D04-A7698E5AAA37}"/>
              </a:ext>
            </a:extLst>
          </p:cNvPr>
          <p:cNvSpPr txBox="1"/>
          <p:nvPr/>
        </p:nvSpPr>
        <p:spPr>
          <a:xfrm>
            <a:off x="378177" y="5254662"/>
            <a:ext cx="2103120" cy="707886"/>
          </a:xfrm>
          <a:prstGeom prst="rect">
            <a:avLst/>
          </a:prstGeom>
          <a:noFill/>
        </p:spPr>
        <p:txBody>
          <a:bodyPr wrap="square">
            <a:spAutoFit/>
          </a:bodyPr>
          <a:lstStyle/>
          <a:p>
            <a:pPr algn="ctr"/>
            <a:r>
              <a:rPr lang="en-US" sz="2000" b="1" dirty="0">
                <a:latin typeface="Aptos" panose="020B0004020202020204" pitchFamily="34" charset="0"/>
              </a:rPr>
              <a:t>The Academic Concierge</a:t>
            </a:r>
            <a:endParaRPr lang="en-US" sz="2000" dirty="0">
              <a:latin typeface="Aptos" panose="020B0004020202020204" pitchFamily="34" charset="0"/>
            </a:endParaRPr>
          </a:p>
        </p:txBody>
      </p:sp>
      <p:pic>
        <p:nvPicPr>
          <p:cNvPr id="8" name="Picture 7" descr="A cartoon of a robot with a heart on its chest&#10;&#10;AI-generated content may be incorrect.">
            <a:extLst>
              <a:ext uri="{FF2B5EF4-FFF2-40B4-BE49-F238E27FC236}">
                <a16:creationId xmlns:a16="http://schemas.microsoft.com/office/drawing/2014/main" id="{9735E11C-083B-F65D-7424-8A0413190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78" y="1725281"/>
            <a:ext cx="1631117" cy="3407437"/>
          </a:xfrm>
          <a:prstGeom prst="rect">
            <a:avLst/>
          </a:prstGeom>
        </p:spPr>
      </p:pic>
    </p:spTree>
    <p:extLst>
      <p:ext uri="{BB962C8B-B14F-4D97-AF65-F5344CB8AC3E}">
        <p14:creationId xmlns:p14="http://schemas.microsoft.com/office/powerpoint/2010/main" val="3359299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1344F-11A4-2DEC-B677-31E37DB5F29C}"/>
            </a:ext>
          </a:extLst>
        </p:cNvPr>
        <p:cNvGrpSpPr/>
        <p:nvPr/>
      </p:nvGrpSpPr>
      <p:grpSpPr>
        <a:xfrm>
          <a:off x="0" y="0"/>
          <a:ext cx="0" cy="0"/>
          <a:chOff x="0" y="0"/>
          <a:chExt cx="0" cy="0"/>
        </a:xfrm>
      </p:grpSpPr>
      <p:sp>
        <p:nvSpPr>
          <p:cNvPr id="15" name="Arrow: Pentagon 14">
            <a:extLst>
              <a:ext uri="{FF2B5EF4-FFF2-40B4-BE49-F238E27FC236}">
                <a16:creationId xmlns:a16="http://schemas.microsoft.com/office/drawing/2014/main" id="{D77C8CFD-3743-EFB4-E18E-2D383C3F5BF6}"/>
              </a:ext>
            </a:extLst>
          </p:cNvPr>
          <p:cNvSpPr/>
          <p:nvPr/>
        </p:nvSpPr>
        <p:spPr>
          <a:xfrm flipH="1">
            <a:off x="7961688" y="4608890"/>
            <a:ext cx="3606881"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81895CD7-13D3-42CA-0DE1-851BE63BE834}"/>
              </a:ext>
            </a:extLst>
          </p:cNvPr>
          <p:cNvSpPr/>
          <p:nvPr/>
        </p:nvSpPr>
        <p:spPr>
          <a:xfrm flipH="1">
            <a:off x="7961687" y="5557986"/>
            <a:ext cx="3606885"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Arrow: Pentagon 17">
            <a:extLst>
              <a:ext uri="{FF2B5EF4-FFF2-40B4-BE49-F238E27FC236}">
                <a16:creationId xmlns:a16="http://schemas.microsoft.com/office/drawing/2014/main" id="{1B8EAD1F-767C-EF94-6B33-77F0C577FA70}"/>
              </a:ext>
            </a:extLst>
          </p:cNvPr>
          <p:cNvSpPr/>
          <p:nvPr/>
        </p:nvSpPr>
        <p:spPr>
          <a:xfrm flipH="1">
            <a:off x="7899080" y="1750835"/>
            <a:ext cx="3669486"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3F90EB61-3D38-2B99-33EC-42D19C86A2D8}"/>
              </a:ext>
            </a:extLst>
          </p:cNvPr>
          <p:cNvSpPr/>
          <p:nvPr/>
        </p:nvSpPr>
        <p:spPr>
          <a:xfrm flipH="1">
            <a:off x="7961689" y="2710698"/>
            <a:ext cx="3606880"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2099B31-B9EF-332F-BF86-8532E15907A8}"/>
              </a:ext>
            </a:extLst>
          </p:cNvPr>
          <p:cNvSpPr txBox="1"/>
          <p:nvPr/>
        </p:nvSpPr>
        <p:spPr>
          <a:xfrm>
            <a:off x="0" y="470353"/>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The Academic Concierge</a:t>
            </a:r>
          </a:p>
        </p:txBody>
      </p:sp>
      <p:sp>
        <p:nvSpPr>
          <p:cNvPr id="2" name="Rectangle 1">
            <a:extLst>
              <a:ext uri="{FF2B5EF4-FFF2-40B4-BE49-F238E27FC236}">
                <a16:creationId xmlns:a16="http://schemas.microsoft.com/office/drawing/2014/main" id="{296974BD-3412-B5B7-3E37-E02A4147239D}"/>
              </a:ext>
            </a:extLst>
          </p:cNvPr>
          <p:cNvSpPr>
            <a:spLocks noChangeArrowheads="1"/>
          </p:cNvSpPr>
          <p:nvPr/>
        </p:nvSpPr>
        <p:spPr bwMode="auto">
          <a:xfrm>
            <a:off x="8217608" y="1169859"/>
            <a:ext cx="30580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Why It's So Tempting</a:t>
            </a:r>
          </a:p>
        </p:txBody>
      </p:sp>
      <p:sp>
        <p:nvSpPr>
          <p:cNvPr id="7" name="TextBox 6">
            <a:extLst>
              <a:ext uri="{FF2B5EF4-FFF2-40B4-BE49-F238E27FC236}">
                <a16:creationId xmlns:a16="http://schemas.microsoft.com/office/drawing/2014/main" id="{A594580B-8736-D5E9-27CF-2DCDB580F136}"/>
              </a:ext>
            </a:extLst>
          </p:cNvPr>
          <p:cNvSpPr txBox="1"/>
          <p:nvPr/>
        </p:nvSpPr>
        <p:spPr>
          <a:xfrm>
            <a:off x="8318591" y="2775303"/>
            <a:ext cx="2856053" cy="707886"/>
          </a:xfrm>
          <a:prstGeom prst="rect">
            <a:avLst/>
          </a:prstGeom>
          <a:noFill/>
        </p:spPr>
        <p:txBody>
          <a:bodyPr wrap="square">
            <a:spAutoFit/>
          </a:bodyPr>
          <a:lstStyle/>
          <a:p>
            <a:r>
              <a:rPr lang="en-US" sz="2000" dirty="0">
                <a:solidFill>
                  <a:schemeClr val="bg1"/>
                </a:solidFill>
                <a:latin typeface="Aptos" panose="020B0004020202020204" pitchFamily="34" charset="0"/>
              </a:rPr>
              <a:t>Ensures professional presentation</a:t>
            </a:r>
            <a:endParaRPr lang="en-US" sz="2000" dirty="0">
              <a:solidFill>
                <a:schemeClr val="bg1"/>
              </a:solidFill>
            </a:endParaRPr>
          </a:p>
        </p:txBody>
      </p:sp>
      <p:sp>
        <p:nvSpPr>
          <p:cNvPr id="9" name="TextBox 8">
            <a:extLst>
              <a:ext uri="{FF2B5EF4-FFF2-40B4-BE49-F238E27FC236}">
                <a16:creationId xmlns:a16="http://schemas.microsoft.com/office/drawing/2014/main" id="{C6B8D7D5-2374-40E7-2BAB-693BAE822F9C}"/>
              </a:ext>
            </a:extLst>
          </p:cNvPr>
          <p:cNvSpPr txBox="1"/>
          <p:nvPr/>
        </p:nvSpPr>
        <p:spPr>
          <a:xfrm>
            <a:off x="8318590" y="4673495"/>
            <a:ext cx="3249981" cy="707886"/>
          </a:xfrm>
          <a:prstGeom prst="rect">
            <a:avLst/>
          </a:prstGeom>
          <a:noFill/>
        </p:spPr>
        <p:txBody>
          <a:bodyPr wrap="square">
            <a:spAutoFit/>
          </a:bodyPr>
          <a:lstStyle/>
          <a:p>
            <a:r>
              <a:rPr kumimoji="0" lang="en-US" altLang="en-US" sz="2000" i="0" u="none" strike="noStrike" cap="none" normalizeH="0" baseline="0" dirty="0">
                <a:ln>
                  <a:noFill/>
                </a:ln>
                <a:solidFill>
                  <a:schemeClr val="bg1"/>
                </a:solidFill>
                <a:effectLst/>
                <a:latin typeface="Aptos" panose="020B0004020202020204" pitchFamily="34" charset="0"/>
              </a:rPr>
              <a:t>Organizes and schedules important tasks</a:t>
            </a:r>
            <a:endParaRPr lang="en-US" sz="2000" dirty="0">
              <a:solidFill>
                <a:schemeClr val="bg1"/>
              </a:solidFill>
            </a:endParaRPr>
          </a:p>
        </p:txBody>
      </p:sp>
      <p:sp>
        <p:nvSpPr>
          <p:cNvPr id="13" name="TextBox 12">
            <a:extLst>
              <a:ext uri="{FF2B5EF4-FFF2-40B4-BE49-F238E27FC236}">
                <a16:creationId xmlns:a16="http://schemas.microsoft.com/office/drawing/2014/main" id="{65642CDA-4FAE-1CCC-BAC1-4713186364F0}"/>
              </a:ext>
            </a:extLst>
          </p:cNvPr>
          <p:cNvSpPr txBox="1"/>
          <p:nvPr/>
        </p:nvSpPr>
        <p:spPr>
          <a:xfrm>
            <a:off x="8360374" y="5616456"/>
            <a:ext cx="3224818" cy="707886"/>
          </a:xfrm>
          <a:prstGeom prst="rect">
            <a:avLst/>
          </a:prstGeom>
          <a:noFill/>
        </p:spPr>
        <p:txBody>
          <a:bodyPr wrap="square">
            <a:spAutoFit/>
          </a:bodyPr>
          <a:lstStyle/>
          <a:p>
            <a:r>
              <a:rPr kumimoji="0" lang="en-US" altLang="en-US" sz="2000" i="0" u="none" strike="noStrike" cap="none" normalizeH="0" baseline="0" dirty="0">
                <a:ln>
                  <a:noFill/>
                </a:ln>
                <a:solidFill>
                  <a:schemeClr val="bg1"/>
                </a:solidFill>
                <a:effectLst/>
                <a:latin typeface="Aptos" panose="020B0004020202020204" pitchFamily="34" charset="0"/>
              </a:rPr>
              <a:t>Handles the “boring” </a:t>
            </a:r>
          </a:p>
          <a:p>
            <a:r>
              <a:rPr kumimoji="0" lang="en-US" altLang="en-US" sz="2000" i="0" u="none" strike="noStrike" cap="none" normalizeH="0" baseline="0" dirty="0">
                <a:ln>
                  <a:noFill/>
                </a:ln>
                <a:solidFill>
                  <a:schemeClr val="bg1"/>
                </a:solidFill>
                <a:effectLst/>
                <a:latin typeface="Aptos" panose="020B0004020202020204" pitchFamily="34" charset="0"/>
              </a:rPr>
              <a:t>stuff</a:t>
            </a:r>
            <a:endParaRPr lang="en-US" sz="2000" dirty="0">
              <a:solidFill>
                <a:schemeClr val="bg1"/>
              </a:solidFill>
            </a:endParaRPr>
          </a:p>
        </p:txBody>
      </p:sp>
      <p:sp>
        <p:nvSpPr>
          <p:cNvPr id="16" name="Arrow: Pentagon 15">
            <a:extLst>
              <a:ext uri="{FF2B5EF4-FFF2-40B4-BE49-F238E27FC236}">
                <a16:creationId xmlns:a16="http://schemas.microsoft.com/office/drawing/2014/main" id="{26CA2012-3268-A056-9DA8-E22A179F8E74}"/>
              </a:ext>
            </a:extLst>
          </p:cNvPr>
          <p:cNvSpPr/>
          <p:nvPr/>
        </p:nvSpPr>
        <p:spPr>
          <a:xfrm flipH="1">
            <a:off x="7961687" y="3659794"/>
            <a:ext cx="3606883"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69EB214-0D21-93CA-35DC-4CFCFCAB7D8E}"/>
              </a:ext>
            </a:extLst>
          </p:cNvPr>
          <p:cNvSpPr txBox="1"/>
          <p:nvPr/>
        </p:nvSpPr>
        <p:spPr>
          <a:xfrm>
            <a:off x="8415046" y="3724400"/>
            <a:ext cx="2856053" cy="707886"/>
          </a:xfrm>
          <a:prstGeom prst="rect">
            <a:avLst/>
          </a:prstGeom>
          <a:noFill/>
        </p:spPr>
        <p:txBody>
          <a:bodyPr wrap="square">
            <a:spAutoFit/>
          </a:bodyPr>
          <a:lstStyle/>
          <a:p>
            <a:r>
              <a:rPr lang="en-US" altLang="en-US" sz="2000" dirty="0">
                <a:solidFill>
                  <a:schemeClr val="bg1"/>
                </a:solidFill>
                <a:latin typeface="Aptos" panose="020B0004020202020204" pitchFamily="34" charset="0"/>
              </a:rPr>
              <a:t>Frees mental energy for high-level thinking</a:t>
            </a:r>
            <a:endParaRPr lang="en-US" sz="2000" dirty="0">
              <a:solidFill>
                <a:schemeClr val="bg1"/>
              </a:solidFill>
            </a:endParaRPr>
          </a:p>
        </p:txBody>
      </p:sp>
      <p:grpSp>
        <p:nvGrpSpPr>
          <p:cNvPr id="3" name="Group 2">
            <a:extLst>
              <a:ext uri="{FF2B5EF4-FFF2-40B4-BE49-F238E27FC236}">
                <a16:creationId xmlns:a16="http://schemas.microsoft.com/office/drawing/2014/main" id="{B0F072E8-DF9B-8B24-1976-E6B07E68E258}"/>
              </a:ext>
            </a:extLst>
          </p:cNvPr>
          <p:cNvGrpSpPr/>
          <p:nvPr/>
        </p:nvGrpSpPr>
        <p:grpSpPr>
          <a:xfrm>
            <a:off x="378177" y="1411115"/>
            <a:ext cx="2103120" cy="4663440"/>
            <a:chOff x="378177" y="1411115"/>
            <a:chExt cx="2103120" cy="4663440"/>
          </a:xfrm>
        </p:grpSpPr>
        <p:sp>
          <p:nvSpPr>
            <p:cNvPr id="6" name="Rectangle: Rounded Corners 5">
              <a:extLst>
                <a:ext uri="{FF2B5EF4-FFF2-40B4-BE49-F238E27FC236}">
                  <a16:creationId xmlns:a16="http://schemas.microsoft.com/office/drawing/2014/main" id="{EE8DD6EE-EF10-C527-D8BE-AF069C4FF5C6}"/>
                </a:ext>
              </a:extLst>
            </p:cNvPr>
            <p:cNvSpPr/>
            <p:nvPr/>
          </p:nvSpPr>
          <p:spPr>
            <a:xfrm>
              <a:off x="378177" y="1411115"/>
              <a:ext cx="2103120" cy="46634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51ED5AE2-71C8-B24F-65A5-082D9985B9CC}"/>
                </a:ext>
              </a:extLst>
            </p:cNvPr>
            <p:cNvSpPr/>
            <p:nvPr/>
          </p:nvSpPr>
          <p:spPr>
            <a:xfrm>
              <a:off x="515337" y="1546580"/>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714D2F34-A061-CB7B-13FD-D1E304A7F705}"/>
              </a:ext>
            </a:extLst>
          </p:cNvPr>
          <p:cNvSpPr txBox="1"/>
          <p:nvPr/>
        </p:nvSpPr>
        <p:spPr>
          <a:xfrm>
            <a:off x="8415046" y="1790047"/>
            <a:ext cx="2856053" cy="707886"/>
          </a:xfrm>
          <a:prstGeom prst="rect">
            <a:avLst/>
          </a:prstGeom>
          <a:noFill/>
        </p:spPr>
        <p:txBody>
          <a:bodyPr wrap="square">
            <a:spAutoFit/>
          </a:bodyPr>
          <a:lstStyle/>
          <a:p>
            <a:r>
              <a:rPr lang="en-US" sz="2000" dirty="0">
                <a:solidFill>
                  <a:schemeClr val="bg1"/>
                </a:solidFill>
                <a:latin typeface="Aptos" panose="020B0004020202020204" pitchFamily="34" charset="0"/>
              </a:rPr>
              <a:t>Reduces stress about formatting details</a:t>
            </a:r>
            <a:endParaRPr lang="en-US" sz="2000" dirty="0">
              <a:solidFill>
                <a:schemeClr val="bg1"/>
              </a:solidFill>
            </a:endParaRPr>
          </a:p>
        </p:txBody>
      </p:sp>
      <p:sp>
        <p:nvSpPr>
          <p:cNvPr id="4" name="Rectangle 3">
            <a:extLst>
              <a:ext uri="{FF2B5EF4-FFF2-40B4-BE49-F238E27FC236}">
                <a16:creationId xmlns:a16="http://schemas.microsoft.com/office/drawing/2014/main" id="{443BBF4C-95AF-6A4F-7BA6-B0F4DD216D0B}"/>
              </a:ext>
            </a:extLst>
          </p:cNvPr>
          <p:cNvSpPr>
            <a:spLocks noChangeArrowheads="1"/>
          </p:cNvSpPr>
          <p:nvPr/>
        </p:nvSpPr>
        <p:spPr bwMode="auto">
          <a:xfrm>
            <a:off x="2979457" y="1152673"/>
            <a:ext cx="4444037"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The Academic Concierge can:</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Format citations perfectly</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Conduct grammar and style checks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Manage administrative writing</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Track deadlines and requirements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Create templates and forms</a:t>
            </a:r>
          </a:p>
          <a:p>
            <a:pPr marL="0" marR="0" lvl="0" indent="0" algn="l" defTabSz="914400" rtl="0" eaLnBrk="0" fontAlgn="base" latinLnBrk="0" hangingPunct="0">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03631B2B-7439-1B90-370B-A64CC5FEC92E}"/>
              </a:ext>
            </a:extLst>
          </p:cNvPr>
          <p:cNvSpPr txBox="1"/>
          <p:nvPr/>
        </p:nvSpPr>
        <p:spPr>
          <a:xfrm>
            <a:off x="378177" y="5254662"/>
            <a:ext cx="2103120" cy="707886"/>
          </a:xfrm>
          <a:prstGeom prst="rect">
            <a:avLst/>
          </a:prstGeom>
          <a:noFill/>
        </p:spPr>
        <p:txBody>
          <a:bodyPr wrap="square">
            <a:spAutoFit/>
          </a:bodyPr>
          <a:lstStyle/>
          <a:p>
            <a:pPr algn="ctr"/>
            <a:r>
              <a:rPr lang="en-US" sz="2000" b="1" dirty="0">
                <a:latin typeface="Aptos" panose="020B0004020202020204" pitchFamily="34" charset="0"/>
              </a:rPr>
              <a:t>The Academic Concierge</a:t>
            </a:r>
            <a:endParaRPr lang="en-US" sz="2000" dirty="0">
              <a:latin typeface="Aptos" panose="020B0004020202020204" pitchFamily="34" charset="0"/>
            </a:endParaRPr>
          </a:p>
        </p:txBody>
      </p:sp>
      <p:pic>
        <p:nvPicPr>
          <p:cNvPr id="19" name="Picture 18" descr="A cartoon of a robot with a heart on its chest&#10;&#10;AI-generated content may be incorrect.">
            <a:extLst>
              <a:ext uri="{FF2B5EF4-FFF2-40B4-BE49-F238E27FC236}">
                <a16:creationId xmlns:a16="http://schemas.microsoft.com/office/drawing/2014/main" id="{E19C6EE5-D57A-1246-BE22-A9DAB5B39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78" y="1725281"/>
            <a:ext cx="1631117" cy="3407437"/>
          </a:xfrm>
          <a:prstGeom prst="rect">
            <a:avLst/>
          </a:prstGeom>
        </p:spPr>
      </p:pic>
    </p:spTree>
    <p:extLst>
      <p:ext uri="{BB962C8B-B14F-4D97-AF65-F5344CB8AC3E}">
        <p14:creationId xmlns:p14="http://schemas.microsoft.com/office/powerpoint/2010/main" val="246271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FF4CF-C25F-9E5A-DA3A-5D3A9AADE9D5}"/>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4A99FAD-1ABC-A8E7-E011-30D5C9CBF1A2}"/>
              </a:ext>
            </a:extLst>
          </p:cNvPr>
          <p:cNvSpPr/>
          <p:nvPr/>
        </p:nvSpPr>
        <p:spPr>
          <a:xfrm>
            <a:off x="7723105" y="1361090"/>
            <a:ext cx="4176889" cy="4593020"/>
          </a:xfrm>
          <a:prstGeom prst="roundRect">
            <a:avLst/>
          </a:prstGeom>
          <a:noFill/>
          <a:ln w="76200">
            <a:solidFill>
              <a:srgbClr val="349D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968FA3B-ABB5-1556-E199-4C0E84123584}"/>
              </a:ext>
            </a:extLst>
          </p:cNvPr>
          <p:cNvSpPr txBox="1"/>
          <p:nvPr/>
        </p:nvSpPr>
        <p:spPr>
          <a:xfrm>
            <a:off x="0" y="470353"/>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The Academic Concierge</a:t>
            </a:r>
          </a:p>
        </p:txBody>
      </p:sp>
      <p:sp>
        <p:nvSpPr>
          <p:cNvPr id="3" name="Rectangle 2">
            <a:extLst>
              <a:ext uri="{FF2B5EF4-FFF2-40B4-BE49-F238E27FC236}">
                <a16:creationId xmlns:a16="http://schemas.microsoft.com/office/drawing/2014/main" id="{7C48F8E9-3300-1329-5396-8602E40A449C}"/>
              </a:ext>
            </a:extLst>
          </p:cNvPr>
          <p:cNvSpPr>
            <a:spLocks noChangeArrowheads="1"/>
          </p:cNvSpPr>
          <p:nvPr/>
        </p:nvSpPr>
        <p:spPr bwMode="auto">
          <a:xfrm>
            <a:off x="8027962" y="1082612"/>
            <a:ext cx="3797902"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The Ethical Blind Spots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BC1F14"/>
                </a:solidFill>
                <a:effectLst/>
                <a:latin typeface="Aptos" panose="020B0004020202020204" pitchFamily="34" charset="0"/>
              </a:rPr>
              <a:t>🚩</a:t>
            </a:r>
            <a:r>
              <a:rPr kumimoji="0" lang="en-US" altLang="en-US" sz="2000" b="1" i="0" u="none" strike="noStrike" cap="none" normalizeH="0" baseline="0" dirty="0">
                <a:ln>
                  <a:noFill/>
                </a:ln>
                <a:solidFill>
                  <a:schemeClr val="tx1"/>
                </a:solidFill>
                <a:effectLst/>
                <a:latin typeface="Aptos" panose="020B0004020202020204" pitchFamily="34" charset="0"/>
              </a:rPr>
              <a:t> Skills Atrophy</a:t>
            </a:r>
          </a:p>
          <a:p>
            <a:pPr marL="463550" marR="0" lvl="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Aptos" panose="020B0004020202020204" pitchFamily="34" charset="0"/>
              </a:rPr>
              <a:t>Are you losing important academic competencies?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ptos" panose="020B0004020202020204" pitchFamily="34" charset="0"/>
              </a:rPr>
              <a:t>🚩 Quality Control</a:t>
            </a:r>
          </a:p>
          <a:p>
            <a:pPr marL="463550" marR="0" lvl="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Aptos" panose="020B0004020202020204" pitchFamily="34" charset="0"/>
              </a:rPr>
              <a:t>Small citation errors or “hallucinated” citations can undermine credibility.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ptos" panose="020B0004020202020204" pitchFamily="34" charset="0"/>
              </a:rPr>
              <a:t>🚩 </a:t>
            </a:r>
            <a:r>
              <a:rPr lang="en-US" altLang="en-US" sz="2000" b="1" dirty="0">
                <a:latin typeface="Aptos" panose="020B0004020202020204" pitchFamily="34" charset="0"/>
              </a:rPr>
              <a:t>Professional Development</a:t>
            </a: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463550" marR="0" lvl="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Aptos" panose="020B0004020202020204" pitchFamily="34" charset="0"/>
              </a:rPr>
              <a:t>Learning these systems is part of doctoral training.</a:t>
            </a:r>
          </a:p>
        </p:txBody>
      </p:sp>
      <p:grpSp>
        <p:nvGrpSpPr>
          <p:cNvPr id="2" name="Group 1">
            <a:extLst>
              <a:ext uri="{FF2B5EF4-FFF2-40B4-BE49-F238E27FC236}">
                <a16:creationId xmlns:a16="http://schemas.microsoft.com/office/drawing/2014/main" id="{C8663B7A-81A7-A859-DE4E-76D96F4F17B4}"/>
              </a:ext>
            </a:extLst>
          </p:cNvPr>
          <p:cNvGrpSpPr/>
          <p:nvPr/>
        </p:nvGrpSpPr>
        <p:grpSpPr>
          <a:xfrm>
            <a:off x="378177" y="1411115"/>
            <a:ext cx="2103120" cy="4663440"/>
            <a:chOff x="378177" y="1411115"/>
            <a:chExt cx="2103120" cy="4663440"/>
          </a:xfrm>
        </p:grpSpPr>
        <p:sp>
          <p:nvSpPr>
            <p:cNvPr id="5" name="Rectangle: Rounded Corners 4">
              <a:extLst>
                <a:ext uri="{FF2B5EF4-FFF2-40B4-BE49-F238E27FC236}">
                  <a16:creationId xmlns:a16="http://schemas.microsoft.com/office/drawing/2014/main" id="{95900583-7515-76B6-CE3A-8975B2A16201}"/>
                </a:ext>
              </a:extLst>
            </p:cNvPr>
            <p:cNvSpPr/>
            <p:nvPr/>
          </p:nvSpPr>
          <p:spPr>
            <a:xfrm>
              <a:off x="378177" y="1411115"/>
              <a:ext cx="2103120" cy="4663440"/>
            </a:xfrm>
            <a:prstGeom prst="roundRect">
              <a:avLst/>
            </a:prstGeom>
            <a:ln w="1905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0BC2DBD7-D8FD-6185-AAD6-3B0C28AC6816}"/>
                </a:ext>
              </a:extLst>
            </p:cNvPr>
            <p:cNvSpPr/>
            <p:nvPr/>
          </p:nvSpPr>
          <p:spPr>
            <a:xfrm>
              <a:off x="515337" y="1546580"/>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6E5B6478-5069-9C31-60FA-219A37C715DC}"/>
              </a:ext>
            </a:extLst>
          </p:cNvPr>
          <p:cNvSpPr>
            <a:spLocks noChangeArrowheads="1"/>
          </p:cNvSpPr>
          <p:nvPr/>
        </p:nvSpPr>
        <p:spPr bwMode="auto">
          <a:xfrm>
            <a:off x="2979457" y="1394412"/>
            <a:ext cx="4444037"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The Academic Concierge can:</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Format citations perfectly</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Conduct grammar and style checks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Manage administrative writing</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Track deadlines and requirements</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Create templates and forms</a:t>
            </a:r>
          </a:p>
          <a:p>
            <a:pPr marL="0" marR="0" lvl="0" indent="0" algn="l" defTabSz="914400" rtl="0" eaLnBrk="0" fontAlgn="base" latinLnBrk="0" hangingPunct="0">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93539DA0-42AB-8932-84E4-B0E55C2ED3F2}"/>
              </a:ext>
            </a:extLst>
          </p:cNvPr>
          <p:cNvSpPr txBox="1"/>
          <p:nvPr/>
        </p:nvSpPr>
        <p:spPr>
          <a:xfrm>
            <a:off x="378177" y="5254662"/>
            <a:ext cx="2103120" cy="707886"/>
          </a:xfrm>
          <a:prstGeom prst="rect">
            <a:avLst/>
          </a:prstGeom>
          <a:noFill/>
        </p:spPr>
        <p:txBody>
          <a:bodyPr wrap="square">
            <a:spAutoFit/>
          </a:bodyPr>
          <a:lstStyle/>
          <a:p>
            <a:pPr algn="ctr"/>
            <a:r>
              <a:rPr lang="en-US" sz="2000" b="1" dirty="0">
                <a:latin typeface="Aptos" panose="020B0004020202020204" pitchFamily="34" charset="0"/>
              </a:rPr>
              <a:t>The Academic Concierge</a:t>
            </a:r>
            <a:endParaRPr lang="en-US" sz="2000" dirty="0">
              <a:latin typeface="Aptos" panose="020B0004020202020204" pitchFamily="34" charset="0"/>
            </a:endParaRPr>
          </a:p>
        </p:txBody>
      </p:sp>
      <p:pic>
        <p:nvPicPr>
          <p:cNvPr id="14" name="Picture 13" descr="A cartoon of a robot with a heart on its chest&#10;&#10;AI-generated content may be incorrect.">
            <a:extLst>
              <a:ext uri="{FF2B5EF4-FFF2-40B4-BE49-F238E27FC236}">
                <a16:creationId xmlns:a16="http://schemas.microsoft.com/office/drawing/2014/main" id="{4A535F1F-7998-B5A4-0CC8-66C92DD548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78" y="1725281"/>
            <a:ext cx="1631117" cy="3407437"/>
          </a:xfrm>
          <a:prstGeom prst="rect">
            <a:avLst/>
          </a:prstGeom>
        </p:spPr>
      </p:pic>
    </p:spTree>
    <p:extLst>
      <p:ext uri="{BB962C8B-B14F-4D97-AF65-F5344CB8AC3E}">
        <p14:creationId xmlns:p14="http://schemas.microsoft.com/office/powerpoint/2010/main" val="1592493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25B6C-F092-AE36-B606-867C67583F55}"/>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D50B0C86-9B16-AFEF-2994-DBDF871390CE}"/>
              </a:ext>
            </a:extLst>
          </p:cNvPr>
          <p:cNvSpPr txBox="1"/>
          <p:nvPr/>
        </p:nvSpPr>
        <p:spPr>
          <a:xfrm>
            <a:off x="0" y="470353"/>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The Academic Concierge</a:t>
            </a:r>
          </a:p>
        </p:txBody>
      </p:sp>
      <p:sp>
        <p:nvSpPr>
          <p:cNvPr id="2" name="Rectangle 1">
            <a:extLst>
              <a:ext uri="{FF2B5EF4-FFF2-40B4-BE49-F238E27FC236}">
                <a16:creationId xmlns:a16="http://schemas.microsoft.com/office/drawing/2014/main" id="{2869CA9A-4B6C-4E92-3B90-B01DE23BE47F}"/>
              </a:ext>
            </a:extLst>
          </p:cNvPr>
          <p:cNvSpPr>
            <a:spLocks noChangeArrowheads="1"/>
          </p:cNvSpPr>
          <p:nvPr/>
        </p:nvSpPr>
        <p:spPr bwMode="auto">
          <a:xfrm>
            <a:off x="3167623" y="1457906"/>
            <a:ext cx="9024376"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How to Address These Risks: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 </a:t>
            </a:r>
            <a:r>
              <a:rPr kumimoji="0" lang="en-US" altLang="en-US" sz="2000" b="1" i="0" u="none" strike="noStrike" cap="none" normalizeH="0" baseline="0" dirty="0">
                <a:ln>
                  <a:noFill/>
                </a:ln>
                <a:solidFill>
                  <a:schemeClr val="tx1"/>
                </a:solidFill>
                <a:effectLst/>
                <a:latin typeface="Aptos" panose="020B0004020202020204" pitchFamily="34" charset="0"/>
              </a:rPr>
              <a:t>Maintain competency.</a:t>
            </a: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914400" marR="0" lvl="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Regularly do tasks manually to keep your skills sharp.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 </a:t>
            </a:r>
            <a:r>
              <a:rPr kumimoji="0" lang="en-US" altLang="en-US" sz="2000" b="1" i="0" u="none" strike="noStrike" cap="none" normalizeH="0" baseline="0" dirty="0">
                <a:ln>
                  <a:noFill/>
                </a:ln>
                <a:solidFill>
                  <a:schemeClr val="tx1"/>
                </a:solidFill>
                <a:effectLst/>
                <a:latin typeface="Aptos" panose="020B0004020202020204" pitchFamily="34" charset="0"/>
              </a:rPr>
              <a:t>Always double-check.</a:t>
            </a: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Aptos" panose="020B0004020202020204" pitchFamily="34" charset="0"/>
              </a:rPr>
              <a:t>	</a:t>
            </a:r>
            <a:r>
              <a:rPr kumimoji="0" lang="en-US" altLang="en-US" sz="2000" b="0" i="0" u="none" strike="noStrike" cap="none" normalizeH="0" baseline="0" dirty="0">
                <a:ln>
                  <a:noFill/>
                </a:ln>
                <a:solidFill>
                  <a:schemeClr val="tx1"/>
                </a:solidFill>
                <a:effectLst/>
                <a:latin typeface="Aptos" panose="020B0004020202020204" pitchFamily="34" charset="0"/>
              </a:rPr>
              <a:t>Make sure the references, citations, and technical details are correct.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 </a:t>
            </a:r>
            <a:r>
              <a:rPr kumimoji="0" lang="en-US" altLang="en-US" sz="2000" b="1" i="0" u="none" strike="noStrike" cap="none" normalizeH="0" baseline="0" dirty="0">
                <a:ln>
                  <a:noFill/>
                </a:ln>
                <a:solidFill>
                  <a:schemeClr val="tx1"/>
                </a:solidFill>
                <a:effectLst/>
                <a:latin typeface="Aptos" panose="020B0004020202020204" pitchFamily="34" charset="0"/>
              </a:rPr>
              <a:t>Follow the 70/30 rule.</a:t>
            </a: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Aptos" panose="020B0004020202020204" pitchFamily="34" charset="0"/>
              </a:rPr>
              <a:t>	</a:t>
            </a:r>
            <a:r>
              <a:rPr kumimoji="0" lang="en-US" altLang="en-US" sz="2000" b="0" i="0" u="none" strike="noStrike" cap="none" normalizeH="0" baseline="0" dirty="0">
                <a:ln>
                  <a:noFill/>
                </a:ln>
                <a:solidFill>
                  <a:schemeClr val="tx1"/>
                </a:solidFill>
                <a:effectLst/>
                <a:latin typeface="Aptos" panose="020B0004020202020204" pitchFamily="34" charset="0"/>
              </a:rPr>
              <a:t>AI handles 30% of routine tasks; you practice 70%.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 </a:t>
            </a:r>
            <a:r>
              <a:rPr kumimoji="0" lang="en-US" altLang="en-US" sz="2000" b="1" i="0" u="none" strike="noStrike" cap="none" normalizeH="0" baseline="0" dirty="0">
                <a:ln>
                  <a:noFill/>
                </a:ln>
                <a:solidFill>
                  <a:schemeClr val="tx1"/>
                </a:solidFill>
                <a:effectLst/>
                <a:latin typeface="Aptos" panose="020B0004020202020204" pitchFamily="34" charset="0"/>
              </a:rPr>
              <a:t>Focus energy wisely.</a:t>
            </a: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914400" marR="0" lvl="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Use saved time for higher-level skill development.</a:t>
            </a:r>
          </a:p>
        </p:txBody>
      </p:sp>
      <p:grpSp>
        <p:nvGrpSpPr>
          <p:cNvPr id="3" name="Group 2">
            <a:extLst>
              <a:ext uri="{FF2B5EF4-FFF2-40B4-BE49-F238E27FC236}">
                <a16:creationId xmlns:a16="http://schemas.microsoft.com/office/drawing/2014/main" id="{D8C3FC74-6A61-B674-B733-C8C2E6D06528}"/>
              </a:ext>
            </a:extLst>
          </p:cNvPr>
          <p:cNvGrpSpPr/>
          <p:nvPr/>
        </p:nvGrpSpPr>
        <p:grpSpPr>
          <a:xfrm>
            <a:off x="378177" y="1411660"/>
            <a:ext cx="2103120" cy="4663440"/>
            <a:chOff x="378177" y="1411115"/>
            <a:chExt cx="2103120" cy="4663440"/>
          </a:xfrm>
        </p:grpSpPr>
        <p:sp>
          <p:nvSpPr>
            <p:cNvPr id="4" name="Rectangle: Rounded Corners 3">
              <a:extLst>
                <a:ext uri="{FF2B5EF4-FFF2-40B4-BE49-F238E27FC236}">
                  <a16:creationId xmlns:a16="http://schemas.microsoft.com/office/drawing/2014/main" id="{518167D1-730B-BC1A-348E-9C2547BB1DBF}"/>
                </a:ext>
              </a:extLst>
            </p:cNvPr>
            <p:cNvSpPr/>
            <p:nvPr/>
          </p:nvSpPr>
          <p:spPr>
            <a:xfrm>
              <a:off x="378177" y="1411115"/>
              <a:ext cx="2103120" cy="46634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0AAF6E1-0A11-79B8-C48C-0AE46AD45C6F}"/>
                </a:ext>
              </a:extLst>
            </p:cNvPr>
            <p:cNvSpPr/>
            <p:nvPr/>
          </p:nvSpPr>
          <p:spPr>
            <a:xfrm>
              <a:off x="515337" y="1546580"/>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1DBB7FD1-B329-B6A2-0086-BEA3861945D9}"/>
              </a:ext>
            </a:extLst>
          </p:cNvPr>
          <p:cNvSpPr txBox="1"/>
          <p:nvPr/>
        </p:nvSpPr>
        <p:spPr>
          <a:xfrm>
            <a:off x="378177" y="5254662"/>
            <a:ext cx="2103120" cy="707886"/>
          </a:xfrm>
          <a:prstGeom prst="rect">
            <a:avLst/>
          </a:prstGeom>
          <a:noFill/>
        </p:spPr>
        <p:txBody>
          <a:bodyPr wrap="square">
            <a:spAutoFit/>
          </a:bodyPr>
          <a:lstStyle/>
          <a:p>
            <a:pPr algn="ctr"/>
            <a:r>
              <a:rPr lang="en-US" sz="2000" b="1" dirty="0">
                <a:latin typeface="Aptos" panose="020B0004020202020204" pitchFamily="34" charset="0"/>
              </a:rPr>
              <a:t>The Academic Concierge</a:t>
            </a:r>
            <a:endParaRPr lang="en-US" sz="2000" dirty="0">
              <a:latin typeface="Aptos" panose="020B0004020202020204" pitchFamily="34" charset="0"/>
            </a:endParaRPr>
          </a:p>
        </p:txBody>
      </p:sp>
      <p:pic>
        <p:nvPicPr>
          <p:cNvPr id="8" name="Picture 7" descr="A cartoon of a robot with a heart on its chest&#10;&#10;AI-generated content may be incorrect.">
            <a:extLst>
              <a:ext uri="{FF2B5EF4-FFF2-40B4-BE49-F238E27FC236}">
                <a16:creationId xmlns:a16="http://schemas.microsoft.com/office/drawing/2014/main" id="{938DC778-A76F-46DB-E509-F0243447B9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78" y="1725281"/>
            <a:ext cx="1631117" cy="3407437"/>
          </a:xfrm>
          <a:prstGeom prst="rect">
            <a:avLst/>
          </a:prstGeom>
        </p:spPr>
      </p:pic>
    </p:spTree>
    <p:extLst>
      <p:ext uri="{BB962C8B-B14F-4D97-AF65-F5344CB8AC3E}">
        <p14:creationId xmlns:p14="http://schemas.microsoft.com/office/powerpoint/2010/main" val="1369956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6AE1B-6BCE-1D14-D546-A74B6C1784BB}"/>
            </a:ext>
          </a:extLst>
        </p:cNvPr>
        <p:cNvGrpSpPr/>
        <p:nvPr/>
      </p:nvGrpSpPr>
      <p:grpSpPr>
        <a:xfrm>
          <a:off x="0" y="0"/>
          <a:ext cx="0" cy="0"/>
          <a:chOff x="0" y="0"/>
          <a:chExt cx="0" cy="0"/>
        </a:xfrm>
      </p:grpSpPr>
      <p:sp>
        <p:nvSpPr>
          <p:cNvPr id="11" name="Cylinder 10">
            <a:extLst>
              <a:ext uri="{FF2B5EF4-FFF2-40B4-BE49-F238E27FC236}">
                <a16:creationId xmlns:a16="http://schemas.microsoft.com/office/drawing/2014/main" id="{CC481005-2FA0-6529-B577-78FFB2BCE614}"/>
              </a:ext>
            </a:extLst>
          </p:cNvPr>
          <p:cNvSpPr/>
          <p:nvPr/>
        </p:nvSpPr>
        <p:spPr>
          <a:xfrm>
            <a:off x="8963893" y="5629526"/>
            <a:ext cx="1784323" cy="812051"/>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ylinder 7">
            <a:extLst>
              <a:ext uri="{FF2B5EF4-FFF2-40B4-BE49-F238E27FC236}">
                <a16:creationId xmlns:a16="http://schemas.microsoft.com/office/drawing/2014/main" id="{DFC5B1DE-5D27-7B68-361C-D9410171E28A}"/>
              </a:ext>
            </a:extLst>
          </p:cNvPr>
          <p:cNvSpPr/>
          <p:nvPr/>
        </p:nvSpPr>
        <p:spPr>
          <a:xfrm>
            <a:off x="6847016" y="5003092"/>
            <a:ext cx="1301349" cy="1444710"/>
          </a:xfrm>
          <a:prstGeom prst="can">
            <a:avLst>
              <a:gd name="adj" fmla="val 1215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812304AF-614D-8FF3-8453-831968205BD3}"/>
              </a:ext>
            </a:extLst>
          </p:cNvPr>
          <p:cNvSpPr/>
          <p:nvPr/>
        </p:nvSpPr>
        <p:spPr>
          <a:xfrm>
            <a:off x="4723183" y="5843375"/>
            <a:ext cx="1301349" cy="604427"/>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ylinder 3">
            <a:extLst>
              <a:ext uri="{FF2B5EF4-FFF2-40B4-BE49-F238E27FC236}">
                <a16:creationId xmlns:a16="http://schemas.microsoft.com/office/drawing/2014/main" id="{EE0413C9-A450-B539-5B2D-10D63FA536AD}"/>
              </a:ext>
            </a:extLst>
          </p:cNvPr>
          <p:cNvSpPr/>
          <p:nvPr/>
        </p:nvSpPr>
        <p:spPr>
          <a:xfrm>
            <a:off x="235695" y="6063450"/>
            <a:ext cx="1679141" cy="384352"/>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FBF4930-8C59-0BE2-A356-5D7FB0EB7BB7}"/>
              </a:ext>
            </a:extLst>
          </p:cNvPr>
          <p:cNvSpPr txBox="1"/>
          <p:nvPr/>
        </p:nvSpPr>
        <p:spPr>
          <a:xfrm>
            <a:off x="0" y="470353"/>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Universal Red Flags</a:t>
            </a:r>
          </a:p>
        </p:txBody>
      </p:sp>
      <p:sp>
        <p:nvSpPr>
          <p:cNvPr id="7" name="Rectangle 6">
            <a:extLst>
              <a:ext uri="{FF2B5EF4-FFF2-40B4-BE49-F238E27FC236}">
                <a16:creationId xmlns:a16="http://schemas.microsoft.com/office/drawing/2014/main" id="{177A84D1-4795-68E7-19D2-62B638135AFF}"/>
              </a:ext>
            </a:extLst>
          </p:cNvPr>
          <p:cNvSpPr>
            <a:spLocks noChangeArrowheads="1"/>
          </p:cNvSpPr>
          <p:nvPr/>
        </p:nvSpPr>
        <p:spPr bwMode="auto">
          <a:xfrm>
            <a:off x="300652" y="986038"/>
            <a:ext cx="42107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Before using AI, ask yourself:</a:t>
            </a:r>
          </a:p>
        </p:txBody>
      </p:sp>
      <p:pic>
        <p:nvPicPr>
          <p:cNvPr id="9" name="Picture 8" descr="A cartoon of a robot&#10;&#10;AI-generated content may be incorrect.">
            <a:extLst>
              <a:ext uri="{FF2B5EF4-FFF2-40B4-BE49-F238E27FC236}">
                <a16:creationId xmlns:a16="http://schemas.microsoft.com/office/drawing/2014/main" id="{D6BB8B72-9D07-DACB-63FB-4B61D2AC98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52" y="2710672"/>
            <a:ext cx="1748829" cy="3407437"/>
          </a:xfrm>
          <a:prstGeom prst="rect">
            <a:avLst/>
          </a:prstGeom>
        </p:spPr>
      </p:pic>
      <p:sp>
        <p:nvSpPr>
          <p:cNvPr id="12" name="TextBox 11">
            <a:extLst>
              <a:ext uri="{FF2B5EF4-FFF2-40B4-BE49-F238E27FC236}">
                <a16:creationId xmlns:a16="http://schemas.microsoft.com/office/drawing/2014/main" id="{E3C5FC23-8EEA-E1BE-55AA-DE1E66C3D168}"/>
              </a:ext>
            </a:extLst>
          </p:cNvPr>
          <p:cNvSpPr txBox="1"/>
          <p:nvPr/>
        </p:nvSpPr>
        <p:spPr>
          <a:xfrm>
            <a:off x="1358018" y="1784810"/>
            <a:ext cx="2602699" cy="1021556"/>
          </a:xfrm>
          <a:prstGeom prst="wedgeRoundRectCallout">
            <a:avLst>
              <a:gd name="adj1" fmla="val -39869"/>
              <a:gd name="adj2" fmla="val 122526"/>
              <a:gd name="adj3" fmla="val 16667"/>
            </a:avLst>
          </a:prstGeom>
          <a:solidFill>
            <a:schemeClr val="accent1">
              <a:lumMod val="20000"/>
              <a:lumOff val="80000"/>
            </a:schemeClr>
          </a:solidFill>
          <a:ln>
            <a:solidFill>
              <a:schemeClr val="accent1"/>
            </a:solidFill>
          </a:ln>
        </p:spPr>
        <p:txBody>
          <a:bodyPr wrap="square">
            <a:spAutoFit/>
          </a:bodyPr>
          <a:lstStyle/>
          <a:p>
            <a:pPr marR="0" lvl="0" algn="l" defTabSz="914400" rtl="0" eaLnBrk="0" fontAlgn="base" latinLnBrk="0" hangingPunct="0">
              <a:spcBef>
                <a:spcPct val="0"/>
              </a:spcBef>
              <a:spcAft>
                <a:spcPct val="0"/>
              </a:spcAft>
              <a:buClrTx/>
              <a:buSzTx/>
              <a:tabLst/>
            </a:pPr>
            <a:r>
              <a:rPr kumimoji="0" lang="en-US" altLang="en-US" sz="1800" b="1" i="0" u="none" strike="noStrike" cap="none" normalizeH="0" baseline="0" dirty="0">
                <a:ln>
                  <a:noFill/>
                </a:ln>
                <a:effectLst/>
                <a:latin typeface="Aptos" panose="020B0004020202020204" pitchFamily="34" charset="0"/>
              </a:rPr>
              <a:t>If my advisor asked me to explain this right now, could I?</a:t>
            </a:r>
          </a:p>
        </p:txBody>
      </p:sp>
      <p:pic>
        <p:nvPicPr>
          <p:cNvPr id="13" name="Picture 12" descr="A cartoon of a robot&#10;&#10;AI-generated content may be incorrect.">
            <a:extLst>
              <a:ext uri="{FF2B5EF4-FFF2-40B4-BE49-F238E27FC236}">
                <a16:creationId xmlns:a16="http://schemas.microsoft.com/office/drawing/2014/main" id="{462C9396-CABD-8ECA-05AF-A5F2DCF18E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2406" y="2295588"/>
            <a:ext cx="2267296" cy="3429859"/>
          </a:xfrm>
          <a:prstGeom prst="rect">
            <a:avLst/>
          </a:prstGeom>
        </p:spPr>
      </p:pic>
      <p:sp>
        <p:nvSpPr>
          <p:cNvPr id="14" name="TextBox 13">
            <a:extLst>
              <a:ext uri="{FF2B5EF4-FFF2-40B4-BE49-F238E27FC236}">
                <a16:creationId xmlns:a16="http://schemas.microsoft.com/office/drawing/2014/main" id="{2EAB5B68-8AFA-4EBD-E94E-86AB59639660}"/>
              </a:ext>
            </a:extLst>
          </p:cNvPr>
          <p:cNvSpPr txBox="1"/>
          <p:nvPr/>
        </p:nvSpPr>
        <p:spPr>
          <a:xfrm>
            <a:off x="10329259" y="994551"/>
            <a:ext cx="1810465" cy="1644506"/>
          </a:xfrm>
          <a:prstGeom prst="wedgeRoundRectCallout">
            <a:avLst>
              <a:gd name="adj1" fmla="val -52261"/>
              <a:gd name="adj2" fmla="val 81576"/>
              <a:gd name="adj3" fmla="val 16667"/>
            </a:avLst>
          </a:prstGeom>
          <a:solidFill>
            <a:schemeClr val="accent1">
              <a:lumMod val="20000"/>
              <a:lumOff val="80000"/>
            </a:schemeClr>
          </a:solidFill>
          <a:ln>
            <a:solidFill>
              <a:schemeClr val="accent1"/>
            </a:solidFill>
          </a:ln>
        </p:spPr>
        <p:txBody>
          <a:bodyPr wrap="square">
            <a:spAutoFit/>
          </a:bodyPr>
          <a:lstStyle/>
          <a:p>
            <a:pPr marR="0" lvl="0" algn="l" defTabSz="914400" rtl="0" eaLnBrk="0" fontAlgn="base" latinLnBrk="0" hangingPunct="0">
              <a:spcBef>
                <a:spcPct val="0"/>
              </a:spcBef>
              <a:spcAft>
                <a:spcPct val="0"/>
              </a:spcAft>
              <a:buClrTx/>
              <a:buSzTx/>
              <a:tabLst/>
            </a:pPr>
            <a:r>
              <a:rPr kumimoji="0" lang="en-US" altLang="en-US" sz="1800" b="1" i="0" u="none" strike="noStrike" cap="none" normalizeH="0" baseline="0" dirty="0">
                <a:ln>
                  <a:noFill/>
                </a:ln>
                <a:effectLst/>
                <a:latin typeface="Aptos" panose="020B0004020202020204" pitchFamily="34" charset="0"/>
              </a:rPr>
              <a:t>Would I be comfortable defending this choice in my defense?</a:t>
            </a:r>
          </a:p>
        </p:txBody>
      </p:sp>
      <p:pic>
        <p:nvPicPr>
          <p:cNvPr id="15" name="Picture 14" descr="A cartoon of a robot with a heart on its chest&#10;&#10;AI-generated content may be incorrect.">
            <a:extLst>
              <a:ext uri="{FF2B5EF4-FFF2-40B4-BE49-F238E27FC236}">
                <a16:creationId xmlns:a16="http://schemas.microsoft.com/office/drawing/2014/main" id="{3ECD50C6-3CCE-0E0A-8D10-152821E87A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9132" y="2512143"/>
            <a:ext cx="1631117" cy="3407437"/>
          </a:xfrm>
          <a:prstGeom prst="rect">
            <a:avLst/>
          </a:prstGeom>
        </p:spPr>
      </p:pic>
      <p:sp>
        <p:nvSpPr>
          <p:cNvPr id="16" name="TextBox 15">
            <a:extLst>
              <a:ext uri="{FF2B5EF4-FFF2-40B4-BE49-F238E27FC236}">
                <a16:creationId xmlns:a16="http://schemas.microsoft.com/office/drawing/2014/main" id="{3E7609A6-68A5-A4B7-631B-8A8C43973A73}"/>
              </a:ext>
            </a:extLst>
          </p:cNvPr>
          <p:cNvSpPr txBox="1"/>
          <p:nvPr/>
        </p:nvSpPr>
        <p:spPr>
          <a:xfrm>
            <a:off x="2477729" y="3076905"/>
            <a:ext cx="1855624" cy="1328023"/>
          </a:xfrm>
          <a:prstGeom prst="wedgeRoundRectCallout">
            <a:avLst>
              <a:gd name="adj1" fmla="val 81520"/>
              <a:gd name="adj2" fmla="val -47887"/>
              <a:gd name="adj3" fmla="val 16667"/>
            </a:avLst>
          </a:prstGeom>
          <a:solidFill>
            <a:schemeClr val="accent1">
              <a:lumMod val="20000"/>
              <a:lumOff val="80000"/>
            </a:schemeClr>
          </a:solidFill>
          <a:ln>
            <a:solidFill>
              <a:schemeClr val="accent1"/>
            </a:solidFill>
          </a:ln>
        </p:spPr>
        <p:txBody>
          <a:bodyPr wrap="square">
            <a:spAutoFit/>
          </a:bodyPr>
          <a:lstStyle/>
          <a:p>
            <a:pPr marR="0" lvl="0" algn="l" defTabSz="914400" rtl="0" eaLnBrk="0" fontAlgn="base" latinLnBrk="0" hangingPunct="0">
              <a:spcBef>
                <a:spcPct val="0"/>
              </a:spcBef>
              <a:spcAft>
                <a:spcPct val="0"/>
              </a:spcAft>
              <a:buClrTx/>
              <a:buSzTx/>
              <a:tabLst/>
            </a:pPr>
            <a:r>
              <a:rPr kumimoji="0" lang="en-US" altLang="en-US" sz="1800" b="1" i="0" u="none" strike="noStrike" cap="none" normalizeH="0" baseline="0" dirty="0">
                <a:ln>
                  <a:noFill/>
                </a:ln>
                <a:effectLst/>
                <a:latin typeface="Aptos" panose="020B0004020202020204" pitchFamily="34" charset="0"/>
              </a:rPr>
              <a:t>Am I using AI to learn faster or to avoid learning?</a:t>
            </a:r>
          </a:p>
        </p:txBody>
      </p:sp>
      <p:pic>
        <p:nvPicPr>
          <p:cNvPr id="17" name="Picture 16" descr="A cartoon of a robot&#10;&#10;AI-generated content may be incorrect.">
            <a:extLst>
              <a:ext uri="{FF2B5EF4-FFF2-40B4-BE49-F238E27FC236}">
                <a16:creationId xmlns:a16="http://schemas.microsoft.com/office/drawing/2014/main" id="{07748D35-49C9-ED08-258D-9AB0DCE100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7522" y="1617954"/>
            <a:ext cx="1948116" cy="3478748"/>
          </a:xfrm>
          <a:prstGeom prst="rect">
            <a:avLst/>
          </a:prstGeom>
        </p:spPr>
      </p:pic>
      <p:sp>
        <p:nvSpPr>
          <p:cNvPr id="18" name="TextBox 17">
            <a:extLst>
              <a:ext uri="{FF2B5EF4-FFF2-40B4-BE49-F238E27FC236}">
                <a16:creationId xmlns:a16="http://schemas.microsoft.com/office/drawing/2014/main" id="{CD4E0054-F978-B470-3459-954A9E0D671C}"/>
              </a:ext>
            </a:extLst>
          </p:cNvPr>
          <p:cNvSpPr txBox="1"/>
          <p:nvPr/>
        </p:nvSpPr>
        <p:spPr>
          <a:xfrm>
            <a:off x="4588831" y="1057108"/>
            <a:ext cx="2310530" cy="1328023"/>
          </a:xfrm>
          <a:prstGeom prst="wedgeRoundRectCallout">
            <a:avLst>
              <a:gd name="adj1" fmla="val 52332"/>
              <a:gd name="adj2" fmla="val 65486"/>
              <a:gd name="adj3" fmla="val 16667"/>
            </a:avLst>
          </a:prstGeom>
          <a:solidFill>
            <a:schemeClr val="accent1">
              <a:lumMod val="20000"/>
              <a:lumOff val="80000"/>
            </a:schemeClr>
          </a:solidFill>
          <a:ln>
            <a:solidFill>
              <a:schemeClr val="accent1"/>
            </a:solidFill>
          </a:ln>
        </p:spPr>
        <p:txBody>
          <a:bodyPr wrap="square">
            <a:spAutoFit/>
          </a:bodyPr>
          <a:lstStyle/>
          <a:p>
            <a:pPr marR="0" lvl="0" algn="l" defTabSz="914400" rtl="0" eaLnBrk="0" fontAlgn="base" latinLnBrk="0" hangingPunct="0">
              <a:spcBef>
                <a:spcPct val="0"/>
              </a:spcBef>
              <a:spcAft>
                <a:spcPct val="0"/>
              </a:spcAft>
              <a:buClrTx/>
              <a:buSzTx/>
              <a:tabLst/>
            </a:pPr>
            <a:r>
              <a:rPr kumimoji="0" lang="en-US" altLang="en-US" sz="1800" b="1" i="0" u="none" strike="noStrike" cap="none" normalizeH="0" baseline="0" dirty="0">
                <a:ln>
                  <a:noFill/>
                </a:ln>
                <a:effectLst/>
                <a:latin typeface="Aptos" panose="020B0004020202020204" pitchFamily="34" charset="0"/>
              </a:rPr>
              <a:t>Could somebody reproduce my work based on my documentation?</a:t>
            </a:r>
          </a:p>
        </p:txBody>
      </p:sp>
    </p:spTree>
    <p:extLst>
      <p:ext uri="{BB962C8B-B14F-4D97-AF65-F5344CB8AC3E}">
        <p14:creationId xmlns:p14="http://schemas.microsoft.com/office/powerpoint/2010/main" val="3294937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3EA35-5ABF-ACA3-5FD5-DEEEF0929704}"/>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A6418943-6CE0-9631-54A3-CF54C526415B}"/>
              </a:ext>
            </a:extLst>
          </p:cNvPr>
          <p:cNvSpPr/>
          <p:nvPr/>
        </p:nvSpPr>
        <p:spPr>
          <a:xfrm>
            <a:off x="2153268" y="1494503"/>
            <a:ext cx="3883741" cy="2045109"/>
          </a:xfrm>
          <a:prstGeom prst="roundRect">
            <a:avLst/>
          </a:prstGeom>
          <a:solidFill>
            <a:schemeClr val="accent1">
              <a:lumMod val="40000"/>
              <a:lumOff val="60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5832F16-B9BE-641C-5F23-E46B24D0F585}"/>
              </a:ext>
            </a:extLst>
          </p:cNvPr>
          <p:cNvSpPr/>
          <p:nvPr/>
        </p:nvSpPr>
        <p:spPr>
          <a:xfrm>
            <a:off x="2153268" y="3691539"/>
            <a:ext cx="3883741" cy="2045109"/>
          </a:xfrm>
          <a:prstGeom prst="roundRect">
            <a:avLst/>
          </a:prstGeom>
          <a:solidFill>
            <a:schemeClr val="accent1">
              <a:lumMod val="40000"/>
              <a:lumOff val="60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54850FB-7599-B89D-053F-6C90BE6AF0CE}"/>
              </a:ext>
            </a:extLst>
          </p:cNvPr>
          <p:cNvSpPr/>
          <p:nvPr/>
        </p:nvSpPr>
        <p:spPr>
          <a:xfrm>
            <a:off x="6169747" y="1494503"/>
            <a:ext cx="3883741" cy="2045109"/>
          </a:xfrm>
          <a:prstGeom prst="roundRect">
            <a:avLst/>
          </a:prstGeom>
          <a:solidFill>
            <a:schemeClr val="accent1">
              <a:lumMod val="40000"/>
              <a:lumOff val="60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F8AA4E9-C184-2826-9125-A49CD332C5FC}"/>
              </a:ext>
            </a:extLst>
          </p:cNvPr>
          <p:cNvSpPr/>
          <p:nvPr/>
        </p:nvSpPr>
        <p:spPr>
          <a:xfrm>
            <a:off x="6169747" y="3691539"/>
            <a:ext cx="3883741" cy="2045109"/>
          </a:xfrm>
          <a:prstGeom prst="roundRect">
            <a:avLst/>
          </a:prstGeom>
          <a:solidFill>
            <a:schemeClr val="accent1">
              <a:lumMod val="40000"/>
              <a:lumOff val="60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76C9339-2A56-74A0-326E-634DEE0E3F9F}"/>
              </a:ext>
            </a:extLst>
          </p:cNvPr>
          <p:cNvSpPr txBox="1"/>
          <p:nvPr/>
        </p:nvSpPr>
        <p:spPr>
          <a:xfrm>
            <a:off x="6317294" y="3854416"/>
            <a:ext cx="3717026" cy="1569660"/>
          </a:xfrm>
          <a:prstGeom prst="rect">
            <a:avLst/>
          </a:prstGeom>
          <a:noFill/>
        </p:spPr>
        <p:txBody>
          <a:bodyPr wrap="square">
            <a:spAutoFit/>
          </a:bodyPr>
          <a:lstStyle/>
          <a:p>
            <a:r>
              <a:rPr lang="en-US" sz="2400" dirty="0">
                <a:latin typeface="Aptos" panose="020B0004020202020204" pitchFamily="34" charset="0"/>
              </a:rPr>
              <a:t>Your committee wants to see YOUR thinking, enhanced by AI, </a:t>
            </a:r>
          </a:p>
          <a:p>
            <a:r>
              <a:rPr lang="en-US" sz="2400" dirty="0">
                <a:latin typeface="Aptos" panose="020B0004020202020204" pitchFamily="34" charset="0"/>
              </a:rPr>
              <a:t>not replaced by it.</a:t>
            </a:r>
          </a:p>
        </p:txBody>
      </p:sp>
      <p:sp>
        <p:nvSpPr>
          <p:cNvPr id="7" name="TextBox 6">
            <a:extLst>
              <a:ext uri="{FF2B5EF4-FFF2-40B4-BE49-F238E27FC236}">
                <a16:creationId xmlns:a16="http://schemas.microsoft.com/office/drawing/2014/main" id="{01D5D994-E327-62E7-9C3D-97A604B7BD6E}"/>
              </a:ext>
            </a:extLst>
          </p:cNvPr>
          <p:cNvSpPr txBox="1"/>
          <p:nvPr/>
        </p:nvSpPr>
        <p:spPr>
          <a:xfrm>
            <a:off x="0" y="536355"/>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Key Takeaways</a:t>
            </a:r>
          </a:p>
        </p:txBody>
      </p:sp>
      <p:sp>
        <p:nvSpPr>
          <p:cNvPr id="4" name="TextBox 3">
            <a:extLst>
              <a:ext uri="{FF2B5EF4-FFF2-40B4-BE49-F238E27FC236}">
                <a16:creationId xmlns:a16="http://schemas.microsoft.com/office/drawing/2014/main" id="{1324C373-37F4-8019-E740-E1A6EC7FBD25}"/>
              </a:ext>
            </a:extLst>
          </p:cNvPr>
          <p:cNvSpPr txBox="1"/>
          <p:nvPr/>
        </p:nvSpPr>
        <p:spPr>
          <a:xfrm>
            <a:off x="2754330" y="1885195"/>
            <a:ext cx="3115964" cy="1200329"/>
          </a:xfrm>
          <a:prstGeom prst="rect">
            <a:avLst/>
          </a:prstGeom>
          <a:noFill/>
        </p:spPr>
        <p:txBody>
          <a:bodyPr wrap="square">
            <a:spAutoFit/>
          </a:bodyPr>
          <a:lstStyle/>
          <a:p>
            <a:pPr algn="r">
              <a:buNone/>
            </a:pPr>
            <a:r>
              <a:rPr lang="en-US" sz="2400" dirty="0">
                <a:latin typeface="Aptos" panose="020B0004020202020204" pitchFamily="34" charset="0"/>
              </a:rPr>
              <a:t>Each AI persona has specific benefits and blind spots.</a:t>
            </a:r>
          </a:p>
        </p:txBody>
      </p:sp>
      <p:sp>
        <p:nvSpPr>
          <p:cNvPr id="9" name="TextBox 8">
            <a:extLst>
              <a:ext uri="{FF2B5EF4-FFF2-40B4-BE49-F238E27FC236}">
                <a16:creationId xmlns:a16="http://schemas.microsoft.com/office/drawing/2014/main" id="{6D2A90A5-35CC-4633-46AF-0D148868F1A6}"/>
              </a:ext>
            </a:extLst>
          </p:cNvPr>
          <p:cNvSpPr txBox="1"/>
          <p:nvPr/>
        </p:nvSpPr>
        <p:spPr>
          <a:xfrm>
            <a:off x="2153268" y="3854416"/>
            <a:ext cx="3717026" cy="1938992"/>
          </a:xfrm>
          <a:prstGeom prst="rect">
            <a:avLst/>
          </a:prstGeom>
          <a:noFill/>
        </p:spPr>
        <p:txBody>
          <a:bodyPr wrap="square">
            <a:spAutoFit/>
          </a:bodyPr>
          <a:lstStyle/>
          <a:p>
            <a:pPr indent="3175" algn="r">
              <a:buNone/>
            </a:pPr>
            <a:r>
              <a:rPr lang="en-US" sz="2400" dirty="0">
                <a:latin typeface="Aptos" panose="020B0004020202020204" pitchFamily="34" charset="0"/>
              </a:rPr>
              <a:t>The biggest risks: </a:t>
            </a:r>
          </a:p>
          <a:p>
            <a:pPr indent="3175" algn="r">
              <a:buNone/>
            </a:pPr>
            <a:r>
              <a:rPr lang="en-US" sz="2400" dirty="0">
                <a:latin typeface="Aptos" panose="020B0004020202020204" pitchFamily="34" charset="0"/>
              </a:rPr>
              <a:t>Losing understanding, authenticity, and professional development.</a:t>
            </a:r>
          </a:p>
          <a:p>
            <a:pPr algn="r">
              <a:buNone/>
            </a:pPr>
            <a:endParaRPr lang="en-US" sz="2400" dirty="0">
              <a:latin typeface="Aptos" panose="020B0004020202020204" pitchFamily="34" charset="0"/>
            </a:endParaRPr>
          </a:p>
        </p:txBody>
      </p:sp>
      <p:sp>
        <p:nvSpPr>
          <p:cNvPr id="11" name="TextBox 10">
            <a:extLst>
              <a:ext uri="{FF2B5EF4-FFF2-40B4-BE49-F238E27FC236}">
                <a16:creationId xmlns:a16="http://schemas.microsoft.com/office/drawing/2014/main" id="{040453D8-1B78-6AC6-2FDF-9320AF3B00AB}"/>
              </a:ext>
            </a:extLst>
          </p:cNvPr>
          <p:cNvSpPr txBox="1"/>
          <p:nvPr/>
        </p:nvSpPr>
        <p:spPr>
          <a:xfrm>
            <a:off x="6317294" y="1885195"/>
            <a:ext cx="3684642" cy="1200329"/>
          </a:xfrm>
          <a:prstGeom prst="rect">
            <a:avLst/>
          </a:prstGeom>
          <a:noFill/>
        </p:spPr>
        <p:txBody>
          <a:bodyPr wrap="square">
            <a:spAutoFit/>
          </a:bodyPr>
          <a:lstStyle/>
          <a:p>
            <a:pPr>
              <a:buNone/>
            </a:pPr>
            <a:r>
              <a:rPr lang="en-US" sz="2400" dirty="0">
                <a:latin typeface="Aptos" panose="020B0004020202020204" pitchFamily="34" charset="0"/>
              </a:rPr>
              <a:t>Solutions exist. </a:t>
            </a:r>
          </a:p>
          <a:p>
            <a:pPr>
              <a:buNone/>
            </a:pPr>
            <a:r>
              <a:rPr lang="en-US" sz="2400" dirty="0">
                <a:latin typeface="Aptos" panose="020B0004020202020204" pitchFamily="34" charset="0"/>
              </a:rPr>
              <a:t>They require intentionality and documentation.</a:t>
            </a:r>
          </a:p>
        </p:txBody>
      </p:sp>
    </p:spTree>
    <p:extLst>
      <p:ext uri="{BB962C8B-B14F-4D97-AF65-F5344CB8AC3E}">
        <p14:creationId xmlns:p14="http://schemas.microsoft.com/office/powerpoint/2010/main" val="3794500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97A514E-B198-27E2-F17F-0592418CBE2E}"/>
              </a:ext>
            </a:extLst>
          </p:cNvPr>
          <p:cNvSpPr/>
          <p:nvPr/>
        </p:nvSpPr>
        <p:spPr>
          <a:xfrm>
            <a:off x="2321243" y="141265"/>
            <a:ext cx="7874809" cy="6207616"/>
          </a:xfrm>
          <a:prstGeom prst="roundRect">
            <a:avLst/>
          </a:prstGeom>
          <a:solidFill>
            <a:schemeClr val="accent1">
              <a:lumMod val="40000"/>
              <a:lumOff val="60000"/>
            </a:schemeClr>
          </a:solidFill>
          <a:ln w="76200">
            <a:solidFill>
              <a:srgbClr val="F5A7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F52C4B2-2044-11AC-5035-0DAFAC877A15}"/>
              </a:ext>
            </a:extLst>
          </p:cNvPr>
          <p:cNvSpPr txBox="1"/>
          <p:nvPr/>
        </p:nvSpPr>
        <p:spPr>
          <a:xfrm>
            <a:off x="3014124" y="209382"/>
            <a:ext cx="7369936" cy="5957272"/>
          </a:xfrm>
          <a:prstGeom prst="rect">
            <a:avLst/>
          </a:prstGeom>
          <a:noFill/>
        </p:spPr>
        <p:txBody>
          <a:bodyPr wrap="square">
            <a:spAutoFit/>
          </a:bodyPr>
          <a:lstStyle/>
          <a:p>
            <a:pPr>
              <a:buNone/>
            </a:pPr>
            <a:r>
              <a:rPr lang="en-US" sz="3600" b="1" dirty="0">
                <a:solidFill>
                  <a:srgbClr val="2F5597"/>
                </a:solidFill>
                <a:latin typeface="Aptos" panose="020B0004020202020204" pitchFamily="34" charset="0"/>
              </a:rPr>
              <a:t>Your Daily AI Ethics Checklist</a:t>
            </a:r>
          </a:p>
          <a:p>
            <a:pPr>
              <a:buNone/>
            </a:pPr>
            <a:endParaRPr lang="en-US" b="1" dirty="0">
              <a:latin typeface="Aptos" panose="020B0004020202020204" pitchFamily="34" charset="0"/>
            </a:endParaRPr>
          </a:p>
          <a:p>
            <a:pPr>
              <a:lnSpc>
                <a:spcPct val="150000"/>
              </a:lnSpc>
              <a:buNone/>
            </a:pPr>
            <a:r>
              <a:rPr lang="en-US" sz="2400" b="1" dirty="0">
                <a:latin typeface="Aptos" panose="020B0004020202020204" pitchFamily="34" charset="0"/>
              </a:rPr>
              <a:t>Before using AI:</a:t>
            </a:r>
          </a:p>
          <a:p>
            <a:pPr>
              <a:lnSpc>
                <a:spcPct val="150000"/>
              </a:lnSpc>
              <a:buNone/>
            </a:pPr>
            <a:endParaRPr lang="en-US" sz="1200" b="1" dirty="0">
              <a:latin typeface="Aptos" panose="020B0004020202020204" pitchFamily="34" charset="0"/>
            </a:endParaRPr>
          </a:p>
          <a:p>
            <a:pPr>
              <a:lnSpc>
                <a:spcPct val="150000"/>
              </a:lnSpc>
            </a:pPr>
            <a:r>
              <a:rPr lang="en-US" sz="2400" b="1" dirty="0">
                <a:latin typeface="Aptos" panose="020B0004020202020204" pitchFamily="34" charset="0"/>
              </a:rPr>
              <a:t>Purpose</a:t>
            </a:r>
            <a:br>
              <a:rPr lang="en-US" sz="2000" b="1" dirty="0">
                <a:latin typeface="Aptos" panose="020B0004020202020204" pitchFamily="34" charset="0"/>
              </a:rPr>
            </a:br>
            <a:r>
              <a:rPr lang="en-US" sz="2000" b="1" dirty="0">
                <a:latin typeface="Aptos" panose="020B0004020202020204" pitchFamily="34" charset="0"/>
              </a:rPr>
              <a:t>	</a:t>
            </a:r>
            <a:r>
              <a:rPr lang="en-US" sz="2000" dirty="0">
                <a:latin typeface="Aptos" panose="020B0004020202020204" pitchFamily="34" charset="0"/>
              </a:rPr>
              <a:t>What exactly am I asking AI to do?</a:t>
            </a:r>
          </a:p>
          <a:p>
            <a:pPr>
              <a:lnSpc>
                <a:spcPct val="150000"/>
              </a:lnSpc>
            </a:pPr>
            <a:r>
              <a:rPr lang="en-US" sz="2400" b="1" dirty="0">
                <a:latin typeface="Aptos" panose="020B0004020202020204" pitchFamily="34" charset="0"/>
              </a:rPr>
              <a:t>Attribution</a:t>
            </a:r>
            <a:br>
              <a:rPr lang="en-US" sz="2000" b="1" dirty="0">
                <a:latin typeface="Aptos" panose="020B0004020202020204" pitchFamily="34" charset="0"/>
              </a:rPr>
            </a:br>
            <a:r>
              <a:rPr lang="en-US" sz="2000" b="1" dirty="0">
                <a:latin typeface="Aptos" panose="020B0004020202020204" pitchFamily="34" charset="0"/>
              </a:rPr>
              <a:t>	</a:t>
            </a:r>
            <a:r>
              <a:rPr lang="en-US" sz="2000" dirty="0">
                <a:latin typeface="Aptos" panose="020B0004020202020204" pitchFamily="34" charset="0"/>
              </a:rPr>
              <a:t>How will I acknowledge this assistance?</a:t>
            </a:r>
          </a:p>
          <a:p>
            <a:pPr>
              <a:lnSpc>
                <a:spcPct val="150000"/>
              </a:lnSpc>
            </a:pPr>
            <a:r>
              <a:rPr lang="en-US" sz="2400" b="1" dirty="0">
                <a:latin typeface="Aptos" panose="020B0004020202020204" pitchFamily="34" charset="0"/>
              </a:rPr>
              <a:t>Understanding</a:t>
            </a:r>
            <a:br>
              <a:rPr lang="en-US" sz="2000" b="1" dirty="0">
                <a:latin typeface="Aptos" panose="020B0004020202020204" pitchFamily="34" charset="0"/>
              </a:rPr>
            </a:br>
            <a:r>
              <a:rPr lang="en-US" sz="2000" b="1" dirty="0">
                <a:latin typeface="Aptos" panose="020B0004020202020204" pitchFamily="34" charset="0"/>
              </a:rPr>
              <a:t>	</a:t>
            </a:r>
            <a:r>
              <a:rPr lang="en-US" sz="2000" dirty="0">
                <a:latin typeface="Aptos" panose="020B0004020202020204" pitchFamily="34" charset="0"/>
              </a:rPr>
              <a:t>Will I still understand my own work?</a:t>
            </a:r>
          </a:p>
          <a:p>
            <a:pPr>
              <a:lnSpc>
                <a:spcPct val="150000"/>
              </a:lnSpc>
            </a:pPr>
            <a:r>
              <a:rPr lang="en-US" sz="2400" b="1" dirty="0">
                <a:latin typeface="Aptos" panose="020B0004020202020204" pitchFamily="34" charset="0"/>
              </a:rPr>
              <a:t>Growth</a:t>
            </a:r>
            <a:br>
              <a:rPr lang="en-US" sz="2000" b="1" dirty="0">
                <a:latin typeface="Aptos" panose="020B0004020202020204" pitchFamily="34" charset="0"/>
              </a:rPr>
            </a:br>
            <a:r>
              <a:rPr lang="en-US" sz="2000" b="1" dirty="0">
                <a:latin typeface="Aptos" panose="020B0004020202020204" pitchFamily="34" charset="0"/>
              </a:rPr>
              <a:t>	</a:t>
            </a:r>
            <a:r>
              <a:rPr lang="en-US" sz="2000" dirty="0">
                <a:latin typeface="Aptos" panose="020B0004020202020204" pitchFamily="34" charset="0"/>
              </a:rPr>
              <a:t>Am I learning or just getting things done?</a:t>
            </a:r>
          </a:p>
        </p:txBody>
      </p:sp>
      <p:grpSp>
        <p:nvGrpSpPr>
          <p:cNvPr id="14" name="Group 13">
            <a:extLst>
              <a:ext uri="{FF2B5EF4-FFF2-40B4-BE49-F238E27FC236}">
                <a16:creationId xmlns:a16="http://schemas.microsoft.com/office/drawing/2014/main" id="{A1DA26F7-9856-84C3-974D-896EC8290878}"/>
              </a:ext>
            </a:extLst>
          </p:cNvPr>
          <p:cNvGrpSpPr/>
          <p:nvPr/>
        </p:nvGrpSpPr>
        <p:grpSpPr>
          <a:xfrm>
            <a:off x="1789471" y="1723534"/>
            <a:ext cx="1015180" cy="1015180"/>
            <a:chOff x="1226575" y="1944329"/>
            <a:chExt cx="1312605" cy="1312605"/>
          </a:xfrm>
        </p:grpSpPr>
        <p:sp>
          <p:nvSpPr>
            <p:cNvPr id="13" name="Rectangle: Rounded Corners 12">
              <a:extLst>
                <a:ext uri="{FF2B5EF4-FFF2-40B4-BE49-F238E27FC236}">
                  <a16:creationId xmlns:a16="http://schemas.microsoft.com/office/drawing/2014/main" id="{111E5555-EDEB-4384-5676-377A60026BBA}"/>
                </a:ext>
              </a:extLst>
            </p:cNvPr>
            <p:cNvSpPr/>
            <p:nvPr/>
          </p:nvSpPr>
          <p:spPr>
            <a:xfrm>
              <a:off x="1356852" y="2074606"/>
              <a:ext cx="1052052" cy="1052052"/>
            </a:xfrm>
            <a:prstGeom prst="roundRect">
              <a:avLst/>
            </a:prstGeom>
            <a:solidFill>
              <a:schemeClr val="bg1"/>
            </a:solidFill>
            <a:ln w="38100">
              <a:solidFill>
                <a:srgbClr val="BC1F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651B319-544C-F201-33C3-F75BB0C8E1B8}"/>
                </a:ext>
              </a:extLst>
            </p:cNvPr>
            <p:cNvPicPr>
              <a:picLocks noChangeAspect="1"/>
            </p:cNvPicPr>
            <p:nvPr/>
          </p:nvPicPr>
          <p:blipFill>
            <a:blip r:embed="rId3"/>
            <a:stretch>
              <a:fillRect/>
            </a:stretch>
          </p:blipFill>
          <p:spPr>
            <a:xfrm>
              <a:off x="1226575" y="1944329"/>
              <a:ext cx="1312605" cy="1312605"/>
            </a:xfrm>
            <a:prstGeom prst="rect">
              <a:avLst/>
            </a:prstGeom>
          </p:spPr>
        </p:pic>
      </p:grpSp>
      <p:grpSp>
        <p:nvGrpSpPr>
          <p:cNvPr id="15" name="Group 14">
            <a:extLst>
              <a:ext uri="{FF2B5EF4-FFF2-40B4-BE49-F238E27FC236}">
                <a16:creationId xmlns:a16="http://schemas.microsoft.com/office/drawing/2014/main" id="{575AF328-E4C9-3C82-8753-837574466E75}"/>
              </a:ext>
            </a:extLst>
          </p:cNvPr>
          <p:cNvGrpSpPr/>
          <p:nvPr/>
        </p:nvGrpSpPr>
        <p:grpSpPr>
          <a:xfrm>
            <a:off x="1789471" y="2719882"/>
            <a:ext cx="1015180" cy="1015180"/>
            <a:chOff x="1226575" y="1944329"/>
            <a:chExt cx="1312605" cy="1312605"/>
          </a:xfrm>
        </p:grpSpPr>
        <p:sp>
          <p:nvSpPr>
            <p:cNvPr id="16" name="Rectangle: Rounded Corners 15">
              <a:extLst>
                <a:ext uri="{FF2B5EF4-FFF2-40B4-BE49-F238E27FC236}">
                  <a16:creationId xmlns:a16="http://schemas.microsoft.com/office/drawing/2014/main" id="{76EE3E96-0506-48DF-2605-36A6FE2473CB}"/>
                </a:ext>
              </a:extLst>
            </p:cNvPr>
            <p:cNvSpPr/>
            <p:nvPr/>
          </p:nvSpPr>
          <p:spPr>
            <a:xfrm>
              <a:off x="1356852" y="2074606"/>
              <a:ext cx="1052052" cy="1052052"/>
            </a:xfrm>
            <a:prstGeom prst="roundRect">
              <a:avLst/>
            </a:prstGeom>
            <a:solidFill>
              <a:schemeClr val="bg1"/>
            </a:solidFill>
            <a:ln w="38100">
              <a:solidFill>
                <a:srgbClr val="BC1F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892065F-9E3C-298A-6D70-41AF72415A51}"/>
                </a:ext>
              </a:extLst>
            </p:cNvPr>
            <p:cNvPicPr>
              <a:picLocks noChangeAspect="1"/>
            </p:cNvPicPr>
            <p:nvPr/>
          </p:nvPicPr>
          <p:blipFill>
            <a:blip r:embed="rId3"/>
            <a:stretch>
              <a:fillRect/>
            </a:stretch>
          </p:blipFill>
          <p:spPr>
            <a:xfrm>
              <a:off x="1226575" y="1944329"/>
              <a:ext cx="1312605" cy="1312605"/>
            </a:xfrm>
            <a:prstGeom prst="rect">
              <a:avLst/>
            </a:prstGeom>
          </p:spPr>
        </p:pic>
      </p:grpSp>
      <p:grpSp>
        <p:nvGrpSpPr>
          <p:cNvPr id="18" name="Group 17">
            <a:extLst>
              <a:ext uri="{FF2B5EF4-FFF2-40B4-BE49-F238E27FC236}">
                <a16:creationId xmlns:a16="http://schemas.microsoft.com/office/drawing/2014/main" id="{2CC76CD6-681D-724D-7578-9B90CBED0B45}"/>
              </a:ext>
            </a:extLst>
          </p:cNvPr>
          <p:cNvGrpSpPr/>
          <p:nvPr/>
        </p:nvGrpSpPr>
        <p:grpSpPr>
          <a:xfrm>
            <a:off x="1789471" y="3716230"/>
            <a:ext cx="1015180" cy="1015180"/>
            <a:chOff x="1226575" y="1944329"/>
            <a:chExt cx="1312605" cy="1312605"/>
          </a:xfrm>
        </p:grpSpPr>
        <p:sp>
          <p:nvSpPr>
            <p:cNvPr id="19" name="Rectangle: Rounded Corners 18">
              <a:extLst>
                <a:ext uri="{FF2B5EF4-FFF2-40B4-BE49-F238E27FC236}">
                  <a16:creationId xmlns:a16="http://schemas.microsoft.com/office/drawing/2014/main" id="{1A85CF03-3BFB-B0E1-982D-83B954DD9188}"/>
                </a:ext>
              </a:extLst>
            </p:cNvPr>
            <p:cNvSpPr/>
            <p:nvPr/>
          </p:nvSpPr>
          <p:spPr>
            <a:xfrm>
              <a:off x="1356852" y="2074606"/>
              <a:ext cx="1052052" cy="1052052"/>
            </a:xfrm>
            <a:prstGeom prst="roundRect">
              <a:avLst/>
            </a:prstGeom>
            <a:solidFill>
              <a:schemeClr val="bg1"/>
            </a:solidFill>
            <a:ln w="38100">
              <a:solidFill>
                <a:srgbClr val="BC1F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A0E14673-D5C3-4EC2-12CA-78BD9BB1EF01}"/>
                </a:ext>
              </a:extLst>
            </p:cNvPr>
            <p:cNvPicPr>
              <a:picLocks noChangeAspect="1"/>
            </p:cNvPicPr>
            <p:nvPr/>
          </p:nvPicPr>
          <p:blipFill>
            <a:blip r:embed="rId3"/>
            <a:stretch>
              <a:fillRect/>
            </a:stretch>
          </p:blipFill>
          <p:spPr>
            <a:xfrm>
              <a:off x="1226575" y="1944329"/>
              <a:ext cx="1312605" cy="1312605"/>
            </a:xfrm>
            <a:prstGeom prst="rect">
              <a:avLst/>
            </a:prstGeom>
          </p:spPr>
        </p:pic>
      </p:grpSp>
      <p:grpSp>
        <p:nvGrpSpPr>
          <p:cNvPr id="21" name="Group 20">
            <a:extLst>
              <a:ext uri="{FF2B5EF4-FFF2-40B4-BE49-F238E27FC236}">
                <a16:creationId xmlns:a16="http://schemas.microsoft.com/office/drawing/2014/main" id="{E6C0CDC6-0E97-E5A7-36B3-AD8017B5B160}"/>
              </a:ext>
            </a:extLst>
          </p:cNvPr>
          <p:cNvGrpSpPr/>
          <p:nvPr/>
        </p:nvGrpSpPr>
        <p:grpSpPr>
          <a:xfrm>
            <a:off x="1789471" y="4712579"/>
            <a:ext cx="1015180" cy="1015180"/>
            <a:chOff x="1226575" y="1944329"/>
            <a:chExt cx="1312605" cy="1312605"/>
          </a:xfrm>
        </p:grpSpPr>
        <p:sp>
          <p:nvSpPr>
            <p:cNvPr id="22" name="Rectangle: Rounded Corners 21">
              <a:extLst>
                <a:ext uri="{FF2B5EF4-FFF2-40B4-BE49-F238E27FC236}">
                  <a16:creationId xmlns:a16="http://schemas.microsoft.com/office/drawing/2014/main" id="{A5637944-DE82-9C86-0107-5C162CD02CD3}"/>
                </a:ext>
              </a:extLst>
            </p:cNvPr>
            <p:cNvSpPr/>
            <p:nvPr/>
          </p:nvSpPr>
          <p:spPr>
            <a:xfrm>
              <a:off x="1356852" y="2074606"/>
              <a:ext cx="1052052" cy="1052052"/>
            </a:xfrm>
            <a:prstGeom prst="roundRect">
              <a:avLst/>
            </a:prstGeom>
            <a:solidFill>
              <a:schemeClr val="bg1"/>
            </a:solidFill>
            <a:ln w="38100">
              <a:solidFill>
                <a:srgbClr val="BC1F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70114502-4BF6-6462-4B68-AC5490DB3CD1}"/>
                </a:ext>
              </a:extLst>
            </p:cNvPr>
            <p:cNvPicPr>
              <a:picLocks noChangeAspect="1"/>
            </p:cNvPicPr>
            <p:nvPr/>
          </p:nvPicPr>
          <p:blipFill>
            <a:blip r:embed="rId3"/>
            <a:stretch>
              <a:fillRect/>
            </a:stretch>
          </p:blipFill>
          <p:spPr>
            <a:xfrm>
              <a:off x="1226575" y="1944329"/>
              <a:ext cx="1312605" cy="1312605"/>
            </a:xfrm>
            <a:prstGeom prst="rect">
              <a:avLst/>
            </a:prstGeom>
          </p:spPr>
        </p:pic>
      </p:grpSp>
    </p:spTree>
    <p:extLst>
      <p:ext uri="{BB962C8B-B14F-4D97-AF65-F5344CB8AC3E}">
        <p14:creationId xmlns:p14="http://schemas.microsoft.com/office/powerpoint/2010/main" val="406610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58CA7-2493-D52F-D0D6-5B0A383DF36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7FBA838-E566-B383-1FCB-F8207140E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2676"/>
          </a:xfrm>
          <a:prstGeom prst="rect">
            <a:avLst/>
          </a:prstGeom>
        </p:spPr>
      </p:pic>
    </p:spTree>
    <p:extLst>
      <p:ext uri="{BB962C8B-B14F-4D97-AF65-F5344CB8AC3E}">
        <p14:creationId xmlns:p14="http://schemas.microsoft.com/office/powerpoint/2010/main" val="2909693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1CA54-6A5F-7EED-7B4B-0B07A5C812FC}"/>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861FD07-FFA0-77E1-3085-AE4F235B4770}"/>
              </a:ext>
            </a:extLst>
          </p:cNvPr>
          <p:cNvSpPr/>
          <p:nvPr/>
        </p:nvSpPr>
        <p:spPr>
          <a:xfrm>
            <a:off x="2104476" y="1324943"/>
            <a:ext cx="7955280" cy="1005840"/>
          </a:xfrm>
          <a:prstGeom prst="roundRect">
            <a:avLst/>
          </a:prstGeom>
          <a:solidFill>
            <a:schemeClr val="accent1">
              <a:lumMod val="40000"/>
              <a:lumOff val="60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Bef>
                <a:spcPts val="1800"/>
              </a:spcBef>
              <a:spcAft>
                <a:spcPts val="1800"/>
              </a:spcAft>
            </a:pPr>
            <a:r>
              <a:rPr lang="en-US" sz="2800" dirty="0">
                <a:solidFill>
                  <a:schemeClr val="tx1"/>
                </a:solidFill>
                <a:latin typeface="Aptos" panose="020B0004020202020204" pitchFamily="34" charset="0"/>
              </a:rPr>
              <a:t>Keep that daily ethics checklist.</a:t>
            </a:r>
          </a:p>
        </p:txBody>
      </p:sp>
      <p:sp>
        <p:nvSpPr>
          <p:cNvPr id="5" name="Rectangle: Rounded Corners 4">
            <a:extLst>
              <a:ext uri="{FF2B5EF4-FFF2-40B4-BE49-F238E27FC236}">
                <a16:creationId xmlns:a16="http://schemas.microsoft.com/office/drawing/2014/main" id="{1FF45EE2-8A78-E695-B759-D95CD892E69F}"/>
              </a:ext>
            </a:extLst>
          </p:cNvPr>
          <p:cNvSpPr/>
          <p:nvPr/>
        </p:nvSpPr>
        <p:spPr>
          <a:xfrm>
            <a:off x="2104476" y="2500879"/>
            <a:ext cx="7955280" cy="1005840"/>
          </a:xfrm>
          <a:prstGeom prst="roundRect">
            <a:avLst/>
          </a:prstGeom>
          <a:solidFill>
            <a:schemeClr val="accent1">
              <a:lumMod val="40000"/>
              <a:lumOff val="60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0">
              <a:lnSpc>
                <a:spcPct val="150000"/>
              </a:lnSpc>
              <a:spcBef>
                <a:spcPts val="1800"/>
              </a:spcBef>
              <a:spcAft>
                <a:spcPts val="1800"/>
              </a:spcAft>
            </a:pPr>
            <a:r>
              <a:rPr lang="en-US" sz="2800" dirty="0">
                <a:solidFill>
                  <a:schemeClr val="tx1"/>
                </a:solidFill>
                <a:latin typeface="Aptos" panose="020B0004020202020204" pitchFamily="34" charset="0"/>
              </a:rPr>
              <a:t>Start an AI assistance log.</a:t>
            </a:r>
          </a:p>
        </p:txBody>
      </p:sp>
      <p:sp>
        <p:nvSpPr>
          <p:cNvPr id="6" name="Rectangle: Rounded Corners 5">
            <a:extLst>
              <a:ext uri="{FF2B5EF4-FFF2-40B4-BE49-F238E27FC236}">
                <a16:creationId xmlns:a16="http://schemas.microsoft.com/office/drawing/2014/main" id="{9EB0CF39-4287-C3D5-CD14-8132AF2005AA}"/>
              </a:ext>
            </a:extLst>
          </p:cNvPr>
          <p:cNvSpPr/>
          <p:nvPr/>
        </p:nvSpPr>
        <p:spPr>
          <a:xfrm>
            <a:off x="2104476" y="3689599"/>
            <a:ext cx="7955280" cy="1005840"/>
          </a:xfrm>
          <a:prstGeom prst="roundRect">
            <a:avLst/>
          </a:prstGeom>
          <a:solidFill>
            <a:schemeClr val="accent1">
              <a:lumMod val="40000"/>
              <a:lumOff val="60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376363" algn="ctr" defTabSz="879475">
              <a:lnSpc>
                <a:spcPct val="150000"/>
              </a:lnSpc>
              <a:spcBef>
                <a:spcPts val="1800"/>
              </a:spcBef>
              <a:spcAft>
                <a:spcPts val="1800"/>
              </a:spcAft>
            </a:pPr>
            <a:r>
              <a:rPr lang="en-US" sz="2800" dirty="0">
                <a:solidFill>
                  <a:schemeClr val="tx1"/>
                </a:solidFill>
                <a:latin typeface="Aptos" panose="020B0004020202020204" pitchFamily="34" charset="0"/>
              </a:rPr>
              <a:t>Talk to your advisor about AI policies.</a:t>
            </a:r>
          </a:p>
        </p:txBody>
      </p:sp>
      <p:sp>
        <p:nvSpPr>
          <p:cNvPr id="7" name="Rectangle: Rounded Corners 6">
            <a:extLst>
              <a:ext uri="{FF2B5EF4-FFF2-40B4-BE49-F238E27FC236}">
                <a16:creationId xmlns:a16="http://schemas.microsoft.com/office/drawing/2014/main" id="{865401AE-6B49-53AD-8398-FA7379640AC8}"/>
              </a:ext>
            </a:extLst>
          </p:cNvPr>
          <p:cNvSpPr/>
          <p:nvPr/>
        </p:nvSpPr>
        <p:spPr>
          <a:xfrm>
            <a:off x="2104476" y="4865535"/>
            <a:ext cx="7955280" cy="1005840"/>
          </a:xfrm>
          <a:prstGeom prst="roundRect">
            <a:avLst/>
          </a:prstGeom>
          <a:solidFill>
            <a:schemeClr val="accent1">
              <a:lumMod val="40000"/>
              <a:lumOff val="60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a:lnSpc>
                <a:spcPct val="150000"/>
              </a:lnSpc>
              <a:spcBef>
                <a:spcPts val="1800"/>
              </a:spcBef>
              <a:spcAft>
                <a:spcPts val="1800"/>
              </a:spcAft>
            </a:pPr>
            <a:r>
              <a:rPr lang="en-US" sz="2800" dirty="0">
                <a:solidFill>
                  <a:schemeClr val="tx1"/>
                </a:solidFill>
                <a:latin typeface="Aptos" panose="020B0004020202020204" pitchFamily="34" charset="0"/>
              </a:rPr>
              <a:t>Connect with peers about best practices.</a:t>
            </a:r>
          </a:p>
        </p:txBody>
      </p:sp>
      <p:pic>
        <p:nvPicPr>
          <p:cNvPr id="17" name="Picture 16">
            <a:extLst>
              <a:ext uri="{FF2B5EF4-FFF2-40B4-BE49-F238E27FC236}">
                <a16:creationId xmlns:a16="http://schemas.microsoft.com/office/drawing/2014/main" id="{98DFDB2A-C365-BFD8-C526-31055B3CD11A}"/>
              </a:ext>
            </a:extLst>
          </p:cNvPr>
          <p:cNvPicPr>
            <a:picLocks noChangeAspect="1"/>
          </p:cNvPicPr>
          <p:nvPr/>
        </p:nvPicPr>
        <p:blipFill>
          <a:blip r:embed="rId3">
            <a:duotone>
              <a:schemeClr val="accent2">
                <a:shade val="45000"/>
                <a:satMod val="135000"/>
              </a:schemeClr>
              <a:prstClr val="white"/>
            </a:duotone>
          </a:blip>
          <a:stretch>
            <a:fillRect/>
          </a:stretch>
        </p:blipFill>
        <p:spPr>
          <a:xfrm rot="791321">
            <a:off x="8062490" y="2453960"/>
            <a:ext cx="1149209" cy="1149209"/>
          </a:xfrm>
          <a:prstGeom prst="rect">
            <a:avLst/>
          </a:prstGeom>
        </p:spPr>
      </p:pic>
      <p:pic>
        <p:nvPicPr>
          <p:cNvPr id="19" name="Picture 18">
            <a:extLst>
              <a:ext uri="{FF2B5EF4-FFF2-40B4-BE49-F238E27FC236}">
                <a16:creationId xmlns:a16="http://schemas.microsoft.com/office/drawing/2014/main" id="{F53169C0-D132-536F-8CD6-BB2BAD24CB16}"/>
              </a:ext>
            </a:extLst>
          </p:cNvPr>
          <p:cNvPicPr>
            <a:picLocks noChangeAspect="1"/>
          </p:cNvPicPr>
          <p:nvPr/>
        </p:nvPicPr>
        <p:blipFill>
          <a:blip r:embed="rId4">
            <a:duotone>
              <a:schemeClr val="accent2">
                <a:shade val="45000"/>
                <a:satMod val="135000"/>
              </a:schemeClr>
              <a:prstClr val="white"/>
            </a:duotone>
          </a:blip>
          <a:stretch>
            <a:fillRect/>
          </a:stretch>
        </p:blipFill>
        <p:spPr>
          <a:xfrm>
            <a:off x="2552700" y="3699124"/>
            <a:ext cx="998188" cy="998188"/>
          </a:xfrm>
          <a:prstGeom prst="rect">
            <a:avLst/>
          </a:prstGeom>
        </p:spPr>
      </p:pic>
      <p:pic>
        <p:nvPicPr>
          <p:cNvPr id="21" name="Picture 20">
            <a:extLst>
              <a:ext uri="{FF2B5EF4-FFF2-40B4-BE49-F238E27FC236}">
                <a16:creationId xmlns:a16="http://schemas.microsoft.com/office/drawing/2014/main" id="{6B428A90-EB00-2554-AC96-3DA04AAECEB3}"/>
              </a:ext>
            </a:extLst>
          </p:cNvPr>
          <p:cNvPicPr>
            <a:picLocks noChangeAspect="1"/>
          </p:cNvPicPr>
          <p:nvPr/>
        </p:nvPicPr>
        <p:blipFill>
          <a:blip r:embed="rId5">
            <a:duotone>
              <a:schemeClr val="accent2">
                <a:shade val="45000"/>
                <a:satMod val="135000"/>
              </a:schemeClr>
              <a:prstClr val="white"/>
            </a:duotone>
          </a:blip>
          <a:stretch>
            <a:fillRect/>
          </a:stretch>
        </p:blipFill>
        <p:spPr>
          <a:xfrm flipH="1">
            <a:off x="8970498" y="5011309"/>
            <a:ext cx="714292" cy="714292"/>
          </a:xfrm>
          <a:prstGeom prst="rect">
            <a:avLst/>
          </a:prstGeom>
        </p:spPr>
      </p:pic>
      <p:pic>
        <p:nvPicPr>
          <p:cNvPr id="23" name="Picture 22">
            <a:extLst>
              <a:ext uri="{FF2B5EF4-FFF2-40B4-BE49-F238E27FC236}">
                <a16:creationId xmlns:a16="http://schemas.microsoft.com/office/drawing/2014/main" id="{CDB50044-2FBC-1BF4-672D-B5964DAA7E34}"/>
              </a:ext>
            </a:extLst>
          </p:cNvPr>
          <p:cNvPicPr>
            <a:picLocks noChangeAspect="1"/>
          </p:cNvPicPr>
          <p:nvPr/>
        </p:nvPicPr>
        <p:blipFill>
          <a:blip r:embed="rId6">
            <a:duotone>
              <a:schemeClr val="accent2">
                <a:shade val="45000"/>
                <a:satMod val="135000"/>
              </a:schemeClr>
              <a:prstClr val="white"/>
            </a:duotone>
          </a:blip>
          <a:stretch>
            <a:fillRect/>
          </a:stretch>
        </p:blipFill>
        <p:spPr>
          <a:xfrm rot="20955017">
            <a:off x="2360904" y="1258334"/>
            <a:ext cx="1097280" cy="1097280"/>
          </a:xfrm>
          <a:prstGeom prst="rect">
            <a:avLst/>
          </a:prstGeom>
          <a:noFill/>
          <a:ln>
            <a:noFill/>
          </a:ln>
        </p:spPr>
      </p:pic>
      <p:sp>
        <p:nvSpPr>
          <p:cNvPr id="29" name="TextBox 28">
            <a:extLst>
              <a:ext uri="{FF2B5EF4-FFF2-40B4-BE49-F238E27FC236}">
                <a16:creationId xmlns:a16="http://schemas.microsoft.com/office/drawing/2014/main" id="{80D36EB3-40EB-4075-1C40-DFE1EA3FB715}"/>
              </a:ext>
            </a:extLst>
          </p:cNvPr>
          <p:cNvSpPr txBox="1"/>
          <p:nvPr/>
        </p:nvSpPr>
        <p:spPr>
          <a:xfrm>
            <a:off x="0" y="470353"/>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Resources for Next Steps</a:t>
            </a:r>
          </a:p>
        </p:txBody>
      </p:sp>
    </p:spTree>
    <p:extLst>
      <p:ext uri="{BB962C8B-B14F-4D97-AF65-F5344CB8AC3E}">
        <p14:creationId xmlns:p14="http://schemas.microsoft.com/office/powerpoint/2010/main" val="993641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ylinder 1">
            <a:extLst>
              <a:ext uri="{FF2B5EF4-FFF2-40B4-BE49-F238E27FC236}">
                <a16:creationId xmlns:a16="http://schemas.microsoft.com/office/drawing/2014/main" id="{7F2F99AE-1911-820D-7F47-ECB0B57DBE11}"/>
              </a:ext>
            </a:extLst>
          </p:cNvPr>
          <p:cNvSpPr/>
          <p:nvPr/>
        </p:nvSpPr>
        <p:spPr>
          <a:xfrm>
            <a:off x="8724433" y="5918443"/>
            <a:ext cx="1784323" cy="812051"/>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03BB248-89A2-7901-9F2E-D1AED9234ADE}"/>
              </a:ext>
            </a:extLst>
          </p:cNvPr>
          <p:cNvSpPr txBox="1"/>
          <p:nvPr/>
        </p:nvSpPr>
        <p:spPr>
          <a:xfrm>
            <a:off x="1482066" y="1371631"/>
            <a:ext cx="8160327" cy="3932423"/>
          </a:xfrm>
          <a:prstGeom prst="rect">
            <a:avLst/>
          </a:prstGeom>
          <a:noFill/>
        </p:spPr>
        <p:txBody>
          <a:bodyPr wrap="square">
            <a:spAutoFit/>
          </a:bodyPr>
          <a:lstStyle/>
          <a:p>
            <a:pPr>
              <a:lnSpc>
                <a:spcPct val="200000"/>
              </a:lnSpc>
              <a:buNone/>
            </a:pPr>
            <a:r>
              <a:rPr lang="en-US" sz="2400" b="1" dirty="0">
                <a:latin typeface="Aptos" panose="020B0004020202020204" pitchFamily="34" charset="0"/>
              </a:rPr>
              <a:t>Remember…</a:t>
            </a:r>
            <a:r>
              <a:rPr lang="en-US" sz="2400" dirty="0">
                <a:latin typeface="Aptos" panose="020B0004020202020204" pitchFamily="34" charset="0"/>
              </a:rPr>
              <a:t> </a:t>
            </a:r>
          </a:p>
          <a:p>
            <a:pPr marL="914400">
              <a:buNone/>
            </a:pPr>
            <a:r>
              <a:rPr lang="en-US" sz="3200" b="1" dirty="0">
                <a:solidFill>
                  <a:srgbClr val="2F5597"/>
                </a:solidFill>
                <a:latin typeface="Aptos" panose="020B0004020202020204" pitchFamily="34" charset="0"/>
              </a:rPr>
              <a:t>The goal is responsible use, </a:t>
            </a:r>
            <a:br>
              <a:rPr lang="en-US" sz="3200" b="1" dirty="0">
                <a:solidFill>
                  <a:srgbClr val="2F5597"/>
                </a:solidFill>
                <a:latin typeface="Aptos" panose="020B0004020202020204" pitchFamily="34" charset="0"/>
              </a:rPr>
            </a:br>
            <a:r>
              <a:rPr lang="en-US" sz="3200" b="1" dirty="0">
                <a:solidFill>
                  <a:srgbClr val="2F5597"/>
                </a:solidFill>
                <a:latin typeface="Aptos" panose="020B0004020202020204" pitchFamily="34" charset="0"/>
              </a:rPr>
              <a:t>not perfect use.</a:t>
            </a:r>
          </a:p>
          <a:p>
            <a:pPr>
              <a:lnSpc>
                <a:spcPct val="200000"/>
              </a:lnSpc>
              <a:buNone/>
            </a:pPr>
            <a:r>
              <a:rPr lang="en-US" sz="2400" b="1" dirty="0">
                <a:latin typeface="Aptos" panose="020B0004020202020204" pitchFamily="34" charset="0"/>
              </a:rPr>
              <a:t>Start small. </a:t>
            </a:r>
          </a:p>
          <a:p>
            <a:pPr>
              <a:lnSpc>
                <a:spcPct val="200000"/>
              </a:lnSpc>
              <a:buNone/>
            </a:pPr>
            <a:r>
              <a:rPr lang="en-US" sz="2400" b="1" dirty="0">
                <a:latin typeface="Aptos" panose="020B0004020202020204" pitchFamily="34" charset="0"/>
              </a:rPr>
              <a:t>Document everything. </a:t>
            </a:r>
          </a:p>
          <a:p>
            <a:pPr>
              <a:lnSpc>
                <a:spcPct val="200000"/>
              </a:lnSpc>
              <a:buNone/>
            </a:pPr>
            <a:r>
              <a:rPr lang="en-US" sz="2400" b="1" dirty="0">
                <a:latin typeface="Aptos" panose="020B0004020202020204" pitchFamily="34" charset="0"/>
              </a:rPr>
              <a:t>Keep learning.</a:t>
            </a:r>
            <a:endParaRPr lang="en-US" sz="2400" dirty="0">
              <a:latin typeface="Aptos" panose="020B0004020202020204" pitchFamily="34" charset="0"/>
            </a:endParaRPr>
          </a:p>
        </p:txBody>
      </p:sp>
      <p:sp>
        <p:nvSpPr>
          <p:cNvPr id="13" name="TextBox 12">
            <a:extLst>
              <a:ext uri="{FF2B5EF4-FFF2-40B4-BE49-F238E27FC236}">
                <a16:creationId xmlns:a16="http://schemas.microsoft.com/office/drawing/2014/main" id="{AA7DF66F-D217-1FB5-D313-AF8E45C0A4D0}"/>
              </a:ext>
            </a:extLst>
          </p:cNvPr>
          <p:cNvSpPr txBox="1"/>
          <p:nvPr/>
        </p:nvSpPr>
        <p:spPr>
          <a:xfrm>
            <a:off x="7456826" y="778400"/>
            <a:ext cx="4319538" cy="822960"/>
          </a:xfrm>
          <a:prstGeom prst="roundRect">
            <a:avLst/>
          </a:prstGeom>
          <a:solidFill>
            <a:schemeClr val="accent1">
              <a:lumMod val="20000"/>
              <a:lumOff val="80000"/>
            </a:schemeClr>
          </a:solidFill>
          <a:ln w="38100">
            <a:solidFill>
              <a:srgbClr val="F5A700"/>
            </a:solidFill>
          </a:ln>
        </p:spPr>
        <p:txBody>
          <a:bodyPr wrap="square">
            <a:spAutoFit/>
          </a:bodyPr>
          <a:lstStyle/>
          <a:p>
            <a:pPr algn="ctr"/>
            <a:endParaRPr lang="en-US" sz="2000" b="1" dirty="0">
              <a:latin typeface="Aptos" panose="020B0004020202020204" pitchFamily="34" charset="0"/>
            </a:endParaRPr>
          </a:p>
        </p:txBody>
      </p:sp>
      <p:grpSp>
        <p:nvGrpSpPr>
          <p:cNvPr id="16" name="Group 15">
            <a:extLst>
              <a:ext uri="{FF2B5EF4-FFF2-40B4-BE49-F238E27FC236}">
                <a16:creationId xmlns:a16="http://schemas.microsoft.com/office/drawing/2014/main" id="{38EED25F-1B47-FDC3-2C15-51F3CB568D8E}"/>
              </a:ext>
            </a:extLst>
          </p:cNvPr>
          <p:cNvGrpSpPr/>
          <p:nvPr/>
        </p:nvGrpSpPr>
        <p:grpSpPr>
          <a:xfrm>
            <a:off x="7980446" y="606299"/>
            <a:ext cx="3272298" cy="5422501"/>
            <a:chOff x="7980446" y="606299"/>
            <a:chExt cx="3272298" cy="5422501"/>
          </a:xfrm>
        </p:grpSpPr>
        <p:pic>
          <p:nvPicPr>
            <p:cNvPr id="7" name="Picture 6" descr="A cartoon of a robot&#10;&#10;AI-generated content may be incorrect.">
              <a:extLst>
                <a:ext uri="{FF2B5EF4-FFF2-40B4-BE49-F238E27FC236}">
                  <a16:creationId xmlns:a16="http://schemas.microsoft.com/office/drawing/2014/main" id="{C31A19AF-945D-4D92-43FF-BB61E695E3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666" y="1621066"/>
              <a:ext cx="2523858" cy="4407734"/>
            </a:xfrm>
            <a:prstGeom prst="rect">
              <a:avLst/>
            </a:prstGeom>
          </p:spPr>
        </p:pic>
        <p:pic>
          <p:nvPicPr>
            <p:cNvPr id="8" name="Picture 7" descr="A cartoon of a robot&#10;&#10;AI-generated content may be incorrect.">
              <a:extLst>
                <a:ext uri="{FF2B5EF4-FFF2-40B4-BE49-F238E27FC236}">
                  <a16:creationId xmlns:a16="http://schemas.microsoft.com/office/drawing/2014/main" id="{5700982F-7B03-7438-C56E-794530324ADD}"/>
                </a:ext>
              </a:extLst>
            </p:cNvPr>
            <p:cNvPicPr>
              <a:picLocks noChangeAspect="1"/>
            </p:cNvPicPr>
            <p:nvPr/>
          </p:nvPicPr>
          <p:blipFill>
            <a:blip r:embed="rId4" cstate="print">
              <a:extLst>
                <a:ext uri="{28A0092B-C50C-407E-A947-70E740481C1C}">
                  <a14:useLocalDpi xmlns:a14="http://schemas.microsoft.com/office/drawing/2010/main" val="0"/>
                </a:ext>
              </a:extLst>
            </a:blip>
            <a:srcRect t="32259" r="72683"/>
            <a:stretch>
              <a:fillRect/>
            </a:stretch>
          </p:blipFill>
          <p:spPr>
            <a:xfrm rot="10800000">
              <a:off x="10213947" y="606299"/>
              <a:ext cx="689422" cy="2985832"/>
            </a:xfrm>
            <a:prstGeom prst="rect">
              <a:avLst/>
            </a:prstGeom>
          </p:spPr>
        </p:pic>
        <p:sp>
          <p:nvSpPr>
            <p:cNvPr id="9" name="Freeform: Shape 8">
              <a:extLst>
                <a:ext uri="{FF2B5EF4-FFF2-40B4-BE49-F238E27FC236}">
                  <a16:creationId xmlns:a16="http://schemas.microsoft.com/office/drawing/2014/main" id="{C6543877-E14F-05BC-3635-5B09EEDDD544}"/>
                </a:ext>
              </a:extLst>
            </p:cNvPr>
            <p:cNvSpPr/>
            <p:nvPr/>
          </p:nvSpPr>
          <p:spPr>
            <a:xfrm>
              <a:off x="10301442" y="3057097"/>
              <a:ext cx="951302" cy="2246957"/>
            </a:xfrm>
            <a:custGeom>
              <a:avLst/>
              <a:gdLst>
                <a:gd name="connsiteX0" fmla="*/ 207818 w 734291"/>
                <a:gd name="connsiteY0" fmla="*/ 96982 h 1773382"/>
                <a:gd name="connsiteX1" fmla="*/ 0 w 734291"/>
                <a:gd name="connsiteY1" fmla="*/ 360219 h 1773382"/>
                <a:gd name="connsiteX2" fmla="*/ 110836 w 734291"/>
                <a:gd name="connsiteY2" fmla="*/ 1773382 h 1773382"/>
                <a:gd name="connsiteX3" fmla="*/ 720436 w 734291"/>
                <a:gd name="connsiteY3" fmla="*/ 1731819 h 1773382"/>
                <a:gd name="connsiteX4" fmla="*/ 734291 w 734291"/>
                <a:gd name="connsiteY4" fmla="*/ 1565564 h 1773382"/>
                <a:gd name="connsiteX5" fmla="*/ 665018 w 734291"/>
                <a:gd name="connsiteY5" fmla="*/ 0 h 1773382"/>
                <a:gd name="connsiteX6" fmla="*/ 207818 w 734291"/>
                <a:gd name="connsiteY6" fmla="*/ 96982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291" h="1773382">
                  <a:moveTo>
                    <a:pt x="207818" y="96982"/>
                  </a:moveTo>
                  <a:lnTo>
                    <a:pt x="0" y="360219"/>
                  </a:lnTo>
                  <a:lnTo>
                    <a:pt x="110836" y="1773382"/>
                  </a:lnTo>
                  <a:lnTo>
                    <a:pt x="720436" y="1731819"/>
                  </a:lnTo>
                  <a:lnTo>
                    <a:pt x="734291" y="1565564"/>
                  </a:lnTo>
                  <a:lnTo>
                    <a:pt x="665018" y="0"/>
                  </a:lnTo>
                  <a:lnTo>
                    <a:pt x="207818" y="96982"/>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3F80D9-FCE1-D6F9-38BF-1496CDF0C2A6}"/>
                </a:ext>
              </a:extLst>
            </p:cNvPr>
            <p:cNvSpPr/>
            <p:nvPr/>
          </p:nvSpPr>
          <p:spPr>
            <a:xfrm>
              <a:off x="7980446" y="2670901"/>
              <a:ext cx="951302" cy="2560063"/>
            </a:xfrm>
            <a:custGeom>
              <a:avLst/>
              <a:gdLst>
                <a:gd name="connsiteX0" fmla="*/ 55418 w 997527"/>
                <a:gd name="connsiteY0" fmla="*/ 0 h 2244437"/>
                <a:gd name="connsiteX1" fmla="*/ 997527 w 997527"/>
                <a:gd name="connsiteY1" fmla="*/ 734291 h 2244437"/>
                <a:gd name="connsiteX2" fmla="*/ 955964 w 997527"/>
                <a:gd name="connsiteY2" fmla="*/ 2244437 h 2244437"/>
                <a:gd name="connsiteX3" fmla="*/ 0 w 997527"/>
                <a:gd name="connsiteY3" fmla="*/ 2244437 h 2244437"/>
                <a:gd name="connsiteX4" fmla="*/ 55418 w 997527"/>
                <a:gd name="connsiteY4" fmla="*/ 0 h 2244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527" h="2244437">
                  <a:moveTo>
                    <a:pt x="55418" y="0"/>
                  </a:moveTo>
                  <a:lnTo>
                    <a:pt x="997527" y="734291"/>
                  </a:lnTo>
                  <a:lnTo>
                    <a:pt x="955964" y="2244437"/>
                  </a:lnTo>
                  <a:lnTo>
                    <a:pt x="0" y="2244437"/>
                  </a:lnTo>
                  <a:lnTo>
                    <a:pt x="55418"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artoon of a robot&#10;&#10;AI-generated content may be incorrect.">
              <a:extLst>
                <a:ext uri="{FF2B5EF4-FFF2-40B4-BE49-F238E27FC236}">
                  <a16:creationId xmlns:a16="http://schemas.microsoft.com/office/drawing/2014/main" id="{31DF1D86-54CF-22AC-17BD-075E0BB46F60}"/>
                </a:ext>
              </a:extLst>
            </p:cNvPr>
            <p:cNvPicPr>
              <a:picLocks noChangeAspect="1"/>
            </p:cNvPicPr>
            <p:nvPr/>
          </p:nvPicPr>
          <p:blipFill>
            <a:blip r:embed="rId4" cstate="print">
              <a:extLst>
                <a:ext uri="{28A0092B-C50C-407E-A947-70E740481C1C}">
                  <a14:useLocalDpi xmlns:a14="http://schemas.microsoft.com/office/drawing/2010/main" val="0"/>
                </a:ext>
              </a:extLst>
            </a:blip>
            <a:srcRect t="32259" r="72683"/>
            <a:stretch>
              <a:fillRect/>
            </a:stretch>
          </p:blipFill>
          <p:spPr>
            <a:xfrm rot="10800000" flipH="1">
              <a:off x="8293922" y="606299"/>
              <a:ext cx="689422" cy="2985832"/>
            </a:xfrm>
            <a:prstGeom prst="rect">
              <a:avLst/>
            </a:prstGeom>
          </p:spPr>
        </p:pic>
      </p:grpSp>
      <p:sp>
        <p:nvSpPr>
          <p:cNvPr id="18" name="TextBox 17">
            <a:extLst>
              <a:ext uri="{FF2B5EF4-FFF2-40B4-BE49-F238E27FC236}">
                <a16:creationId xmlns:a16="http://schemas.microsoft.com/office/drawing/2014/main" id="{3F10F151-15CA-7C7A-100E-6D0FCC6007E0}"/>
              </a:ext>
            </a:extLst>
          </p:cNvPr>
          <p:cNvSpPr txBox="1"/>
          <p:nvPr/>
        </p:nvSpPr>
        <p:spPr>
          <a:xfrm>
            <a:off x="7456826" y="825149"/>
            <a:ext cx="4319538" cy="707886"/>
          </a:xfrm>
          <a:prstGeom prst="rect">
            <a:avLst/>
          </a:prstGeom>
          <a:noFill/>
        </p:spPr>
        <p:txBody>
          <a:bodyPr wrap="square">
            <a:spAutoFit/>
          </a:bodyPr>
          <a:lstStyle/>
          <a:p>
            <a:pPr algn="ctr"/>
            <a:r>
              <a:rPr lang="en-US" sz="2000" b="1" i="1" dirty="0">
                <a:latin typeface="Aptos" panose="020B0004020202020204" pitchFamily="34" charset="0"/>
              </a:rPr>
              <a:t>Your future scholarly self</a:t>
            </a:r>
          </a:p>
          <a:p>
            <a:pPr algn="ctr"/>
            <a:r>
              <a:rPr lang="en-US" sz="2000" b="1" i="1" dirty="0">
                <a:latin typeface="Aptos" panose="020B0004020202020204" pitchFamily="34" charset="0"/>
              </a:rPr>
              <a:t>will thank you.</a:t>
            </a:r>
            <a:endParaRPr lang="en-US" sz="2000" b="1" dirty="0">
              <a:latin typeface="Aptos" panose="020B0004020202020204" pitchFamily="34" charset="0"/>
            </a:endParaRPr>
          </a:p>
        </p:txBody>
      </p:sp>
    </p:spTree>
    <p:extLst>
      <p:ext uri="{BB962C8B-B14F-4D97-AF65-F5344CB8AC3E}">
        <p14:creationId xmlns:p14="http://schemas.microsoft.com/office/powerpoint/2010/main" val="1212990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FD5AA-5314-2A61-2707-A8E1B9CE46FA}"/>
            </a:ext>
          </a:extLst>
        </p:cNvPr>
        <p:cNvGrpSpPr/>
        <p:nvPr/>
      </p:nvGrpSpPr>
      <p:grpSpPr>
        <a:xfrm>
          <a:off x="0" y="0"/>
          <a:ext cx="0" cy="0"/>
          <a:chOff x="0" y="0"/>
          <a:chExt cx="0" cy="0"/>
        </a:xfrm>
      </p:grpSpPr>
      <p:pic>
        <p:nvPicPr>
          <p:cNvPr id="12" name="Picture 11" descr="A cartoon of a robot&#10;&#10;AI-generated content may be incorrect.">
            <a:extLst>
              <a:ext uri="{FF2B5EF4-FFF2-40B4-BE49-F238E27FC236}">
                <a16:creationId xmlns:a16="http://schemas.microsoft.com/office/drawing/2014/main" id="{5EEDC44D-A8C6-88E8-A161-6A7A5B03D3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6755" y="1931831"/>
            <a:ext cx="1948116" cy="3478748"/>
          </a:xfrm>
          <a:prstGeom prst="rect">
            <a:avLst/>
          </a:prstGeom>
        </p:spPr>
      </p:pic>
      <p:pic>
        <p:nvPicPr>
          <p:cNvPr id="13" name="Picture 12" descr="A cartoon of a robot&#10;&#10;AI-generated content may be incorrect.">
            <a:extLst>
              <a:ext uri="{FF2B5EF4-FFF2-40B4-BE49-F238E27FC236}">
                <a16:creationId xmlns:a16="http://schemas.microsoft.com/office/drawing/2014/main" id="{AC342F4D-88D1-829B-617F-BBAB9A0590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6747" y="1918313"/>
            <a:ext cx="2240622" cy="3492267"/>
          </a:xfrm>
          <a:prstGeom prst="rect">
            <a:avLst/>
          </a:prstGeom>
        </p:spPr>
      </p:pic>
      <p:pic>
        <p:nvPicPr>
          <p:cNvPr id="20" name="Picture 19" descr="A cartoon of a robot with a heart on its chest&#10;&#10;AI-generated content may be incorrect.">
            <a:extLst>
              <a:ext uri="{FF2B5EF4-FFF2-40B4-BE49-F238E27FC236}">
                <a16:creationId xmlns:a16="http://schemas.microsoft.com/office/drawing/2014/main" id="{F0E0E7E8-6CCA-C1DF-ED2C-1327564E80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1164" y="1955970"/>
            <a:ext cx="1631117" cy="3454609"/>
          </a:xfrm>
          <a:prstGeom prst="rect">
            <a:avLst/>
          </a:prstGeom>
        </p:spPr>
      </p:pic>
      <p:pic>
        <p:nvPicPr>
          <p:cNvPr id="21" name="Picture 20" descr="A cartoon of a robot&#10;&#10;AI-generated content may be incorrect.">
            <a:extLst>
              <a:ext uri="{FF2B5EF4-FFF2-40B4-BE49-F238E27FC236}">
                <a16:creationId xmlns:a16="http://schemas.microsoft.com/office/drawing/2014/main" id="{6791B564-12A1-03D8-63CD-942CE717F7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2006" y="1953271"/>
            <a:ext cx="1854114" cy="3447794"/>
          </a:xfrm>
          <a:prstGeom prst="rect">
            <a:avLst/>
          </a:prstGeom>
        </p:spPr>
      </p:pic>
      <p:pic>
        <p:nvPicPr>
          <p:cNvPr id="22" name="Picture 21" descr="A cartoon of a robot&#10;&#10;AI-generated content may be incorrect.">
            <a:extLst>
              <a:ext uri="{FF2B5EF4-FFF2-40B4-BE49-F238E27FC236}">
                <a16:creationId xmlns:a16="http://schemas.microsoft.com/office/drawing/2014/main" id="{2C023FB9-2B96-9FC6-D59B-A473A9FCCA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984" y="1911728"/>
            <a:ext cx="1748829" cy="3498852"/>
          </a:xfrm>
          <a:prstGeom prst="rect">
            <a:avLst/>
          </a:prstGeom>
        </p:spPr>
      </p:pic>
      <p:sp>
        <p:nvSpPr>
          <p:cNvPr id="24" name="TextBox 23">
            <a:extLst>
              <a:ext uri="{FF2B5EF4-FFF2-40B4-BE49-F238E27FC236}">
                <a16:creationId xmlns:a16="http://schemas.microsoft.com/office/drawing/2014/main" id="{10915FD6-7ADB-9E12-D6BD-13322A9B1D82}"/>
              </a:ext>
            </a:extLst>
          </p:cNvPr>
          <p:cNvSpPr txBox="1"/>
          <p:nvPr/>
        </p:nvSpPr>
        <p:spPr>
          <a:xfrm>
            <a:off x="19614" y="5707496"/>
            <a:ext cx="12178924" cy="584775"/>
          </a:xfrm>
          <a:prstGeom prst="rect">
            <a:avLst/>
          </a:prstGeom>
          <a:noFill/>
          <a:ln>
            <a:noFill/>
          </a:ln>
        </p:spPr>
        <p:txBody>
          <a:bodyPr wrap="square" rtlCol="0">
            <a:spAutoFit/>
          </a:bodyPr>
          <a:lstStyle/>
          <a:p>
            <a:pPr algn="ctr"/>
            <a:r>
              <a:rPr lang="en-US" sz="3200" spc="100" dirty="0">
                <a:solidFill>
                  <a:srgbClr val="2F5597"/>
                </a:solidFill>
                <a:latin typeface="Roboto  "/>
              </a:rPr>
              <a:t>Sara McNeil and Friends</a:t>
            </a:r>
          </a:p>
        </p:txBody>
      </p:sp>
      <p:sp>
        <p:nvSpPr>
          <p:cNvPr id="3" name="TextBox 2">
            <a:extLst>
              <a:ext uri="{FF2B5EF4-FFF2-40B4-BE49-F238E27FC236}">
                <a16:creationId xmlns:a16="http://schemas.microsoft.com/office/drawing/2014/main" id="{82E3459E-4C85-B018-BF7F-D44C5499574C}"/>
              </a:ext>
            </a:extLst>
          </p:cNvPr>
          <p:cNvSpPr txBox="1"/>
          <p:nvPr/>
        </p:nvSpPr>
        <p:spPr>
          <a:xfrm>
            <a:off x="19614" y="86087"/>
            <a:ext cx="12192000" cy="1569660"/>
          </a:xfrm>
          <a:prstGeom prst="rect">
            <a:avLst/>
          </a:prstGeom>
          <a:noFill/>
        </p:spPr>
        <p:txBody>
          <a:bodyPr wrap="square">
            <a:spAutoFit/>
          </a:bodyPr>
          <a:lstStyle/>
          <a:p>
            <a:pPr algn="ctr"/>
            <a:r>
              <a:rPr lang="en-US" sz="3200" i="1" dirty="0">
                <a:solidFill>
                  <a:srgbClr val="2F5597"/>
                </a:solidFill>
                <a:latin typeface="Aptos" panose="020B0004020202020204" pitchFamily="34" charset="0"/>
              </a:rPr>
              <a:t>We're building the foundation for</a:t>
            </a:r>
          </a:p>
          <a:p>
            <a:pPr algn="ctr"/>
            <a:r>
              <a:rPr lang="en-US" sz="3200" b="1" i="1" dirty="0">
                <a:solidFill>
                  <a:srgbClr val="2F5597"/>
                </a:solidFill>
                <a:latin typeface="Aptos" panose="020B0004020202020204" pitchFamily="34" charset="0"/>
              </a:rPr>
              <a:t>responsible AI use </a:t>
            </a:r>
          </a:p>
          <a:p>
            <a:pPr algn="ctr"/>
            <a:r>
              <a:rPr lang="en-US" sz="3200" i="1" dirty="0">
                <a:solidFill>
                  <a:srgbClr val="2F5597"/>
                </a:solidFill>
                <a:latin typeface="Aptos" panose="020B0004020202020204" pitchFamily="34" charset="0"/>
              </a:rPr>
              <a:t>in your doctoral journey.</a:t>
            </a:r>
            <a:endParaRPr lang="en-US" sz="3200" dirty="0">
              <a:solidFill>
                <a:srgbClr val="2F5597"/>
              </a:solidFill>
              <a:latin typeface="Aptos" panose="020B0004020202020204" pitchFamily="34" charset="0"/>
            </a:endParaRPr>
          </a:p>
        </p:txBody>
      </p:sp>
    </p:spTree>
    <p:extLst>
      <p:ext uri="{BB962C8B-B14F-4D97-AF65-F5344CB8AC3E}">
        <p14:creationId xmlns:p14="http://schemas.microsoft.com/office/powerpoint/2010/main" val="172373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2C975-544D-1397-644F-2C0096B2C4B0}"/>
            </a:ext>
          </a:extLst>
        </p:cNvPr>
        <p:cNvGrpSpPr/>
        <p:nvPr/>
      </p:nvGrpSpPr>
      <p:grpSpPr>
        <a:xfrm>
          <a:off x="0" y="0"/>
          <a:ext cx="0" cy="0"/>
          <a:chOff x="0" y="0"/>
          <a:chExt cx="0" cy="0"/>
        </a:xfrm>
      </p:grpSpPr>
      <p:pic>
        <p:nvPicPr>
          <p:cNvPr id="15" name="Picture 14" descr="A close-up of a newspaper&#10;&#10;AI-generated content may be incorrect.">
            <a:extLst>
              <a:ext uri="{FF2B5EF4-FFF2-40B4-BE49-F238E27FC236}">
                <a16:creationId xmlns:a16="http://schemas.microsoft.com/office/drawing/2014/main" id="{0FF81C14-C16C-2E6B-0FDD-6358A1E8CCF0}"/>
              </a:ext>
            </a:extLst>
          </p:cNvPr>
          <p:cNvPicPr>
            <a:picLocks noChangeAspect="1"/>
          </p:cNvPicPr>
          <p:nvPr/>
        </p:nvPicPr>
        <p:blipFill>
          <a:blip r:embed="rId3">
            <a:extLst>
              <a:ext uri="{28A0092B-C50C-407E-A947-70E740481C1C}">
                <a14:useLocalDpi xmlns:a14="http://schemas.microsoft.com/office/drawing/2010/main" val="0"/>
              </a:ext>
            </a:extLst>
          </a:blip>
          <a:srcRect l="12571" t="1872" b="7533"/>
          <a:stretch>
            <a:fillRect/>
          </a:stretch>
        </p:blipFill>
        <p:spPr>
          <a:xfrm>
            <a:off x="0" y="-7207"/>
            <a:ext cx="12273260" cy="5901842"/>
          </a:xfrm>
          <a:prstGeom prst="rect">
            <a:avLst/>
          </a:prstGeom>
        </p:spPr>
      </p:pic>
      <p:pic>
        <p:nvPicPr>
          <p:cNvPr id="17" name="Picture 16" descr="A person in a blue shirt&#10;&#10;AI-generated content may be incorrect.">
            <a:extLst>
              <a:ext uri="{FF2B5EF4-FFF2-40B4-BE49-F238E27FC236}">
                <a16:creationId xmlns:a16="http://schemas.microsoft.com/office/drawing/2014/main" id="{00816B0B-6DD8-E12B-2AF8-B1F7B2AB7C9B}"/>
              </a:ext>
            </a:extLst>
          </p:cNvPr>
          <p:cNvPicPr>
            <a:picLocks noChangeAspect="1"/>
          </p:cNvPicPr>
          <p:nvPr/>
        </p:nvPicPr>
        <p:blipFill>
          <a:blip r:embed="rId4">
            <a:extLst>
              <a:ext uri="{28A0092B-C50C-407E-A947-70E740481C1C}">
                <a14:useLocalDpi xmlns:a14="http://schemas.microsoft.com/office/drawing/2010/main" val="0"/>
              </a:ext>
            </a:extLst>
          </a:blip>
          <a:srcRect b="21268"/>
          <a:stretch>
            <a:fillRect/>
          </a:stretch>
        </p:blipFill>
        <p:spPr>
          <a:xfrm>
            <a:off x="4846437" y="1236859"/>
            <a:ext cx="4392634" cy="5399468"/>
          </a:xfrm>
          <a:prstGeom prst="rect">
            <a:avLst/>
          </a:prstGeom>
          <a:ln w="28575">
            <a:solidFill>
              <a:schemeClr val="tx1">
                <a:lumMod val="50000"/>
                <a:lumOff val="50000"/>
              </a:schemeClr>
            </a:solidFill>
          </a:ln>
        </p:spPr>
      </p:pic>
      <p:pic>
        <p:nvPicPr>
          <p:cNvPr id="6" name="Picture 5" descr="A newspaper with a picture of people&#10;&#10;AI-generated content may be incorrect.">
            <a:extLst>
              <a:ext uri="{FF2B5EF4-FFF2-40B4-BE49-F238E27FC236}">
                <a16:creationId xmlns:a16="http://schemas.microsoft.com/office/drawing/2014/main" id="{89553A36-907C-9F33-F1A3-3DB4357656F0}"/>
              </a:ext>
            </a:extLst>
          </p:cNvPr>
          <p:cNvPicPr>
            <a:picLocks noChangeAspect="1"/>
          </p:cNvPicPr>
          <p:nvPr/>
        </p:nvPicPr>
        <p:blipFill>
          <a:blip r:embed="rId5">
            <a:extLst>
              <a:ext uri="{28A0092B-C50C-407E-A947-70E740481C1C}">
                <a14:useLocalDpi xmlns:a14="http://schemas.microsoft.com/office/drawing/2010/main" val="0"/>
              </a:ext>
            </a:extLst>
          </a:blip>
          <a:srcRect l="5055" t="4920" r="4241" b="70892"/>
          <a:stretch>
            <a:fillRect/>
          </a:stretch>
        </p:blipFill>
        <p:spPr>
          <a:xfrm rot="535704">
            <a:off x="-389592" y="2396356"/>
            <a:ext cx="8764308" cy="2337161"/>
          </a:xfrm>
          <a:prstGeom prst="rect">
            <a:avLst/>
          </a:prstGeom>
        </p:spPr>
      </p:pic>
      <p:pic>
        <p:nvPicPr>
          <p:cNvPr id="13" name="Picture 12" descr="A book open to a robot holding a skull&#10;&#10;AI-generated content may be incorrect.">
            <a:extLst>
              <a:ext uri="{FF2B5EF4-FFF2-40B4-BE49-F238E27FC236}">
                <a16:creationId xmlns:a16="http://schemas.microsoft.com/office/drawing/2014/main" id="{A6C55E73-D70A-FE74-83E9-2855937CB3E6}"/>
              </a:ext>
            </a:extLst>
          </p:cNvPr>
          <p:cNvPicPr>
            <a:picLocks noChangeAspect="1"/>
          </p:cNvPicPr>
          <p:nvPr/>
        </p:nvPicPr>
        <p:blipFill>
          <a:blip r:embed="rId6">
            <a:extLst>
              <a:ext uri="{28A0092B-C50C-407E-A947-70E740481C1C}">
                <a14:useLocalDpi xmlns:a14="http://schemas.microsoft.com/office/drawing/2010/main" val="0"/>
              </a:ext>
            </a:extLst>
          </a:blip>
          <a:srcRect l="14395" t="23585" r="52975" b="18873"/>
          <a:stretch>
            <a:fillRect/>
          </a:stretch>
        </p:blipFill>
        <p:spPr>
          <a:xfrm rot="20447024">
            <a:off x="8859290" y="2074524"/>
            <a:ext cx="3872574" cy="5070907"/>
          </a:xfrm>
          <a:prstGeom prst="rect">
            <a:avLst/>
          </a:prstGeom>
          <a:ln>
            <a:solidFill>
              <a:schemeClr val="tx1">
                <a:lumMod val="50000"/>
                <a:lumOff val="50000"/>
              </a:schemeClr>
            </a:solidFill>
          </a:ln>
        </p:spPr>
      </p:pic>
      <p:pic>
        <p:nvPicPr>
          <p:cNvPr id="19" name="Picture 18">
            <a:extLst>
              <a:ext uri="{FF2B5EF4-FFF2-40B4-BE49-F238E27FC236}">
                <a16:creationId xmlns:a16="http://schemas.microsoft.com/office/drawing/2014/main" id="{FF8C9277-5370-5566-38DA-AB6299F46308}"/>
              </a:ext>
            </a:extLst>
          </p:cNvPr>
          <p:cNvPicPr>
            <a:picLocks noChangeAspect="1"/>
          </p:cNvPicPr>
          <p:nvPr/>
        </p:nvPicPr>
        <p:blipFill>
          <a:blip r:embed="rId7"/>
          <a:stretch>
            <a:fillRect/>
          </a:stretch>
        </p:blipFill>
        <p:spPr>
          <a:xfrm>
            <a:off x="0" y="3648476"/>
            <a:ext cx="5257143" cy="3209524"/>
          </a:xfrm>
          <a:prstGeom prst="rect">
            <a:avLst/>
          </a:prstGeom>
          <a:ln>
            <a:solidFill>
              <a:schemeClr val="tx1">
                <a:lumMod val="50000"/>
                <a:lumOff val="50000"/>
              </a:schemeClr>
            </a:solidFill>
          </a:ln>
        </p:spPr>
      </p:pic>
      <p:pic>
        <p:nvPicPr>
          <p:cNvPr id="8" name="Picture 7" descr="A newspaper with a picture of people&#10;&#10;AI-generated content may be incorrect.">
            <a:extLst>
              <a:ext uri="{FF2B5EF4-FFF2-40B4-BE49-F238E27FC236}">
                <a16:creationId xmlns:a16="http://schemas.microsoft.com/office/drawing/2014/main" id="{83FB0BDB-7C81-D356-69AC-B4953E404B03}"/>
              </a:ext>
            </a:extLst>
          </p:cNvPr>
          <p:cNvPicPr>
            <a:picLocks noChangeAspect="1"/>
          </p:cNvPicPr>
          <p:nvPr/>
        </p:nvPicPr>
        <p:blipFill>
          <a:blip r:embed="rId8" cstate="print">
            <a:extLst>
              <a:ext uri="{28A0092B-C50C-407E-A947-70E740481C1C}">
                <a14:useLocalDpi xmlns:a14="http://schemas.microsoft.com/office/drawing/2010/main" val="0"/>
              </a:ext>
            </a:extLst>
          </a:blip>
          <a:srcRect l="4680" t="31925" r="4429" b="39343"/>
          <a:stretch>
            <a:fillRect/>
          </a:stretch>
        </p:blipFill>
        <p:spPr>
          <a:xfrm>
            <a:off x="4721746" y="4887532"/>
            <a:ext cx="6233374" cy="1970468"/>
          </a:xfrm>
          <a:prstGeom prst="rect">
            <a:avLst/>
          </a:prstGeom>
          <a:ln>
            <a:solidFill>
              <a:schemeClr val="tx1">
                <a:lumMod val="50000"/>
                <a:lumOff val="50000"/>
              </a:schemeClr>
            </a:solidFill>
          </a:ln>
        </p:spPr>
      </p:pic>
      <p:sp>
        <p:nvSpPr>
          <p:cNvPr id="2" name="Rectangle 1">
            <a:extLst>
              <a:ext uri="{FF2B5EF4-FFF2-40B4-BE49-F238E27FC236}">
                <a16:creationId xmlns:a16="http://schemas.microsoft.com/office/drawing/2014/main" id="{97DDE9CB-4E68-06E7-FE30-A181756E9797}"/>
              </a:ext>
            </a:extLst>
          </p:cNvPr>
          <p:cNvSpPr/>
          <p:nvPr/>
        </p:nvSpPr>
        <p:spPr>
          <a:xfrm>
            <a:off x="0" y="-7207"/>
            <a:ext cx="12273260" cy="6865207"/>
          </a:xfrm>
          <a:prstGeom prst="rect">
            <a:avLst/>
          </a:prstGeom>
          <a:solidFill>
            <a:schemeClr val="bg1">
              <a:lumMod val="8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863EBAD-2E14-D2FC-7AC8-FFE6B4EF96D0}"/>
              </a:ext>
            </a:extLst>
          </p:cNvPr>
          <p:cNvSpPr txBox="1"/>
          <p:nvPr/>
        </p:nvSpPr>
        <p:spPr>
          <a:xfrm>
            <a:off x="1506429" y="1139069"/>
            <a:ext cx="9448691" cy="3984069"/>
          </a:xfrm>
          <a:prstGeom prst="roundRect">
            <a:avLst/>
          </a:prstGeom>
          <a:solidFill>
            <a:schemeClr val="bg1"/>
          </a:solidFill>
          <a:ln w="76200">
            <a:solidFill>
              <a:srgbClr val="2F5597"/>
            </a:solidFill>
          </a:ln>
        </p:spPr>
        <p:txBody>
          <a:bodyPr wrap="square">
            <a:spAutoFit/>
          </a:bodyPr>
          <a:lstStyle/>
          <a:p>
            <a:pPr>
              <a:buNone/>
            </a:pPr>
            <a:endParaRPr lang="en-US" sz="2400" b="1" dirty="0">
              <a:latin typeface="Aptos" panose="020B0004020202020204" pitchFamily="34" charset="0"/>
            </a:endParaRPr>
          </a:p>
          <a:p>
            <a:pPr marL="457200">
              <a:buNone/>
            </a:pPr>
            <a:r>
              <a:rPr lang="en-US" sz="2800" b="1" dirty="0">
                <a:latin typeface="Aptos" panose="020B0004020202020204" pitchFamily="34" charset="0"/>
              </a:rPr>
              <a:t>The Reality Check</a:t>
            </a:r>
          </a:p>
          <a:p>
            <a:pPr marL="457200">
              <a:buNone/>
            </a:pPr>
            <a:endParaRPr lang="en-US" sz="2400" dirty="0">
              <a:latin typeface="Aptos" panose="020B0004020202020204" pitchFamily="34" charset="0"/>
            </a:endParaRPr>
          </a:p>
          <a:p>
            <a:pPr marL="457200">
              <a:buNone/>
            </a:pPr>
            <a:r>
              <a:rPr lang="en-US" sz="2400" dirty="0">
                <a:latin typeface="Aptos" panose="020B0004020202020204" pitchFamily="34" charset="0"/>
              </a:rPr>
              <a:t>AI isn't going anywhere.</a:t>
            </a:r>
          </a:p>
          <a:p>
            <a:pPr marL="457200">
              <a:buNone/>
            </a:pPr>
            <a:endParaRPr lang="en-US" sz="2400" dirty="0">
              <a:latin typeface="Aptos" panose="020B0004020202020204" pitchFamily="34" charset="0"/>
            </a:endParaRPr>
          </a:p>
          <a:p>
            <a:pPr marL="457200">
              <a:buNone/>
            </a:pPr>
            <a:r>
              <a:rPr lang="en-US" sz="2400" dirty="0">
                <a:latin typeface="Aptos" panose="020B0004020202020204" pitchFamily="34" charset="0"/>
              </a:rPr>
              <a:t>The question isn't </a:t>
            </a:r>
            <a:r>
              <a:rPr lang="en-US" sz="2400" i="1" dirty="0">
                <a:latin typeface="Aptos" panose="020B0004020202020204" pitchFamily="34" charset="0"/>
              </a:rPr>
              <a:t>whether</a:t>
            </a:r>
            <a:r>
              <a:rPr lang="en-US" sz="2400" dirty="0">
                <a:latin typeface="Aptos" panose="020B0004020202020204" pitchFamily="34" charset="0"/>
              </a:rPr>
              <a:t> to use AI in your doctoral work...</a:t>
            </a:r>
          </a:p>
          <a:p>
            <a:pPr marL="457200"/>
            <a:endParaRPr lang="en-US" sz="2400" b="1" dirty="0">
              <a:latin typeface="Aptos" panose="020B0004020202020204" pitchFamily="34" charset="0"/>
            </a:endParaRPr>
          </a:p>
          <a:p>
            <a:pPr marL="457200"/>
            <a:r>
              <a:rPr lang="en-US" sz="3200" b="1" dirty="0">
                <a:solidFill>
                  <a:srgbClr val="2F5597"/>
                </a:solidFill>
                <a:latin typeface="Aptos" panose="020B0004020202020204" pitchFamily="34" charset="0"/>
              </a:rPr>
              <a:t>It's HOW to use it ethically and effectively.</a:t>
            </a:r>
          </a:p>
          <a:p>
            <a:endParaRPr lang="en-US" sz="2400" dirty="0">
              <a:latin typeface="Aptos" panose="020B0004020202020204" pitchFamily="34" charset="0"/>
            </a:endParaRPr>
          </a:p>
        </p:txBody>
      </p:sp>
    </p:spTree>
    <p:extLst>
      <p:ext uri="{BB962C8B-B14F-4D97-AF65-F5344CB8AC3E}">
        <p14:creationId xmlns:p14="http://schemas.microsoft.com/office/powerpoint/2010/main" val="280063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63C4DC9-25E2-1A60-28C0-B8430CD26D68}"/>
              </a:ext>
            </a:extLst>
          </p:cNvPr>
          <p:cNvSpPr/>
          <p:nvPr/>
        </p:nvSpPr>
        <p:spPr>
          <a:xfrm>
            <a:off x="1782667" y="1419538"/>
            <a:ext cx="8603673" cy="1690255"/>
          </a:xfrm>
          <a:prstGeom prst="roundRect">
            <a:avLst/>
          </a:prstGeom>
          <a:solidFill>
            <a:srgbClr val="B8E08C"/>
          </a:solidFill>
          <a:ln>
            <a:solidFill>
              <a:srgbClr val="B8E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04D8B17-92E3-5716-5B12-7363A3643E3A}"/>
              </a:ext>
            </a:extLst>
          </p:cNvPr>
          <p:cNvSpPr txBox="1"/>
          <p:nvPr/>
        </p:nvSpPr>
        <p:spPr>
          <a:xfrm>
            <a:off x="0" y="524420"/>
            <a:ext cx="12192000" cy="4524315"/>
          </a:xfrm>
          <a:prstGeom prst="rect">
            <a:avLst/>
          </a:prstGeom>
          <a:noFill/>
        </p:spPr>
        <p:txBody>
          <a:bodyPr wrap="square">
            <a:spAutoFit/>
          </a:bodyPr>
          <a:lstStyle/>
          <a:p>
            <a:pPr marL="1828800">
              <a:buNone/>
            </a:pPr>
            <a:r>
              <a:rPr lang="en-US" sz="2400" dirty="0">
                <a:latin typeface="Aptos" panose="020B0004020202020204" pitchFamily="34" charset="0"/>
              </a:rPr>
              <a:t>By the end of our session, you'll be able to:</a:t>
            </a:r>
          </a:p>
          <a:p>
            <a:pPr marL="1828800">
              <a:buNone/>
            </a:pPr>
            <a:endParaRPr lang="en-US" sz="2400" dirty="0">
              <a:latin typeface="Aptos" panose="020B0004020202020204" pitchFamily="34" charset="0"/>
            </a:endParaRPr>
          </a:p>
          <a:p>
            <a:pPr marL="1828800">
              <a:buNone/>
            </a:pPr>
            <a:endParaRPr lang="en-US" sz="2400" b="1" dirty="0">
              <a:latin typeface="Aptos" panose="020B0004020202020204" pitchFamily="34" charset="0"/>
            </a:endParaRPr>
          </a:p>
          <a:p>
            <a:pPr marL="2063750">
              <a:buNone/>
            </a:pPr>
            <a:r>
              <a:rPr lang="en-US" sz="2400" b="1" dirty="0">
                <a:solidFill>
                  <a:srgbClr val="2F5597"/>
                </a:solidFill>
                <a:latin typeface="Aptos" panose="020B0004020202020204" pitchFamily="34" charset="0"/>
              </a:rPr>
              <a:t>Identify at least two common ethical risks or blind spots</a:t>
            </a:r>
          </a:p>
          <a:p>
            <a:pPr marL="2063750">
              <a:buNone/>
            </a:pPr>
            <a:r>
              <a:rPr lang="en-US" sz="2400" b="1" dirty="0">
                <a:solidFill>
                  <a:srgbClr val="2F5597"/>
                </a:solidFill>
                <a:latin typeface="Aptos" panose="020B0004020202020204" pitchFamily="34" charset="0"/>
              </a:rPr>
              <a:t>when using AI tools in academic writing, research design, </a:t>
            </a:r>
          </a:p>
          <a:p>
            <a:pPr marL="2063750">
              <a:buNone/>
            </a:pPr>
            <a:r>
              <a:rPr lang="en-US" sz="2400" b="1" dirty="0">
                <a:solidFill>
                  <a:srgbClr val="2F5597"/>
                </a:solidFill>
                <a:latin typeface="Aptos" panose="020B0004020202020204" pitchFamily="34" charset="0"/>
              </a:rPr>
              <a:t>or data analysis.</a:t>
            </a:r>
          </a:p>
          <a:p>
            <a:pPr>
              <a:buNone/>
            </a:pPr>
            <a:endParaRPr lang="en-US" sz="2400" dirty="0">
              <a:latin typeface="Aptos" panose="020B0004020202020204" pitchFamily="34" charset="0"/>
            </a:endParaRPr>
          </a:p>
          <a:p>
            <a:endParaRPr lang="en-US" sz="2400" i="1" dirty="0">
              <a:latin typeface="Aptos" panose="020B0004020202020204" pitchFamily="34" charset="0"/>
            </a:endParaRPr>
          </a:p>
          <a:p>
            <a:pPr algn="ctr"/>
            <a:r>
              <a:rPr lang="en-US" sz="3200" i="1" dirty="0">
                <a:latin typeface="Aptos" panose="020B0004020202020204" pitchFamily="34" charset="0"/>
              </a:rPr>
              <a:t>We're building the foundation for</a:t>
            </a:r>
          </a:p>
          <a:p>
            <a:pPr algn="ctr"/>
            <a:r>
              <a:rPr lang="en-US" sz="3200" b="1" i="1" dirty="0">
                <a:solidFill>
                  <a:srgbClr val="2F5597"/>
                </a:solidFill>
                <a:latin typeface="Aptos" panose="020B0004020202020204" pitchFamily="34" charset="0"/>
              </a:rPr>
              <a:t>responsible AI use </a:t>
            </a:r>
          </a:p>
          <a:p>
            <a:pPr algn="ctr"/>
            <a:r>
              <a:rPr lang="en-US" sz="3200" i="1" dirty="0">
                <a:latin typeface="Aptos" panose="020B0004020202020204" pitchFamily="34" charset="0"/>
              </a:rPr>
              <a:t>in your doctoral journey.</a:t>
            </a:r>
            <a:endParaRPr lang="en-US" sz="3200" dirty="0">
              <a:latin typeface="Aptos" panose="020B0004020202020204" pitchFamily="34" charset="0"/>
            </a:endParaRPr>
          </a:p>
        </p:txBody>
      </p:sp>
    </p:spTree>
    <p:extLst>
      <p:ext uri="{BB962C8B-B14F-4D97-AF65-F5344CB8AC3E}">
        <p14:creationId xmlns:p14="http://schemas.microsoft.com/office/powerpoint/2010/main" val="1773519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7CD8A-24F5-E62D-6F88-E6079A4A254F}"/>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E285720A-6F8D-6713-7DBD-46D946BC601F}"/>
              </a:ext>
            </a:extLst>
          </p:cNvPr>
          <p:cNvSpPr txBox="1"/>
          <p:nvPr/>
        </p:nvSpPr>
        <p:spPr>
          <a:xfrm>
            <a:off x="0" y="1026906"/>
            <a:ext cx="12191999" cy="523220"/>
          </a:xfrm>
          <a:prstGeom prst="rect">
            <a:avLst/>
          </a:prstGeom>
          <a:noFill/>
        </p:spPr>
        <p:txBody>
          <a:bodyPr wrap="square">
            <a:spAutoFit/>
          </a:bodyPr>
          <a:lstStyle/>
          <a:p>
            <a:pPr algn="ctr"/>
            <a:r>
              <a:rPr lang="en-US" sz="2800" i="1" dirty="0">
                <a:latin typeface="Aptos" panose="020B0004020202020204" pitchFamily="34" charset="0"/>
              </a:rPr>
              <a:t>Each one is helpful.                        Each one is risky.</a:t>
            </a:r>
            <a:endParaRPr lang="en-US" sz="2800" dirty="0">
              <a:latin typeface="Aptos" panose="020B0004020202020204" pitchFamily="34" charset="0"/>
            </a:endParaRPr>
          </a:p>
        </p:txBody>
      </p:sp>
      <p:sp>
        <p:nvSpPr>
          <p:cNvPr id="19" name="TextBox 18">
            <a:extLst>
              <a:ext uri="{FF2B5EF4-FFF2-40B4-BE49-F238E27FC236}">
                <a16:creationId xmlns:a16="http://schemas.microsoft.com/office/drawing/2014/main" id="{11DB907A-E3FD-80B2-6A51-F9F67F37BE9D}"/>
              </a:ext>
            </a:extLst>
          </p:cNvPr>
          <p:cNvSpPr txBox="1"/>
          <p:nvPr/>
        </p:nvSpPr>
        <p:spPr>
          <a:xfrm>
            <a:off x="0" y="370780"/>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Meet Your AI Research Team</a:t>
            </a:r>
          </a:p>
        </p:txBody>
      </p:sp>
      <p:grpSp>
        <p:nvGrpSpPr>
          <p:cNvPr id="23" name="Group 22">
            <a:extLst>
              <a:ext uri="{FF2B5EF4-FFF2-40B4-BE49-F238E27FC236}">
                <a16:creationId xmlns:a16="http://schemas.microsoft.com/office/drawing/2014/main" id="{59EB3FCD-6CAC-9C39-58FB-CDC7C354DF09}"/>
              </a:ext>
            </a:extLst>
          </p:cNvPr>
          <p:cNvGrpSpPr/>
          <p:nvPr/>
        </p:nvGrpSpPr>
        <p:grpSpPr>
          <a:xfrm>
            <a:off x="9733845" y="1642730"/>
            <a:ext cx="2103120" cy="4663440"/>
            <a:chOff x="9733845" y="1873957"/>
            <a:chExt cx="2103120" cy="4663440"/>
          </a:xfrm>
        </p:grpSpPr>
        <p:sp>
          <p:nvSpPr>
            <p:cNvPr id="11" name="Rectangle: Rounded Corners 10">
              <a:extLst>
                <a:ext uri="{FF2B5EF4-FFF2-40B4-BE49-F238E27FC236}">
                  <a16:creationId xmlns:a16="http://schemas.microsoft.com/office/drawing/2014/main" id="{FF197A8E-F99A-E55E-C8F0-1A8E381EEDC7}"/>
                </a:ext>
              </a:extLst>
            </p:cNvPr>
            <p:cNvSpPr/>
            <p:nvPr/>
          </p:nvSpPr>
          <p:spPr>
            <a:xfrm>
              <a:off x="9733845" y="1873957"/>
              <a:ext cx="2103120" cy="46634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A2B6D04-3492-B60C-785C-B3684CCFBC5E}"/>
                </a:ext>
              </a:extLst>
            </p:cNvPr>
            <p:cNvSpPr txBox="1"/>
            <p:nvPr/>
          </p:nvSpPr>
          <p:spPr>
            <a:xfrm>
              <a:off x="9733845" y="5719423"/>
              <a:ext cx="2103120" cy="707886"/>
            </a:xfrm>
            <a:prstGeom prst="rect">
              <a:avLst/>
            </a:prstGeom>
            <a:noFill/>
          </p:spPr>
          <p:txBody>
            <a:bodyPr wrap="square">
              <a:spAutoFit/>
            </a:bodyPr>
            <a:lstStyle/>
            <a:p>
              <a:pPr algn="ctr"/>
              <a:r>
                <a:rPr lang="en-US" sz="2000" b="1" dirty="0">
                  <a:latin typeface="Aptos" panose="020B0004020202020204" pitchFamily="34" charset="0"/>
                </a:rPr>
                <a:t>The Academic Concierge</a:t>
              </a:r>
              <a:endParaRPr lang="en-US" sz="2000" dirty="0">
                <a:latin typeface="Aptos" panose="020B0004020202020204" pitchFamily="34" charset="0"/>
              </a:endParaRPr>
            </a:p>
          </p:txBody>
        </p:sp>
        <p:sp>
          <p:nvSpPr>
            <p:cNvPr id="24" name="Rectangle: Rounded Corners 23">
              <a:extLst>
                <a:ext uri="{FF2B5EF4-FFF2-40B4-BE49-F238E27FC236}">
                  <a16:creationId xmlns:a16="http://schemas.microsoft.com/office/drawing/2014/main" id="{B3029E50-34A0-56CD-CF07-42B1E6CF2928}"/>
                </a:ext>
              </a:extLst>
            </p:cNvPr>
            <p:cNvSpPr/>
            <p:nvPr/>
          </p:nvSpPr>
          <p:spPr>
            <a:xfrm>
              <a:off x="9882294" y="2009422"/>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8656C667-2BC9-88F0-A3D9-2F4C8ACC2EAC}"/>
              </a:ext>
            </a:extLst>
          </p:cNvPr>
          <p:cNvGrpSpPr/>
          <p:nvPr/>
        </p:nvGrpSpPr>
        <p:grpSpPr>
          <a:xfrm>
            <a:off x="7348364" y="1642730"/>
            <a:ext cx="2160409" cy="4663440"/>
            <a:chOff x="7348364" y="1873957"/>
            <a:chExt cx="2160409" cy="4663440"/>
          </a:xfrm>
        </p:grpSpPr>
        <p:sp>
          <p:nvSpPr>
            <p:cNvPr id="9" name="Rectangle: Rounded Corners 8">
              <a:extLst>
                <a:ext uri="{FF2B5EF4-FFF2-40B4-BE49-F238E27FC236}">
                  <a16:creationId xmlns:a16="http://schemas.microsoft.com/office/drawing/2014/main" id="{EF065A09-8904-36EC-B7FB-0BEE8D63DA38}"/>
                </a:ext>
              </a:extLst>
            </p:cNvPr>
            <p:cNvSpPr/>
            <p:nvPr/>
          </p:nvSpPr>
          <p:spPr>
            <a:xfrm>
              <a:off x="7394928" y="1873957"/>
              <a:ext cx="2103120" cy="46634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9C61AE8-7EC4-153A-B222-04F6C830C0F4}"/>
                </a:ext>
              </a:extLst>
            </p:cNvPr>
            <p:cNvSpPr txBox="1"/>
            <p:nvPr/>
          </p:nvSpPr>
          <p:spPr>
            <a:xfrm>
              <a:off x="7405653" y="5719424"/>
              <a:ext cx="2103120" cy="707886"/>
            </a:xfrm>
            <a:prstGeom prst="rect">
              <a:avLst/>
            </a:prstGeom>
            <a:noFill/>
          </p:spPr>
          <p:txBody>
            <a:bodyPr wrap="square">
              <a:spAutoFit/>
            </a:bodyPr>
            <a:lstStyle/>
            <a:p>
              <a:pPr algn="ctr"/>
              <a:r>
                <a:rPr lang="en-US" sz="2000" b="1" dirty="0">
                  <a:latin typeface="Aptos" panose="020B0004020202020204" pitchFamily="34" charset="0"/>
                </a:rPr>
                <a:t>The Idea</a:t>
              </a:r>
            </a:p>
            <a:p>
              <a:pPr algn="ctr"/>
              <a:r>
                <a:rPr lang="en-US" sz="2000" b="1" dirty="0">
                  <a:latin typeface="Aptos" panose="020B0004020202020204" pitchFamily="34" charset="0"/>
                </a:rPr>
                <a:t>Generator</a:t>
              </a:r>
              <a:endParaRPr lang="en-US" sz="2000" dirty="0">
                <a:latin typeface="Aptos" panose="020B0004020202020204" pitchFamily="34" charset="0"/>
              </a:endParaRPr>
            </a:p>
          </p:txBody>
        </p:sp>
        <p:sp>
          <p:nvSpPr>
            <p:cNvPr id="25" name="Rectangle: Rounded Corners 24">
              <a:extLst>
                <a:ext uri="{FF2B5EF4-FFF2-40B4-BE49-F238E27FC236}">
                  <a16:creationId xmlns:a16="http://schemas.microsoft.com/office/drawing/2014/main" id="{02F3AA5A-6264-C2E6-4361-32B0ACC89DBF}"/>
                </a:ext>
              </a:extLst>
            </p:cNvPr>
            <p:cNvSpPr/>
            <p:nvPr/>
          </p:nvSpPr>
          <p:spPr>
            <a:xfrm>
              <a:off x="7542813" y="2059166"/>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artoon of a robot&#10;&#10;AI-generated content may be incorrect.">
              <a:extLst>
                <a:ext uri="{FF2B5EF4-FFF2-40B4-BE49-F238E27FC236}">
                  <a16:creationId xmlns:a16="http://schemas.microsoft.com/office/drawing/2014/main" id="{4F2A5A21-D865-9259-71C6-5EC963BAAF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8364" y="2156064"/>
              <a:ext cx="1948116" cy="3478748"/>
            </a:xfrm>
            <a:prstGeom prst="rect">
              <a:avLst/>
            </a:prstGeom>
          </p:spPr>
        </p:pic>
      </p:grpSp>
      <p:grpSp>
        <p:nvGrpSpPr>
          <p:cNvPr id="4" name="Group 3">
            <a:extLst>
              <a:ext uri="{FF2B5EF4-FFF2-40B4-BE49-F238E27FC236}">
                <a16:creationId xmlns:a16="http://schemas.microsoft.com/office/drawing/2014/main" id="{1C493C83-0FE1-4AF7-02AC-869587AF9A1E}"/>
              </a:ext>
            </a:extLst>
          </p:cNvPr>
          <p:cNvGrpSpPr/>
          <p:nvPr/>
        </p:nvGrpSpPr>
        <p:grpSpPr>
          <a:xfrm>
            <a:off x="2640471" y="1642730"/>
            <a:ext cx="2267296" cy="4663440"/>
            <a:chOff x="2640471" y="1873957"/>
            <a:chExt cx="2267296" cy="4663440"/>
          </a:xfrm>
        </p:grpSpPr>
        <p:sp>
          <p:nvSpPr>
            <p:cNvPr id="7" name="Rectangle: Rounded Corners 6">
              <a:extLst>
                <a:ext uri="{FF2B5EF4-FFF2-40B4-BE49-F238E27FC236}">
                  <a16:creationId xmlns:a16="http://schemas.microsoft.com/office/drawing/2014/main" id="{2C43D8F1-7B04-5772-E20B-0867DDF404AC}"/>
                </a:ext>
              </a:extLst>
            </p:cNvPr>
            <p:cNvSpPr/>
            <p:nvPr/>
          </p:nvSpPr>
          <p:spPr>
            <a:xfrm>
              <a:off x="2717094" y="1873957"/>
              <a:ext cx="2103120" cy="46634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2BE8558-549F-38E0-42A6-26DE2A5F0146}"/>
                </a:ext>
              </a:extLst>
            </p:cNvPr>
            <p:cNvSpPr txBox="1"/>
            <p:nvPr/>
          </p:nvSpPr>
          <p:spPr>
            <a:xfrm>
              <a:off x="2717094" y="5719425"/>
              <a:ext cx="2103120" cy="707886"/>
            </a:xfrm>
            <a:prstGeom prst="rect">
              <a:avLst/>
            </a:prstGeom>
            <a:noFill/>
          </p:spPr>
          <p:txBody>
            <a:bodyPr wrap="square">
              <a:spAutoFit/>
            </a:bodyPr>
            <a:lstStyle/>
            <a:p>
              <a:pPr algn="ctr"/>
              <a:r>
                <a:rPr lang="en-US" sz="2000" b="1" dirty="0">
                  <a:latin typeface="Aptos" panose="020B0004020202020204" pitchFamily="34" charset="0"/>
                </a:rPr>
                <a:t>The Writing</a:t>
              </a:r>
              <a:br>
                <a:rPr lang="en-US" sz="2000" b="1" dirty="0">
                  <a:latin typeface="Aptos" panose="020B0004020202020204" pitchFamily="34" charset="0"/>
                </a:rPr>
              </a:br>
              <a:r>
                <a:rPr lang="en-US" sz="2000" b="1" dirty="0">
                  <a:latin typeface="Aptos" panose="020B0004020202020204" pitchFamily="34" charset="0"/>
                </a:rPr>
                <a:t>Coach</a:t>
              </a:r>
              <a:endParaRPr lang="en-US" sz="2000" dirty="0">
                <a:latin typeface="Aptos" panose="020B0004020202020204" pitchFamily="34" charset="0"/>
              </a:endParaRPr>
            </a:p>
          </p:txBody>
        </p:sp>
        <p:sp>
          <p:nvSpPr>
            <p:cNvPr id="27" name="Rectangle: Rounded Corners 26">
              <a:extLst>
                <a:ext uri="{FF2B5EF4-FFF2-40B4-BE49-F238E27FC236}">
                  <a16:creationId xmlns:a16="http://schemas.microsoft.com/office/drawing/2014/main" id="{48A0B21C-48E7-2361-A9EF-25D6324B1AA7}"/>
                </a:ext>
              </a:extLst>
            </p:cNvPr>
            <p:cNvSpPr/>
            <p:nvPr/>
          </p:nvSpPr>
          <p:spPr>
            <a:xfrm>
              <a:off x="2854254" y="2040501"/>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artoon of a robot&#10;&#10;AI-generated content may be incorrect.">
              <a:extLst>
                <a:ext uri="{FF2B5EF4-FFF2-40B4-BE49-F238E27FC236}">
                  <a16:creationId xmlns:a16="http://schemas.microsoft.com/office/drawing/2014/main" id="{5CAD1667-25E5-BE6D-6D65-06C607755C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471" y="2178826"/>
              <a:ext cx="2267296" cy="3429859"/>
            </a:xfrm>
            <a:prstGeom prst="rect">
              <a:avLst/>
            </a:prstGeom>
          </p:spPr>
        </p:pic>
      </p:grpSp>
      <p:grpSp>
        <p:nvGrpSpPr>
          <p:cNvPr id="39" name="Group 38">
            <a:extLst>
              <a:ext uri="{FF2B5EF4-FFF2-40B4-BE49-F238E27FC236}">
                <a16:creationId xmlns:a16="http://schemas.microsoft.com/office/drawing/2014/main" id="{8D80D4C9-D1CB-C8EB-E00F-A91F56B4E0B8}"/>
              </a:ext>
            </a:extLst>
          </p:cNvPr>
          <p:cNvGrpSpPr/>
          <p:nvPr/>
        </p:nvGrpSpPr>
        <p:grpSpPr>
          <a:xfrm>
            <a:off x="378177" y="1642730"/>
            <a:ext cx="2103120" cy="4663440"/>
            <a:chOff x="378177" y="1411115"/>
            <a:chExt cx="2103120" cy="4663440"/>
          </a:xfrm>
        </p:grpSpPr>
        <p:sp>
          <p:nvSpPr>
            <p:cNvPr id="6" name="Rectangle: Rounded Corners 5">
              <a:extLst>
                <a:ext uri="{FF2B5EF4-FFF2-40B4-BE49-F238E27FC236}">
                  <a16:creationId xmlns:a16="http://schemas.microsoft.com/office/drawing/2014/main" id="{166D292A-1226-89D7-D61B-BC8397170C88}"/>
                </a:ext>
              </a:extLst>
            </p:cNvPr>
            <p:cNvSpPr/>
            <p:nvPr/>
          </p:nvSpPr>
          <p:spPr>
            <a:xfrm>
              <a:off x="378177" y="1411115"/>
              <a:ext cx="2103120" cy="46634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F12DE-C49E-83B0-C9CF-B8F7E01AB396}"/>
                </a:ext>
              </a:extLst>
            </p:cNvPr>
            <p:cNvSpPr txBox="1"/>
            <p:nvPr/>
          </p:nvSpPr>
          <p:spPr>
            <a:xfrm>
              <a:off x="378177" y="5256583"/>
              <a:ext cx="2103120" cy="707886"/>
            </a:xfrm>
            <a:prstGeom prst="rect">
              <a:avLst/>
            </a:prstGeom>
            <a:noFill/>
          </p:spPr>
          <p:txBody>
            <a:bodyPr wrap="square">
              <a:spAutoFit/>
            </a:bodyPr>
            <a:lstStyle/>
            <a:p>
              <a:pPr algn="ctr"/>
              <a:r>
                <a:rPr lang="en-US" sz="2000" b="1" dirty="0">
                  <a:latin typeface="Aptos" panose="020B0004020202020204" pitchFamily="34" charset="0"/>
                </a:rPr>
                <a:t>The Research Assistant</a:t>
              </a:r>
              <a:endParaRPr lang="en-US" sz="2000" dirty="0">
                <a:latin typeface="Aptos" panose="020B0004020202020204" pitchFamily="34" charset="0"/>
              </a:endParaRPr>
            </a:p>
          </p:txBody>
        </p:sp>
        <p:grpSp>
          <p:nvGrpSpPr>
            <p:cNvPr id="38" name="Group 37">
              <a:extLst>
                <a:ext uri="{FF2B5EF4-FFF2-40B4-BE49-F238E27FC236}">
                  <a16:creationId xmlns:a16="http://schemas.microsoft.com/office/drawing/2014/main" id="{D38C5B9A-5B3C-0ADD-AED6-A14D209B7F08}"/>
                </a:ext>
              </a:extLst>
            </p:cNvPr>
            <p:cNvGrpSpPr/>
            <p:nvPr/>
          </p:nvGrpSpPr>
          <p:grpSpPr>
            <a:xfrm>
              <a:off x="515337" y="1546580"/>
              <a:ext cx="1828800" cy="3576841"/>
              <a:chOff x="515337" y="1546580"/>
              <a:chExt cx="1828800" cy="3576841"/>
            </a:xfrm>
          </p:grpSpPr>
          <p:sp>
            <p:nvSpPr>
              <p:cNvPr id="21" name="Rectangle: Rounded Corners 20">
                <a:extLst>
                  <a:ext uri="{FF2B5EF4-FFF2-40B4-BE49-F238E27FC236}">
                    <a16:creationId xmlns:a16="http://schemas.microsoft.com/office/drawing/2014/main" id="{093DD705-5D73-ECF7-1E80-64CD4229DA74}"/>
                  </a:ext>
                </a:extLst>
              </p:cNvPr>
              <p:cNvSpPr/>
              <p:nvPr/>
            </p:nvSpPr>
            <p:spPr>
              <a:xfrm>
                <a:off x="515337" y="1546580"/>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artoon of a robot&#10;&#10;AI-generated content may be incorrect.">
                <a:extLst>
                  <a:ext uri="{FF2B5EF4-FFF2-40B4-BE49-F238E27FC236}">
                    <a16:creationId xmlns:a16="http://schemas.microsoft.com/office/drawing/2014/main" id="{A9FF588F-92DD-4DC0-8F8D-3C80BA88B8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322" y="1715984"/>
                <a:ext cx="1748829" cy="3407437"/>
              </a:xfrm>
              <a:prstGeom prst="rect">
                <a:avLst/>
              </a:prstGeom>
            </p:spPr>
          </p:pic>
        </p:grpSp>
      </p:grpSp>
      <p:pic>
        <p:nvPicPr>
          <p:cNvPr id="31" name="Picture 30" descr="A cartoon of a robot with a heart on its chest&#10;&#10;AI-generated content may be incorrect.">
            <a:extLst>
              <a:ext uri="{FF2B5EF4-FFF2-40B4-BE49-F238E27FC236}">
                <a16:creationId xmlns:a16="http://schemas.microsoft.com/office/drawing/2014/main" id="{8D3791E4-7E88-9580-FBC8-336346EF8F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69846" y="2190042"/>
            <a:ext cx="1631117" cy="3407437"/>
          </a:xfrm>
          <a:prstGeom prst="rect">
            <a:avLst/>
          </a:prstGeom>
        </p:spPr>
      </p:pic>
      <p:grpSp>
        <p:nvGrpSpPr>
          <p:cNvPr id="10" name="Group 9">
            <a:extLst>
              <a:ext uri="{FF2B5EF4-FFF2-40B4-BE49-F238E27FC236}">
                <a16:creationId xmlns:a16="http://schemas.microsoft.com/office/drawing/2014/main" id="{12916922-2E41-8526-D88F-040D62E75E9B}"/>
              </a:ext>
            </a:extLst>
          </p:cNvPr>
          <p:cNvGrpSpPr/>
          <p:nvPr/>
        </p:nvGrpSpPr>
        <p:grpSpPr>
          <a:xfrm>
            <a:off x="5056011" y="1642730"/>
            <a:ext cx="2103120" cy="4663440"/>
            <a:chOff x="5056011" y="1873957"/>
            <a:chExt cx="2103120" cy="4663440"/>
          </a:xfrm>
        </p:grpSpPr>
        <p:sp>
          <p:nvSpPr>
            <p:cNvPr id="8" name="Rectangle: Rounded Corners 7">
              <a:extLst>
                <a:ext uri="{FF2B5EF4-FFF2-40B4-BE49-F238E27FC236}">
                  <a16:creationId xmlns:a16="http://schemas.microsoft.com/office/drawing/2014/main" id="{E7E8CD19-EA63-6106-4F4C-5BA45D2A61F2}"/>
                </a:ext>
              </a:extLst>
            </p:cNvPr>
            <p:cNvSpPr/>
            <p:nvPr/>
          </p:nvSpPr>
          <p:spPr>
            <a:xfrm>
              <a:off x="5056011" y="1873957"/>
              <a:ext cx="2103120" cy="46634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B4EB17D-47BE-4D00-C7D9-9E9BB646F329}"/>
                </a:ext>
              </a:extLst>
            </p:cNvPr>
            <p:cNvSpPr txBox="1"/>
            <p:nvPr/>
          </p:nvSpPr>
          <p:spPr>
            <a:xfrm>
              <a:off x="5056011" y="5719424"/>
              <a:ext cx="2103120" cy="707886"/>
            </a:xfrm>
            <a:prstGeom prst="rect">
              <a:avLst/>
            </a:prstGeom>
            <a:noFill/>
          </p:spPr>
          <p:txBody>
            <a:bodyPr wrap="square">
              <a:spAutoFit/>
            </a:bodyPr>
            <a:lstStyle/>
            <a:p>
              <a:pPr algn="ctr"/>
              <a:r>
                <a:rPr lang="en-US" sz="2000" b="1" dirty="0">
                  <a:latin typeface="Aptos" panose="020B0004020202020204" pitchFamily="34" charset="0"/>
                </a:rPr>
                <a:t>The Data</a:t>
              </a:r>
              <a:br>
                <a:rPr lang="en-US" sz="2000" b="1" dirty="0">
                  <a:latin typeface="Aptos" panose="020B0004020202020204" pitchFamily="34" charset="0"/>
                </a:rPr>
              </a:br>
              <a:r>
                <a:rPr lang="en-US" sz="2000" b="1" dirty="0">
                  <a:latin typeface="Aptos" panose="020B0004020202020204" pitchFamily="34" charset="0"/>
                </a:rPr>
                <a:t>Detective</a:t>
              </a:r>
              <a:endParaRPr lang="en-US" sz="2000" dirty="0">
                <a:latin typeface="Aptos" panose="020B0004020202020204" pitchFamily="34" charset="0"/>
              </a:endParaRPr>
            </a:p>
          </p:txBody>
        </p:sp>
        <p:sp>
          <p:nvSpPr>
            <p:cNvPr id="26" name="Rectangle: Rounded Corners 25">
              <a:extLst>
                <a:ext uri="{FF2B5EF4-FFF2-40B4-BE49-F238E27FC236}">
                  <a16:creationId xmlns:a16="http://schemas.microsoft.com/office/drawing/2014/main" id="{777B8C43-E202-EB85-E82F-438C98FD534D}"/>
                </a:ext>
              </a:extLst>
            </p:cNvPr>
            <p:cNvSpPr/>
            <p:nvPr/>
          </p:nvSpPr>
          <p:spPr>
            <a:xfrm>
              <a:off x="5193171" y="2021833"/>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cartoon of a robot&#10;&#10;AI-generated content may be incorrect.">
              <a:extLst>
                <a:ext uri="{FF2B5EF4-FFF2-40B4-BE49-F238E27FC236}">
                  <a16:creationId xmlns:a16="http://schemas.microsoft.com/office/drawing/2014/main" id="{4C067576-6D36-9F82-5384-8FDA66D3DD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5431" y="2337920"/>
              <a:ext cx="1665976" cy="3259559"/>
            </a:xfrm>
            <a:prstGeom prst="rect">
              <a:avLst/>
            </a:prstGeom>
          </p:spPr>
        </p:pic>
      </p:grpSp>
      <p:cxnSp>
        <p:nvCxnSpPr>
          <p:cNvPr id="41" name="Straight Arrow Connector 40">
            <a:extLst>
              <a:ext uri="{FF2B5EF4-FFF2-40B4-BE49-F238E27FC236}">
                <a16:creationId xmlns:a16="http://schemas.microsoft.com/office/drawing/2014/main" id="{13C1F583-F4F4-AFF2-2B55-A49363366732}"/>
              </a:ext>
            </a:extLst>
          </p:cNvPr>
          <p:cNvCxnSpPr>
            <a:cxnSpLocks/>
          </p:cNvCxnSpPr>
          <p:nvPr/>
        </p:nvCxnSpPr>
        <p:spPr>
          <a:xfrm>
            <a:off x="5475111" y="1297249"/>
            <a:ext cx="1546860" cy="0"/>
          </a:xfrm>
          <a:prstGeom prst="straightConnector1">
            <a:avLst/>
          </a:prstGeom>
          <a:ln w="76200">
            <a:solidFill>
              <a:srgbClr val="BC1F14"/>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567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344F0-14CE-2C9B-25CF-01A5F28347F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FF83E3C-7B64-8D08-0AE6-89F4140B3EAF}"/>
              </a:ext>
            </a:extLst>
          </p:cNvPr>
          <p:cNvSpPr>
            <a:spLocks noChangeArrowheads="1"/>
          </p:cNvSpPr>
          <p:nvPr/>
        </p:nvSpPr>
        <p:spPr bwMode="auto">
          <a:xfrm>
            <a:off x="2979457" y="1394412"/>
            <a:ext cx="4782463"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The Research Assistant can:</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Summarize articles and books </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Identify themes across literature </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Suggest search terms and databases </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Create annotated bibliographies </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Map connections between sources </a:t>
            </a:r>
          </a:p>
          <a:p>
            <a:pPr marL="0" marR="0" lvl="0" indent="0" algn="l" defTabSz="914400" rtl="0" eaLnBrk="0" fontAlgn="base" latinLnBrk="0" hangingPunct="0">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8F8A484D-A290-C20E-7B18-68940299A346}"/>
              </a:ext>
            </a:extLst>
          </p:cNvPr>
          <p:cNvSpPr txBox="1"/>
          <p:nvPr/>
        </p:nvSpPr>
        <p:spPr>
          <a:xfrm>
            <a:off x="0" y="470353"/>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The Research Assistant</a:t>
            </a:r>
          </a:p>
        </p:txBody>
      </p:sp>
      <p:grpSp>
        <p:nvGrpSpPr>
          <p:cNvPr id="2" name="Group 1">
            <a:extLst>
              <a:ext uri="{FF2B5EF4-FFF2-40B4-BE49-F238E27FC236}">
                <a16:creationId xmlns:a16="http://schemas.microsoft.com/office/drawing/2014/main" id="{DADCA1D2-C7DE-9CCB-4FF3-FAF9B0CD7F78}"/>
              </a:ext>
            </a:extLst>
          </p:cNvPr>
          <p:cNvGrpSpPr/>
          <p:nvPr/>
        </p:nvGrpSpPr>
        <p:grpSpPr>
          <a:xfrm>
            <a:off x="378177" y="1411115"/>
            <a:ext cx="2103120" cy="4663440"/>
            <a:chOff x="378177" y="1411115"/>
            <a:chExt cx="2103120" cy="4663440"/>
          </a:xfrm>
        </p:grpSpPr>
        <p:sp>
          <p:nvSpPr>
            <p:cNvPr id="3" name="Rectangle: Rounded Corners 2">
              <a:extLst>
                <a:ext uri="{FF2B5EF4-FFF2-40B4-BE49-F238E27FC236}">
                  <a16:creationId xmlns:a16="http://schemas.microsoft.com/office/drawing/2014/main" id="{E06718A8-788D-D788-E3F2-A7AF5323328D}"/>
                </a:ext>
              </a:extLst>
            </p:cNvPr>
            <p:cNvSpPr/>
            <p:nvPr/>
          </p:nvSpPr>
          <p:spPr>
            <a:xfrm>
              <a:off x="378177" y="1411115"/>
              <a:ext cx="2103120" cy="46634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1365176-1A06-3AFB-D21E-8AAEC117D33A}"/>
                </a:ext>
              </a:extLst>
            </p:cNvPr>
            <p:cNvSpPr txBox="1"/>
            <p:nvPr/>
          </p:nvSpPr>
          <p:spPr>
            <a:xfrm>
              <a:off x="378177" y="5256583"/>
              <a:ext cx="2103120" cy="707886"/>
            </a:xfrm>
            <a:prstGeom prst="rect">
              <a:avLst/>
            </a:prstGeom>
            <a:noFill/>
          </p:spPr>
          <p:txBody>
            <a:bodyPr wrap="square">
              <a:spAutoFit/>
            </a:bodyPr>
            <a:lstStyle/>
            <a:p>
              <a:pPr algn="ctr"/>
              <a:r>
                <a:rPr lang="en-US" sz="2000" b="1" dirty="0">
                  <a:latin typeface="Aptos" panose="020B0004020202020204" pitchFamily="34" charset="0"/>
                </a:rPr>
                <a:t>The Research Assistant</a:t>
              </a:r>
              <a:endParaRPr lang="en-US" sz="2000" dirty="0">
                <a:latin typeface="Aptos" panose="020B0004020202020204" pitchFamily="34" charset="0"/>
              </a:endParaRPr>
            </a:p>
          </p:txBody>
        </p:sp>
        <p:grpSp>
          <p:nvGrpSpPr>
            <p:cNvPr id="6" name="Group 5">
              <a:extLst>
                <a:ext uri="{FF2B5EF4-FFF2-40B4-BE49-F238E27FC236}">
                  <a16:creationId xmlns:a16="http://schemas.microsoft.com/office/drawing/2014/main" id="{A56A9076-1EC9-C3BE-2B04-FFBC77C10F5A}"/>
                </a:ext>
              </a:extLst>
            </p:cNvPr>
            <p:cNvGrpSpPr/>
            <p:nvPr/>
          </p:nvGrpSpPr>
          <p:grpSpPr>
            <a:xfrm>
              <a:off x="515337" y="1546580"/>
              <a:ext cx="1828800" cy="3576841"/>
              <a:chOff x="515337" y="1546580"/>
              <a:chExt cx="1828800" cy="3576841"/>
            </a:xfrm>
          </p:grpSpPr>
          <p:sp>
            <p:nvSpPr>
              <p:cNvPr id="7" name="Rectangle: Rounded Corners 6">
                <a:extLst>
                  <a:ext uri="{FF2B5EF4-FFF2-40B4-BE49-F238E27FC236}">
                    <a16:creationId xmlns:a16="http://schemas.microsoft.com/office/drawing/2014/main" id="{C9A721DB-0BBB-F924-04C8-BCC0F198121B}"/>
                  </a:ext>
                </a:extLst>
              </p:cNvPr>
              <p:cNvSpPr/>
              <p:nvPr/>
            </p:nvSpPr>
            <p:spPr>
              <a:xfrm>
                <a:off x="515337" y="1546580"/>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artoon of a robot&#10;&#10;AI-generated content may be incorrect.">
                <a:extLst>
                  <a:ext uri="{FF2B5EF4-FFF2-40B4-BE49-F238E27FC236}">
                    <a16:creationId xmlns:a16="http://schemas.microsoft.com/office/drawing/2014/main" id="{0B9DCFAC-0239-F129-8005-278FD197E5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322" y="1715984"/>
                <a:ext cx="1748829" cy="3407437"/>
              </a:xfrm>
              <a:prstGeom prst="rect">
                <a:avLst/>
              </a:prstGeom>
            </p:spPr>
          </p:pic>
        </p:grpSp>
      </p:grpSp>
    </p:spTree>
    <p:extLst>
      <p:ext uri="{BB962C8B-B14F-4D97-AF65-F5344CB8AC3E}">
        <p14:creationId xmlns:p14="http://schemas.microsoft.com/office/powerpoint/2010/main" val="314840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8AE5F-6020-63E5-F21C-61E5E556BE0A}"/>
            </a:ext>
          </a:extLst>
        </p:cNvPr>
        <p:cNvGrpSpPr/>
        <p:nvPr/>
      </p:nvGrpSpPr>
      <p:grpSpPr>
        <a:xfrm>
          <a:off x="0" y="0"/>
          <a:ext cx="0" cy="0"/>
          <a:chOff x="0" y="0"/>
          <a:chExt cx="0" cy="0"/>
        </a:xfrm>
      </p:grpSpPr>
      <p:sp>
        <p:nvSpPr>
          <p:cNvPr id="15" name="Arrow: Pentagon 14">
            <a:extLst>
              <a:ext uri="{FF2B5EF4-FFF2-40B4-BE49-F238E27FC236}">
                <a16:creationId xmlns:a16="http://schemas.microsoft.com/office/drawing/2014/main" id="{8CF64898-6C59-6D4C-E48B-F1203D2E1927}"/>
              </a:ext>
            </a:extLst>
          </p:cNvPr>
          <p:cNvSpPr/>
          <p:nvPr/>
        </p:nvSpPr>
        <p:spPr>
          <a:xfrm flipH="1">
            <a:off x="7961688" y="4640421"/>
            <a:ext cx="3606881"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AC4B7016-F2A3-760C-644D-F73CD38AFB04}"/>
              </a:ext>
            </a:extLst>
          </p:cNvPr>
          <p:cNvSpPr/>
          <p:nvPr/>
        </p:nvSpPr>
        <p:spPr>
          <a:xfrm flipH="1">
            <a:off x="7961687" y="5589517"/>
            <a:ext cx="3606885"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Arrow: Pentagon 17">
            <a:extLst>
              <a:ext uri="{FF2B5EF4-FFF2-40B4-BE49-F238E27FC236}">
                <a16:creationId xmlns:a16="http://schemas.microsoft.com/office/drawing/2014/main" id="{5B081DC5-56E8-23D0-61ED-5C305D692291}"/>
              </a:ext>
            </a:extLst>
          </p:cNvPr>
          <p:cNvSpPr/>
          <p:nvPr/>
        </p:nvSpPr>
        <p:spPr>
          <a:xfrm flipH="1">
            <a:off x="7899080" y="1782366"/>
            <a:ext cx="3669486"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3A9BF8F7-13FA-89BE-86F4-05BE6419BB2B}"/>
              </a:ext>
            </a:extLst>
          </p:cNvPr>
          <p:cNvSpPr/>
          <p:nvPr/>
        </p:nvSpPr>
        <p:spPr>
          <a:xfrm flipH="1">
            <a:off x="7961689" y="2742229"/>
            <a:ext cx="3606880"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3B021C8-A58B-F606-3492-A827718E3898}"/>
              </a:ext>
            </a:extLst>
          </p:cNvPr>
          <p:cNvSpPr>
            <a:spLocks noChangeArrowheads="1"/>
          </p:cNvSpPr>
          <p:nvPr/>
        </p:nvSpPr>
        <p:spPr bwMode="auto">
          <a:xfrm>
            <a:off x="2979457" y="1184204"/>
            <a:ext cx="4782463"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The Research Assistant can:</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Summarize articles and books </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Identify themes across literature </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Suggest search terms and databases </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Create annotated bibliographies </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Map connections between sources </a:t>
            </a:r>
          </a:p>
          <a:p>
            <a:pPr marL="0" marR="0" lvl="0" indent="0" algn="l" defTabSz="914400" rtl="0" eaLnBrk="0" fontAlgn="base" latinLnBrk="0" hangingPunct="0">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AEB7DB05-D0DE-40EB-BC0E-715CFF3BB0AF}"/>
              </a:ext>
            </a:extLst>
          </p:cNvPr>
          <p:cNvSpPr txBox="1"/>
          <p:nvPr/>
        </p:nvSpPr>
        <p:spPr>
          <a:xfrm>
            <a:off x="0" y="470353"/>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The Research Assistant</a:t>
            </a:r>
          </a:p>
        </p:txBody>
      </p:sp>
      <p:sp>
        <p:nvSpPr>
          <p:cNvPr id="2" name="Rectangle 1">
            <a:extLst>
              <a:ext uri="{FF2B5EF4-FFF2-40B4-BE49-F238E27FC236}">
                <a16:creationId xmlns:a16="http://schemas.microsoft.com/office/drawing/2014/main" id="{DE174AEA-E002-27A0-D1D0-57ED66CA3224}"/>
              </a:ext>
            </a:extLst>
          </p:cNvPr>
          <p:cNvSpPr>
            <a:spLocks noChangeArrowheads="1"/>
          </p:cNvSpPr>
          <p:nvPr/>
        </p:nvSpPr>
        <p:spPr bwMode="auto">
          <a:xfrm>
            <a:off x="8217608" y="1201390"/>
            <a:ext cx="30580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Why It's So Tempting</a:t>
            </a:r>
          </a:p>
        </p:txBody>
      </p:sp>
      <p:sp>
        <p:nvSpPr>
          <p:cNvPr id="5" name="TextBox 4">
            <a:extLst>
              <a:ext uri="{FF2B5EF4-FFF2-40B4-BE49-F238E27FC236}">
                <a16:creationId xmlns:a16="http://schemas.microsoft.com/office/drawing/2014/main" id="{2D4FE011-F736-6F6B-B0A2-B147BBF64218}"/>
              </a:ext>
            </a:extLst>
          </p:cNvPr>
          <p:cNvSpPr txBox="1"/>
          <p:nvPr/>
        </p:nvSpPr>
        <p:spPr>
          <a:xfrm>
            <a:off x="8301765" y="1827307"/>
            <a:ext cx="3266808" cy="707886"/>
          </a:xfrm>
          <a:prstGeom prst="rect">
            <a:avLst/>
          </a:prstGeom>
          <a:noFill/>
        </p:spPr>
        <p:txBody>
          <a:bodyPr wrap="square">
            <a:spAutoFit/>
          </a:bodyPr>
          <a:lstStyle/>
          <a:p>
            <a:r>
              <a:rPr kumimoji="0" lang="en-US" altLang="en-US" sz="2000" i="0" u="none" strike="noStrike" cap="none" normalizeH="0" baseline="0" dirty="0">
                <a:ln>
                  <a:noFill/>
                </a:ln>
                <a:solidFill>
                  <a:schemeClr val="bg1"/>
                </a:solidFill>
                <a:effectLst/>
                <a:latin typeface="Aptos" panose="020B0004020202020204" pitchFamily="34" charset="0"/>
              </a:rPr>
              <a:t>Cuts literature review time from weeks to days</a:t>
            </a:r>
            <a:endParaRPr lang="en-US" sz="2000" dirty="0">
              <a:solidFill>
                <a:schemeClr val="bg1"/>
              </a:solidFill>
            </a:endParaRPr>
          </a:p>
        </p:txBody>
      </p:sp>
      <p:sp>
        <p:nvSpPr>
          <p:cNvPr id="7" name="TextBox 6">
            <a:extLst>
              <a:ext uri="{FF2B5EF4-FFF2-40B4-BE49-F238E27FC236}">
                <a16:creationId xmlns:a16="http://schemas.microsoft.com/office/drawing/2014/main" id="{9C26B645-D592-895D-0A62-519B2CCD85B3}"/>
              </a:ext>
            </a:extLst>
          </p:cNvPr>
          <p:cNvSpPr txBox="1"/>
          <p:nvPr/>
        </p:nvSpPr>
        <p:spPr>
          <a:xfrm>
            <a:off x="8318591" y="2787170"/>
            <a:ext cx="2856053" cy="707886"/>
          </a:xfrm>
          <a:prstGeom prst="rect">
            <a:avLst/>
          </a:prstGeom>
          <a:noFill/>
        </p:spPr>
        <p:txBody>
          <a:bodyPr wrap="square">
            <a:spAutoFit/>
          </a:bodyPr>
          <a:lstStyle/>
          <a:p>
            <a:r>
              <a:rPr kumimoji="0" lang="en-US" altLang="en-US" sz="2000" i="0" u="none" strike="noStrike" cap="none" normalizeH="0" baseline="0" dirty="0">
                <a:ln>
                  <a:noFill/>
                </a:ln>
                <a:solidFill>
                  <a:schemeClr val="bg1"/>
                </a:solidFill>
                <a:effectLst/>
                <a:latin typeface="Aptos" panose="020B0004020202020204" pitchFamily="34" charset="0"/>
              </a:rPr>
              <a:t>Finds connections you might miss</a:t>
            </a:r>
            <a:endParaRPr lang="en-US" sz="2000" dirty="0">
              <a:solidFill>
                <a:schemeClr val="bg1"/>
              </a:solidFill>
            </a:endParaRPr>
          </a:p>
        </p:txBody>
      </p:sp>
      <p:sp>
        <p:nvSpPr>
          <p:cNvPr id="9" name="TextBox 8">
            <a:extLst>
              <a:ext uri="{FF2B5EF4-FFF2-40B4-BE49-F238E27FC236}">
                <a16:creationId xmlns:a16="http://schemas.microsoft.com/office/drawing/2014/main" id="{70DB43F7-9826-A364-F99F-5DEBA659ABB5}"/>
              </a:ext>
            </a:extLst>
          </p:cNvPr>
          <p:cNvSpPr txBox="1"/>
          <p:nvPr/>
        </p:nvSpPr>
        <p:spPr>
          <a:xfrm>
            <a:off x="8318590" y="4685362"/>
            <a:ext cx="3249981" cy="707886"/>
          </a:xfrm>
          <a:prstGeom prst="rect">
            <a:avLst/>
          </a:prstGeom>
          <a:noFill/>
        </p:spPr>
        <p:txBody>
          <a:bodyPr wrap="square">
            <a:spAutoFit/>
          </a:bodyPr>
          <a:lstStyle/>
          <a:p>
            <a:r>
              <a:rPr kumimoji="0" lang="en-US" altLang="en-US" sz="2000" i="0" u="none" strike="noStrike" cap="none" normalizeH="0" baseline="0" dirty="0">
                <a:ln>
                  <a:noFill/>
                </a:ln>
                <a:solidFill>
                  <a:schemeClr val="bg1"/>
                </a:solidFill>
                <a:effectLst/>
                <a:latin typeface="Aptos" panose="020B0004020202020204" pitchFamily="34" charset="0"/>
              </a:rPr>
              <a:t>Handles tedious organizational work</a:t>
            </a:r>
            <a:endParaRPr lang="en-US" sz="2000" dirty="0">
              <a:solidFill>
                <a:schemeClr val="bg1"/>
              </a:solidFill>
            </a:endParaRPr>
          </a:p>
        </p:txBody>
      </p:sp>
      <p:sp>
        <p:nvSpPr>
          <p:cNvPr id="13" name="TextBox 12">
            <a:extLst>
              <a:ext uri="{FF2B5EF4-FFF2-40B4-BE49-F238E27FC236}">
                <a16:creationId xmlns:a16="http://schemas.microsoft.com/office/drawing/2014/main" id="{4E378E45-5D87-0708-D9AD-055B79EE6326}"/>
              </a:ext>
            </a:extLst>
          </p:cNvPr>
          <p:cNvSpPr txBox="1"/>
          <p:nvPr/>
        </p:nvSpPr>
        <p:spPr>
          <a:xfrm>
            <a:off x="8360374" y="5628323"/>
            <a:ext cx="3224818" cy="707886"/>
          </a:xfrm>
          <a:prstGeom prst="rect">
            <a:avLst/>
          </a:prstGeom>
          <a:noFill/>
        </p:spPr>
        <p:txBody>
          <a:bodyPr wrap="square">
            <a:spAutoFit/>
          </a:bodyPr>
          <a:lstStyle/>
          <a:p>
            <a:r>
              <a:rPr kumimoji="0" lang="en-US" altLang="en-US" sz="2000" i="0" u="none" strike="noStrike" cap="none" normalizeH="0" baseline="0" dirty="0">
                <a:ln>
                  <a:noFill/>
                </a:ln>
                <a:solidFill>
                  <a:schemeClr val="bg1"/>
                </a:solidFill>
                <a:effectLst/>
                <a:latin typeface="Aptos" panose="020B0004020202020204" pitchFamily="34" charset="0"/>
              </a:rPr>
              <a:t>Makes massive amounts of literature manageable</a:t>
            </a:r>
            <a:endParaRPr lang="en-US" sz="2000" dirty="0">
              <a:solidFill>
                <a:schemeClr val="bg1"/>
              </a:solidFill>
            </a:endParaRPr>
          </a:p>
        </p:txBody>
      </p:sp>
      <p:sp>
        <p:nvSpPr>
          <p:cNvPr id="16" name="Arrow: Pentagon 15">
            <a:extLst>
              <a:ext uri="{FF2B5EF4-FFF2-40B4-BE49-F238E27FC236}">
                <a16:creationId xmlns:a16="http://schemas.microsoft.com/office/drawing/2014/main" id="{E77BC79B-C474-2D84-8EB6-7922AF0A4C9D}"/>
              </a:ext>
            </a:extLst>
          </p:cNvPr>
          <p:cNvSpPr/>
          <p:nvPr/>
        </p:nvSpPr>
        <p:spPr>
          <a:xfrm flipH="1">
            <a:off x="7961687" y="3691325"/>
            <a:ext cx="3606883" cy="775543"/>
          </a:xfrm>
          <a:prstGeom prst="homePlate">
            <a:avLst/>
          </a:prstGeom>
          <a:solidFill>
            <a:srgbClr val="349D6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A33424A-1587-3445-2685-C847E7D6AC61}"/>
              </a:ext>
            </a:extLst>
          </p:cNvPr>
          <p:cNvSpPr txBox="1"/>
          <p:nvPr/>
        </p:nvSpPr>
        <p:spPr>
          <a:xfrm>
            <a:off x="8415046" y="3736267"/>
            <a:ext cx="2856053" cy="707886"/>
          </a:xfrm>
          <a:prstGeom prst="rect">
            <a:avLst/>
          </a:prstGeom>
          <a:noFill/>
        </p:spPr>
        <p:txBody>
          <a:bodyPr wrap="square">
            <a:spAutoFit/>
          </a:bodyPr>
          <a:lstStyle/>
          <a:p>
            <a:r>
              <a:rPr kumimoji="0" lang="en-US" altLang="en-US" sz="2000" i="0" u="none" strike="noStrike" cap="none" normalizeH="0" baseline="0" dirty="0">
                <a:ln>
                  <a:noFill/>
                </a:ln>
                <a:solidFill>
                  <a:schemeClr val="bg1"/>
                </a:solidFill>
                <a:effectLst/>
                <a:latin typeface="Aptos" panose="020B0004020202020204" pitchFamily="34" charset="0"/>
              </a:rPr>
              <a:t>Finds sources you might miss</a:t>
            </a:r>
            <a:endParaRPr lang="en-US" sz="2000" dirty="0">
              <a:solidFill>
                <a:schemeClr val="bg1"/>
              </a:solidFill>
            </a:endParaRPr>
          </a:p>
        </p:txBody>
      </p:sp>
      <p:grpSp>
        <p:nvGrpSpPr>
          <p:cNvPr id="3" name="Group 2">
            <a:extLst>
              <a:ext uri="{FF2B5EF4-FFF2-40B4-BE49-F238E27FC236}">
                <a16:creationId xmlns:a16="http://schemas.microsoft.com/office/drawing/2014/main" id="{7422A679-44D2-0CF8-62FD-2E8C645A7355}"/>
              </a:ext>
            </a:extLst>
          </p:cNvPr>
          <p:cNvGrpSpPr/>
          <p:nvPr/>
        </p:nvGrpSpPr>
        <p:grpSpPr>
          <a:xfrm>
            <a:off x="378177" y="1411115"/>
            <a:ext cx="2103120" cy="4663440"/>
            <a:chOff x="378177" y="1411115"/>
            <a:chExt cx="2103120" cy="4663440"/>
          </a:xfrm>
        </p:grpSpPr>
        <p:sp>
          <p:nvSpPr>
            <p:cNvPr id="6" name="Rectangle: Rounded Corners 5">
              <a:extLst>
                <a:ext uri="{FF2B5EF4-FFF2-40B4-BE49-F238E27FC236}">
                  <a16:creationId xmlns:a16="http://schemas.microsoft.com/office/drawing/2014/main" id="{BA7DD272-0750-4B48-8990-DFA469E20E67}"/>
                </a:ext>
              </a:extLst>
            </p:cNvPr>
            <p:cNvSpPr/>
            <p:nvPr/>
          </p:nvSpPr>
          <p:spPr>
            <a:xfrm>
              <a:off x="378177" y="1411115"/>
              <a:ext cx="2103120" cy="46634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DC24BD8-EA09-248C-8CA6-3671D71CBBEF}"/>
                </a:ext>
              </a:extLst>
            </p:cNvPr>
            <p:cNvSpPr txBox="1"/>
            <p:nvPr/>
          </p:nvSpPr>
          <p:spPr>
            <a:xfrm>
              <a:off x="378177" y="5256583"/>
              <a:ext cx="2103120" cy="707886"/>
            </a:xfrm>
            <a:prstGeom prst="rect">
              <a:avLst/>
            </a:prstGeom>
            <a:noFill/>
          </p:spPr>
          <p:txBody>
            <a:bodyPr wrap="square">
              <a:spAutoFit/>
            </a:bodyPr>
            <a:lstStyle/>
            <a:p>
              <a:pPr algn="ctr"/>
              <a:r>
                <a:rPr lang="en-US" sz="2000" b="1" dirty="0">
                  <a:latin typeface="Aptos" panose="020B0004020202020204" pitchFamily="34" charset="0"/>
                </a:rPr>
                <a:t>The Research Assistant</a:t>
              </a:r>
              <a:endParaRPr lang="en-US" sz="2000" dirty="0">
                <a:latin typeface="Aptos" panose="020B0004020202020204" pitchFamily="34" charset="0"/>
              </a:endParaRPr>
            </a:p>
          </p:txBody>
        </p:sp>
        <p:grpSp>
          <p:nvGrpSpPr>
            <p:cNvPr id="10" name="Group 9">
              <a:extLst>
                <a:ext uri="{FF2B5EF4-FFF2-40B4-BE49-F238E27FC236}">
                  <a16:creationId xmlns:a16="http://schemas.microsoft.com/office/drawing/2014/main" id="{FBC7A2CF-6F06-5921-C2D4-ABEB6C43A290}"/>
                </a:ext>
              </a:extLst>
            </p:cNvPr>
            <p:cNvGrpSpPr/>
            <p:nvPr/>
          </p:nvGrpSpPr>
          <p:grpSpPr>
            <a:xfrm>
              <a:off x="515337" y="1546580"/>
              <a:ext cx="1828800" cy="3576841"/>
              <a:chOff x="515337" y="1546580"/>
              <a:chExt cx="1828800" cy="3576841"/>
            </a:xfrm>
          </p:grpSpPr>
          <p:sp>
            <p:nvSpPr>
              <p:cNvPr id="25" name="Rectangle: Rounded Corners 24">
                <a:extLst>
                  <a:ext uri="{FF2B5EF4-FFF2-40B4-BE49-F238E27FC236}">
                    <a16:creationId xmlns:a16="http://schemas.microsoft.com/office/drawing/2014/main" id="{B4AC5B52-57CB-F6E0-CEB4-56FC03BC89FE}"/>
                  </a:ext>
                </a:extLst>
              </p:cNvPr>
              <p:cNvSpPr/>
              <p:nvPr/>
            </p:nvSpPr>
            <p:spPr>
              <a:xfrm>
                <a:off x="515337" y="1546580"/>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cartoon of a robot&#10;&#10;AI-generated content may be incorrect.">
                <a:extLst>
                  <a:ext uri="{FF2B5EF4-FFF2-40B4-BE49-F238E27FC236}">
                    <a16:creationId xmlns:a16="http://schemas.microsoft.com/office/drawing/2014/main" id="{7A1CDA94-AFC1-8767-8640-B8ECE7CA83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322" y="1715984"/>
                <a:ext cx="1748829" cy="3407437"/>
              </a:xfrm>
              <a:prstGeom prst="rect">
                <a:avLst/>
              </a:prstGeom>
            </p:spPr>
          </p:pic>
        </p:grpSp>
      </p:grpSp>
    </p:spTree>
    <p:extLst>
      <p:ext uri="{BB962C8B-B14F-4D97-AF65-F5344CB8AC3E}">
        <p14:creationId xmlns:p14="http://schemas.microsoft.com/office/powerpoint/2010/main" val="3256455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78A1F-63EE-7EF4-2D31-4DD139FC505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F716F33-C5E4-F199-E3FB-46B5EEC50122}"/>
              </a:ext>
            </a:extLst>
          </p:cNvPr>
          <p:cNvSpPr/>
          <p:nvPr/>
        </p:nvSpPr>
        <p:spPr>
          <a:xfrm>
            <a:off x="7723105" y="1150882"/>
            <a:ext cx="4176889" cy="5160538"/>
          </a:xfrm>
          <a:prstGeom prst="roundRect">
            <a:avLst/>
          </a:prstGeom>
          <a:noFill/>
          <a:ln w="76200">
            <a:solidFill>
              <a:srgbClr val="349D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E57EF9B-A5E7-7428-D963-986C5887F4D1}"/>
              </a:ext>
            </a:extLst>
          </p:cNvPr>
          <p:cNvSpPr>
            <a:spLocks noChangeArrowheads="1"/>
          </p:cNvSpPr>
          <p:nvPr/>
        </p:nvSpPr>
        <p:spPr bwMode="auto">
          <a:xfrm>
            <a:off x="2979457" y="1231505"/>
            <a:ext cx="4782463"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The Research Assistant can:</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Summarize articles and books </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Identify themes across literature </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Suggest search terms and databases </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Create annotated bibliographies </a:t>
            </a:r>
          </a:p>
          <a:p>
            <a:pPr marL="342900" marR="0" lvl="0" indent="-342900" algn="l" defTabSz="914400" rtl="0" eaLnBrk="0" fontAlgn="base" latinLnBrk="0" hangingPunct="0">
              <a:lnSpc>
                <a:spcPct val="3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ptos" panose="020B0004020202020204" pitchFamily="34" charset="0"/>
              </a:rPr>
              <a:t>Map connections between sources </a:t>
            </a:r>
          </a:p>
          <a:p>
            <a:pPr marL="0" marR="0" lvl="0" indent="0" algn="l" defTabSz="914400" rtl="0" eaLnBrk="0" fontAlgn="base" latinLnBrk="0" hangingPunct="0">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E8B8F5B4-B8DD-84EE-B13F-5094D0D57442}"/>
              </a:ext>
            </a:extLst>
          </p:cNvPr>
          <p:cNvSpPr txBox="1"/>
          <p:nvPr/>
        </p:nvSpPr>
        <p:spPr>
          <a:xfrm>
            <a:off x="0" y="470353"/>
            <a:ext cx="12191999" cy="646331"/>
          </a:xfrm>
          <a:prstGeom prst="rect">
            <a:avLst/>
          </a:prstGeom>
          <a:noFill/>
        </p:spPr>
        <p:txBody>
          <a:bodyPr wrap="square">
            <a:spAutoFit/>
          </a:bodyPr>
          <a:lstStyle/>
          <a:p>
            <a:pPr algn="ctr">
              <a:buNone/>
            </a:pPr>
            <a:r>
              <a:rPr lang="en-US" sz="3600" b="1" dirty="0">
                <a:solidFill>
                  <a:srgbClr val="2F5597"/>
                </a:solidFill>
                <a:latin typeface="Aptos" panose="020B0004020202020204" pitchFamily="34" charset="0"/>
              </a:rPr>
              <a:t>The Research Assistant</a:t>
            </a:r>
          </a:p>
        </p:txBody>
      </p:sp>
      <p:sp>
        <p:nvSpPr>
          <p:cNvPr id="3" name="Rectangle 2">
            <a:extLst>
              <a:ext uri="{FF2B5EF4-FFF2-40B4-BE49-F238E27FC236}">
                <a16:creationId xmlns:a16="http://schemas.microsoft.com/office/drawing/2014/main" id="{93DC5ED6-E7EB-FC0E-21A5-2C2AFA5E291C}"/>
              </a:ext>
            </a:extLst>
          </p:cNvPr>
          <p:cNvSpPr>
            <a:spLocks noChangeArrowheads="1"/>
          </p:cNvSpPr>
          <p:nvPr/>
        </p:nvSpPr>
        <p:spPr bwMode="auto">
          <a:xfrm>
            <a:off x="8027962" y="925330"/>
            <a:ext cx="3797902"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rPr>
              <a:t>The Ethical Blind Spots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BC1F14"/>
                </a:solidFill>
                <a:effectLst/>
                <a:latin typeface="Aptos" panose="020B0004020202020204" pitchFamily="34" charset="0"/>
              </a:rPr>
              <a:t>🚩</a:t>
            </a:r>
            <a:r>
              <a:rPr kumimoji="0" lang="en-US" altLang="en-US" sz="2000" b="1" i="0" u="none" strike="noStrike" cap="none" normalizeH="0" baseline="0" dirty="0">
                <a:ln>
                  <a:noFill/>
                </a:ln>
                <a:solidFill>
                  <a:schemeClr val="tx1"/>
                </a:solidFill>
                <a:effectLst/>
                <a:latin typeface="Aptos" panose="020B0004020202020204" pitchFamily="34" charset="0"/>
              </a:rPr>
              <a:t> The Synthesis Trap</a:t>
            </a:r>
          </a:p>
          <a:p>
            <a:pPr marL="463550" marR="0" lvl="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Aptos" panose="020B0004020202020204" pitchFamily="34" charset="0"/>
              </a:rPr>
              <a:t>Are you </a:t>
            </a:r>
            <a:r>
              <a:rPr kumimoji="0" lang="en-US" altLang="en-US" sz="2000" b="1" i="1" u="none" strike="noStrike" cap="none" normalizeH="0" baseline="0" dirty="0">
                <a:ln>
                  <a:noFill/>
                </a:ln>
                <a:solidFill>
                  <a:schemeClr val="tx1"/>
                </a:solidFill>
                <a:effectLst/>
                <a:latin typeface="Aptos" panose="020B0004020202020204" pitchFamily="34" charset="0"/>
              </a:rPr>
              <a:t>understanding</a:t>
            </a:r>
            <a:r>
              <a:rPr kumimoji="0" lang="en-US" altLang="en-US" sz="2000" b="0" i="1" u="none" strike="noStrike" cap="none" normalizeH="0" baseline="0" dirty="0">
                <a:ln>
                  <a:noFill/>
                </a:ln>
                <a:solidFill>
                  <a:schemeClr val="tx1"/>
                </a:solidFill>
                <a:effectLst/>
                <a:latin typeface="Aptos" panose="020B0004020202020204" pitchFamily="34" charset="0"/>
              </a:rPr>
              <a:t> the field or just consuming AI's interpretation?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ptos" panose="020B0004020202020204" pitchFamily="34" charset="0"/>
              </a:rPr>
              <a:t>🚩 Citation Integrity</a:t>
            </a:r>
          </a:p>
          <a:p>
            <a:pPr marL="463550" marR="0" lvl="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Aptos" panose="020B0004020202020204" pitchFamily="34" charset="0"/>
              </a:rPr>
              <a:t>When AI summarizes 50 papers, </a:t>
            </a:r>
            <a:r>
              <a:rPr kumimoji="0" lang="en-US" altLang="en-US" sz="2000" b="1" i="1" u="none" strike="noStrike" cap="none" normalizeH="0" baseline="0" dirty="0">
                <a:ln>
                  <a:noFill/>
                </a:ln>
                <a:solidFill>
                  <a:schemeClr val="tx1"/>
                </a:solidFill>
                <a:effectLst/>
                <a:latin typeface="Aptos" panose="020B0004020202020204" pitchFamily="34" charset="0"/>
              </a:rPr>
              <a:t>whose ideas </a:t>
            </a:r>
            <a:r>
              <a:rPr kumimoji="0" lang="en-US" altLang="en-US" sz="2000" b="0" i="1" u="none" strike="noStrike" cap="none" normalizeH="0" baseline="0" dirty="0">
                <a:ln>
                  <a:noFill/>
                </a:ln>
                <a:solidFill>
                  <a:schemeClr val="tx1"/>
                </a:solidFill>
                <a:effectLst/>
                <a:latin typeface="Aptos" panose="020B0004020202020204" pitchFamily="34" charset="0"/>
              </a:rPr>
              <a:t>are you actually building 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ptos" panose="020B0004020202020204" pitchFamily="34" charset="0"/>
              </a:rPr>
              <a:t>🚩 Knowledge Gaps</a:t>
            </a:r>
          </a:p>
          <a:p>
            <a:pPr marL="463550" marR="0" lvl="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Aptos" panose="020B0004020202020204" pitchFamily="34" charset="0"/>
              </a:rPr>
              <a:t>You might </a:t>
            </a:r>
            <a:r>
              <a:rPr kumimoji="0" lang="en-US" altLang="en-US" sz="2000" b="1" i="1" u="none" strike="noStrike" cap="none" normalizeH="0" baseline="0" dirty="0">
                <a:ln>
                  <a:noFill/>
                </a:ln>
                <a:solidFill>
                  <a:schemeClr val="tx1"/>
                </a:solidFill>
                <a:effectLst/>
                <a:latin typeface="Aptos" panose="020B0004020202020204" pitchFamily="34" charset="0"/>
              </a:rPr>
              <a:t>miss</a:t>
            </a:r>
            <a:r>
              <a:rPr kumimoji="0" lang="en-US" altLang="en-US" sz="2000" b="0" i="1" u="none" strike="noStrike" cap="none" normalizeH="0" baseline="0" dirty="0">
                <a:ln>
                  <a:noFill/>
                </a:ln>
                <a:solidFill>
                  <a:schemeClr val="tx1"/>
                </a:solidFill>
                <a:effectLst/>
                <a:latin typeface="Aptos" panose="020B0004020202020204" pitchFamily="34" charset="0"/>
              </a:rPr>
              <a:t> methodological details or context that AI filtered out.</a:t>
            </a:r>
          </a:p>
        </p:txBody>
      </p:sp>
      <p:grpSp>
        <p:nvGrpSpPr>
          <p:cNvPr id="16" name="Group 15">
            <a:extLst>
              <a:ext uri="{FF2B5EF4-FFF2-40B4-BE49-F238E27FC236}">
                <a16:creationId xmlns:a16="http://schemas.microsoft.com/office/drawing/2014/main" id="{5FD5FC91-CF9F-BD01-CC32-571769252538}"/>
              </a:ext>
            </a:extLst>
          </p:cNvPr>
          <p:cNvGrpSpPr/>
          <p:nvPr/>
        </p:nvGrpSpPr>
        <p:grpSpPr>
          <a:xfrm>
            <a:off x="378177" y="1411115"/>
            <a:ext cx="2103120" cy="4663440"/>
            <a:chOff x="378177" y="1411115"/>
            <a:chExt cx="2103120" cy="4663440"/>
          </a:xfrm>
        </p:grpSpPr>
        <p:sp>
          <p:nvSpPr>
            <p:cNvPr id="17" name="Rectangle: Rounded Corners 16">
              <a:extLst>
                <a:ext uri="{FF2B5EF4-FFF2-40B4-BE49-F238E27FC236}">
                  <a16:creationId xmlns:a16="http://schemas.microsoft.com/office/drawing/2014/main" id="{8252B49B-4F41-5AB2-C7BF-B16B7BD64347}"/>
                </a:ext>
              </a:extLst>
            </p:cNvPr>
            <p:cNvSpPr/>
            <p:nvPr/>
          </p:nvSpPr>
          <p:spPr>
            <a:xfrm>
              <a:off x="378177" y="1411115"/>
              <a:ext cx="2103120" cy="46634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A89751-A499-A3C7-C7AC-E08D6E4C1B0C}"/>
                </a:ext>
              </a:extLst>
            </p:cNvPr>
            <p:cNvSpPr txBox="1"/>
            <p:nvPr/>
          </p:nvSpPr>
          <p:spPr>
            <a:xfrm>
              <a:off x="378177" y="5256583"/>
              <a:ext cx="2103120" cy="707886"/>
            </a:xfrm>
            <a:prstGeom prst="rect">
              <a:avLst/>
            </a:prstGeom>
            <a:noFill/>
          </p:spPr>
          <p:txBody>
            <a:bodyPr wrap="square">
              <a:spAutoFit/>
            </a:bodyPr>
            <a:lstStyle/>
            <a:p>
              <a:pPr algn="ctr"/>
              <a:r>
                <a:rPr lang="en-US" sz="2000" b="1" dirty="0">
                  <a:latin typeface="Aptos" panose="020B0004020202020204" pitchFamily="34" charset="0"/>
                </a:rPr>
                <a:t>The Research Assistant</a:t>
              </a:r>
              <a:endParaRPr lang="en-US" sz="2000" dirty="0">
                <a:latin typeface="Aptos" panose="020B0004020202020204" pitchFamily="34" charset="0"/>
              </a:endParaRPr>
            </a:p>
          </p:txBody>
        </p:sp>
        <p:grpSp>
          <p:nvGrpSpPr>
            <p:cNvPr id="19" name="Group 18">
              <a:extLst>
                <a:ext uri="{FF2B5EF4-FFF2-40B4-BE49-F238E27FC236}">
                  <a16:creationId xmlns:a16="http://schemas.microsoft.com/office/drawing/2014/main" id="{3DD326EA-85CE-9B99-29BC-A9297F229188}"/>
                </a:ext>
              </a:extLst>
            </p:cNvPr>
            <p:cNvGrpSpPr/>
            <p:nvPr/>
          </p:nvGrpSpPr>
          <p:grpSpPr>
            <a:xfrm>
              <a:off x="515337" y="1546580"/>
              <a:ext cx="1828800" cy="3576841"/>
              <a:chOff x="515337" y="1546580"/>
              <a:chExt cx="1828800" cy="3576841"/>
            </a:xfrm>
          </p:grpSpPr>
          <p:sp>
            <p:nvSpPr>
              <p:cNvPr id="20" name="Rectangle: Rounded Corners 19">
                <a:extLst>
                  <a:ext uri="{FF2B5EF4-FFF2-40B4-BE49-F238E27FC236}">
                    <a16:creationId xmlns:a16="http://schemas.microsoft.com/office/drawing/2014/main" id="{2D4330DE-4885-6039-6717-CF307A4B49B6}"/>
                  </a:ext>
                </a:extLst>
              </p:cNvPr>
              <p:cNvSpPr/>
              <p:nvPr/>
            </p:nvSpPr>
            <p:spPr>
              <a:xfrm>
                <a:off x="515337" y="1546580"/>
                <a:ext cx="1828800" cy="3575646"/>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cartoon of a robot&#10;&#10;AI-generated content may be incorrect.">
                <a:extLst>
                  <a:ext uri="{FF2B5EF4-FFF2-40B4-BE49-F238E27FC236}">
                    <a16:creationId xmlns:a16="http://schemas.microsoft.com/office/drawing/2014/main" id="{C25F730B-C3CF-FE2F-8AEC-A8038CBF2E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322" y="1715984"/>
                <a:ext cx="1748829" cy="3407437"/>
              </a:xfrm>
              <a:prstGeom prst="rect">
                <a:avLst/>
              </a:prstGeom>
            </p:spPr>
          </p:pic>
        </p:grpSp>
      </p:grpSp>
    </p:spTree>
    <p:extLst>
      <p:ext uri="{BB962C8B-B14F-4D97-AF65-F5344CB8AC3E}">
        <p14:creationId xmlns:p14="http://schemas.microsoft.com/office/powerpoint/2010/main" val="265163617"/>
      </p:ext>
    </p:extLst>
  </p:cSld>
  <p:clrMapOvr>
    <a:masterClrMapping/>
  </p:clrMapOvr>
</p:sld>
</file>

<file path=ppt/theme/theme1.xml><?xml version="1.0" encoding="utf-8"?>
<a:theme xmlns:a="http://schemas.openxmlformats.org/drawingml/2006/main" name="Default Design">
  <a:themeElements>
    <a:clrScheme name="JTILT">
      <a:dk1>
        <a:srgbClr val="000000"/>
      </a:dk1>
      <a:lt1>
        <a:srgbClr val="FFFFFF"/>
      </a:lt1>
      <a:dk2>
        <a:srgbClr val="000000"/>
      </a:dk2>
      <a:lt2>
        <a:srgbClr val="808080"/>
      </a:lt2>
      <a:accent1>
        <a:srgbClr val="B8E08C"/>
      </a:accent1>
      <a:accent2>
        <a:srgbClr val="2F5597"/>
      </a:accent2>
      <a:accent3>
        <a:srgbClr val="FFFFFF"/>
      </a:accent3>
      <a:accent4>
        <a:srgbClr val="FFF2CC"/>
      </a:accent4>
      <a:accent5>
        <a:srgbClr val="FFE599"/>
      </a:accent5>
      <a:accent6>
        <a:srgbClr val="000000"/>
      </a:accent6>
      <a:hlink>
        <a:srgbClr val="2F5597"/>
      </a:hlink>
      <a:folHlink>
        <a:srgbClr val="2F5597"/>
      </a:folHlink>
    </a:clrScheme>
    <a:fontScheme name="JTILT">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TILTPresentation-Template" id="{AB281015-E3EF-4CA4-ACFF-7A0CCAB593D3}" vid="{736C4559-1246-4482-B1DD-9EFED0333CF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JTILTPresentation-Template-OTH</Template>
  <TotalTime>50</TotalTime>
  <Words>3147</Words>
  <Application>Microsoft Office PowerPoint</Application>
  <PresentationFormat>Widescreen</PresentationFormat>
  <Paragraphs>441</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Aptos</vt:lpstr>
      <vt:lpstr>Arial</vt:lpstr>
      <vt:lpstr>Comic Sans MS</vt:lpstr>
      <vt:lpstr>Roboto</vt:lpstr>
      <vt:lpstr>Roboto  </vt:lpstr>
      <vt:lpstr>Roboto Black</vt:lpstr>
      <vt:lpstr>Times New Roman</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Memphis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Integrating Instructional Software into Teaching and Learning</dc:subject>
  <dc:creator>Craig Erschel Shepherd (cshphrd2)</dc:creator>
  <cp:lastModifiedBy>Craig Erschel Shepherd (cshphrd2)</cp:lastModifiedBy>
  <cp:revision>17</cp:revision>
  <dcterms:created xsi:type="dcterms:W3CDTF">2024-09-10T15:41:43Z</dcterms:created>
  <dcterms:modified xsi:type="dcterms:W3CDTF">2026-06-03T15:54:51Z</dcterms:modified>
</cp:coreProperties>
</file>