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2" r:id="rId4"/>
    <p:sldId id="263" r:id="rId5"/>
    <p:sldId id="264" r:id="rId6"/>
    <p:sldId id="266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</p14:sldIdLst>
        </p14:section>
        <p14:section name="Presentation Contents" id="{4AABBEC6-4A8C-4A7F-A749-6BED348544CB}">
          <p14:sldIdLst>
            <p14:sldId id="261"/>
            <p14:sldId id="262"/>
            <p14:sldId id="263"/>
            <p14:sldId id="264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4343"/>
    <a:srgbClr val="2F5597"/>
    <a:srgbClr val="595959"/>
    <a:srgbClr val="B8E08C"/>
    <a:srgbClr val="FF0000"/>
    <a:srgbClr val="CC9900"/>
    <a:srgbClr val="663300"/>
    <a:srgbClr val="006600"/>
    <a:srgbClr val="99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09" autoAdjust="0"/>
    <p:restoredTop sz="91394" autoAdjust="0"/>
  </p:normalViewPr>
  <p:slideViewPr>
    <p:cSldViewPr snapToGrid="0" showGuides="1">
      <p:cViewPr>
        <p:scale>
          <a:sx n="75" d="100"/>
          <a:sy n="75" d="100"/>
        </p:scale>
        <p:origin x="30" y="27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47953685fe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3" name="Google Shape;243;g347953685fe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47953685fe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1" name="Google Shape;251;g347953685fe_0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47953685fe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0" name="Google Shape;260;g347953685fe_0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47953685fe_0_7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8" name="Google Shape;268;g347953685fe_0_7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47953685fe_0_8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2" name="Google Shape;292;g347953685fe_0_8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47953685fe_0_251"/>
          <p:cNvSpPr/>
          <p:nvPr/>
        </p:nvSpPr>
        <p:spPr>
          <a:xfrm>
            <a:off x="0" y="6755100"/>
            <a:ext cx="1191600" cy="10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g347953685fe_0_251"/>
          <p:cNvSpPr txBox="1">
            <a:spLocks noGrp="1"/>
          </p:cNvSpPr>
          <p:nvPr>
            <p:ph type="title"/>
          </p:nvPr>
        </p:nvSpPr>
        <p:spPr>
          <a:xfrm>
            <a:off x="1191600" y="477851"/>
            <a:ext cx="86168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g347953685fe_0_251"/>
          <p:cNvSpPr txBox="1">
            <a:spLocks noGrp="1"/>
          </p:cNvSpPr>
          <p:nvPr>
            <p:ph type="body" idx="1"/>
          </p:nvPr>
        </p:nvSpPr>
        <p:spPr>
          <a:xfrm>
            <a:off x="1191500" y="1600200"/>
            <a:ext cx="4182400" cy="496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304815" lvl="0" indent="-321749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4000"/>
              <a:buChar char="▷"/>
              <a:defRPr sz="2667"/>
            </a:lvl1pPr>
            <a:lvl2pPr marL="609630" lvl="1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2667"/>
            </a:lvl2pPr>
            <a:lvl3pPr marL="914446" lvl="2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2667"/>
            </a:lvl3pPr>
            <a:lvl4pPr marL="1219261" lvl="3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2667"/>
            </a:lvl4pPr>
            <a:lvl5pPr marL="1524076" lvl="4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2667"/>
            </a:lvl5pPr>
            <a:lvl6pPr marL="1828891" lvl="5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2667"/>
            </a:lvl6pPr>
            <a:lvl7pPr marL="2133707" lvl="6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2667"/>
            </a:lvl7pPr>
            <a:lvl8pPr marL="2438522" lvl="7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2667"/>
            </a:lvl8pPr>
            <a:lvl9pPr marL="2743337" lvl="8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2667"/>
            </a:lvl9pPr>
          </a:lstStyle>
          <a:p>
            <a:endParaRPr/>
          </a:p>
        </p:txBody>
      </p:sp>
      <p:sp>
        <p:nvSpPr>
          <p:cNvPr id="110" name="Google Shape;110;g347953685fe_0_251"/>
          <p:cNvSpPr txBox="1">
            <a:spLocks noGrp="1"/>
          </p:cNvSpPr>
          <p:nvPr>
            <p:ph type="body" idx="2"/>
          </p:nvPr>
        </p:nvSpPr>
        <p:spPr>
          <a:xfrm>
            <a:off x="5625941" y="1600200"/>
            <a:ext cx="4182400" cy="496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304815" lvl="0" indent="-321749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4000"/>
              <a:buChar char="▷"/>
              <a:defRPr sz="2667"/>
            </a:lvl1pPr>
            <a:lvl2pPr marL="609630" lvl="1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2667"/>
            </a:lvl2pPr>
            <a:lvl3pPr marL="914446" lvl="2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2667"/>
            </a:lvl3pPr>
            <a:lvl4pPr marL="1219261" lvl="3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2667"/>
            </a:lvl4pPr>
            <a:lvl5pPr marL="1524076" lvl="4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2667"/>
            </a:lvl5pPr>
            <a:lvl6pPr marL="1828891" lvl="5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2667"/>
            </a:lvl6pPr>
            <a:lvl7pPr marL="2133707" lvl="6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2667"/>
            </a:lvl7pPr>
            <a:lvl8pPr marL="2438522" lvl="7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2667"/>
            </a:lvl8pPr>
            <a:lvl9pPr marL="2743337" lvl="8" indent="-32174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2667"/>
            </a:lvl9pPr>
          </a:lstStyle>
          <a:p>
            <a:endParaRPr/>
          </a:p>
        </p:txBody>
      </p:sp>
      <p:sp>
        <p:nvSpPr>
          <p:cNvPr id="111" name="Google Shape;111;g347953685fe_0_251"/>
          <p:cNvSpPr txBox="1">
            <a:spLocks noGrp="1"/>
          </p:cNvSpPr>
          <p:nvPr>
            <p:ph type="sldNum" idx="12"/>
          </p:nvPr>
        </p:nvSpPr>
        <p:spPr>
          <a:xfrm>
            <a:off x="11307433" y="6262577"/>
            <a:ext cx="731600" cy="4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sz="1733" b="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sz="1733" b="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sz="1733" b="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sz="1733" b="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sz="1733" b="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sz="1733" b="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sz="1733" b="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sz="1733" b="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sz="1733" b="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9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-nc-sa/4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journals.uwyo.edu/index.php/jtilt/index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5(1).</a:t>
            </a:r>
          </a:p>
        </p:txBody>
      </p:sp>
      <p:pic>
        <p:nvPicPr>
          <p:cNvPr id="7" name="Picture 6">
            <a:hlinkClick r:id="rId16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8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  <p:sldLayoutId id="2147484156" r:id="rId14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i4k12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ai4k12.org/big-idea-4-natural-interaction/" TargetMode="External"/><Relationship Id="rId3" Type="http://schemas.openxmlformats.org/officeDocument/2006/relationships/hyperlink" Target="https://ai4k12.org/" TargetMode="External"/><Relationship Id="rId7" Type="http://schemas.openxmlformats.org/officeDocument/2006/relationships/hyperlink" Target="https://ai4k12.org/big-idea-3-overview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ai4k12.org/big-idea-2-overview/" TargetMode="External"/><Relationship Id="rId5" Type="http://schemas.openxmlformats.org/officeDocument/2006/relationships/hyperlink" Target="https://ai4k12.org/big-idea-1-overview/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ai4k12.org/big-idea-5-societal-impact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suno.com/home?utm_source=google&amp;utm_medium=cpc&amp;utm_campaign=GF_PR+RT_Search_Brand-Signups_USA&amp;utm_term=suno%20ai&amp;utm_content=726215435889&amp;gad_source=1&amp;gclid=Cj0KCQjwna6_BhCbARIsALId2Z3Qp7SMRcspxlKBPjmAUevAwYdYXI5D1dbopmKavUE2coZ_uJO5wjYaAot-EALw_wcB" TargetMode="External"/><Relationship Id="rId13" Type="http://schemas.openxmlformats.org/officeDocument/2006/relationships/hyperlink" Target="https://www.scroobly.com/" TargetMode="External"/><Relationship Id="rId18" Type="http://schemas.openxmlformats.org/officeDocument/2006/relationships/hyperlink" Target="https://schoolai.com/" TargetMode="External"/><Relationship Id="rId3" Type="http://schemas.openxmlformats.org/officeDocument/2006/relationships/hyperlink" Target="https://ai-4-all.org/resources-all/" TargetMode="External"/><Relationship Id="rId7" Type="http://schemas.openxmlformats.org/officeDocument/2006/relationships/hyperlink" Target="https://www.canva.com/ai-assistant/" TargetMode="External"/><Relationship Id="rId12" Type="http://schemas.openxmlformats.org/officeDocument/2006/relationships/hyperlink" Target="https://imaginarysoundscape.net/" TargetMode="External"/><Relationship Id="rId17" Type="http://schemas.openxmlformats.org/officeDocument/2006/relationships/hyperlink" Target="https://machinelearningforkids.co.uk/" TargetMode="External"/><Relationship Id="rId2" Type="http://schemas.openxmlformats.org/officeDocument/2006/relationships/notesSlide" Target="../notesSlides/notesSlide5.xml"/><Relationship Id="rId16" Type="http://schemas.openxmlformats.org/officeDocument/2006/relationships/hyperlink" Target="https://teachablemachine.withgoogle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hatgpt.com/?utm_source=google&amp;utm_medium=paid_search&amp;utm_campaign=GOOG_C_SEM_GBR_Core_CHT_BAU_ACQ_PER_MIX_ALL_APAC_KR_KO_120624&amp;c_id=21990694068&amp;c_agid=183521100387&amp;c_crid=793872436076&amp;c_kwid=kwd-1927051708782&amp;c_ims=&amp;c_pms=9208843&amp;c_nw=g&amp;c_dvc=c&amp;gad_source=1&amp;gad_campaignid=21990694068&amp;gbraid=0AAAAA-I0E5cy4AVQls0cX-_iVu38vUma3&amp;gclid=Cj0KCQjw_b_QBhCSARIsAP6hR4caLgcQrKWf2yvZCRDyv789ogMLFJkP6HMmC3c4AxSIPXY1ABk4AFcaAmcMEALw_wcB" TargetMode="External"/><Relationship Id="rId11" Type="http://schemas.openxmlformats.org/officeDocument/2006/relationships/hyperlink" Target="https://experiments.withgoogle.com/ai/ai-duet/view/" TargetMode="External"/><Relationship Id="rId5" Type="http://schemas.openxmlformats.org/officeDocument/2006/relationships/hyperlink" Target="https://dayofai.org/curriculum/" TargetMode="External"/><Relationship Id="rId15" Type="http://schemas.openxmlformats.org/officeDocument/2006/relationships/hyperlink" Target="https://code.org/oceans" TargetMode="External"/><Relationship Id="rId10" Type="http://schemas.openxmlformats.org/officeDocument/2006/relationships/hyperlink" Target="https://www.autodraw.com/Links%20to%20an%20external%20site." TargetMode="External"/><Relationship Id="rId19" Type="http://schemas.openxmlformats.org/officeDocument/2006/relationships/hyperlink" Target="https://www.magicschool.ai/" TargetMode="External"/><Relationship Id="rId4" Type="http://schemas.openxmlformats.org/officeDocument/2006/relationships/hyperlink" Target="https://raise.mit.edu/stories/" TargetMode="External"/><Relationship Id="rId9" Type="http://schemas.openxmlformats.org/officeDocument/2006/relationships/hyperlink" Target="https://quickdraw.withgoogle.com/Links%20to%20an%20external%20site." TargetMode="External"/><Relationship Id="rId14" Type="http://schemas.openxmlformats.org/officeDocument/2006/relationships/hyperlink" Target="https://artsandculture.googl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AI Literacy Packet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AB21289-ABA0-39E4-C951-60C39502A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854669"/>
            <a:ext cx="10657490" cy="1752600"/>
          </a:xfrm>
        </p:spPr>
        <p:txBody>
          <a:bodyPr/>
          <a:lstStyle/>
          <a:p>
            <a:r>
              <a:rPr lang="en-US" dirty="0" err="1"/>
              <a:t>Sohheon</a:t>
            </a:r>
            <a:r>
              <a:rPr lang="en-US" dirty="0"/>
              <a:t> Yang</a:t>
            </a:r>
            <a:r>
              <a:rPr lang="en-US" altLang="ko-KR" dirty="0"/>
              <a:t>, Alyse Harris,</a:t>
            </a:r>
            <a:r>
              <a:rPr lang="ko-KR" altLang="en-US" dirty="0"/>
              <a:t> </a:t>
            </a:r>
            <a:r>
              <a:rPr lang="en-US" dirty="0"/>
              <a:t>and Leonardo Alba-Lopez</a:t>
            </a:r>
            <a:br>
              <a:rPr lang="en-US" dirty="0"/>
            </a:br>
            <a:r>
              <a:rPr lang="en-US" dirty="0"/>
              <a:t>Indiana University</a:t>
            </a:r>
            <a:r>
              <a:rPr lang="ko-KR" altLang="en-US" dirty="0"/>
              <a:t> </a:t>
            </a:r>
            <a:r>
              <a:rPr lang="en-US" altLang="ko-KR" dirty="0"/>
              <a:t>Bloomington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47953685fe_0_175"/>
          <p:cNvSpPr txBox="1">
            <a:spLocks noGrp="1"/>
          </p:cNvSpPr>
          <p:nvPr>
            <p:ph type="title"/>
          </p:nvPr>
        </p:nvSpPr>
        <p:spPr>
          <a:xfrm>
            <a:off x="98435" y="-50799"/>
            <a:ext cx="105760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-US" sz="3067" b="1">
                <a:solidFill>
                  <a:srgbClr val="F7562B"/>
                </a:solidFill>
                <a:latin typeface="Arial"/>
                <a:ea typeface="Arial"/>
                <a:cs typeface="Arial"/>
                <a:sym typeface="Arial"/>
              </a:rPr>
              <a:t>Learning about AI and Learning from/with AI</a:t>
            </a:r>
            <a:endParaRPr sz="3067" b="1">
              <a:solidFill>
                <a:srgbClr val="F7562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7" name="Google Shape;247;g347953685fe_0_175"/>
          <p:cNvGraphicFramePr/>
          <p:nvPr/>
        </p:nvGraphicFramePr>
        <p:xfrm>
          <a:off x="1270000" y="1980800"/>
          <a:ext cx="9652000" cy="4053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82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56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400"/>
                        <a:buFont typeface="Arial"/>
                        <a:buNone/>
                      </a:pPr>
                      <a:r>
                        <a:rPr lang="en-US" sz="2400" b="1" u="none" strike="noStrike" cap="none">
                          <a:solidFill>
                            <a:srgbClr val="02B676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Learning about AI </a:t>
                      </a:r>
                      <a:endParaRPr sz="1200" b="1" u="none" strike="noStrike" cap="none">
                        <a:solidFill>
                          <a:srgbClr val="02B676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121900" marR="121900" marT="121900" marB="121900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400"/>
                        <a:buFont typeface="Arial"/>
                        <a:buNone/>
                      </a:pPr>
                      <a:r>
                        <a:rPr lang="en-US" sz="2400" b="1" u="none" strike="noStrike" cap="none">
                          <a:solidFill>
                            <a:srgbClr val="02B676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Learning from/with AI</a:t>
                      </a:r>
                      <a:endParaRPr sz="1200" b="1" u="none" strike="noStrike" cap="none">
                        <a:solidFill>
                          <a:srgbClr val="02B676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121900" marR="121900" marT="121900" marB="121900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9880">
                <a:tc>
                  <a:txBody>
                    <a:bodyPr/>
                    <a:lstStyle/>
                    <a:p>
                      <a:pPr marL="914400" marR="0" lvl="0" indent="-660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Lato"/>
                        <a:buChar char="●"/>
                      </a:pPr>
                      <a:r>
                        <a:rPr lang="en-US" sz="21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Understanding AI theory and concepts</a:t>
                      </a:r>
                      <a:endParaRPr sz="21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  <a:p>
                      <a:pPr marL="914400" marR="0" lvl="0" indent="-660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Lato"/>
                        <a:buChar char="●"/>
                      </a:pPr>
                      <a:r>
                        <a:rPr lang="en-US" sz="21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Gaining knowledge of AI as a subject or topic</a:t>
                      </a:r>
                      <a:endParaRPr sz="21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  <a:p>
                      <a:pPr marL="914400" marR="0" lvl="0" indent="-660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Lato"/>
                        <a:buChar char="●"/>
                      </a:pPr>
                      <a:r>
                        <a:rPr lang="en-US" sz="21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AI algorithms, machine learning, neural networks, natural language processing, etc.</a:t>
                      </a:r>
                      <a:endParaRPr sz="21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121900" marR="121900" marT="121900" marB="121900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914400" marR="0" lvl="0" indent="-660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Lato"/>
                        <a:buChar char="●"/>
                      </a:pPr>
                      <a:r>
                        <a:rPr lang="en-US" sz="21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Utilizing AI as part of the learning process</a:t>
                      </a:r>
                      <a:endParaRPr sz="21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  <a:p>
                      <a:pPr marL="914400" marR="0" lvl="0" indent="-660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Lato"/>
                        <a:buChar char="●"/>
                      </a:pPr>
                      <a:r>
                        <a:rPr lang="en-US" sz="21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Incorporating A</a:t>
                      </a:r>
                      <a:r>
                        <a:rPr lang="en-US" sz="2100">
                          <a:latin typeface="Lato"/>
                          <a:ea typeface="Lato"/>
                          <a:cs typeface="Lato"/>
                          <a:sym typeface="Lato"/>
                        </a:rPr>
                        <a:t>I</a:t>
                      </a:r>
                      <a:r>
                        <a:rPr lang="en-US" sz="21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 technology into educational environments to enhance the learning experience</a:t>
                      </a:r>
                      <a:endParaRPr sz="21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  <a:p>
                      <a:pPr marL="914400" marR="0" lvl="0" indent="-6604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Lato"/>
                        <a:buChar char="●"/>
                      </a:pPr>
                      <a:r>
                        <a:rPr lang="en-US" sz="21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AI-based personalized learning platforms, real-time feedback, AI-</a:t>
                      </a:r>
                      <a:r>
                        <a:rPr lang="en-US" sz="2100">
                          <a:latin typeface="Lato"/>
                          <a:ea typeface="Lato"/>
                          <a:cs typeface="Lato"/>
                          <a:sym typeface="Lato"/>
                        </a:rPr>
                        <a:t>powered </a:t>
                      </a:r>
                      <a:r>
                        <a:rPr lang="en-US" sz="21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tools (e.g., Quick Draw, A.I. Eudet), etc.</a:t>
                      </a:r>
                      <a:endParaRPr sz="21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121900" marR="121900" marT="121900" marB="121900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47953685fe_0_181"/>
          <p:cNvSpPr txBox="1">
            <a:spLocks noGrp="1"/>
          </p:cNvSpPr>
          <p:nvPr>
            <p:ph type="title"/>
          </p:nvPr>
        </p:nvSpPr>
        <p:spPr>
          <a:xfrm>
            <a:off x="279452" y="234668"/>
            <a:ext cx="105760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-US" sz="3067" b="1">
                <a:solidFill>
                  <a:srgbClr val="F7562B"/>
                </a:solidFill>
                <a:latin typeface="Arial"/>
                <a:ea typeface="Arial"/>
                <a:cs typeface="Arial"/>
                <a:sym typeface="Arial"/>
              </a:rPr>
              <a:t>AI Literacy</a:t>
            </a:r>
            <a:endParaRPr sz="3067" b="1">
              <a:solidFill>
                <a:srgbClr val="F7562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g347953685fe_0_181"/>
          <p:cNvSpPr txBox="1">
            <a:spLocks noGrp="1"/>
          </p:cNvSpPr>
          <p:nvPr>
            <p:ph type="title"/>
          </p:nvPr>
        </p:nvSpPr>
        <p:spPr>
          <a:xfrm>
            <a:off x="278732" y="1518217"/>
            <a:ext cx="11760301" cy="247504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numCol="1" anchor="b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</a:pPr>
            <a:r>
              <a:rPr lang="en-US" sz="2400" dirty="0">
                <a:solidFill>
                  <a:srgbClr val="181616"/>
                </a:solidFill>
                <a:latin typeface="Lato"/>
                <a:ea typeface="Lato"/>
                <a:cs typeface="Lato"/>
                <a:sym typeface="Lato"/>
              </a:rPr>
              <a:t>A set of competencies that enables individuals to </a:t>
            </a:r>
            <a:r>
              <a:rPr lang="en-US" sz="2400" b="1" dirty="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critically evaluate</a:t>
            </a:r>
            <a:r>
              <a:rPr lang="en-US" sz="2400" dirty="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400" dirty="0">
                <a:solidFill>
                  <a:srgbClr val="181616"/>
                </a:solidFill>
                <a:latin typeface="Lato"/>
                <a:ea typeface="Lato"/>
                <a:cs typeface="Lato"/>
                <a:sym typeface="Lato"/>
              </a:rPr>
              <a:t>AI technologies; </a:t>
            </a:r>
            <a:r>
              <a:rPr lang="en-US" sz="2400" b="1" dirty="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communicate and collaborate effectively</a:t>
            </a:r>
            <a:r>
              <a:rPr lang="en-US" sz="2400" b="1" dirty="0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400" dirty="0">
                <a:solidFill>
                  <a:srgbClr val="181616"/>
                </a:solidFill>
                <a:latin typeface="Lato"/>
                <a:ea typeface="Lato"/>
                <a:cs typeface="Lato"/>
                <a:sym typeface="Lato"/>
              </a:rPr>
              <a:t>with AI; and </a:t>
            </a:r>
            <a:r>
              <a:rPr lang="en-US" sz="2400" b="1" dirty="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use</a:t>
            </a:r>
            <a:r>
              <a:rPr lang="en-US" sz="2400" dirty="0">
                <a:solidFill>
                  <a:srgbClr val="181616"/>
                </a:solidFill>
                <a:latin typeface="Lato"/>
                <a:ea typeface="Lato"/>
                <a:cs typeface="Lato"/>
                <a:sym typeface="Lato"/>
              </a:rPr>
              <a:t> AI as a tool online, at home, and in the workplace.</a:t>
            </a:r>
            <a:endParaRPr sz="2400" dirty="0">
              <a:solidFill>
                <a:srgbClr val="181616"/>
              </a:solidFill>
              <a:latin typeface="Lato"/>
              <a:ea typeface="Lato"/>
              <a:cs typeface="Lato"/>
              <a:sym typeface="Lato"/>
            </a:endParaRPr>
          </a:p>
          <a:p>
            <a:pPr>
              <a:lnSpc>
                <a:spcPct val="115000"/>
              </a:lnSpc>
            </a:pPr>
            <a:endParaRPr sz="2400" dirty="0">
              <a:solidFill>
                <a:srgbClr val="181616"/>
              </a:solidFill>
              <a:latin typeface="Lato"/>
              <a:ea typeface="Lato"/>
              <a:cs typeface="Lato"/>
              <a:sym typeface="Lato"/>
            </a:endParaRPr>
          </a:p>
          <a:p>
            <a:pPr>
              <a:lnSpc>
                <a:spcPct val="115000"/>
              </a:lnSpc>
            </a:pPr>
            <a:r>
              <a:rPr lang="en-US" sz="1733" dirty="0">
                <a:solidFill>
                  <a:srgbClr val="181616"/>
                </a:solidFill>
                <a:latin typeface="Lato"/>
                <a:ea typeface="Lato"/>
                <a:cs typeface="Lato"/>
                <a:sym typeface="Lato"/>
              </a:rPr>
              <a:t>(Long &amp; </a:t>
            </a:r>
            <a:r>
              <a:rPr lang="en-US" sz="1733" dirty="0" err="1">
                <a:solidFill>
                  <a:srgbClr val="181616"/>
                </a:solidFill>
                <a:latin typeface="Lato"/>
                <a:ea typeface="Lato"/>
                <a:cs typeface="Lato"/>
                <a:sym typeface="Lato"/>
              </a:rPr>
              <a:t>Magerko</a:t>
            </a:r>
            <a:r>
              <a:rPr lang="en-US" sz="1733" dirty="0">
                <a:solidFill>
                  <a:srgbClr val="181616"/>
                </a:solidFill>
                <a:latin typeface="Lato"/>
                <a:ea typeface="Lato"/>
                <a:cs typeface="Lato"/>
                <a:sym typeface="Lato"/>
              </a:rPr>
              <a:t>, 2020)</a:t>
            </a:r>
            <a:endParaRPr sz="1733" dirty="0">
              <a:solidFill>
                <a:srgbClr val="181616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47953685fe_0_188"/>
          <p:cNvSpPr txBox="1">
            <a:spLocks noGrp="1"/>
          </p:cNvSpPr>
          <p:nvPr>
            <p:ph type="title"/>
          </p:nvPr>
        </p:nvSpPr>
        <p:spPr>
          <a:xfrm>
            <a:off x="228652" y="31468"/>
            <a:ext cx="105760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-US" sz="3067" b="1">
                <a:solidFill>
                  <a:srgbClr val="F7562B"/>
                </a:solidFill>
                <a:latin typeface="Arial"/>
                <a:ea typeface="Arial"/>
                <a:cs typeface="Arial"/>
                <a:sym typeface="Arial"/>
              </a:rPr>
              <a:t>AI4K12: The Artificial Intelligence for K-12 Initiative</a:t>
            </a:r>
            <a:endParaRPr sz="3067" b="1">
              <a:solidFill>
                <a:srgbClr val="F7562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4" name="Google Shape;264;g347953685fe_0_188" descr="Five Big Ideas in AI:&#10;1. Perception&#10;2. Representation and Reasoning&#10;3. Learning&#10;4. Natural Interaction&#10;5. Societal Impact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54666" y="1261478"/>
            <a:ext cx="6843977" cy="454820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95;g347953685fe_0_852">
            <a:extLst>
              <a:ext uri="{FF2B5EF4-FFF2-40B4-BE49-F238E27FC236}">
                <a16:creationId xmlns:a16="http://schemas.microsoft.com/office/drawing/2014/main" id="{3841EF24-923B-C0A4-81EC-9F8767F04FFD}"/>
              </a:ext>
            </a:extLst>
          </p:cNvPr>
          <p:cNvSpPr txBox="1"/>
          <p:nvPr/>
        </p:nvSpPr>
        <p:spPr>
          <a:xfrm>
            <a:off x="581230" y="5896491"/>
            <a:ext cx="10500802" cy="49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60950" rIns="60950" bIns="60950" anchor="t" anchorCtr="0">
            <a:spAutoFit/>
          </a:bodyPr>
          <a:lstStyle/>
          <a:p>
            <a:pPr marL="16934"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3200"/>
            </a:pPr>
            <a:r>
              <a:rPr lang="en-US" sz="1200" dirty="0">
                <a:solidFill>
                  <a:srgbClr val="2929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Reference: AI for K–12 Initiative. (n.d.). Five big ideas in artificial intelligence (Version 2) [Poster]. Association for the Advancement of Artificial Intelligence &amp; Computer Science Teachers Association. https://ai4k12.org</a:t>
            </a:r>
            <a:endParaRPr sz="1200" dirty="0">
              <a:solidFill>
                <a:srgbClr val="2929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347953685fe_0_743"/>
          <p:cNvSpPr txBox="1">
            <a:spLocks noGrp="1"/>
          </p:cNvSpPr>
          <p:nvPr>
            <p:ph type="sldNum" idx="12"/>
          </p:nvPr>
        </p:nvSpPr>
        <p:spPr>
          <a:xfrm>
            <a:off x="22614867" y="12525155"/>
            <a:ext cx="1463200" cy="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fld id="{00000000-1234-1234-1234-123412341234}" type="slidenum">
              <a:rPr lang="en-US"/>
              <a:pPr/>
              <a:t>5</a:t>
            </a:fld>
            <a:endParaRPr/>
          </a:p>
        </p:txBody>
      </p:sp>
      <p:sp>
        <p:nvSpPr>
          <p:cNvPr id="271" name="Google Shape;271;g347953685fe_0_743"/>
          <p:cNvSpPr txBox="1"/>
          <p:nvPr/>
        </p:nvSpPr>
        <p:spPr>
          <a:xfrm>
            <a:off x="4500313" y="5158797"/>
            <a:ext cx="2887600" cy="615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n-US" sz="1600" b="1" i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What is your most important teacher values?</a:t>
            </a:r>
            <a:endParaRPr sz="1600" b="1" i="1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3" name="Google Shape;273;g347953685fe_0_743"/>
          <p:cNvSpPr txBox="1">
            <a:spLocks noGrp="1"/>
          </p:cNvSpPr>
          <p:nvPr>
            <p:ph type="title"/>
          </p:nvPr>
        </p:nvSpPr>
        <p:spPr>
          <a:xfrm>
            <a:off x="279452" y="234668"/>
            <a:ext cx="105760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-US" sz="3800" b="1" dirty="0">
                <a:solidFill>
                  <a:srgbClr val="F7562B"/>
                </a:solidFill>
                <a:latin typeface="Arial"/>
                <a:ea typeface="Arial"/>
                <a:cs typeface="Arial"/>
                <a:sym typeface="Arial"/>
              </a:rPr>
              <a:t>Group Activity 1: Explore 5 Big Ideas</a:t>
            </a:r>
            <a:endParaRPr sz="3800" b="1" dirty="0">
              <a:solidFill>
                <a:srgbClr val="F7562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5" name="Google Shape;275;g347953685fe_0_743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70578" y="1509535"/>
            <a:ext cx="4785074" cy="3577729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76" name="Google Shape;276;g347953685fe_0_743"/>
          <p:cNvSpPr/>
          <p:nvPr/>
        </p:nvSpPr>
        <p:spPr>
          <a:xfrm>
            <a:off x="534067" y="5657300"/>
            <a:ext cx="2040000" cy="615600"/>
          </a:xfrm>
          <a:prstGeom prst="rect">
            <a:avLst/>
          </a:prstGeom>
          <a:solidFill>
            <a:srgbClr val="02B67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5080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</a:pPr>
            <a:r>
              <a:rPr lang="en-US" sz="1600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1. Perception</a:t>
            </a:r>
            <a:endParaRPr sz="1600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7" name="Google Shape;277;g347953685fe_0_743"/>
          <p:cNvSpPr/>
          <p:nvPr/>
        </p:nvSpPr>
        <p:spPr>
          <a:xfrm>
            <a:off x="2815917" y="5657300"/>
            <a:ext cx="2040000" cy="615600"/>
          </a:xfrm>
          <a:prstGeom prst="rect">
            <a:avLst/>
          </a:prstGeom>
          <a:solidFill>
            <a:srgbClr val="02B67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467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2. Representation &amp; Reasoning</a:t>
            </a:r>
            <a:endParaRPr sz="1467" b="1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8" name="Google Shape;278;g347953685fe_0_743"/>
          <p:cNvSpPr/>
          <p:nvPr/>
        </p:nvSpPr>
        <p:spPr>
          <a:xfrm>
            <a:off x="5097767" y="5657300"/>
            <a:ext cx="2040000" cy="615600"/>
          </a:xfrm>
          <a:prstGeom prst="rect">
            <a:avLst/>
          </a:prstGeom>
          <a:solidFill>
            <a:srgbClr val="02B67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3. Learning</a:t>
            </a:r>
            <a:endParaRPr sz="1600" b="1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9" name="Google Shape;279;g347953685fe_0_743"/>
          <p:cNvSpPr/>
          <p:nvPr/>
        </p:nvSpPr>
        <p:spPr>
          <a:xfrm>
            <a:off x="7379617" y="5657300"/>
            <a:ext cx="2040000" cy="615600"/>
          </a:xfrm>
          <a:prstGeom prst="rect">
            <a:avLst/>
          </a:prstGeom>
          <a:solidFill>
            <a:srgbClr val="02B67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4. Natural Interaction</a:t>
            </a:r>
            <a:endParaRPr sz="1600" b="1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0" name="Google Shape;280;g347953685fe_0_743"/>
          <p:cNvSpPr/>
          <p:nvPr/>
        </p:nvSpPr>
        <p:spPr>
          <a:xfrm>
            <a:off x="9661467" y="5657300"/>
            <a:ext cx="2040000" cy="615600"/>
          </a:xfrm>
          <a:prstGeom prst="rect">
            <a:avLst/>
          </a:prstGeom>
          <a:solidFill>
            <a:srgbClr val="02B67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5. Social Impact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5BFBDA-3A73-59FE-DB9C-62C261924D81}"/>
              </a:ext>
            </a:extLst>
          </p:cNvPr>
          <p:cNvSpPr txBox="1"/>
          <p:nvPr/>
        </p:nvSpPr>
        <p:spPr>
          <a:xfrm>
            <a:off x="10855452" y="1136656"/>
            <a:ext cx="1828799" cy="3488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0960" tIns="30480" rIns="60960" bIns="304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867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Website</a:t>
            </a:r>
            <a:endParaRPr lang="en-US" sz="1867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272;g347953685fe_0_743">
            <a:extLst>
              <a:ext uri="{FF2B5EF4-FFF2-40B4-BE49-F238E27FC236}">
                <a16:creationId xmlns:a16="http://schemas.microsoft.com/office/drawing/2014/main" id="{80001A9A-9A13-C0A3-B457-32C1094544F5}"/>
              </a:ext>
            </a:extLst>
          </p:cNvPr>
          <p:cNvSpPr txBox="1">
            <a:spLocks/>
          </p:cNvSpPr>
          <p:nvPr/>
        </p:nvSpPr>
        <p:spPr>
          <a:xfrm>
            <a:off x="281392" y="5175754"/>
            <a:ext cx="6587145" cy="596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82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6"/>
              </a:buClr>
              <a:buSzPts val="4000"/>
              <a:buFont typeface="Lato"/>
              <a:buChar char="▷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○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■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●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○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■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●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○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■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177809" indent="0">
              <a:lnSpc>
                <a:spcPct val="114999"/>
              </a:lnSpc>
              <a:spcBef>
                <a:spcPts val="0"/>
              </a:spcBef>
              <a:buClr>
                <a:srgbClr val="000000"/>
              </a:buClr>
              <a:buSzPts val="3000"/>
              <a:buNone/>
            </a:pPr>
            <a:r>
              <a:rPr lang="en-US" sz="1600" dirty="0">
                <a:solidFill>
                  <a:srgbClr val="000000"/>
                </a:solidFill>
              </a:rPr>
              <a:t>Click each area to look into a guideline.</a:t>
            </a:r>
          </a:p>
        </p:txBody>
      </p:sp>
      <p:sp>
        <p:nvSpPr>
          <p:cNvPr id="7" name="Google Shape;272;g347953685fe_0_743">
            <a:extLst>
              <a:ext uri="{FF2B5EF4-FFF2-40B4-BE49-F238E27FC236}">
                <a16:creationId xmlns:a16="http://schemas.microsoft.com/office/drawing/2014/main" id="{E63D93BB-5B74-5DAD-7638-40890CB71C02}"/>
              </a:ext>
            </a:extLst>
          </p:cNvPr>
          <p:cNvSpPr txBox="1">
            <a:spLocks noGrp="1"/>
          </p:cNvSpPr>
          <p:nvPr/>
        </p:nvSpPr>
        <p:spPr>
          <a:xfrm>
            <a:off x="393383" y="1593199"/>
            <a:ext cx="6575600" cy="345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82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6"/>
              </a:buClr>
              <a:buSzPts val="4000"/>
              <a:buFont typeface="Lato"/>
              <a:buChar char="▷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○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■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●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○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■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●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○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ato"/>
              <a:buChar char="■"/>
              <a:defRPr sz="40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177808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3000"/>
              <a:buNone/>
            </a:pPr>
            <a:r>
              <a:rPr lang="en-US" sz="2000" dirty="0">
                <a:solidFill>
                  <a:srgbClr val="000000"/>
                </a:solidFill>
              </a:rPr>
              <a:t>1. Go to Canvas – Discussions</a:t>
            </a:r>
          </a:p>
          <a:p>
            <a:pPr marL="177808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3000"/>
              <a:buNone/>
            </a:pPr>
            <a:r>
              <a:rPr lang="en-US" sz="2000" dirty="0">
                <a:solidFill>
                  <a:srgbClr val="000000"/>
                </a:solidFill>
              </a:rPr>
              <a:t>2. Explore the K-12 AI Guidelines</a:t>
            </a:r>
            <a:endParaRPr sz="2000" dirty="0">
              <a:solidFill>
                <a:srgbClr val="000000"/>
              </a:solidFill>
            </a:endParaRPr>
          </a:p>
          <a:p>
            <a:pPr marL="787439" lvl="1" indent="0">
              <a:lnSpc>
                <a:spcPct val="115000"/>
              </a:lnSpc>
              <a:buClr>
                <a:srgbClr val="000000"/>
              </a:buClr>
              <a:buSzPts val="3000"/>
              <a:buNone/>
            </a:pPr>
            <a:r>
              <a:rPr lang="en-US" sz="2000" dirty="0">
                <a:solidFill>
                  <a:srgbClr val="000000"/>
                </a:solidFill>
              </a:rPr>
              <a:t>a. What do you notice?</a:t>
            </a:r>
            <a:endParaRPr sz="2000" dirty="0">
              <a:solidFill>
                <a:srgbClr val="000000"/>
              </a:solidFill>
            </a:endParaRPr>
          </a:p>
          <a:p>
            <a:pPr marL="787439" lvl="1" indent="0">
              <a:lnSpc>
                <a:spcPct val="115000"/>
              </a:lnSpc>
              <a:buClr>
                <a:srgbClr val="000000"/>
              </a:buClr>
              <a:buSzPts val="3000"/>
              <a:buNone/>
            </a:pPr>
            <a:r>
              <a:rPr lang="en-US" sz="2000" dirty="0">
                <a:solidFill>
                  <a:srgbClr val="000000"/>
                </a:solidFill>
              </a:rPr>
              <a:t>b. Is there anything surprising?</a:t>
            </a:r>
            <a:endParaRPr sz="2000" dirty="0">
              <a:solidFill>
                <a:srgbClr val="000000"/>
              </a:solidFill>
            </a:endParaRPr>
          </a:p>
          <a:p>
            <a:pPr marL="787439" lvl="1" indent="0">
              <a:lnSpc>
                <a:spcPct val="115000"/>
              </a:lnSpc>
              <a:buClr>
                <a:srgbClr val="000000"/>
              </a:buClr>
              <a:buSzPts val="3000"/>
              <a:buNone/>
            </a:pPr>
            <a:r>
              <a:rPr lang="en-US" sz="2000" dirty="0">
                <a:solidFill>
                  <a:srgbClr val="000000"/>
                </a:solidFill>
              </a:rPr>
              <a:t>c. Is there anything that concerns you?</a:t>
            </a:r>
            <a:endParaRPr sz="2000" dirty="0">
              <a:solidFill>
                <a:srgbClr val="000000"/>
              </a:solidFill>
            </a:endParaRPr>
          </a:p>
          <a:p>
            <a:pPr marL="787439" lvl="1" indent="0">
              <a:lnSpc>
                <a:spcPct val="115000"/>
              </a:lnSpc>
              <a:buClr>
                <a:srgbClr val="000000"/>
              </a:buClr>
              <a:buSzPts val="3000"/>
              <a:buNone/>
            </a:pPr>
            <a:r>
              <a:rPr lang="en-US" sz="2000" dirty="0">
                <a:solidFill>
                  <a:srgbClr val="000000"/>
                </a:solidFill>
              </a:rPr>
              <a:t>d. Are there any guidelines that you value most?</a:t>
            </a:r>
            <a:endParaRPr sz="2000" dirty="0">
              <a:solidFill>
                <a:srgbClr val="000000"/>
              </a:solidFill>
            </a:endParaRPr>
          </a:p>
          <a:p>
            <a:pPr marL="787439" lvl="1" indent="0">
              <a:lnSpc>
                <a:spcPct val="115000"/>
              </a:lnSpc>
              <a:buClr>
                <a:srgbClr val="000000"/>
              </a:buClr>
              <a:buSzPts val="3000"/>
              <a:buNone/>
            </a:pPr>
            <a:r>
              <a:rPr lang="en-US" sz="2000" dirty="0">
                <a:solidFill>
                  <a:srgbClr val="000000"/>
                </a:solidFill>
              </a:rPr>
              <a:t>e. Any ideas about how to integrate these guidelines into your future teaching practice?</a:t>
            </a:r>
            <a:endParaRPr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47953685fe_0_852"/>
          <p:cNvSpPr txBox="1"/>
          <p:nvPr/>
        </p:nvSpPr>
        <p:spPr>
          <a:xfrm>
            <a:off x="519250" y="351450"/>
            <a:ext cx="9902800" cy="1083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0"/>
            </a:pPr>
            <a:r>
              <a:rPr lang="en-US" sz="3200" b="1" dirty="0">
                <a:solidFill>
                  <a:srgbClr val="F7562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Group Activity 2: Explore Tools and Resources for AI Education</a:t>
            </a:r>
            <a:endParaRPr sz="133" b="1" dirty="0">
              <a:solidFill>
                <a:srgbClr val="F7562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5" name="Google Shape;295;g347953685fe_0_852"/>
          <p:cNvSpPr txBox="1"/>
          <p:nvPr/>
        </p:nvSpPr>
        <p:spPr>
          <a:xfrm>
            <a:off x="303850" y="1577801"/>
            <a:ext cx="5148400" cy="3733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60950" rIns="60950" bIns="60950" anchor="t" anchorCtr="0">
            <a:spAutoFit/>
          </a:bodyPr>
          <a:lstStyle/>
          <a:p>
            <a:pPr marL="16934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3200"/>
            </a:pPr>
            <a:r>
              <a:rPr lang="en-US" sz="2133" dirty="0">
                <a:solidFill>
                  <a:srgbClr val="2929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Go to Canvas - Discussions</a:t>
            </a:r>
            <a:endParaRPr sz="2133" dirty="0">
              <a:solidFill>
                <a:srgbClr val="2929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934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3200"/>
            </a:pPr>
            <a:endParaRPr lang="en-US" sz="2133" dirty="0">
              <a:solidFill>
                <a:srgbClr val="2929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934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3200"/>
            </a:pPr>
            <a:r>
              <a:rPr lang="en-US" sz="2133" dirty="0">
                <a:solidFill>
                  <a:srgbClr val="2929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Pick at least one tool/resource under each category from A to E.</a:t>
            </a:r>
            <a:endParaRPr sz="2133" dirty="0">
              <a:solidFill>
                <a:srgbClr val="2929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1"/>
              </a:lnSpc>
              <a:spcBef>
                <a:spcPts val="0"/>
              </a:spcBef>
              <a:spcAft>
                <a:spcPts val="0"/>
              </a:spcAft>
            </a:pPr>
            <a:endParaRPr sz="2133" dirty="0">
              <a:solidFill>
                <a:srgbClr val="2929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934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SzPts val="3200"/>
            </a:pPr>
            <a:r>
              <a:rPr lang="en-US" sz="2133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Brainstorm</a:t>
            </a:r>
            <a:r>
              <a:rPr lang="en-US" sz="2133" dirty="0">
                <a:solidFill>
                  <a:srgbClr val="2929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how you will integrate each tool/resource into your future teaching practices.</a:t>
            </a:r>
            <a:endParaRPr sz="2133" dirty="0">
              <a:solidFill>
                <a:srgbClr val="2929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934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3200"/>
            </a:pPr>
            <a:endParaRPr lang="en-US" sz="2133" dirty="0">
              <a:solidFill>
                <a:srgbClr val="2929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934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3200"/>
            </a:pPr>
            <a:r>
              <a:rPr lang="en-US" sz="2133" dirty="0">
                <a:solidFill>
                  <a:srgbClr val="2929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Present your group’s ideas!</a:t>
            </a:r>
            <a:endParaRPr sz="2133" dirty="0">
              <a:solidFill>
                <a:srgbClr val="2929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6" name="Google Shape;296;g347953685fe_0_852"/>
          <p:cNvSpPr/>
          <p:nvPr/>
        </p:nvSpPr>
        <p:spPr>
          <a:xfrm>
            <a:off x="5655867" y="888563"/>
            <a:ext cx="3105600" cy="1585400"/>
          </a:xfrm>
          <a:prstGeom prst="rect">
            <a:avLst/>
          </a:prstGeom>
          <a:solidFill>
            <a:srgbClr val="02B67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304815" indent="-25824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AutoNum type="alphaUcPeriod"/>
            </a:pPr>
            <a:r>
              <a:rPr lang="en-US" sz="1667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 Curriculum</a:t>
            </a:r>
            <a:endParaRPr sz="1667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1667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AI4ALL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RAISE</a:t>
            </a:r>
            <a:endParaRPr sz="1333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Day of AI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" name="Google Shape;297;g347953685fe_0_852"/>
          <p:cNvSpPr/>
          <p:nvPr/>
        </p:nvSpPr>
        <p:spPr>
          <a:xfrm>
            <a:off x="8859423" y="865640"/>
            <a:ext cx="2778200" cy="1585400"/>
          </a:xfrm>
          <a:prstGeom prst="rect">
            <a:avLst/>
          </a:prstGeom>
          <a:solidFill>
            <a:srgbClr val="F7562B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67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Generative AI</a:t>
            </a:r>
            <a:endParaRPr sz="1667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1667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ChatGPT</a:t>
            </a:r>
            <a:r>
              <a:rPr lang="en-US" sz="1333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(Text, Image, …)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Canva AI </a:t>
            </a:r>
            <a:r>
              <a:rPr lang="en-US" sz="1333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(Image, Video, …)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Suno (Music)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8" name="Google Shape;298;g347953685fe_0_852"/>
          <p:cNvSpPr/>
          <p:nvPr/>
        </p:nvSpPr>
        <p:spPr>
          <a:xfrm>
            <a:off x="5655867" y="2506940"/>
            <a:ext cx="3105600" cy="2669600"/>
          </a:xfrm>
          <a:prstGeom prst="rect">
            <a:avLst/>
          </a:prstGeom>
          <a:solidFill>
            <a:srgbClr val="FFD55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67" b="1" dirty="0">
                <a:solidFill>
                  <a:srgbClr val="43434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 AI-powered Tools</a:t>
            </a:r>
            <a:endParaRPr sz="1667" b="1" dirty="0">
              <a:solidFill>
                <a:srgbClr val="4343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1667" b="1" dirty="0">
              <a:solidFill>
                <a:srgbClr val="4343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●"/>
            </a:pPr>
            <a:r>
              <a:rPr lang="en-US" sz="1333" b="1" u="sng" dirty="0">
                <a:solidFill>
                  <a:srgbClr val="434343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Quick, Draw</a:t>
            </a:r>
            <a:endParaRPr sz="1333" b="1" dirty="0">
              <a:solidFill>
                <a:srgbClr val="4343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●"/>
            </a:pPr>
            <a:r>
              <a:rPr lang="en-US" sz="1333" b="1" u="sng" dirty="0">
                <a:solidFill>
                  <a:srgbClr val="434343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Auto Draw</a:t>
            </a:r>
            <a:endParaRPr sz="1333" b="1" dirty="0">
              <a:solidFill>
                <a:srgbClr val="4343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●"/>
            </a:pPr>
            <a:r>
              <a:rPr lang="en-US" sz="1333" b="1" u="sng" dirty="0">
                <a:solidFill>
                  <a:srgbClr val="434343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Duet</a:t>
            </a:r>
            <a:endParaRPr sz="1333" b="1" dirty="0">
              <a:solidFill>
                <a:srgbClr val="4343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●"/>
            </a:pPr>
            <a:r>
              <a:rPr lang="en-US" sz="1333" b="1" dirty="0">
                <a:solidFill>
                  <a:srgbClr val="434343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</a:t>
            </a:r>
            <a:r>
              <a:rPr lang="en-US" sz="1333" b="1" u="sng" dirty="0">
                <a:solidFill>
                  <a:srgbClr val="434343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maginary Soundscape</a:t>
            </a:r>
            <a:endParaRPr sz="1333" b="1" dirty="0">
              <a:solidFill>
                <a:srgbClr val="4343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●"/>
            </a:pPr>
            <a:r>
              <a:rPr lang="en-US" sz="1333" b="1" u="sng" dirty="0">
                <a:solidFill>
                  <a:srgbClr val="434343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Scroobly</a:t>
            </a:r>
            <a:endParaRPr sz="1333" b="1" dirty="0">
              <a:solidFill>
                <a:srgbClr val="4343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●"/>
            </a:pPr>
            <a:r>
              <a:rPr lang="en-US" sz="1333" b="1" u="sng" dirty="0">
                <a:solidFill>
                  <a:srgbClr val="434343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Arts &amp; Culture (Art Filter)</a:t>
            </a:r>
            <a:endParaRPr sz="1333" b="1" dirty="0">
              <a:solidFill>
                <a:srgbClr val="4343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30" lvl="1" indent="-220144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Char char="○"/>
            </a:pPr>
            <a:r>
              <a:rPr lang="en-US" sz="1067" b="1" dirty="0">
                <a:solidFill>
                  <a:srgbClr val="43434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Works best with phones or iPads.</a:t>
            </a:r>
            <a:endParaRPr sz="1067" b="1" dirty="0">
              <a:solidFill>
                <a:srgbClr val="43434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9" name="Google Shape;299;g347953685fe_0_852"/>
          <p:cNvSpPr/>
          <p:nvPr/>
        </p:nvSpPr>
        <p:spPr>
          <a:xfrm>
            <a:off x="8859427" y="2506940"/>
            <a:ext cx="2778200" cy="2669600"/>
          </a:xfrm>
          <a:prstGeom prst="rect">
            <a:avLst/>
          </a:prstGeom>
          <a:solidFill>
            <a:srgbClr val="4F81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67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 Machine Learning Education Tools</a:t>
            </a:r>
            <a:endParaRPr sz="1667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1667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for Oceans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Teachable Machine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Machine Learning for Kids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0" name="Google Shape;300;g347953685fe_0_852"/>
          <p:cNvSpPr/>
          <p:nvPr/>
        </p:nvSpPr>
        <p:spPr>
          <a:xfrm>
            <a:off x="5655867" y="5209517"/>
            <a:ext cx="3105600" cy="1123400"/>
          </a:xfrm>
          <a:prstGeom prst="rect">
            <a:avLst/>
          </a:prstGeom>
          <a:solidFill>
            <a:srgbClr val="A64D7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67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 Educational AI Assistant</a:t>
            </a:r>
            <a:endParaRPr sz="1667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School AI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04815" indent="-23707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lang="en-US" sz="1333" b="1" u="sng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Magic School AI</a:t>
            </a:r>
            <a:endParaRPr sz="1333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88</TotalTime>
  <Words>458</Words>
  <Application>Microsoft Office PowerPoint</Application>
  <PresentationFormat>Widescreen</PresentationFormat>
  <Paragraphs>69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Comic Sans MS</vt:lpstr>
      <vt:lpstr>Lato</vt:lpstr>
      <vt:lpstr>Roboto</vt:lpstr>
      <vt:lpstr>Roboto Black</vt:lpstr>
      <vt:lpstr>Times New Roman</vt:lpstr>
      <vt:lpstr>Verdana</vt:lpstr>
      <vt:lpstr>Default Design</vt:lpstr>
      <vt:lpstr>AI Literacy Packet</vt:lpstr>
      <vt:lpstr>Learning about AI and Learning from/with AI</vt:lpstr>
      <vt:lpstr>AI Literacy</vt:lpstr>
      <vt:lpstr>AI4K12: The Artificial Intelligence for K-12 Initiative</vt:lpstr>
      <vt:lpstr>Group Activity 1: Explore 5 Big Ideas</vt:lpstr>
      <vt:lpstr>PowerPoint Presentation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10</cp:revision>
  <dcterms:created xsi:type="dcterms:W3CDTF">2024-09-10T15:41:43Z</dcterms:created>
  <dcterms:modified xsi:type="dcterms:W3CDTF">2026-05-27T17:29:50Z</dcterms:modified>
</cp:coreProperties>
</file>